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3" r:id="rId6"/>
    <p:sldId id="259" r:id="rId7"/>
    <p:sldId id="264" r:id="rId8"/>
    <p:sldId id="261" r:id="rId9"/>
    <p:sldId id="265" r:id="rId10"/>
    <p:sldId id="260" r:id="rId11"/>
    <p:sldId id="269" r:id="rId12"/>
    <p:sldId id="267" r:id="rId13"/>
    <p:sldId id="290" r:id="rId14"/>
    <p:sldId id="268" r:id="rId15"/>
    <p:sldId id="270" r:id="rId16"/>
    <p:sldId id="271" r:id="rId17"/>
    <p:sldId id="272" r:id="rId18"/>
    <p:sldId id="275" r:id="rId19"/>
    <p:sldId id="274" r:id="rId20"/>
    <p:sldId id="276" r:id="rId21"/>
    <p:sldId id="277" r:id="rId22"/>
    <p:sldId id="273" r:id="rId23"/>
    <p:sldId id="266"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E30DB0A-2FCE-4EE8-94EC-FCB3947DA49E}" type="datetimeFigureOut">
              <a:rPr lang="el-GR" smtClean="0"/>
              <a:pPr/>
              <a:t>28/9/2024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04BD8B-8087-4006-BE5D-652021C1146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0DB0A-2FCE-4EE8-94EC-FCB3947DA49E}" type="datetimeFigureOut">
              <a:rPr lang="el-GR" smtClean="0"/>
              <a:pPr/>
              <a:t>28/9/2024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4BD8B-8087-4006-BE5D-652021C1146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428604"/>
            <a:ext cx="9144000" cy="4401205"/>
          </a:xfrm>
          <a:prstGeom prst="rect">
            <a:avLst/>
          </a:prstGeom>
        </p:spPr>
        <p:txBody>
          <a:bodyPr wrap="square">
            <a:spAutoFit/>
          </a:bodyPr>
          <a:lstStyle/>
          <a:p>
            <a:pPr algn="ctr"/>
            <a:r>
              <a:rPr lang="el-GR" sz="3200" dirty="0" smtClean="0">
                <a:latin typeface="Georgia" pitchFamily="18" charset="0"/>
              </a:rPr>
              <a:t>Κυτταρική ομοιοστασία</a:t>
            </a:r>
          </a:p>
          <a:p>
            <a:pPr algn="ctr"/>
            <a:endParaRPr lang="el-GR" sz="3200" dirty="0" smtClean="0">
              <a:latin typeface="Georgia" pitchFamily="18" charset="0"/>
            </a:endParaRPr>
          </a:p>
          <a:p>
            <a:pPr algn="ctr"/>
            <a:r>
              <a:rPr lang="el-GR" sz="2400" dirty="0" smtClean="0">
                <a:latin typeface="Georgia" pitchFamily="18" charset="0"/>
              </a:rPr>
              <a:t> Ο ανθρώπινος οργανισμός αποτελείται από πολλά τρισεκατομμύρια κύτταρα. Το κύτταρο είναι η βασική ζωντανή μονάδα του οργανισμού. </a:t>
            </a:r>
          </a:p>
          <a:p>
            <a:pPr algn="ctr"/>
            <a:r>
              <a:rPr lang="el-GR" sz="2400" dirty="0" smtClean="0">
                <a:latin typeface="Georgia" pitchFamily="18" charset="0"/>
              </a:rPr>
              <a:t>Αποτελείται από τον πυρήνα και το κυτταρόπλασμα μέσα στο οποίο βρίσκονται τα διάφορα οργανύλλια του κυττάρου (μιτοχόνδριο, ενδοπλασματικό δίκτυο, συσκευή Golgi, λυσοσώματα). Ο πυρήνας χωρίζεται από το κυτταρόπλασμα με την πυρηνική μεμβράνη και το κύτταρο από τα γύρω υγρά με την κυτταρική μεμβράνη.</a:t>
            </a:r>
            <a:endParaRPr lang="el-GR" sz="2400" dirty="0">
              <a:latin typeface="Georgia" pitchFamily="18" charset="0"/>
            </a:endParaRPr>
          </a:p>
        </p:txBody>
      </p:sp>
      <p:sp>
        <p:nvSpPr>
          <p:cNvPr id="16386" name="AutoShape 2" descr="ΤΟ ΚΥΤΤΑΡΟ – ΤΑ ΚΥΤΤΑΡΑ ΚΑΙ ΤΑ ΒΛΑΣΤΟΚΥΤΤΑΡΑ | Καρδιολογί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714356"/>
            <a:ext cx="9144000" cy="4893647"/>
          </a:xfrm>
          <a:prstGeom prst="rect">
            <a:avLst/>
          </a:prstGeom>
        </p:spPr>
        <p:txBody>
          <a:bodyPr wrap="square">
            <a:spAutoFit/>
          </a:bodyPr>
          <a:lstStyle/>
          <a:p>
            <a:pPr algn="ctr"/>
            <a:r>
              <a:rPr lang="el-GR" sz="2400" dirty="0" smtClean="0">
                <a:latin typeface="Georgia" pitchFamily="18" charset="0"/>
              </a:rPr>
              <a:t>Η κυτταρική μεμβράνη διαχωρίζει το ενδοκυττάριο από το εξωκυττάριο υγρό. Αν υποθέσουμε ότι όλες οι ουσίες που υπάρχουν στα δύο αυτά υγρά μπορούσαν να περνούν ελεύθερα από την κυτταρική μεμβράνη και προς τις δύο πλευρές της, το αποτέλεσμα θα ήταν να έχουμε την ίδια συγκέντρωση ουσιών και στο ενδοκυττάριο και στο εξωκυττάριο υγρό. Αυτό δε συμβιβάζεται με τη ζωή και στην πραγματικότητα δε συμβαίνει. Η κυτταρική μεμβράνη επιτρέπει επιλεκτικά σε ορισμένες ουσίες να περνούν από αυτή. Και επειδή αυτό μόνο δεν είναι αρκετό για τη δημιουργία και τη διατήρηση διαφορετικών συγκεντρώσεων των μορίων και των ιόντων στο ενδοκυττάριο και το εξωκυττάριο υγρό, η κυτταρική μεμβράνη διαθέτει ειδικούς μηχανισμούς για τη μεταφορά τους μέσα από αυτή. </a:t>
            </a:r>
            <a:endParaRPr lang="el-GR" sz="2400" dirty="0">
              <a:latin typeface="Georg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28604"/>
            <a:ext cx="9144000" cy="5878532"/>
          </a:xfrm>
          <a:prstGeom prst="rect">
            <a:avLst/>
          </a:prstGeom>
        </p:spPr>
        <p:txBody>
          <a:bodyPr wrap="square">
            <a:spAutoFit/>
          </a:bodyPr>
          <a:lstStyle/>
          <a:p>
            <a:pPr algn="ctr"/>
            <a:r>
              <a:rPr lang="el-GR" sz="2800" dirty="0" smtClean="0">
                <a:latin typeface="Georgia" pitchFamily="18" charset="0"/>
              </a:rPr>
              <a:t>γ. Διάχυση-ώσμωση-ενεργητική μεταφορά </a:t>
            </a:r>
            <a:endParaRPr lang="en-US" sz="2800" dirty="0" smtClean="0">
              <a:latin typeface="Georgia" pitchFamily="18" charset="0"/>
            </a:endParaRPr>
          </a:p>
          <a:p>
            <a:pPr algn="ctr"/>
            <a:endParaRPr lang="en-US" sz="2800" dirty="0" smtClean="0">
              <a:latin typeface="Georgia" pitchFamily="18" charset="0"/>
            </a:endParaRPr>
          </a:p>
          <a:p>
            <a:pPr algn="ctr"/>
            <a:r>
              <a:rPr lang="el-GR" sz="2000" dirty="0" smtClean="0">
                <a:latin typeface="Georgia" pitchFamily="18" charset="0"/>
              </a:rPr>
              <a:t>Οι βασικοί μηχανισμοί με τους οποίους γίνεται η μεταφορά μορίων ή ιόντων μέσα από την κυτταρική μεμβράνη είναι: </a:t>
            </a:r>
            <a:endParaRPr lang="en-US" sz="2000" dirty="0" smtClean="0">
              <a:latin typeface="Georgia" pitchFamily="18" charset="0"/>
            </a:endParaRPr>
          </a:p>
          <a:p>
            <a:pPr algn="ctr">
              <a:buFontTx/>
              <a:buChar char="-"/>
            </a:pPr>
            <a:r>
              <a:rPr lang="el-GR" sz="2000" dirty="0" smtClean="0">
                <a:latin typeface="Georgia" pitchFamily="18" charset="0"/>
              </a:rPr>
              <a:t>η </a:t>
            </a:r>
            <a:r>
              <a:rPr lang="el-GR" sz="2000" b="1" dirty="0" smtClean="0">
                <a:latin typeface="Georgia" pitchFamily="18" charset="0"/>
              </a:rPr>
              <a:t>διάχυση ουσιών </a:t>
            </a:r>
            <a:r>
              <a:rPr lang="el-GR" sz="2000" dirty="0" smtClean="0">
                <a:latin typeface="Georgia" pitchFamily="18" charset="0"/>
              </a:rPr>
              <a:t>η οποία λέγεται και παθητική μεταφορά γιατί γίνεται χωρίς την κατανάλωση ενέργειας και</a:t>
            </a:r>
            <a:endParaRPr lang="en-US" sz="2000" dirty="0" smtClean="0">
              <a:latin typeface="Georgia" pitchFamily="18" charset="0"/>
            </a:endParaRPr>
          </a:p>
          <a:p>
            <a:pPr algn="ctr"/>
            <a:r>
              <a:rPr lang="el-GR" sz="2000" dirty="0" smtClean="0">
                <a:latin typeface="Georgia" pitchFamily="18" charset="0"/>
              </a:rPr>
              <a:t> - η </a:t>
            </a:r>
            <a:r>
              <a:rPr lang="el-GR" sz="2000" b="1" dirty="0" smtClean="0">
                <a:latin typeface="Georgia" pitchFamily="18" charset="0"/>
              </a:rPr>
              <a:t>ενεργητική μεταφορά</a:t>
            </a:r>
            <a:r>
              <a:rPr lang="el-GR" sz="2000" dirty="0" smtClean="0">
                <a:latin typeface="Georgia" pitchFamily="18" charset="0"/>
              </a:rPr>
              <a:t>, δηλαδή η μετακίνηση ουσιών που απαιτεί κατανάλωση ενέργειας για να πραγματοποιηθεί. </a:t>
            </a:r>
            <a:endParaRPr lang="en-US" sz="2000" dirty="0" smtClean="0">
              <a:latin typeface="Georgia" pitchFamily="18" charset="0"/>
            </a:endParaRPr>
          </a:p>
          <a:p>
            <a:pPr algn="ctr"/>
            <a:r>
              <a:rPr lang="el-GR" sz="2000" dirty="0" smtClean="0">
                <a:latin typeface="Georgia" pitchFamily="18" charset="0"/>
              </a:rPr>
              <a:t>Με </a:t>
            </a:r>
            <a:r>
              <a:rPr lang="el-GR" sz="2000" b="1" dirty="0" smtClean="0">
                <a:latin typeface="Georgia" pitchFamily="18" charset="0"/>
              </a:rPr>
              <a:t>απλή διάχυση </a:t>
            </a:r>
            <a:r>
              <a:rPr lang="el-GR" sz="2000" dirty="0" smtClean="0">
                <a:latin typeface="Georgia" pitchFamily="18" charset="0"/>
              </a:rPr>
              <a:t>περνούν εύκολα μέσα από την κυτταρική μεμβράνη το οξυγόνο, το διοξείδιο του άνθρακα, το οινόπνευμα και τα λιπαρά οξέα. </a:t>
            </a:r>
            <a:endParaRPr lang="en-US" sz="2000" dirty="0" smtClean="0">
              <a:latin typeface="Georgia" pitchFamily="18" charset="0"/>
            </a:endParaRPr>
          </a:p>
          <a:p>
            <a:pPr algn="ctr"/>
            <a:r>
              <a:rPr lang="el-GR" sz="2000" dirty="0" smtClean="0">
                <a:latin typeface="Georgia" pitchFamily="18" charset="0"/>
              </a:rPr>
              <a:t>Ουσίες όπως η γλυκόζη και τα αμινοξέα για να περάσουν μέσα από την κυτταρική μεμβράνη χρειάζονται τη βοήθεια μιας πρωτεΐνης της μεμβράνης. Έτσι η γλυκόζη συνδέεται στην εξωτερική πλευρά της μεμβράνης με την πρωτεΐνη που λέγεται φορέας, με τη βοήθεια της οποίας περνάει στην άλλη πλευρά και εκεί αποσυνδέεται και μπαίνει μέσα στο εσωτερικό του κυττάρου. Ο μηχανισμός αυτός λέγεται </a:t>
            </a:r>
            <a:r>
              <a:rPr lang="el-GR" sz="2000" b="1" dirty="0" smtClean="0">
                <a:latin typeface="Georgia" pitchFamily="18" charset="0"/>
              </a:rPr>
              <a:t>διευκολυνόμενη διάχυση</a:t>
            </a:r>
            <a:r>
              <a:rPr lang="el-GR" sz="2000" dirty="0" smtClean="0">
                <a:latin typeface="Georgia" pitchFamily="18" charset="0"/>
              </a:rPr>
              <a:t>. Με το μηχανισμό αυτό μπορεί μια ουσία να μεταφερθεί και προς τις δύο κατευθύνσεις, να μπει στο κύτταρο ή να βγει από αυτό</a:t>
            </a:r>
            <a:r>
              <a:rPr lang="en-US" sz="2000" dirty="0" smtClean="0">
                <a:latin typeface="Georgia" pitchFamily="18" charset="0"/>
              </a:rPr>
              <a:t>.</a:t>
            </a:r>
            <a:r>
              <a:rPr lang="el-GR" sz="2000" dirty="0" smtClean="0">
                <a:latin typeface="Georgia" pitchFamily="18" charset="0"/>
              </a:rPr>
              <a:t> </a:t>
            </a:r>
            <a:endParaRPr lang="el-GR" sz="2000" dirty="0">
              <a:latin typeface="Georg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ΤΟ ΕΝΔΟΚΥΤΤΑΡΙΟ ΚΑΙ ΤΟ ΕΞΩΚΥΤΤΑΡΙΟ ΥΓΡΟ. Το 70% του βάρους του ανθρώπινου  οργανισμού είναι υγρό. ΟΛΙΚΟ ΥΓΡΟ ΟΡΓΑΝΙΣΜΟΥ Εξωκυττάριο υγρό: το υγρό  συστατικό. - ppt κατέβασμα"/>
          <p:cNvPicPr>
            <a:picLocks noChangeAspect="1" noChangeArrowheads="1"/>
          </p:cNvPicPr>
          <p:nvPr/>
        </p:nvPicPr>
        <p:blipFill>
          <a:blip r:embed="rId2"/>
          <a:srcRect/>
          <a:stretch>
            <a:fillRect/>
          </a:stretch>
        </p:blipFill>
        <p:spPr bwMode="auto">
          <a:xfrm>
            <a:off x="142844" y="214290"/>
            <a:ext cx="8953531" cy="660799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Βιολογικές μεμβράνες Τζώρτζης Νομικός Επίκουρος Καθηγητής Τμήμα Επιστήμης  Διαιτολογίας-Διατροφής Χαροκόπειο Πανεπιστήμιο. - ppt κατέβασμα"/>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071546"/>
            <a:ext cx="9144000" cy="4339650"/>
          </a:xfrm>
          <a:prstGeom prst="rect">
            <a:avLst/>
          </a:prstGeom>
        </p:spPr>
        <p:txBody>
          <a:bodyPr wrap="square">
            <a:spAutoFit/>
          </a:bodyPr>
          <a:lstStyle/>
          <a:p>
            <a:pPr algn="ctr"/>
            <a:r>
              <a:rPr lang="el-GR" sz="2800" dirty="0" smtClean="0">
                <a:latin typeface="Georgia" pitchFamily="18" charset="0"/>
              </a:rPr>
              <a:t>Ώσμωση-καθαρή διάχυση νερού</a:t>
            </a:r>
            <a:endParaRPr lang="en-US" sz="2800" dirty="0" smtClean="0">
              <a:latin typeface="Georgia" pitchFamily="18" charset="0"/>
            </a:endParaRPr>
          </a:p>
          <a:p>
            <a:pPr algn="ctr"/>
            <a:endParaRPr lang="en-US" sz="2800" dirty="0" smtClean="0">
              <a:latin typeface="Georgia" pitchFamily="18" charset="0"/>
            </a:endParaRPr>
          </a:p>
          <a:p>
            <a:pPr algn="ctr"/>
            <a:r>
              <a:rPr lang="el-GR" sz="2000" dirty="0" smtClean="0">
                <a:latin typeface="Georgia" pitchFamily="18" charset="0"/>
              </a:rPr>
              <a:t> Ώσμωση ονομάζεται το φαινόμενο κατά το οποίο σε δύο διαλύματα διαφορετικής πυκνότητας που χωρίζονται με ημιδιαπερατή μεμβράνη παρατηρείται μετακίνηση του διαλύτη από το αραιότερο στο πυκνότερο διάλυμα. Η διαφορετική συγκέντρωση ουσιών στο ενδοκυττάριο και εξωκυττάριο υγρό προκαλεί καθαρή μετακίνηση νερού μέσα από τη μεμβράνη, με αποτέλεσμα τη διόγκωση ή τη συρρίκνωση του κυττάρου ανάλογα με την κατεύθυνση της μετακίνησης. Στην πραγματικότητα, επειδή λειτουργούν διάφοροι άλλοι πολύπλοκοι μηχανισμοί, καθαρή ποσότητα νερού μετακινείται συνεχώς μέσα από την κυτταρική μεμβράνη με δεδομένο ότι όση ποσότητα νερού μπαίνει στο κύτταρο τόση βγαίνει από αυτό. Έτσι ο όγκος του κυττάρου διατηρείται σταθερός και η κυτταρική μεμβράνη ακέραια.</a:t>
            </a:r>
            <a:endParaRPr lang="el-GR" sz="2000" dirty="0">
              <a:latin typeface="Georg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42852"/>
            <a:ext cx="9144000" cy="6494085"/>
          </a:xfrm>
          <a:prstGeom prst="rect">
            <a:avLst/>
          </a:prstGeom>
        </p:spPr>
        <p:txBody>
          <a:bodyPr wrap="square">
            <a:spAutoFit/>
          </a:bodyPr>
          <a:lstStyle/>
          <a:p>
            <a:pPr algn="ctr"/>
            <a:r>
              <a:rPr lang="el-GR" sz="2800" dirty="0" smtClean="0">
                <a:latin typeface="Georgia" pitchFamily="18" charset="0"/>
              </a:rPr>
              <a:t>Η αντλία νατρίου-καλίου</a:t>
            </a:r>
            <a:endParaRPr lang="en-US" sz="2800" dirty="0" smtClean="0">
              <a:latin typeface="Georgia" pitchFamily="18" charset="0"/>
            </a:endParaRPr>
          </a:p>
          <a:p>
            <a:pPr algn="ctr"/>
            <a:endParaRPr lang="en-US" sz="2800" dirty="0" smtClean="0">
              <a:latin typeface="Georgia" pitchFamily="18" charset="0"/>
            </a:endParaRPr>
          </a:p>
          <a:p>
            <a:pPr algn="ctr"/>
            <a:r>
              <a:rPr lang="el-GR" dirty="0" smtClean="0">
                <a:latin typeface="Georgia" pitchFamily="18" charset="0"/>
              </a:rPr>
              <a:t> Όπως έχουμε πει, ενεργητική μεταφορά λέγεται η μετακίνηση με κατανάλωση ενέργειας μορίων και κυρίως ιόντων μέσα από την κυτταρική μεμβράνη. Το κύτταρο σε ορισμένες περιπτώσεις χρειάζεται ουσίες, όπως τα ιόντα καλίου, που βρίσκονται σε πολύ μικρή συγκέντρωση στο εξωκυττάριο υγρό. Παράλληλα, στο ενδοκυττάριο υγρό υπάρχει ήδη μεγάλη συγκέντρωση ιόντων καλίου. Παρ’ όλα αυτά χρειάζεται να μεταφέρει κι άλλα ιόντα καλίου στο εσωτερικό του. Για να το κάνει αυτό πρέπει να καταναλώσει ενέργεια. Αντίστροφα, μπαίνουν στο κύτταρο ουσίες όπως τα ιόντα νατρίου τα οποία πρέπει να βγουν έξω, παρόλο που η συγκέντρωσή τους μέσα στο κύτταρο είναι πολύ μικρότερη από την εξωτερική. Το κύτταρο πετυχαίνει τη μετακίνηση ιόντων καλίου και νατρίου αντίθετα με τη διαφορά συγκέντρωσης, δηλαδή από τη μικρότερη συγκέντρωση στη μεγαλύτερη, μ’ ένα μηχανισμό ενεργητικής μεταφοράς που λέγεται αντλία Να+-Κ+. Ο μηχανισμός αυτός δουλεύει συνεχώς σαν πραγματική αντλία και για κάθε 3 Να+ που απομακρύνει από το εσωτερικό του κυττάρου προς τα έξω βάζει 2 Κ+ μέσα στο κύτταρο. Η ενέργεια που χρειάζεται απελευθερώνεται από τη διάσπαση του ΑΤΡ (τριφωσφορική </a:t>
            </a:r>
            <a:r>
              <a:rPr lang="el-GR" dirty="0" err="1" smtClean="0">
                <a:latin typeface="Georgia" pitchFamily="18" charset="0"/>
              </a:rPr>
              <a:t>αδενοσίνη</a:t>
            </a:r>
            <a:r>
              <a:rPr lang="el-GR" dirty="0" smtClean="0">
                <a:latin typeface="Georgia" pitchFamily="18" charset="0"/>
              </a:rPr>
              <a:t>), που είναι το «ενεργειακό νόμισμα» του οργανισμού</a:t>
            </a:r>
            <a:r>
              <a:rPr lang="en-US" dirty="0" smtClean="0">
                <a:latin typeface="Georgia" pitchFamily="18" charset="0"/>
              </a:rPr>
              <a:t>. </a:t>
            </a:r>
            <a:r>
              <a:rPr lang="el-GR" dirty="0" smtClean="0">
                <a:latin typeface="Georgia" pitchFamily="18" charset="0"/>
              </a:rPr>
              <a:t>Η αντλία Να+-Κ+ υπάρχει σε όλα τα κύτταρα του οργανισμού και έχει την ευθύνη για τη διατήρηση της διαφοράς συγκέντρωσης των ιόντων νατρίου και καλίου στις δύο πλευρές της μεμβράνης. Η μεγάλη συγκέντρωση των ιόντων καλίου και άλλων αρνητικών ιόντων στο εσωτερικό της μεμβράνης έχει σαν αποτέλεσμα την εγκατάσταση αρνητικού φορτίου ενδοκυττάρια.</a:t>
            </a:r>
            <a:endParaRPr lang="el-GR" dirty="0">
              <a:latin typeface="Georg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Η νευρική ώση (neural impulse) - ppt κατέβασμα"/>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ΥΠΟΚΑΛΙΑΙΜΙΑ – ΚΑΛΙΟ | Καρδιολογία"/>
          <p:cNvPicPr>
            <a:picLocks noChangeAspect="1" noChangeArrowheads="1"/>
          </p:cNvPicPr>
          <p:nvPr/>
        </p:nvPicPr>
        <p:blipFill>
          <a:blip r:embed="rId2"/>
          <a:srcRect/>
          <a:stretch>
            <a:fillRect/>
          </a:stretch>
        </p:blipFill>
        <p:spPr bwMode="auto">
          <a:xfrm>
            <a:off x="0" y="2071678"/>
            <a:ext cx="9144000" cy="24288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000108"/>
            <a:ext cx="9144000" cy="4493538"/>
          </a:xfrm>
          <a:prstGeom prst="rect">
            <a:avLst/>
          </a:prstGeom>
        </p:spPr>
        <p:txBody>
          <a:bodyPr wrap="square">
            <a:spAutoFit/>
          </a:bodyPr>
          <a:lstStyle/>
          <a:p>
            <a:pPr algn="ctr"/>
            <a:r>
              <a:rPr lang="el-GR" sz="2800" dirty="0" smtClean="0">
                <a:latin typeface="Georgia" pitchFamily="18" charset="0"/>
              </a:rPr>
              <a:t>ΙΙ. Δυναμικό μεμβράνης - Δυναμικό ενέργειας </a:t>
            </a:r>
            <a:endParaRPr lang="en-US" sz="2800" dirty="0" smtClean="0">
              <a:latin typeface="Georgia" pitchFamily="18" charset="0"/>
            </a:endParaRPr>
          </a:p>
          <a:p>
            <a:pPr algn="ctr"/>
            <a:endParaRPr lang="en-US" dirty="0" smtClean="0">
              <a:latin typeface="Georgia" pitchFamily="18" charset="0"/>
            </a:endParaRPr>
          </a:p>
          <a:p>
            <a:pPr algn="ctr"/>
            <a:r>
              <a:rPr lang="el-GR" sz="2000" dirty="0" smtClean="0">
                <a:latin typeface="Georgia" pitchFamily="18" charset="0"/>
              </a:rPr>
              <a:t>Η παρουσία μεγάλου αριθμού ιόντων στο ενδοκυττάριο και το εξωκυττάριο υγρό έχει σαν αποτέλεσμα τη δημιουργία ηλεκτρικών φορτίων, θετικών ή αρνητικών, ανάλογα με τη συγκέντρωση των θετικά ή αρνητικά φορτισμένων ιόντων. Στην εσωτερική πλευρά της κυτταρικής μεμβράνης –όπως έχουμε αναφέρει– υπάρχει μεγάλη συγκέντρωση αρνητικών ιόντων, κυρίως καλίου. Στην εξωτερική της πλευρά, αντίθετα, υπάρχει μεγάλη συγκέντρωση θετικών ιόντων, κυρίως νατρίου. Μεταξύ της εξωτερικής και εσωτερικής πλευράς της κυτταρικής μεμβράνης δημιουργείται διαφορά δυναμικού. Το δυναμικό αυτό λέγεται </a:t>
            </a:r>
            <a:r>
              <a:rPr lang="el-GR" sz="2000" b="1" dirty="0" smtClean="0">
                <a:latin typeface="Georgia" pitchFamily="18" charset="0"/>
              </a:rPr>
              <a:t>δυναμικό ηρεμίας </a:t>
            </a:r>
            <a:r>
              <a:rPr lang="el-GR" sz="2000" dirty="0" smtClean="0">
                <a:latin typeface="Georgia" pitchFamily="18" charset="0"/>
              </a:rPr>
              <a:t>και είναι περίπου </a:t>
            </a:r>
            <a:r>
              <a:rPr lang="el-GR" sz="2000" b="1" dirty="0" smtClean="0">
                <a:latin typeface="Georgia" pitchFamily="18" charset="0"/>
              </a:rPr>
              <a:t>-70 </a:t>
            </a:r>
            <a:r>
              <a:rPr lang="el-GR" sz="2000" b="1" dirty="0" err="1" smtClean="0">
                <a:latin typeface="Georgia" pitchFamily="18" charset="0"/>
              </a:rPr>
              <a:t>mV</a:t>
            </a:r>
            <a:r>
              <a:rPr lang="el-GR" sz="2000" dirty="0" smtClean="0">
                <a:latin typeface="Georgia" pitchFamily="18" charset="0"/>
              </a:rPr>
              <a:t>. Αυτό σημαίνει ότι η εσωτερική πλευρά της μεμβράνης είναι ηλεκτραρνητικότερη κατά 70 </a:t>
            </a:r>
            <a:r>
              <a:rPr lang="el-GR" sz="2000" dirty="0" err="1" smtClean="0">
                <a:latin typeface="Georgia" pitchFamily="18" charset="0"/>
              </a:rPr>
              <a:t>mV</a:t>
            </a:r>
            <a:r>
              <a:rPr lang="el-GR" sz="2000" dirty="0" smtClean="0">
                <a:latin typeface="Georgia" pitchFamily="18" charset="0"/>
              </a:rPr>
              <a:t> από την εξωτερική. Διαφορές δυναμικού ανάμεσα στις δύο πλευρές της κυτταρικής μεμβράνης υπάρχουν σε όλα τα κύτταρα του οργανισμού.</a:t>
            </a:r>
            <a:endParaRPr lang="el-GR" sz="2000" dirty="0">
              <a:latin typeface="Georg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000108"/>
            <a:ext cx="9144000" cy="3908762"/>
          </a:xfrm>
          <a:prstGeom prst="rect">
            <a:avLst/>
          </a:prstGeom>
        </p:spPr>
        <p:txBody>
          <a:bodyPr wrap="square">
            <a:spAutoFit/>
          </a:bodyPr>
          <a:lstStyle/>
          <a:p>
            <a:pPr algn="ctr"/>
            <a:r>
              <a:rPr lang="el-GR" sz="2800" dirty="0" smtClean="0">
                <a:latin typeface="Georgia" pitchFamily="18" charset="0"/>
              </a:rPr>
              <a:t>Δυναμικό ενέργειας</a:t>
            </a:r>
            <a:endParaRPr lang="en-US" sz="2800" dirty="0" smtClean="0">
              <a:latin typeface="Georgia" pitchFamily="18" charset="0"/>
            </a:endParaRPr>
          </a:p>
          <a:p>
            <a:pPr algn="ctr"/>
            <a:endParaRPr lang="en-US" sz="2000" dirty="0" smtClean="0">
              <a:latin typeface="Georgia" pitchFamily="18" charset="0"/>
            </a:endParaRPr>
          </a:p>
          <a:p>
            <a:pPr algn="ctr"/>
            <a:r>
              <a:rPr lang="el-GR" sz="2000" dirty="0" smtClean="0">
                <a:latin typeface="Georgia" pitchFamily="18" charset="0"/>
              </a:rPr>
              <a:t> Όταν επιδράσει κάποιο ερέθισμα (μηχανικό, χημικό, θερμικό, ηλεκτρικό) στην επιφάνεια της κυτταρικής μεμβράνης ενός για παράδειγμα νευρικού κυττάρου, η διαπερατότητα της κυτταρικής μεμβράνης στο σημείο αυτό για τα ιόντα νατρίου και καλίου στιγμιαία αλλάζει. Η μετακίνηση ιόντων έχει σαν αποτέλεσμα την αναστροφή του δυναμικού της μεμβράνης από αρνητικό σε θετικό και τη γρήγορη επαναφορά του. Οι γρήγορες μεταβολές στο δυναμικό της μεμβράνης συνιστούν το </a:t>
            </a:r>
            <a:r>
              <a:rPr lang="el-GR" sz="2000" b="1" dirty="0" smtClean="0">
                <a:latin typeface="Georgia" pitchFamily="18" charset="0"/>
              </a:rPr>
              <a:t>δυναμικό ενέργειας</a:t>
            </a:r>
            <a:r>
              <a:rPr lang="el-GR" sz="2000" dirty="0" smtClean="0">
                <a:latin typeface="Georgia" pitchFamily="18" charset="0"/>
              </a:rPr>
              <a:t>. Το δυναμικό ενέργειας που δημιουργείται σ’ ένα σημείο της κυτταρικής μεμβράνης μεταδίδεται πολύ γρήγορα σ’ ολόκληρη τη μεμβράνη. Η μετάδοση του δυναμικού ενέργειας κατά μήκος του νευρικού κυττάρου αποτελεί τη νευρική ώση.</a:t>
            </a:r>
            <a:endParaRPr lang="el-GR" sz="2000"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Ζωικό κύτταρο διανυσματική απεικόνιση. εικονογραφία από bipeds - 29859935"/>
          <p:cNvPicPr>
            <a:picLocks noChangeAspect="1" noChangeArrowheads="1"/>
          </p:cNvPicPr>
          <p:nvPr/>
        </p:nvPicPr>
        <p:blipFill>
          <a:blip r:embed="rId2"/>
          <a:srcRect/>
          <a:stretch>
            <a:fillRect/>
          </a:stretch>
        </p:blipFill>
        <p:spPr bwMode="auto">
          <a:xfrm>
            <a:off x="0" y="0"/>
            <a:ext cx="4357686" cy="4429156"/>
          </a:xfrm>
          <a:prstGeom prst="rect">
            <a:avLst/>
          </a:prstGeom>
          <a:noFill/>
        </p:spPr>
      </p:pic>
      <p:pic>
        <p:nvPicPr>
          <p:cNvPr id="19458" name="Picture 2" descr="ΤΜΗΜΑ Β1 Το ζωϊκό κύτταρο - ΓΕΝΙΚΟ ΛΥΚΕΙΟ ΜΑΡΑΘΟΚΑΜΠΟΥ"/>
          <p:cNvPicPr>
            <a:picLocks noChangeAspect="1" noChangeArrowheads="1"/>
          </p:cNvPicPr>
          <p:nvPr/>
        </p:nvPicPr>
        <p:blipFill>
          <a:blip r:embed="rId3"/>
          <a:srcRect/>
          <a:stretch>
            <a:fillRect/>
          </a:stretch>
        </p:blipFill>
        <p:spPr bwMode="auto">
          <a:xfrm>
            <a:off x="4214810" y="1870361"/>
            <a:ext cx="4929190" cy="498764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Το Ανθρώπινο Νευρικό Σύστημα: Το Δυναμικό Ηρεμίας και το Δυναμικό Ενέργειας  σε Νευρικά και άλλα Κύτταρα. Περί διαύλων (Να+, Κ+, Ca+) :: Δήμητρα Σπανού"/>
          <p:cNvPicPr>
            <a:picLocks noChangeAspect="1" noChangeArrowheads="1"/>
          </p:cNvPicPr>
          <p:nvPr/>
        </p:nvPicPr>
        <p:blipFill>
          <a:blip r:embed="rId2"/>
          <a:srcRect/>
          <a:stretch>
            <a:fillRect/>
          </a:stretch>
        </p:blipFill>
        <p:spPr bwMode="auto">
          <a:xfrm>
            <a:off x="1928794" y="0"/>
            <a:ext cx="5501039" cy="106442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Η ΝΕΥΡΙΚΗ ΩΣΗ. - ppt κατέβασμα"/>
          <p:cNvPicPr>
            <a:picLocks noChangeAspect="1" noChangeArrowheads="1"/>
          </p:cNvPicPr>
          <p:nvPr/>
        </p:nvPicPr>
        <p:blipFill>
          <a:blip r:embed="rId2"/>
          <a:srcRect/>
          <a:stretch>
            <a:fillRect/>
          </a:stretch>
        </p:blipFill>
        <p:spPr bwMode="auto">
          <a:xfrm>
            <a:off x="1" y="0"/>
            <a:ext cx="5048254" cy="3786190"/>
          </a:xfrm>
          <a:prstGeom prst="rect">
            <a:avLst/>
          </a:prstGeom>
          <a:noFill/>
        </p:spPr>
      </p:pic>
      <p:pic>
        <p:nvPicPr>
          <p:cNvPr id="34818" name="Picture 2" descr="https://upload.wikimedia.org/wikipedia/commons/thumb/7/78/Aktionspotential_el.svg/300px-Aktionspotential_el.svg.png"/>
          <p:cNvPicPr>
            <a:picLocks noChangeAspect="1" noChangeArrowheads="1"/>
          </p:cNvPicPr>
          <p:nvPr/>
        </p:nvPicPr>
        <p:blipFill>
          <a:blip r:embed="rId3"/>
          <a:srcRect/>
          <a:stretch>
            <a:fillRect/>
          </a:stretch>
        </p:blipFill>
        <p:spPr bwMode="auto">
          <a:xfrm>
            <a:off x="4791841" y="2357430"/>
            <a:ext cx="4352159" cy="44205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AutoShape 6" descr="Δυναμικό ενέργειας - Βικιπαίδ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2776" name="Picture 8" descr="9. ΝΕΥΡΙΚΟ ΣΥΣΤΗΜΑ ΔΟΜΗ ΚΑΙ ΛΕΙΤΟΥΡΓΙΑ ΤΩΝ ΝΕΥΡΙΚΩΝ. Νευρώνες - PDF ΔΩΡΕΑΝ  Λήψη"/>
          <p:cNvPicPr>
            <a:picLocks noChangeAspect="1" noChangeArrowheads="1"/>
          </p:cNvPicPr>
          <p:nvPr/>
        </p:nvPicPr>
        <p:blipFill>
          <a:blip r:embed="rId2"/>
          <a:srcRect/>
          <a:stretch>
            <a:fillRect/>
          </a:stretch>
        </p:blipFill>
        <p:spPr bwMode="auto">
          <a:xfrm>
            <a:off x="-214346" y="-214338"/>
            <a:ext cx="9513921" cy="72866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users.uoa.gr/~panagiotavl/Pictures/vesicle.png"/>
          <p:cNvPicPr>
            <a:picLocks noChangeAspect="1" noChangeArrowheads="1"/>
          </p:cNvPicPr>
          <p:nvPr/>
        </p:nvPicPr>
        <p:blipFill>
          <a:blip r:embed="rId2"/>
          <a:srcRect/>
          <a:stretch>
            <a:fillRect/>
          </a:stretch>
        </p:blipFill>
        <p:spPr bwMode="auto">
          <a:xfrm>
            <a:off x="2000232" y="1285860"/>
            <a:ext cx="5172075" cy="3467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214291"/>
            <a:ext cx="9144000" cy="6565524"/>
          </a:xfrm>
          <a:prstGeom prst="rect">
            <a:avLst/>
          </a:prstGeom>
        </p:spPr>
        <p:txBody>
          <a:bodyPr wrap="square">
            <a:spAutoFit/>
          </a:bodyPr>
          <a:lstStyle/>
          <a:p>
            <a:pPr algn="ctr"/>
            <a:r>
              <a:rPr lang="el-GR" sz="3200" dirty="0" smtClean="0">
                <a:latin typeface="Georgia" pitchFamily="18" charset="0"/>
              </a:rPr>
              <a:t>Ι. Μεταφορά μορίων και ιόντων μέσα από την κυτταρική μεμβράνη</a:t>
            </a:r>
          </a:p>
          <a:p>
            <a:pPr algn="ctr"/>
            <a:endParaRPr lang="el-GR" sz="3200" dirty="0" smtClean="0">
              <a:latin typeface="Georgia" pitchFamily="18" charset="0"/>
            </a:endParaRPr>
          </a:p>
          <a:p>
            <a:pPr algn="ctr"/>
            <a:r>
              <a:rPr lang="el-GR" sz="2800" dirty="0" smtClean="0">
                <a:latin typeface="Georgia" pitchFamily="18" charset="0"/>
              </a:rPr>
              <a:t> α. Η κυτταρική μεμβράνη</a:t>
            </a:r>
          </a:p>
          <a:p>
            <a:pPr algn="ctr"/>
            <a:r>
              <a:rPr lang="el-GR" sz="2800" dirty="0" smtClean="0">
                <a:latin typeface="Georgia" pitchFamily="18" charset="0"/>
              </a:rPr>
              <a:t> </a:t>
            </a:r>
          </a:p>
          <a:p>
            <a:pPr algn="ctr"/>
            <a:r>
              <a:rPr lang="el-GR" sz="2200" dirty="0" smtClean="0">
                <a:latin typeface="Georgia" pitchFamily="18" charset="0"/>
              </a:rPr>
              <a:t>Το κύτταρο είναι ζωντανός οργανισμός. Έχει ανάγκη από τροφή και γι’ αυτό είναι απαραίτητη η επικοινωνία με το εξωτερικό περιβάλλον για την πρόσληψη θρεπτικών ουσιών. Επιτελεί πολλές εξειδικευμένες λειτουργίες για τις οποίες χρειάζεται ενέργεια και αποβάλλει τις άχρηστες ουσίες από τα τελικά προϊόντα των χημικών αντιδράσεων που γίνονται σ’ αυτό. Είναι κατανοητό ότι το κύτταρο βρίσκεται σε «συνεχή επικοινωνία» με το εξωτερικό περιβάλλον στο οποίο βρίσκεται, δηλαδή τα υγρά του σώματος. Η επικοινωνία αυτή γίνεται μέσω της κυτταρικής μεμβράνης χάρη στην ιδιαίτερη κατασκευή της. Η κυτταρική μεμβράνη συνιστά μια πολύ λεπτή ελαστική κατασκευή, που περιβάλλει ολόκληρο το κύτταρο. Αποτελείται σχεδόν αποκλειστικά από πρωτεΐνες και λιπίδια.</a:t>
            </a:r>
            <a:endParaRPr lang="el-GR" sz="2200"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357166"/>
            <a:ext cx="9144000" cy="5447645"/>
          </a:xfrm>
          <a:prstGeom prst="rect">
            <a:avLst/>
          </a:prstGeom>
        </p:spPr>
        <p:txBody>
          <a:bodyPr wrap="square">
            <a:spAutoFit/>
          </a:bodyPr>
          <a:lstStyle/>
          <a:p>
            <a:pPr algn="ctr"/>
            <a:r>
              <a:rPr lang="el-GR" sz="2800" dirty="0" smtClean="0">
                <a:latin typeface="Georgia" pitchFamily="18" charset="0"/>
              </a:rPr>
              <a:t>Το λιπιδιακό φράγμα της κυτταρικής μεμβράνης</a:t>
            </a:r>
          </a:p>
          <a:p>
            <a:pPr algn="ctr"/>
            <a:endParaRPr lang="el-GR" sz="3200" dirty="0" smtClean="0">
              <a:latin typeface="Georgia" pitchFamily="18" charset="0"/>
            </a:endParaRPr>
          </a:p>
          <a:p>
            <a:pPr algn="ctr"/>
            <a:r>
              <a:rPr lang="el-GR" sz="2400" dirty="0" smtClean="0">
                <a:latin typeface="Georgia" pitchFamily="18" charset="0"/>
              </a:rPr>
              <a:t> </a:t>
            </a:r>
            <a:r>
              <a:rPr lang="el-GR" sz="2200" dirty="0" smtClean="0">
                <a:latin typeface="Georgia" pitchFamily="18" charset="0"/>
              </a:rPr>
              <a:t>Φανταστείτε τα λιπίδια, δύο-δύο, το ένα συνέχεια του άλλου, τοποθετημένα σε σειρά, παράλληλα μεταξύ τους. Αυτές οι δύο σειρές που λέγονται στιβάδες λιπιδίων αποτελούν το βασικό στοιχείο της κυτταρικής μεμβράνης. Ο σχηματισμός αυτός λέγεται λιπιδιακή διπλοστιβάδα και περικλείει γύρω-γύρω ολόκληρο το κύτταρο. Το πάχος της αντιστοιχεί περίπου στο μήκος δύο λιπιδίων. Τα λιπίδια της κυτταρικής μεμβράνης είναι δύο ειδών: φωσφολιποειδή και χοληστερόλη. Το ένα άκρο του λιπιδίου είναι υδρόφιλο και το άλλο υδρόφοβο. Τα λιπίδια στη λιπιδιακή διπλοστιβάδα είναι τοποθετημένα με τέτοιο τρόπο ώστε τα υδρόφοβα άκρα τους να βρίσκονται το ένα δίπλα στο άλλο στο εσωτερικό μέρος της διπλοστιβάδας. Τα υδρόφιλα άκρα τους βρίσκονται στις δύο πλευρές της κυτταρικής μεμβράνης, προς το εσωτερικό και προς το εξωτερικό μέρος του κυττάρου.</a:t>
            </a:r>
            <a:endParaRPr lang="el-GR" sz="2200" dirty="0">
              <a:latin typeface="Georg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ΥΤΤΑΡΙΚΗ ΜΕΜΒΡΑΝΗ (ΛΕΙΤΟΥΡΓΙΕΣ) - ppt κατέβασμα"/>
          <p:cNvPicPr>
            <a:picLocks noChangeAspect="1" noChangeArrowheads="1"/>
          </p:cNvPicPr>
          <p:nvPr/>
        </p:nvPicPr>
        <p:blipFill>
          <a:blip r:embed="rId2"/>
          <a:srcRect/>
          <a:stretch>
            <a:fillRect/>
          </a:stretch>
        </p:blipFill>
        <p:spPr bwMode="auto">
          <a:xfrm>
            <a:off x="0" y="857232"/>
            <a:ext cx="9144000" cy="50720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357166"/>
            <a:ext cx="9144000" cy="6001643"/>
          </a:xfrm>
          <a:prstGeom prst="rect">
            <a:avLst/>
          </a:prstGeom>
        </p:spPr>
        <p:txBody>
          <a:bodyPr wrap="square">
            <a:spAutoFit/>
          </a:bodyPr>
          <a:lstStyle/>
          <a:p>
            <a:pPr algn="ctr"/>
            <a:r>
              <a:rPr lang="el-GR" sz="2400" dirty="0" smtClean="0">
                <a:latin typeface="Georgia" pitchFamily="18" charset="0"/>
              </a:rPr>
              <a:t>Μέσα στη λιπιδιακή διπλοστιβάδα υπάρχουν διάσπαρτα μεγάλα σφαιρικά μόρια πρωτεΐνης. Οι περισσότερες πρωτεΐνες της κυτταρικής μεμβράνης είναι γλυκοπρωτεΐνες και διακρίνονται σε: 1) δομικές πρωτεΐνες οι οποίες διαπερνούν ολόκληρο το πάχος της κυτταρικής μεμβράνης. 2) περιφερικές πρωτεΐνες οι οποίες είναι προσκολλημένες στην επιφάνεια της κυτταρικής μεμβράνης και δε φθάνουν στο εσωτερικό του κυττάρου. Αυτές λειτουργούν κυρίως ως ένζυμα. Οι δομικές πρωτεΐνες σε πολλές περιπτώσεις, με κατάλληλη διάταξη του μορίου τους στο χώρο, δημιουργούν ανοίγματα στην κυτταρική μεμβράνη που λέγονται κανάλια ή πόροι. Από αυτά τα κανάλια μπορούν –κάτω από ορισμένες συνθήκες– να περάσουν διάφορες ουσίες, κυρίως ιόντα. Η συγκεκριμένη αυτή δομή της κυτταρικής μεμβράνης επιτρέπει στο κύτταρο να επικοινωνεί με το εξωτερικό του περιβάλλον, από το οποίο προμηθεύεται θρεπτικές και άλλες ουσίες απαραίτητες για τη λειτουργία του και αποβάλλει τις περιττές</a:t>
            </a:r>
            <a:endParaRPr lang="el-GR" sz="2400" dirty="0">
              <a:latin typeface="Georg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i2.wp.com/fb.ru/misc/i/gallery/39627/1209187.jpg"/>
          <p:cNvPicPr>
            <a:picLocks noChangeAspect="1" noChangeArrowheads="1"/>
          </p:cNvPicPr>
          <p:nvPr/>
        </p:nvPicPr>
        <p:blipFill>
          <a:blip r:embed="rId2"/>
          <a:srcRect/>
          <a:stretch>
            <a:fillRect/>
          </a:stretch>
        </p:blipFill>
        <p:spPr bwMode="auto">
          <a:xfrm>
            <a:off x="222965" y="1500174"/>
            <a:ext cx="8778191" cy="40005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85728"/>
            <a:ext cx="9144000" cy="6032421"/>
          </a:xfrm>
          <a:prstGeom prst="rect">
            <a:avLst/>
          </a:prstGeom>
        </p:spPr>
        <p:txBody>
          <a:bodyPr wrap="square">
            <a:spAutoFit/>
          </a:bodyPr>
          <a:lstStyle/>
          <a:p>
            <a:pPr algn="ctr"/>
            <a:r>
              <a:rPr lang="el-GR" sz="2800" dirty="0" smtClean="0">
                <a:latin typeface="Georgia" pitchFamily="18" charset="0"/>
              </a:rPr>
              <a:t>β. Το ενδοκυττάριο και το εξωκυττάριο υγρό</a:t>
            </a:r>
          </a:p>
          <a:p>
            <a:pPr algn="ctr"/>
            <a:r>
              <a:rPr lang="el-GR" sz="2800" dirty="0" smtClean="0">
                <a:latin typeface="Georgia" pitchFamily="18" charset="0"/>
              </a:rPr>
              <a:t> </a:t>
            </a:r>
          </a:p>
          <a:p>
            <a:pPr algn="ctr"/>
            <a:r>
              <a:rPr lang="el-GR" sz="2200" dirty="0" smtClean="0">
                <a:latin typeface="Georgia" pitchFamily="18" charset="0"/>
              </a:rPr>
              <a:t>Το 70% του βάρους του ανθρώπινου οργανισμού είναι υγρό. Ένα μέρος του υγρού αυτού βρίσκεται μέσα στα κύτταρα και λέγεται ενδοκυττάριο υγρό. Το υγρό συστατικό του αίματος και το υγρό που βρίσκεται ανάμεσα στα κύτταρα αποτελεί το εξωκυττάριο υγρό. Έτσι, όλα τα κύτταρα ζουν μέσα στο ίδιο περιβάλλον, στο εξωκυττάριο υγρό που χαρακτηρίζεται ως εσωτερικό περιβάλλον του σώματος. Τα δύο αυτά υγρά διαφέρουν σημαντικά ως προς τη σύστασή τους. Το εξωκυττάριο υγρό περιέχει μεγάλες ποσότητες νατρίου και πολύ μικρές ποσότητες καλίου. Το ενδοκυττάριο υγρό, αντίθετα, περιέχει μεγάλες ποσότητες καλίου και μικρές νατρίου. Το εξωκυττάριο υγρό επίσης περιέχει μεγάλες ποσότητες άλλων ιόντων και θρεπτικές ουσίες για το κύτταρο, όπως οξυγόνο, γλυκόζη, λιπαρά οξέα και αμινοξέα. Οι διαφορές αυτές στη σύσταση των δύο υγρών είναι εξαιρετικά σημαντικές, τόσο για τη ζωή του κυττάρου όσο και συνολικά για τις λειτουργίες του ανθρώπινου οργανισμού. </a:t>
            </a:r>
            <a:endParaRPr lang="el-GR"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ΤΟ ΕΝΔΟΚΥΤΤΑΡΙΟ ΚΑΙ ΤΟ ΕΞΩΚΥΤΤΑΡΙΟ ΥΓΡΟ. Το 70% του βάρους του ανθρώπινου  οργανισμού είναι υγρό. ΟΛΙΚΟ ΥΓΡΟ ΟΡΓΑΝΙΣΜΟΥ Εξωκυττάριο υγρό: το υγρό  συστατικό. - ppt κατέβασμα"/>
          <p:cNvPicPr>
            <a:picLocks noChangeAspect="1" noChangeArrowheads="1"/>
          </p:cNvPicPr>
          <p:nvPr/>
        </p:nvPicPr>
        <p:blipFill>
          <a:blip r:embed="rId2"/>
          <a:srcRect/>
          <a:stretch>
            <a:fillRect/>
          </a:stretch>
        </p:blipFill>
        <p:spPr bwMode="auto">
          <a:xfrm>
            <a:off x="-214346" y="-1"/>
            <a:ext cx="9144000" cy="6858001"/>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1587</Words>
  <Application>Microsoft Office PowerPoint</Application>
  <PresentationFormat>Προβολή στην οθόνη (4:3)</PresentationFormat>
  <Paragraphs>36</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 PC</dc:creator>
  <cp:lastModifiedBy>user PC</cp:lastModifiedBy>
  <cp:revision>77</cp:revision>
  <dcterms:created xsi:type="dcterms:W3CDTF">2024-09-18T21:16:17Z</dcterms:created>
  <dcterms:modified xsi:type="dcterms:W3CDTF">2024-09-28T19:51:51Z</dcterms:modified>
</cp:coreProperties>
</file>