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1" r:id="rId4"/>
    <p:sldId id="265" r:id="rId5"/>
    <p:sldId id="262" r:id="rId6"/>
    <p:sldId id="266" r:id="rId7"/>
    <p:sldId id="267" r:id="rId8"/>
    <p:sldId id="268" r:id="rId9"/>
    <p:sldId id="269" r:id="rId10"/>
    <p:sldId id="270" r:id="rId11"/>
    <p:sldId id="273" r:id="rId12"/>
    <p:sldId id="274" r:id="rId13"/>
    <p:sldId id="263" r:id="rId14"/>
    <p:sldId id="271" r:id="rId15"/>
    <p:sldId id="257" r:id="rId16"/>
    <p:sldId id="260" r:id="rId17"/>
    <p:sldId id="258" r:id="rId18"/>
    <p:sldId id="275" r:id="rId19"/>
    <p:sldId id="272"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FF"/>
    <a:srgbClr val="9966FF"/>
    <a:srgbClr val="9933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844"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l-GR" smtClean="0"/>
              <a:t>Στυλ κύριου τίτλου</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74B04FC-E3C5-4E40-84C0-8BC0DE982146}" type="datetimeFigureOut">
              <a:rPr lang="el-GR" smtClean="0"/>
              <a:t>21/7/2023</a:t>
            </a:fld>
            <a:endParaRPr lang="el-G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l-G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740673F-4DFF-44A1-A128-912B5FA8D4C6}" type="slidenum">
              <a:rPr lang="el-GR" smtClean="0"/>
              <a:t>‹#›</a:t>
            </a:fld>
            <a:endParaRPr lang="el-G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474B04FC-E3C5-4E40-84C0-8BC0DE982146}" type="datetimeFigureOut">
              <a:rPr lang="el-GR" smtClean="0"/>
              <a:t>21/7/2023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40673F-4DFF-44A1-A128-912B5FA8D4C6}"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l-GR" smtClean="0"/>
              <a:t>Στυλ κύριου τίτλου</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474B04FC-E3C5-4E40-84C0-8BC0DE982146}" type="datetimeFigureOut">
              <a:rPr lang="el-GR" smtClean="0"/>
              <a:t>21/7/2023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40673F-4DFF-44A1-A128-912B5FA8D4C6}"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74B04FC-E3C5-4E40-84C0-8BC0DE982146}" type="datetimeFigureOut">
              <a:rPr lang="el-GR" smtClean="0"/>
              <a:t>21/7/2023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40673F-4DFF-44A1-A128-912B5FA8D4C6}"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474B04FC-E3C5-4E40-84C0-8BC0DE982146}" type="datetimeFigureOut">
              <a:rPr lang="el-GR" smtClean="0"/>
              <a:t>21/7/2023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40673F-4DFF-44A1-A128-912B5FA8D4C6}"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474B04FC-E3C5-4E40-84C0-8BC0DE982146}" type="datetimeFigureOut">
              <a:rPr lang="el-GR" smtClean="0"/>
              <a:t>21/7/2023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740673F-4DFF-44A1-A128-912B5FA8D4C6}" type="slidenum">
              <a:rPr lang="el-GR" smtClean="0"/>
              <a:t>‹#›</a:t>
            </a:fld>
            <a:endParaRPr lang="el-GR"/>
          </a:p>
        </p:txBody>
      </p:sp>
      <p:sp>
        <p:nvSpPr>
          <p:cNvPr id="9" name="Content Placeholder 8"/>
          <p:cNvSpPr>
            <a:spLocks noGrp="1"/>
          </p:cNvSpPr>
          <p:nvPr>
            <p:ph sz="quarter" idx="13"/>
          </p:nvPr>
        </p:nvSpPr>
        <p:spPr>
          <a:xfrm>
            <a:off x="1042416" y="2313432"/>
            <a:ext cx="3419856" cy="34930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474B04FC-E3C5-4E40-84C0-8BC0DE982146}" type="datetimeFigureOut">
              <a:rPr lang="el-GR" smtClean="0"/>
              <a:t>21/7/2023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740673F-4DFF-44A1-A128-912B5FA8D4C6}"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474B04FC-E3C5-4E40-84C0-8BC0DE982146}" type="datetimeFigureOut">
              <a:rPr lang="el-GR" smtClean="0"/>
              <a:t>21/7/2023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740673F-4DFF-44A1-A128-912B5FA8D4C6}"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B04FC-E3C5-4E40-84C0-8BC0DE982146}" type="datetimeFigureOut">
              <a:rPr lang="el-GR" smtClean="0"/>
              <a:t>21/7/2023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740673F-4DFF-44A1-A128-912B5FA8D4C6}"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74B04FC-E3C5-4E40-84C0-8BC0DE982146}" type="datetimeFigureOut">
              <a:rPr lang="el-GR" smtClean="0"/>
              <a:t>21/7/2023</a:t>
            </a:fld>
            <a:endParaRPr lang="el-GR"/>
          </a:p>
        </p:txBody>
      </p:sp>
      <p:sp>
        <p:nvSpPr>
          <p:cNvPr id="7" name="Slide Number Placeholder 6"/>
          <p:cNvSpPr>
            <a:spLocks noGrp="1"/>
          </p:cNvSpPr>
          <p:nvPr>
            <p:ph type="sldNum" sz="quarter" idx="12"/>
          </p:nvPr>
        </p:nvSpPr>
        <p:spPr/>
        <p:txBody>
          <a:bodyPr/>
          <a:lstStyle/>
          <a:p>
            <a:fld id="{3740673F-4DFF-44A1-A128-912B5FA8D4C6}" type="slidenum">
              <a:rPr lang="el-GR" smtClean="0"/>
              <a:t>‹#›</a:t>
            </a:fld>
            <a:endParaRPr lang="el-G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l-GR" smtClean="0"/>
              <a:t>Στυλ κύριου τίτλου</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l-GR" smtClean="0"/>
              <a:t>Στυλ κύριου τίτλου</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74B04FC-E3C5-4E40-84C0-8BC0DE982146}" type="datetimeFigureOut">
              <a:rPr lang="el-GR" smtClean="0"/>
              <a:t>21/7/2023</a:t>
            </a:fld>
            <a:endParaRPr lang="el-G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7" name="Slide Number Placeholder 6"/>
          <p:cNvSpPr>
            <a:spLocks noGrp="1"/>
          </p:cNvSpPr>
          <p:nvPr>
            <p:ph type="sldNum" sz="quarter" idx="12"/>
          </p:nvPr>
        </p:nvSpPr>
        <p:spPr/>
        <p:txBody>
          <a:bodyPr/>
          <a:lstStyle/>
          <a:p>
            <a:fld id="{3740673F-4DFF-44A1-A128-912B5FA8D4C6}"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74B04FC-E3C5-4E40-84C0-8BC0DE982146}" type="datetimeFigureOut">
              <a:rPr lang="el-GR" smtClean="0"/>
              <a:t>21/7/2023</a:t>
            </a:fld>
            <a:endParaRPr lang="el-G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l-G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740673F-4DFF-44A1-A128-912B5FA8D4C6}"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microsoft.com/office/2007/relationships/hdphoto" Target="../media/hdphoto2.wdp"/><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2.wdp"/><Relationship Id="rId7"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6.png"/><Relationship Id="rId5" Type="http://schemas.openxmlformats.org/officeDocument/2006/relationships/image" Target="../media/image16.png"/><Relationship Id="rId10"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jpeg"/><Relationship Id="rId7" Type="http://schemas.openxmlformats.org/officeDocument/2006/relationships/image" Target="../media/image10.png"/><Relationship Id="rId2" Type="http://schemas.openxmlformats.org/officeDocument/2006/relationships/image" Target="../media/image27.jfif"/><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1.png"/><Relationship Id="rId5" Type="http://schemas.openxmlformats.org/officeDocument/2006/relationships/image" Target="../media/image14.png"/><Relationship Id="rId10"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ΔΥΝΑΜΕΙΣ</a:t>
            </a:r>
            <a:endParaRPr lang="el-GR" dirty="0"/>
          </a:p>
        </p:txBody>
      </p:sp>
      <p:sp>
        <p:nvSpPr>
          <p:cNvPr id="3" name="Υπότιτλος 2"/>
          <p:cNvSpPr>
            <a:spLocks noGrp="1"/>
          </p:cNvSpPr>
          <p:nvPr>
            <p:ph type="subTitle" idx="1"/>
          </p:nvPr>
        </p:nvSpPr>
        <p:spPr/>
        <p:txBody>
          <a:bodyPr/>
          <a:lstStyle/>
          <a:p>
            <a:r>
              <a:rPr lang="el-GR" dirty="0" smtClean="0"/>
              <a:t>ΦΥΣΙΚΩΝ ΑΡΙΘΜΩΝ</a:t>
            </a:r>
            <a:endParaRPr lang="el-GR" dirty="0"/>
          </a:p>
        </p:txBody>
      </p:sp>
      <p:sp>
        <p:nvSpPr>
          <p:cNvPr id="4" name="TextBox 3"/>
          <p:cNvSpPr txBox="1"/>
          <p:nvPr/>
        </p:nvSpPr>
        <p:spPr>
          <a:xfrm>
            <a:off x="4651192" y="292006"/>
            <a:ext cx="3456384" cy="369332"/>
          </a:xfrm>
          <a:prstGeom prst="rect">
            <a:avLst/>
          </a:prstGeom>
          <a:noFill/>
        </p:spPr>
        <p:txBody>
          <a:bodyPr wrap="square" rtlCol="0">
            <a:spAutoFit/>
          </a:bodyPr>
          <a:lstStyle/>
          <a:p>
            <a:r>
              <a:rPr lang="el-GR" dirty="0" smtClean="0"/>
              <a:t>ΧΑΡΑΛΑΜΠΟΥΣ ΑΝΝΑ ΠΕ03</a:t>
            </a:r>
            <a:endParaRPr lang="el-GR" dirty="0"/>
          </a:p>
        </p:txBody>
      </p:sp>
      <p:sp>
        <p:nvSpPr>
          <p:cNvPr id="5" name="TextBox 4"/>
          <p:cNvSpPr txBox="1"/>
          <p:nvPr/>
        </p:nvSpPr>
        <p:spPr>
          <a:xfrm>
            <a:off x="539552" y="980728"/>
            <a:ext cx="3744416" cy="369332"/>
          </a:xfrm>
          <a:prstGeom prst="rect">
            <a:avLst/>
          </a:prstGeom>
          <a:noFill/>
        </p:spPr>
        <p:txBody>
          <a:bodyPr wrap="square" rtlCol="0">
            <a:spAutoFit/>
          </a:bodyPr>
          <a:lstStyle/>
          <a:p>
            <a:r>
              <a:rPr lang="el-GR" dirty="0" smtClean="0"/>
              <a:t>Α ΓΥΜΝΑΣΙΟΥ</a:t>
            </a:r>
            <a:endParaRPr lang="el-GR" dirty="0"/>
          </a:p>
        </p:txBody>
      </p:sp>
      <p:sp>
        <p:nvSpPr>
          <p:cNvPr id="6" name="TextBox 5"/>
          <p:cNvSpPr txBox="1"/>
          <p:nvPr/>
        </p:nvSpPr>
        <p:spPr>
          <a:xfrm>
            <a:off x="611560" y="476672"/>
            <a:ext cx="3312368" cy="369332"/>
          </a:xfrm>
          <a:prstGeom prst="rect">
            <a:avLst/>
          </a:prstGeom>
          <a:noFill/>
        </p:spPr>
        <p:txBody>
          <a:bodyPr wrap="square" rtlCol="0">
            <a:spAutoFit/>
          </a:bodyPr>
          <a:lstStyle/>
          <a:p>
            <a:r>
              <a:rPr lang="el-GR" dirty="0" smtClean="0"/>
              <a:t>ΑΛΓΕΒΡΑ</a:t>
            </a:r>
            <a:endParaRPr lang="el-GR" dirty="0"/>
          </a:p>
        </p:txBody>
      </p:sp>
    </p:spTree>
    <p:extLst>
      <p:ext uri="{BB962C8B-B14F-4D97-AF65-F5344CB8AC3E}">
        <p14:creationId xmlns:p14="http://schemas.microsoft.com/office/powerpoint/2010/main" val="1809539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20564" y="476672"/>
            <a:ext cx="7024744" cy="1143000"/>
          </a:xfrm>
        </p:spPr>
        <p:txBody>
          <a:bodyPr>
            <a:normAutofit/>
          </a:bodyPr>
          <a:lstStyle/>
          <a:p>
            <a:r>
              <a:rPr lang="el-GR" sz="2400" dirty="0" smtClean="0">
                <a:latin typeface="Arial" panose="020B0604020202020204" pitchFamily="34" charset="0"/>
                <a:cs typeface="Arial" panose="020B0604020202020204" pitchFamily="34" charset="0"/>
              </a:rPr>
              <a:t>Συνεργασία = Δύναμη</a:t>
            </a:r>
            <a:endParaRPr lang="el-GR" sz="24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899592" y="2636912"/>
            <a:ext cx="6552728" cy="32385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6585" y="4653136"/>
            <a:ext cx="2292081" cy="1560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Ελλειψοειδής επεξήγηση 3"/>
          <p:cNvSpPr/>
          <p:nvPr/>
        </p:nvSpPr>
        <p:spPr>
          <a:xfrm>
            <a:off x="179512" y="1913937"/>
            <a:ext cx="3384376" cy="2448272"/>
          </a:xfrm>
          <a:prstGeom prst="wedgeEllipseCallout">
            <a:avLst>
              <a:gd name="adj1" fmla="val 63827"/>
              <a:gd name="adj2" fmla="val 7045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sz="2000" dirty="0" smtClean="0">
                <a:solidFill>
                  <a:prstClr val="black"/>
                </a:solidFill>
                <a:latin typeface="Arial" panose="020B0604020202020204" pitchFamily="34" charset="0"/>
                <a:cs typeface="Arial" panose="020B0604020202020204" pitchFamily="34" charset="0"/>
              </a:rPr>
              <a:t>Εγώ η </a:t>
            </a:r>
            <a:r>
              <a:rPr lang="el-GR" sz="2000" b="1" dirty="0" smtClean="0">
                <a:solidFill>
                  <a:prstClr val="black"/>
                </a:solidFill>
                <a:latin typeface="Arial" panose="020B0604020202020204" pitchFamily="34" charset="0"/>
                <a:cs typeface="Arial" panose="020B0604020202020204" pitchFamily="34" charset="0"/>
              </a:rPr>
              <a:t>βάση</a:t>
            </a:r>
            <a:r>
              <a:rPr lang="el-GR" sz="2000" dirty="0" smtClean="0">
                <a:solidFill>
                  <a:prstClr val="black"/>
                </a:solidFill>
                <a:latin typeface="Arial" panose="020B0604020202020204" pitchFamily="34" charset="0"/>
                <a:cs typeface="Arial" panose="020B0604020202020204" pitchFamily="34" charset="0"/>
              </a:rPr>
              <a:t> !!</a:t>
            </a:r>
            <a:endParaRPr lang="el-GR" sz="2000" dirty="0">
              <a:solidFill>
                <a:prstClr val="black"/>
              </a:solidFill>
              <a:latin typeface="Arial" panose="020B0604020202020204" pitchFamily="34" charset="0"/>
              <a:cs typeface="Arial" panose="020B0604020202020204" pitchFamily="34" charset="0"/>
            </a:endParaRPr>
          </a:p>
        </p:txBody>
      </p:sp>
      <p:sp>
        <p:nvSpPr>
          <p:cNvPr id="3" name="Ελλειψοειδής επεξήγηση 2"/>
          <p:cNvSpPr/>
          <p:nvPr/>
        </p:nvSpPr>
        <p:spPr>
          <a:xfrm>
            <a:off x="3563888" y="1594805"/>
            <a:ext cx="4680520" cy="2661401"/>
          </a:xfrm>
          <a:prstGeom prst="wedgeEllipseCallout">
            <a:avLst>
              <a:gd name="adj1" fmla="val -10010"/>
              <a:gd name="adj2" fmla="val 7952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sz="2000" dirty="0" smtClean="0">
                <a:solidFill>
                  <a:srgbClr val="92D050"/>
                </a:solidFill>
                <a:latin typeface="Arial" panose="020B0604020202020204" pitchFamily="34" charset="0"/>
                <a:cs typeface="Arial" panose="020B0604020202020204" pitchFamily="34" charset="0"/>
              </a:rPr>
              <a:t>Εσύ θα είσαι η</a:t>
            </a:r>
            <a:r>
              <a:rPr lang="el-GR" sz="2000" b="1" dirty="0" smtClean="0">
                <a:solidFill>
                  <a:srgbClr val="92D050"/>
                </a:solidFill>
                <a:latin typeface="Arial" panose="020B0604020202020204" pitchFamily="34" charset="0"/>
                <a:cs typeface="Arial" panose="020B0604020202020204" pitchFamily="34" charset="0"/>
              </a:rPr>
              <a:t> βάση </a:t>
            </a:r>
            <a:r>
              <a:rPr lang="el-GR" sz="2000" dirty="0" smtClean="0">
                <a:solidFill>
                  <a:srgbClr val="92D050"/>
                </a:solidFill>
                <a:latin typeface="Arial" panose="020B0604020202020204" pitchFamily="34" charset="0"/>
                <a:cs typeface="Arial" panose="020B0604020202020204" pitchFamily="34" charset="0"/>
              </a:rPr>
              <a:t>και εγώ</a:t>
            </a:r>
            <a:r>
              <a:rPr lang="el-GR" sz="2000" b="1" dirty="0" smtClean="0">
                <a:solidFill>
                  <a:srgbClr val="92D050"/>
                </a:solidFill>
                <a:latin typeface="Arial" panose="020B0604020202020204" pitchFamily="34" charset="0"/>
                <a:cs typeface="Arial" panose="020B0604020202020204" pitchFamily="34" charset="0"/>
              </a:rPr>
              <a:t> </a:t>
            </a:r>
            <a:r>
              <a:rPr lang="el-GR" sz="2000" b="1" dirty="0" smtClean="0">
                <a:solidFill>
                  <a:schemeClr val="tx1"/>
                </a:solidFill>
                <a:latin typeface="Arial" panose="020B0604020202020204" pitchFamily="34" charset="0"/>
                <a:cs typeface="Arial" panose="020B0604020202020204" pitchFamily="34" charset="0"/>
              </a:rPr>
              <a:t>ο εκθέτης </a:t>
            </a:r>
            <a:r>
              <a:rPr lang="el-GR" sz="2000" dirty="0" smtClean="0">
                <a:solidFill>
                  <a:srgbClr val="92D050"/>
                </a:solidFill>
                <a:latin typeface="Arial" panose="020B0604020202020204" pitchFamily="34" charset="0"/>
                <a:cs typeface="Arial" panose="020B0604020202020204" pitchFamily="34" charset="0"/>
              </a:rPr>
              <a:t>αφού θα είμαι ψηλά και θα εκτίθεμαι, θα είμαι σε έκθεση </a:t>
            </a:r>
            <a:endParaRPr lang="el-GR" sz="2000" b="1" dirty="0">
              <a:solidFill>
                <a:srgbClr val="92D050"/>
              </a:solidFill>
              <a:latin typeface="Arial" panose="020B0604020202020204" pitchFamily="34" charset="0"/>
              <a:cs typeface="Arial" panose="020B0604020202020204" pitchFamily="34" charset="0"/>
            </a:endParaRPr>
          </a:p>
        </p:txBody>
      </p:sp>
      <p:sp>
        <p:nvSpPr>
          <p:cNvPr id="9" name="TextBox 8"/>
          <p:cNvSpPr txBox="1"/>
          <p:nvPr/>
        </p:nvSpPr>
        <p:spPr>
          <a:xfrm>
            <a:off x="5520438" y="107339"/>
            <a:ext cx="1584176" cy="369332"/>
          </a:xfrm>
          <a:prstGeom prst="rect">
            <a:avLst/>
          </a:prstGeom>
          <a:noFill/>
        </p:spPr>
        <p:txBody>
          <a:bodyPr wrap="square" rtlCol="0">
            <a:spAutoFit/>
          </a:bodyPr>
          <a:lstStyle/>
          <a:p>
            <a:r>
              <a:rPr lang="el-GR" b="1" dirty="0" smtClean="0">
                <a:solidFill>
                  <a:srgbClr val="FFFF00"/>
                </a:solidFill>
              </a:rPr>
              <a:t>ΔΥΝΑΜΕΙΣ</a:t>
            </a:r>
            <a:endParaRPr lang="el-GR" b="1" dirty="0">
              <a:solidFill>
                <a:srgbClr val="FFFF00"/>
              </a:solidFill>
            </a:endParaRPr>
          </a:p>
        </p:txBody>
      </p:sp>
      <p:sp>
        <p:nvSpPr>
          <p:cNvPr id="5" name="TextBox 4"/>
          <p:cNvSpPr txBox="1"/>
          <p:nvPr/>
        </p:nvSpPr>
        <p:spPr>
          <a:xfrm>
            <a:off x="4175956" y="6100668"/>
            <a:ext cx="1008112" cy="461665"/>
          </a:xfrm>
          <a:prstGeom prst="rect">
            <a:avLst/>
          </a:prstGeom>
          <a:noFill/>
        </p:spPr>
        <p:txBody>
          <a:bodyPr wrap="square" rtlCol="0">
            <a:spAutoFit/>
          </a:bodyPr>
          <a:lstStyle/>
          <a:p>
            <a:r>
              <a:rPr lang="el-GR" sz="2400" b="1" dirty="0" smtClean="0">
                <a:solidFill>
                  <a:srgbClr val="FF0000"/>
                </a:solidFill>
                <a:latin typeface="Arial" panose="020B0604020202020204" pitchFamily="34" charset="0"/>
                <a:cs typeface="Arial" panose="020B0604020202020204" pitchFamily="34" charset="0"/>
              </a:rPr>
              <a:t>βάση</a:t>
            </a:r>
            <a:endParaRPr lang="el-GR" sz="24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5600604" y="4725144"/>
            <a:ext cx="1116124" cy="400110"/>
          </a:xfrm>
          <a:prstGeom prst="rect">
            <a:avLst/>
          </a:prstGeom>
          <a:noFill/>
        </p:spPr>
        <p:txBody>
          <a:bodyPr wrap="square" rtlCol="0">
            <a:spAutoFit/>
          </a:bodyPr>
          <a:lstStyle/>
          <a:p>
            <a:r>
              <a:rPr lang="el-GR" sz="2000" b="1" dirty="0" smtClean="0">
                <a:solidFill>
                  <a:srgbClr val="FF0000"/>
                </a:solidFill>
                <a:latin typeface="Arial" panose="020B0604020202020204" pitchFamily="34" charset="0"/>
                <a:cs typeface="Arial" panose="020B0604020202020204" pitchFamily="34" charset="0"/>
              </a:rPr>
              <a:t>εκθέτης</a:t>
            </a:r>
            <a:endParaRPr lang="el-GR"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8994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20564" y="476672"/>
            <a:ext cx="7024744" cy="1143000"/>
          </a:xfrm>
        </p:spPr>
        <p:txBody>
          <a:bodyPr>
            <a:normAutofit/>
          </a:bodyPr>
          <a:lstStyle/>
          <a:p>
            <a:r>
              <a:rPr lang="el-GR" sz="2400" dirty="0" smtClean="0">
                <a:latin typeface="Arial" panose="020B0604020202020204" pitchFamily="34" charset="0"/>
                <a:cs typeface="Arial" panose="020B0604020202020204" pitchFamily="34" charset="0"/>
              </a:rPr>
              <a:t>Συνεργασία = Δύναμη</a:t>
            </a:r>
            <a:endParaRPr lang="el-GR" sz="24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899592" y="2636912"/>
            <a:ext cx="6552728" cy="32385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6586" y="4653136"/>
            <a:ext cx="2292081" cy="1560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Ελλειψοειδής επεξήγηση 3"/>
          <p:cNvSpPr/>
          <p:nvPr/>
        </p:nvSpPr>
        <p:spPr>
          <a:xfrm>
            <a:off x="107504" y="1913937"/>
            <a:ext cx="3528392" cy="2448272"/>
          </a:xfrm>
          <a:prstGeom prst="wedgeEllipseCallout">
            <a:avLst>
              <a:gd name="adj1" fmla="val 63827"/>
              <a:gd name="adj2" fmla="val 7045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sz="2000" dirty="0" smtClean="0">
                <a:solidFill>
                  <a:prstClr val="black"/>
                </a:solidFill>
                <a:latin typeface="Arial" panose="020B0604020202020204" pitchFamily="34" charset="0"/>
                <a:cs typeface="Arial" panose="020B0604020202020204" pitchFamily="34" charset="0"/>
              </a:rPr>
              <a:t>Εσύ θα μου λες τα βήματα και εγώ θα παίζω, θα </a:t>
            </a:r>
            <a:r>
              <a:rPr lang="el-GR" sz="2000" b="1" dirty="0" smtClean="0">
                <a:solidFill>
                  <a:prstClr val="black"/>
                </a:solidFill>
                <a:latin typeface="Arial" panose="020B0604020202020204" pitchFamily="34" charset="0"/>
                <a:cs typeface="Arial" panose="020B0604020202020204" pitchFamily="34" charset="0"/>
              </a:rPr>
              <a:t>πολλαπλασιάζομαι</a:t>
            </a:r>
            <a:r>
              <a:rPr lang="el-GR" sz="2000" dirty="0" smtClean="0">
                <a:solidFill>
                  <a:prstClr val="black"/>
                </a:solidFill>
                <a:latin typeface="Arial" panose="020B0604020202020204" pitchFamily="34" charset="0"/>
                <a:cs typeface="Arial" panose="020B0604020202020204" pitchFamily="34" charset="0"/>
              </a:rPr>
              <a:t>, θα σαρώσουμε τα γήπεδα!!!</a:t>
            </a:r>
            <a:endParaRPr lang="el-GR" sz="2000" dirty="0">
              <a:solidFill>
                <a:prstClr val="black"/>
              </a:solidFill>
              <a:latin typeface="Arial" panose="020B0604020202020204" pitchFamily="34" charset="0"/>
              <a:cs typeface="Arial" panose="020B0604020202020204" pitchFamily="34" charset="0"/>
            </a:endParaRPr>
          </a:p>
        </p:txBody>
      </p:sp>
      <p:sp>
        <p:nvSpPr>
          <p:cNvPr id="3" name="Ελλειψοειδής επεξήγηση 2"/>
          <p:cNvSpPr/>
          <p:nvPr/>
        </p:nvSpPr>
        <p:spPr>
          <a:xfrm>
            <a:off x="3419872" y="1700808"/>
            <a:ext cx="4680520" cy="2661401"/>
          </a:xfrm>
          <a:prstGeom prst="wedgeEllipseCallout">
            <a:avLst>
              <a:gd name="adj1" fmla="val -10010"/>
              <a:gd name="adj2" fmla="val 7952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sz="2000" dirty="0" smtClean="0">
                <a:solidFill>
                  <a:srgbClr val="92D050"/>
                </a:solidFill>
                <a:latin typeface="Arial" panose="020B0604020202020204" pitchFamily="34" charset="0"/>
                <a:cs typeface="Arial" panose="020B0604020202020204" pitchFamily="34" charset="0"/>
              </a:rPr>
              <a:t>Δε θα είμαστε απλά ο </a:t>
            </a:r>
            <a:r>
              <a:rPr lang="el-GR" sz="2800" b="1" dirty="0" smtClean="0">
                <a:solidFill>
                  <a:srgbClr val="92D050"/>
                </a:solidFill>
                <a:latin typeface="Arial" panose="020B0604020202020204" pitchFamily="34" charset="0"/>
                <a:cs typeface="Arial" panose="020B0604020202020204" pitchFamily="34" charset="0"/>
              </a:rPr>
              <a:t>2</a:t>
            </a:r>
            <a:r>
              <a:rPr lang="el-GR" sz="2000" dirty="0" smtClean="0">
                <a:solidFill>
                  <a:srgbClr val="92D050"/>
                </a:solidFill>
                <a:latin typeface="Arial" panose="020B0604020202020204" pitchFamily="34" charset="0"/>
                <a:cs typeface="Arial" panose="020B0604020202020204" pitchFamily="34" charset="0"/>
              </a:rPr>
              <a:t>νύσης και ο </a:t>
            </a:r>
            <a:r>
              <a:rPr lang="el-GR" sz="3200" b="1" dirty="0" smtClean="0">
                <a:solidFill>
                  <a:srgbClr val="92D050"/>
                </a:solidFill>
                <a:latin typeface="Arial" panose="020B0604020202020204" pitchFamily="34" charset="0"/>
                <a:cs typeface="Arial" panose="020B0604020202020204" pitchFamily="34" charset="0"/>
              </a:rPr>
              <a:t>8</a:t>
            </a:r>
            <a:r>
              <a:rPr lang="el-GR" sz="2000" dirty="0" smtClean="0">
                <a:solidFill>
                  <a:srgbClr val="92D050"/>
                </a:solidFill>
                <a:latin typeface="Arial" panose="020B0604020202020204" pitchFamily="34" charset="0"/>
                <a:cs typeface="Arial" panose="020B0604020202020204" pitchFamily="34" charset="0"/>
              </a:rPr>
              <a:t>βιος, αλλά ο δυνατός παίχτης … με τη φανέλα </a:t>
            </a:r>
          </a:p>
          <a:p>
            <a:pPr algn="ctr"/>
            <a:endParaRPr lang="el-GR" sz="2000" b="1" dirty="0">
              <a:solidFill>
                <a:srgbClr val="92D050"/>
              </a:solidFill>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rotWithShape="1">
          <a:blip r:embed="rId5">
            <a:clrChange>
              <a:clrFrom>
                <a:srgbClr val="DDD9D8"/>
              </a:clrFrom>
              <a:clrTo>
                <a:srgbClr val="DDD9D8">
                  <a:alpha val="0"/>
                </a:srgbClr>
              </a:clrTo>
            </a:clrChange>
            <a:extLst>
              <a:ext uri="{28A0092B-C50C-407E-A947-70E740481C1C}">
                <a14:useLocalDpi xmlns:a14="http://schemas.microsoft.com/office/drawing/2010/main" val="0"/>
              </a:ext>
            </a:extLst>
          </a:blip>
          <a:srcRect l="49772" t="16135" r="28311" b="28312"/>
          <a:stretch/>
        </p:blipFill>
        <p:spPr bwMode="auto">
          <a:xfrm>
            <a:off x="6168050" y="3003455"/>
            <a:ext cx="893428" cy="135875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520438" y="107339"/>
            <a:ext cx="1584176" cy="369332"/>
          </a:xfrm>
          <a:prstGeom prst="rect">
            <a:avLst/>
          </a:prstGeom>
          <a:noFill/>
        </p:spPr>
        <p:txBody>
          <a:bodyPr wrap="square" rtlCol="0">
            <a:spAutoFit/>
          </a:bodyPr>
          <a:lstStyle/>
          <a:p>
            <a:r>
              <a:rPr lang="el-GR" b="1" dirty="0" smtClean="0">
                <a:solidFill>
                  <a:srgbClr val="FFFF00"/>
                </a:solidFill>
              </a:rPr>
              <a:t>ΔΥΝΑΜΕΙΣ</a:t>
            </a:r>
            <a:endParaRPr lang="el-GR" b="1" dirty="0">
              <a:solidFill>
                <a:srgbClr val="FFFF00"/>
              </a:solidFill>
            </a:endParaRPr>
          </a:p>
        </p:txBody>
      </p:sp>
    </p:spTree>
    <p:extLst>
      <p:ext uri="{BB962C8B-B14F-4D97-AF65-F5344CB8AC3E}">
        <p14:creationId xmlns:p14="http://schemas.microsoft.com/office/powerpoint/2010/main" val="776086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20564" y="476672"/>
            <a:ext cx="7024744" cy="1143000"/>
          </a:xfrm>
        </p:spPr>
        <p:txBody>
          <a:bodyPr>
            <a:normAutofit/>
          </a:bodyPr>
          <a:lstStyle/>
          <a:p>
            <a:r>
              <a:rPr lang="el-GR" sz="2400" dirty="0" smtClean="0">
                <a:latin typeface="Arial" panose="020B0604020202020204" pitchFamily="34" charset="0"/>
                <a:cs typeface="Arial" panose="020B0604020202020204" pitchFamily="34" charset="0"/>
              </a:rPr>
              <a:t>Συνεργασία = Δύναμη</a:t>
            </a:r>
            <a:endParaRPr lang="el-GR" sz="24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899592" y="2636912"/>
            <a:ext cx="6552728" cy="32385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6586" y="4653136"/>
            <a:ext cx="2292081" cy="1560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Ελλειψοειδής επεξήγηση 3"/>
          <p:cNvSpPr/>
          <p:nvPr/>
        </p:nvSpPr>
        <p:spPr>
          <a:xfrm>
            <a:off x="179512" y="1913937"/>
            <a:ext cx="3384376" cy="2448272"/>
          </a:xfrm>
          <a:prstGeom prst="wedgeEllipseCallout">
            <a:avLst>
              <a:gd name="adj1" fmla="val 63827"/>
              <a:gd name="adj2" fmla="val 7045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sz="2000" dirty="0" smtClean="0">
                <a:solidFill>
                  <a:prstClr val="black"/>
                </a:solidFill>
                <a:latin typeface="Arial" panose="020B0604020202020204" pitchFamily="34" charset="0"/>
                <a:cs typeface="Arial" panose="020B0604020202020204" pitchFamily="34" charset="0"/>
              </a:rPr>
              <a:t>Και πως θα μας φωνάζουνε;</a:t>
            </a:r>
            <a:endParaRPr lang="el-GR" sz="2000" dirty="0">
              <a:solidFill>
                <a:prstClr val="black"/>
              </a:solidFill>
              <a:latin typeface="Arial" panose="020B0604020202020204" pitchFamily="34" charset="0"/>
              <a:cs typeface="Arial" panose="020B0604020202020204" pitchFamily="34" charset="0"/>
            </a:endParaRPr>
          </a:p>
        </p:txBody>
      </p:sp>
      <p:sp>
        <p:nvSpPr>
          <p:cNvPr id="3" name="Ελλειψοειδής επεξήγηση 2"/>
          <p:cNvSpPr/>
          <p:nvPr/>
        </p:nvSpPr>
        <p:spPr>
          <a:xfrm>
            <a:off x="3419872" y="1700808"/>
            <a:ext cx="4680520" cy="2661401"/>
          </a:xfrm>
          <a:prstGeom prst="wedgeEllipseCallout">
            <a:avLst>
              <a:gd name="adj1" fmla="val -10010"/>
              <a:gd name="adj2" fmla="val 79522"/>
            </a:avLst>
          </a:prstGeom>
        </p:spPr>
        <p:style>
          <a:lnRef idx="2">
            <a:schemeClr val="accent1"/>
          </a:lnRef>
          <a:fillRef idx="1">
            <a:schemeClr val="lt1"/>
          </a:fillRef>
          <a:effectRef idx="0">
            <a:schemeClr val="accent1"/>
          </a:effectRef>
          <a:fontRef idx="minor">
            <a:schemeClr val="dk1"/>
          </a:fontRef>
        </p:style>
        <p:txBody>
          <a:bodyPr rtlCol="0" anchor="ctr"/>
          <a:lstStyle/>
          <a:p>
            <a:r>
              <a:rPr lang="el-GR" sz="3200" b="1" dirty="0"/>
              <a:t>8</a:t>
            </a:r>
            <a:r>
              <a:rPr lang="el-GR" sz="3200" dirty="0">
                <a:solidFill>
                  <a:schemeClr val="accent1">
                    <a:lumMod val="60000"/>
                    <a:lumOff val="40000"/>
                  </a:schemeClr>
                </a:solidFill>
              </a:rPr>
              <a:t>βιος</a:t>
            </a:r>
            <a:r>
              <a:rPr lang="el-GR" sz="3200" b="1" baseline="30000" dirty="0"/>
              <a:t> </a:t>
            </a:r>
            <a:r>
              <a:rPr lang="el-GR" sz="3200" b="1" baseline="30000" dirty="0" smtClean="0"/>
              <a:t>2</a:t>
            </a:r>
            <a:r>
              <a:rPr lang="el-GR" sz="3200" baseline="30000" dirty="0" smtClean="0">
                <a:solidFill>
                  <a:schemeClr val="accent1">
                    <a:lumMod val="60000"/>
                    <a:lumOff val="40000"/>
                  </a:schemeClr>
                </a:solidFill>
              </a:rPr>
              <a:t>νύσης</a:t>
            </a:r>
            <a:r>
              <a:rPr lang="el-GR" sz="3200" baseline="30000" dirty="0" smtClean="0">
                <a:solidFill>
                  <a:schemeClr val="tx1"/>
                </a:solidFill>
              </a:rPr>
              <a:t>; …</a:t>
            </a:r>
          </a:p>
          <a:p>
            <a:endParaRPr lang="el-GR" sz="3200" baseline="30000" dirty="0">
              <a:solidFill>
                <a:schemeClr val="tx1"/>
              </a:solidFill>
            </a:endParaRPr>
          </a:p>
          <a:p>
            <a:r>
              <a:rPr lang="el-GR" sz="3200" b="1" baseline="30000" dirty="0" smtClean="0">
                <a:solidFill>
                  <a:schemeClr val="tx1"/>
                </a:solidFill>
              </a:rPr>
              <a:t>Οκτώ στη δευτέρα</a:t>
            </a:r>
            <a:endParaRPr lang="el-GR" sz="3200" b="1" dirty="0" smtClean="0">
              <a:solidFill>
                <a:schemeClr val="tx1"/>
              </a:solidFill>
            </a:endParaRPr>
          </a:p>
        </p:txBody>
      </p:sp>
      <p:pic>
        <p:nvPicPr>
          <p:cNvPr id="9218" name="Picture 2"/>
          <p:cNvPicPr>
            <a:picLocks noChangeAspect="1" noChangeArrowheads="1"/>
          </p:cNvPicPr>
          <p:nvPr/>
        </p:nvPicPr>
        <p:blipFill rotWithShape="1">
          <a:blip r:embed="rId5">
            <a:clrChange>
              <a:clrFrom>
                <a:srgbClr val="DDD9D8"/>
              </a:clrFrom>
              <a:clrTo>
                <a:srgbClr val="DDD9D8">
                  <a:alpha val="0"/>
                </a:srgbClr>
              </a:clrTo>
            </a:clrChange>
            <a:extLst>
              <a:ext uri="{28A0092B-C50C-407E-A947-70E740481C1C}">
                <a14:useLocalDpi xmlns:a14="http://schemas.microsoft.com/office/drawing/2010/main" val="0"/>
              </a:ext>
            </a:extLst>
          </a:blip>
          <a:srcRect l="49772" t="16135" r="28311" b="28312"/>
          <a:stretch/>
        </p:blipFill>
        <p:spPr bwMode="auto">
          <a:xfrm>
            <a:off x="7740352" y="555183"/>
            <a:ext cx="893428" cy="135875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520438" y="107339"/>
            <a:ext cx="1584176" cy="369332"/>
          </a:xfrm>
          <a:prstGeom prst="rect">
            <a:avLst/>
          </a:prstGeom>
          <a:noFill/>
        </p:spPr>
        <p:txBody>
          <a:bodyPr wrap="square" rtlCol="0">
            <a:spAutoFit/>
          </a:bodyPr>
          <a:lstStyle/>
          <a:p>
            <a:r>
              <a:rPr lang="el-GR" b="1" dirty="0" smtClean="0">
                <a:solidFill>
                  <a:srgbClr val="FFFF00"/>
                </a:solidFill>
              </a:rPr>
              <a:t>ΔΥΝΑΜΕΙΣ</a:t>
            </a:r>
            <a:endParaRPr lang="el-GR" b="1" dirty="0">
              <a:solidFill>
                <a:srgbClr val="FFFF00"/>
              </a:solidFill>
            </a:endParaRPr>
          </a:p>
        </p:txBody>
      </p:sp>
    </p:spTree>
    <p:extLst>
      <p:ext uri="{BB962C8B-B14F-4D97-AF65-F5344CB8AC3E}">
        <p14:creationId xmlns:p14="http://schemas.microsoft.com/office/powerpoint/2010/main" val="1693369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endParaRPr lang="el-GR"/>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136606" y="2358449"/>
            <a:ext cx="6709339" cy="34563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5015179"/>
            <a:ext cx="2706687" cy="1341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5301208"/>
            <a:ext cx="2279650" cy="1085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476671"/>
            <a:ext cx="2828925"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912" y="3717032"/>
            <a:ext cx="1719263"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Ελλειψοειδής επεξήγηση 3"/>
          <p:cNvSpPr/>
          <p:nvPr/>
        </p:nvSpPr>
        <p:spPr>
          <a:xfrm>
            <a:off x="4932040" y="1052736"/>
            <a:ext cx="3456384" cy="2664296"/>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dirty="0" smtClean="0">
                <a:latin typeface="Arial" panose="020B0604020202020204" pitchFamily="34" charset="0"/>
                <a:cs typeface="Arial" panose="020B0604020202020204" pitchFamily="34" charset="0"/>
              </a:rPr>
              <a:t>Γεια σας, αυτός είναι ο Οκτάβιος και μόλις ήρθε στη γειτονιά. Θα με πάρει στους ώμους του και θα παίξουμε </a:t>
            </a:r>
            <a:r>
              <a:rPr lang="el-GR" b="1" dirty="0" smtClean="0">
                <a:latin typeface="Arial" panose="020B0604020202020204" pitchFamily="34" charset="0"/>
                <a:cs typeface="Arial" panose="020B0604020202020204" pitchFamily="34" charset="0"/>
              </a:rPr>
              <a:t>μαζί</a:t>
            </a:r>
            <a:r>
              <a:rPr lang="el-GR" dirty="0" smtClean="0">
                <a:latin typeface="Arial" panose="020B0604020202020204" pitchFamily="34" charset="0"/>
                <a:cs typeface="Arial" panose="020B0604020202020204" pitchFamily="34" charset="0"/>
              </a:rPr>
              <a:t> ποδόσφαιρο</a:t>
            </a:r>
            <a:endParaRPr lang="el-GR" dirty="0">
              <a:latin typeface="Arial" panose="020B0604020202020204" pitchFamily="34" charset="0"/>
              <a:cs typeface="Arial" panose="020B0604020202020204" pitchFamily="34" charset="0"/>
            </a:endParaRPr>
          </a:p>
        </p:txBody>
      </p:sp>
      <p:sp>
        <p:nvSpPr>
          <p:cNvPr id="5" name="TextBox 4"/>
          <p:cNvSpPr txBox="1"/>
          <p:nvPr/>
        </p:nvSpPr>
        <p:spPr>
          <a:xfrm>
            <a:off x="5520438" y="107339"/>
            <a:ext cx="1584176" cy="369332"/>
          </a:xfrm>
          <a:prstGeom prst="rect">
            <a:avLst/>
          </a:prstGeom>
          <a:noFill/>
        </p:spPr>
        <p:txBody>
          <a:bodyPr wrap="square" rtlCol="0">
            <a:spAutoFit/>
          </a:bodyPr>
          <a:lstStyle/>
          <a:p>
            <a:r>
              <a:rPr lang="el-GR" b="1" dirty="0" smtClean="0">
                <a:solidFill>
                  <a:schemeClr val="accent3">
                    <a:lumMod val="60000"/>
                    <a:lumOff val="40000"/>
                  </a:schemeClr>
                </a:solidFill>
              </a:rPr>
              <a:t>ΔΥΝΑΜΕΙΣ</a:t>
            </a:r>
            <a:endParaRPr lang="el-GR" b="1" dirty="0">
              <a:solidFill>
                <a:schemeClr val="accent3">
                  <a:lumMod val="60000"/>
                  <a:lumOff val="40000"/>
                </a:schemeClr>
              </a:solidFill>
            </a:endParaRPr>
          </a:p>
        </p:txBody>
      </p:sp>
    </p:spTree>
    <p:extLst>
      <p:ext uri="{BB962C8B-B14F-4D97-AF65-F5344CB8AC3E}">
        <p14:creationId xmlns:p14="http://schemas.microsoft.com/office/powerpoint/2010/main" val="1348173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endParaRPr lang="el-GR"/>
          </a:p>
        </p:txBody>
      </p:sp>
      <p:pic>
        <p:nvPicPr>
          <p:cNvPr id="6146" name="Picture 2"/>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170045" y="2395525"/>
            <a:ext cx="6709339" cy="34563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476671"/>
            <a:ext cx="2828925"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20438" y="107339"/>
            <a:ext cx="1584176" cy="369332"/>
          </a:xfrm>
          <a:prstGeom prst="rect">
            <a:avLst/>
          </a:prstGeom>
          <a:noFill/>
        </p:spPr>
        <p:txBody>
          <a:bodyPr wrap="square" rtlCol="0">
            <a:spAutoFit/>
          </a:bodyPr>
          <a:lstStyle/>
          <a:p>
            <a:r>
              <a:rPr lang="el-GR" b="1" dirty="0" smtClean="0">
                <a:solidFill>
                  <a:schemeClr val="accent3">
                    <a:lumMod val="60000"/>
                    <a:lumOff val="40000"/>
                  </a:schemeClr>
                </a:solidFill>
              </a:rPr>
              <a:t>ΔΥΝΑΜΕΙΣ</a:t>
            </a:r>
            <a:endParaRPr lang="el-GR" b="1" dirty="0">
              <a:solidFill>
                <a:schemeClr val="accent3">
                  <a:lumMod val="60000"/>
                  <a:lumOff val="40000"/>
                </a:schemeClr>
              </a:solidFill>
            </a:endParaRPr>
          </a:p>
        </p:txBody>
      </p:sp>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995" y="1268760"/>
            <a:ext cx="2670175" cy="1450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Ελλειψοειδής επεξήγηση 1"/>
          <p:cNvSpPr/>
          <p:nvPr/>
        </p:nvSpPr>
        <p:spPr>
          <a:xfrm>
            <a:off x="2560727" y="1052736"/>
            <a:ext cx="2649487" cy="2097801"/>
          </a:xfrm>
          <a:prstGeom prst="wedgeEllipseCallout">
            <a:avLst>
              <a:gd name="adj1" fmla="val -86050"/>
              <a:gd name="adj2" fmla="val 7669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sz="2000" dirty="0" smtClean="0">
                <a:latin typeface="Arial" panose="020B0604020202020204" pitchFamily="34" charset="0"/>
                <a:cs typeface="Arial" panose="020B0604020202020204" pitchFamily="34" charset="0"/>
              </a:rPr>
              <a:t>εμείς θα γυρίσουμε το παιχνίδι</a:t>
            </a:r>
            <a:endParaRPr lang="el-GR" sz="2000" dirty="0">
              <a:latin typeface="Arial" panose="020B0604020202020204" pitchFamily="34" charset="0"/>
              <a:cs typeface="Arial" panose="020B0604020202020204" pitchFamily="34" charset="0"/>
            </a:endParaRPr>
          </a:p>
        </p:txBody>
      </p:sp>
      <p:grpSp>
        <p:nvGrpSpPr>
          <p:cNvPr id="8" name="Ομάδα 7"/>
          <p:cNvGrpSpPr/>
          <p:nvPr/>
        </p:nvGrpSpPr>
        <p:grpSpPr>
          <a:xfrm>
            <a:off x="1324443" y="3658769"/>
            <a:ext cx="1373056" cy="2206625"/>
            <a:chOff x="1324443" y="3658769"/>
            <a:chExt cx="1373056" cy="2206625"/>
          </a:xfrm>
        </p:grpSpPr>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4443" y="3658769"/>
              <a:ext cx="1373056"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4186" t="17931" r="5905" b="9264"/>
            <a:stretch/>
          </p:blipFill>
          <p:spPr bwMode="auto">
            <a:xfrm>
              <a:off x="1324443" y="4489648"/>
              <a:ext cx="985905" cy="1330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1"/>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3440" r="15378"/>
            <a:stretch/>
          </p:blipFill>
          <p:spPr bwMode="auto">
            <a:xfrm>
              <a:off x="2180961" y="4019109"/>
              <a:ext cx="360041" cy="50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Ελλειψοειδής επεξήγηση 5"/>
          <p:cNvSpPr/>
          <p:nvPr/>
        </p:nvSpPr>
        <p:spPr>
          <a:xfrm>
            <a:off x="2981398" y="2718599"/>
            <a:ext cx="3174777" cy="1161697"/>
          </a:xfrm>
          <a:prstGeom prst="wedgeEllipseCallout">
            <a:avLst>
              <a:gd name="adj1" fmla="val -64601"/>
              <a:gd name="adj2" fmla="val 4512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dirty="0" smtClean="0">
                <a:latin typeface="Arial" panose="020B0604020202020204" pitchFamily="34" charset="0"/>
                <a:cs typeface="Arial" panose="020B0604020202020204" pitchFamily="34" charset="0"/>
              </a:rPr>
              <a:t>2 φορές θα </a:t>
            </a:r>
            <a:r>
              <a:rPr lang="el-GR" b="1" dirty="0" smtClean="0">
                <a:latin typeface="Arial" panose="020B0604020202020204" pitchFamily="34" charset="0"/>
                <a:cs typeface="Arial" panose="020B0604020202020204" pitchFamily="34" charset="0"/>
              </a:rPr>
              <a:t>πολλαπλασιαστείς</a:t>
            </a:r>
            <a:endParaRPr lang="el-GR" b="1" dirty="0">
              <a:latin typeface="Arial" panose="020B0604020202020204" pitchFamily="34" charset="0"/>
              <a:cs typeface="Arial" panose="020B0604020202020204" pitchFamily="34" charset="0"/>
            </a:endParaRPr>
          </a:p>
        </p:txBody>
      </p:sp>
      <p:pic>
        <p:nvPicPr>
          <p:cNvPr id="1024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1465" y="4965991"/>
            <a:ext cx="612068" cy="52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1840" y="4489648"/>
            <a:ext cx="896937"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Έλλειψη 6"/>
          <p:cNvSpPr/>
          <p:nvPr/>
        </p:nvSpPr>
        <p:spPr>
          <a:xfrm>
            <a:off x="4139952" y="5099917"/>
            <a:ext cx="144016" cy="1587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pic>
        <p:nvPicPr>
          <p:cNvPr id="1024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984" y="4490213"/>
            <a:ext cx="896937"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8927" y="4914178"/>
            <a:ext cx="6159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2161" y="4384083"/>
            <a:ext cx="982710" cy="154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73485" y="4384083"/>
            <a:ext cx="1080120" cy="1421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948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23528" y="241813"/>
            <a:ext cx="6709339" cy="34563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05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919556"/>
            <a:ext cx="2524125" cy="17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Ομάδα 19"/>
          <p:cNvGrpSpPr/>
          <p:nvPr/>
        </p:nvGrpSpPr>
        <p:grpSpPr>
          <a:xfrm>
            <a:off x="807905" y="3861048"/>
            <a:ext cx="1373056" cy="2206625"/>
            <a:chOff x="1324443" y="3658769"/>
            <a:chExt cx="1373056" cy="2206625"/>
          </a:xfrm>
        </p:grpSpPr>
        <p:pic>
          <p:nvPicPr>
            <p:cNvPr id="2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4443" y="3658769"/>
              <a:ext cx="1373056"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0"/>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186" t="17931" r="5905" b="9264"/>
            <a:stretch/>
          </p:blipFill>
          <p:spPr bwMode="auto">
            <a:xfrm>
              <a:off x="1324443" y="4489648"/>
              <a:ext cx="985905" cy="1330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1"/>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3440" r="15378"/>
            <a:stretch/>
          </p:blipFill>
          <p:spPr bwMode="auto">
            <a:xfrm>
              <a:off x="2180961" y="4019109"/>
              <a:ext cx="360041" cy="50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2168" y="4973928"/>
            <a:ext cx="6159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2161" y="4384083"/>
            <a:ext cx="982710" cy="154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73485" y="4384083"/>
            <a:ext cx="1080120" cy="1421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712" y="5032002"/>
            <a:ext cx="6159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Ευθεία γραμμή σύνδεσης 7"/>
          <p:cNvCxnSpPr/>
          <p:nvPr/>
        </p:nvCxnSpPr>
        <p:spPr>
          <a:xfrm>
            <a:off x="2483768" y="5805841"/>
            <a:ext cx="3024336"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0" name="Ελλειψοειδής επεξήγηση 9"/>
          <p:cNvSpPr/>
          <p:nvPr/>
        </p:nvSpPr>
        <p:spPr>
          <a:xfrm>
            <a:off x="5891726" y="764704"/>
            <a:ext cx="2206289" cy="1512168"/>
          </a:xfrm>
          <a:prstGeom prst="wedgeEllipseCallout">
            <a:avLst>
              <a:gd name="adj1" fmla="val 27252"/>
              <a:gd name="adj2" fmla="val 13172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dirty="0" smtClean="0">
                <a:latin typeface="Arial" panose="020B0604020202020204" pitchFamily="34" charset="0"/>
                <a:cs typeface="Arial" panose="020B0604020202020204" pitchFamily="34" charset="0"/>
              </a:rPr>
              <a:t>Μαζί αποκτήσαμε </a:t>
            </a:r>
            <a:r>
              <a:rPr lang="el-GR" b="1" dirty="0" smtClean="0">
                <a:latin typeface="Arial" panose="020B0604020202020204" pitchFamily="34" charset="0"/>
                <a:cs typeface="Arial" panose="020B0604020202020204" pitchFamily="34" charset="0"/>
              </a:rPr>
              <a:t>Δύναμη</a:t>
            </a:r>
            <a:endParaRPr lang="el-GR" b="1" dirty="0">
              <a:latin typeface="Arial" panose="020B0604020202020204" pitchFamily="34" charset="0"/>
              <a:cs typeface="Arial" panose="020B0604020202020204" pitchFamily="34" charset="0"/>
            </a:endParaRPr>
          </a:p>
        </p:txBody>
      </p:sp>
      <p:pic>
        <p:nvPicPr>
          <p:cNvPr id="3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4613" y="247718"/>
            <a:ext cx="2377419" cy="18131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703342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2708920"/>
            <a:ext cx="7560840" cy="34202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098" name="Picture 2" descr="C:\Users\annac\OneDrive\Υπολογιστής\images θανασακης.jfif"/>
          <p:cNvPicPr>
            <a:picLocks noChangeAspect="1" noChangeArrowheads="1"/>
          </p:cNvPicPr>
          <p:nvPr/>
        </p:nvPicPr>
        <p:blipFill rotWithShape="1">
          <a:blip r:embed="rId3">
            <a:extLst>
              <a:ext uri="{28A0092B-C50C-407E-A947-70E740481C1C}">
                <a14:useLocalDpi xmlns:a14="http://schemas.microsoft.com/office/drawing/2010/main" val="0"/>
              </a:ext>
            </a:extLst>
          </a:blip>
          <a:srcRect l="19511" r="21359"/>
          <a:stretch/>
        </p:blipFill>
        <p:spPr bwMode="auto">
          <a:xfrm rot="21235584">
            <a:off x="7860192" y="272721"/>
            <a:ext cx="863748" cy="94996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5" y="4985047"/>
            <a:ext cx="2706687" cy="1341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3986" y="5373216"/>
            <a:ext cx="2280102" cy="1085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4927103"/>
            <a:ext cx="3133725" cy="14573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2" name="TextBox 11"/>
          <p:cNvSpPr txBox="1"/>
          <p:nvPr/>
        </p:nvSpPr>
        <p:spPr>
          <a:xfrm>
            <a:off x="5520438" y="107339"/>
            <a:ext cx="1584176" cy="369332"/>
          </a:xfrm>
          <a:prstGeom prst="rect">
            <a:avLst/>
          </a:prstGeom>
          <a:noFill/>
        </p:spPr>
        <p:txBody>
          <a:bodyPr wrap="square" rtlCol="0">
            <a:spAutoFit/>
          </a:bodyPr>
          <a:lstStyle/>
          <a:p>
            <a:r>
              <a:rPr lang="el-GR" b="1" dirty="0" smtClean="0">
                <a:solidFill>
                  <a:srgbClr val="CC00FF"/>
                </a:solidFill>
              </a:rPr>
              <a:t>ΔΥΝΑΜΕΙΣ</a:t>
            </a:r>
            <a:endParaRPr lang="el-GR" b="1" dirty="0">
              <a:solidFill>
                <a:srgbClr val="CC00FF"/>
              </a:solidFill>
            </a:endParaRPr>
          </a:p>
        </p:txBody>
      </p:sp>
      <p:pic>
        <p:nvPicPr>
          <p:cNvPr id="14"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7473" r="45754"/>
          <a:stretch/>
        </p:blipFill>
        <p:spPr bwMode="auto">
          <a:xfrm flipH="1">
            <a:off x="1763372" y="1052736"/>
            <a:ext cx="1060906" cy="1773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Picture 3"/>
          <p:cNvPicPr>
            <a:picLocks noChangeAspect="1" noChangeArrowheads="1"/>
          </p:cNvPicPr>
          <p:nvPr/>
        </p:nvPicPr>
        <p:blipFill rotWithShape="1">
          <a:blip r:embed="rId7">
            <a:lum bright="70000" contrast="-70000"/>
            <a:extLst>
              <a:ext uri="{28A0092B-C50C-407E-A947-70E740481C1C}">
                <a14:useLocalDpi xmlns:a14="http://schemas.microsoft.com/office/drawing/2010/main" val="0"/>
              </a:ext>
            </a:extLst>
          </a:blip>
          <a:srcRect l="58324" t="23577" r="3708" b="3683"/>
          <a:stretch/>
        </p:blipFill>
        <p:spPr bwMode="auto">
          <a:xfrm>
            <a:off x="2616343" y="548680"/>
            <a:ext cx="870256" cy="1135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1" name="Picture 5"/>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7631" r="15573"/>
          <a:stretch/>
        </p:blipFill>
        <p:spPr bwMode="auto">
          <a:xfrm>
            <a:off x="2824278" y="1116238"/>
            <a:ext cx="406516" cy="60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Ελλειψοειδής επεξήγηση 4"/>
          <p:cNvSpPr/>
          <p:nvPr/>
        </p:nvSpPr>
        <p:spPr>
          <a:xfrm rot="20639490">
            <a:off x="43053" y="258051"/>
            <a:ext cx="2063815" cy="1368151"/>
          </a:xfrm>
          <a:prstGeom prst="wedgeEllipseCallout">
            <a:avLst>
              <a:gd name="adj1" fmla="val 25005"/>
              <a:gd name="adj2" fmla="val 8558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l-GR" dirty="0" smtClean="0"/>
              <a:t>Όταν εσύ λείπεις, είμαι </a:t>
            </a:r>
            <a:r>
              <a:rPr lang="el-GR" b="1" dirty="0" smtClean="0"/>
              <a:t>μόνος</a:t>
            </a:r>
            <a:r>
              <a:rPr lang="el-GR" dirty="0" smtClean="0"/>
              <a:t> μου</a:t>
            </a:r>
            <a:endParaRPr lang="el-GR" dirty="0"/>
          </a:p>
        </p:txBody>
      </p:sp>
      <p:pic>
        <p:nvPicPr>
          <p:cNvPr id="1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1362" y="1683798"/>
            <a:ext cx="706216" cy="111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7733" y="2132856"/>
            <a:ext cx="6159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22046" t="5273" r="17927"/>
          <a:stretch/>
        </p:blipFill>
        <p:spPr bwMode="auto">
          <a:xfrm>
            <a:off x="4259235" y="1376657"/>
            <a:ext cx="816821" cy="1288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183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4341" y="692696"/>
            <a:ext cx="7024744" cy="1143000"/>
          </a:xfrm>
        </p:spPr>
        <p:txBody>
          <a:bodyPr>
            <a:normAutofit/>
          </a:bodyPr>
          <a:lstStyle/>
          <a:p>
            <a:r>
              <a:rPr lang="el-GR" sz="2800" dirty="0" smtClean="0">
                <a:latin typeface="Arial" panose="020B0604020202020204" pitchFamily="34" charset="0"/>
                <a:cs typeface="Arial" panose="020B0604020202020204" pitchFamily="34" charset="0"/>
              </a:rPr>
              <a:t>Να διαβάσετε τις παρακάτω δυνάμεις και να συνεχίσετε τις πράξεις</a:t>
            </a:r>
            <a:endParaRPr lang="el-GR" sz="2800" dirty="0">
              <a:latin typeface="Arial" panose="020B0604020202020204" pitchFamily="34" charset="0"/>
              <a:cs typeface="Arial" panose="020B0604020202020204" pitchFamily="34" charset="0"/>
            </a:endParaRPr>
          </a:p>
        </p:txBody>
      </p:sp>
      <p:pic>
        <p:nvPicPr>
          <p:cNvPr id="18" name="Picture 2"/>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55576" y="1988840"/>
            <a:ext cx="7200800" cy="44644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8324" t="23577" r="3708" b="3683"/>
          <a:stretch/>
        </p:blipFill>
        <p:spPr bwMode="auto">
          <a:xfrm>
            <a:off x="7740352" y="1052736"/>
            <a:ext cx="870256" cy="1135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Θέση περιεχομένου 5"/>
          <p:cNvSpPr>
            <a:spLocks noGrp="1"/>
          </p:cNvSpPr>
          <p:nvPr>
            <p:ph idx="1"/>
          </p:nvPr>
        </p:nvSpPr>
        <p:spPr>
          <a:xfrm>
            <a:off x="1043493" y="2132856"/>
            <a:ext cx="2952444" cy="4320480"/>
          </a:xfrm>
        </p:spPr>
        <p:txBody>
          <a:bodyPr>
            <a:normAutofit lnSpcReduction="10000"/>
          </a:bodyPr>
          <a:lstStyle/>
          <a:p>
            <a:pPr>
              <a:lnSpc>
                <a:spcPct val="115000"/>
              </a:lnSpc>
              <a:spcAft>
                <a:spcPts val="1000"/>
              </a:spcAft>
            </a:pPr>
            <a:r>
              <a:rPr lang="el-GR" dirty="0">
                <a:latin typeface="Arial" panose="020B0604020202020204" pitchFamily="34" charset="0"/>
                <a:ea typeface="Calibri"/>
                <a:cs typeface="Arial" panose="020B0604020202020204" pitchFamily="34" charset="0"/>
              </a:rPr>
              <a:t>5</a:t>
            </a:r>
            <a:r>
              <a:rPr lang="el-GR" baseline="30000" dirty="0">
                <a:latin typeface="Arial" panose="020B0604020202020204" pitchFamily="34" charset="0"/>
                <a:ea typeface="Calibri"/>
                <a:cs typeface="Arial" panose="020B0604020202020204" pitchFamily="34" charset="0"/>
              </a:rPr>
              <a:t>2</a:t>
            </a:r>
            <a:r>
              <a:rPr lang="el-GR" dirty="0">
                <a:latin typeface="Arial" panose="020B0604020202020204" pitchFamily="34" charset="0"/>
                <a:ea typeface="Calibri"/>
                <a:cs typeface="Arial" panose="020B0604020202020204" pitchFamily="34" charset="0"/>
              </a:rPr>
              <a:t>= 5∙5 =25</a:t>
            </a:r>
            <a:endParaRPr lang="el-GR" sz="800" dirty="0">
              <a:latin typeface="Arial" panose="020B0604020202020204" pitchFamily="34" charset="0"/>
              <a:ea typeface="Calibri"/>
              <a:cs typeface="Arial" panose="020B0604020202020204" pitchFamily="34" charset="0"/>
            </a:endParaRPr>
          </a:p>
          <a:p>
            <a:pPr>
              <a:lnSpc>
                <a:spcPct val="115000"/>
              </a:lnSpc>
              <a:spcAft>
                <a:spcPts val="1000"/>
              </a:spcAft>
            </a:pPr>
            <a:r>
              <a:rPr lang="el-GR" dirty="0">
                <a:latin typeface="Arial" panose="020B0604020202020204" pitchFamily="34" charset="0"/>
                <a:ea typeface="Calibri"/>
                <a:cs typeface="Arial" panose="020B0604020202020204" pitchFamily="34" charset="0"/>
              </a:rPr>
              <a:t>4</a:t>
            </a:r>
            <a:r>
              <a:rPr lang="el-GR" baseline="30000" dirty="0">
                <a:latin typeface="Arial" panose="020B0604020202020204" pitchFamily="34" charset="0"/>
                <a:ea typeface="Calibri"/>
                <a:cs typeface="Arial" panose="020B0604020202020204" pitchFamily="34" charset="0"/>
              </a:rPr>
              <a:t>2</a:t>
            </a:r>
            <a:r>
              <a:rPr lang="el-GR" dirty="0">
                <a:latin typeface="Arial" panose="020B0604020202020204" pitchFamily="34" charset="0"/>
                <a:ea typeface="Calibri"/>
                <a:cs typeface="Arial" panose="020B0604020202020204" pitchFamily="34" charset="0"/>
              </a:rPr>
              <a:t> =4∙4 =16</a:t>
            </a:r>
            <a:endParaRPr lang="el-GR" sz="800" dirty="0">
              <a:latin typeface="Arial" panose="020B0604020202020204" pitchFamily="34" charset="0"/>
              <a:ea typeface="Calibri"/>
              <a:cs typeface="Arial" panose="020B0604020202020204" pitchFamily="34" charset="0"/>
            </a:endParaRPr>
          </a:p>
          <a:p>
            <a:pPr>
              <a:lnSpc>
                <a:spcPct val="115000"/>
              </a:lnSpc>
              <a:spcAft>
                <a:spcPts val="1000"/>
              </a:spcAft>
            </a:pPr>
            <a:r>
              <a:rPr lang="el-GR" dirty="0">
                <a:latin typeface="Arial" panose="020B0604020202020204" pitchFamily="34" charset="0"/>
                <a:ea typeface="Calibri"/>
                <a:cs typeface="Arial" panose="020B0604020202020204" pitchFamily="34" charset="0"/>
              </a:rPr>
              <a:t>2</a:t>
            </a:r>
            <a:r>
              <a:rPr lang="el-GR" baseline="30000" dirty="0">
                <a:latin typeface="Arial" panose="020B0604020202020204" pitchFamily="34" charset="0"/>
                <a:ea typeface="Calibri"/>
                <a:cs typeface="Arial" panose="020B0604020202020204" pitchFamily="34" charset="0"/>
              </a:rPr>
              <a:t>3</a:t>
            </a:r>
            <a:r>
              <a:rPr lang="el-GR" dirty="0">
                <a:latin typeface="Arial" panose="020B0604020202020204" pitchFamily="34" charset="0"/>
                <a:ea typeface="Calibri"/>
                <a:cs typeface="Arial" panose="020B0604020202020204" pitchFamily="34" charset="0"/>
              </a:rPr>
              <a:t> =2∙</a:t>
            </a:r>
            <a:r>
              <a:rPr lang="el-GR" dirty="0" smtClean="0">
                <a:latin typeface="Arial" panose="020B0604020202020204" pitchFamily="34" charset="0"/>
                <a:ea typeface="Calibri"/>
                <a:cs typeface="Arial" panose="020B0604020202020204" pitchFamily="34" charset="0"/>
              </a:rPr>
              <a:t>2∙2 </a:t>
            </a:r>
            <a:r>
              <a:rPr lang="el-GR" dirty="0">
                <a:latin typeface="Arial" panose="020B0604020202020204" pitchFamily="34" charset="0"/>
                <a:ea typeface="Calibri"/>
                <a:cs typeface="Arial" panose="020B0604020202020204" pitchFamily="34" charset="0"/>
              </a:rPr>
              <a:t>=8</a:t>
            </a:r>
            <a:endParaRPr lang="el-GR" sz="800" dirty="0">
              <a:latin typeface="Arial" panose="020B0604020202020204" pitchFamily="34" charset="0"/>
              <a:ea typeface="Calibri"/>
              <a:cs typeface="Arial" panose="020B0604020202020204" pitchFamily="34" charset="0"/>
            </a:endParaRPr>
          </a:p>
          <a:p>
            <a:pPr>
              <a:lnSpc>
                <a:spcPct val="115000"/>
              </a:lnSpc>
              <a:spcAft>
                <a:spcPts val="1000"/>
              </a:spcAft>
            </a:pPr>
            <a:r>
              <a:rPr lang="el-GR" b="1" dirty="0">
                <a:latin typeface="Arial" panose="020B0604020202020204" pitchFamily="34" charset="0"/>
                <a:ea typeface="Calibri"/>
                <a:cs typeface="Arial" panose="020B0604020202020204" pitchFamily="34" charset="0"/>
              </a:rPr>
              <a:t>1</a:t>
            </a:r>
            <a:r>
              <a:rPr lang="el-GR" b="1" baseline="30000" dirty="0">
                <a:latin typeface="Arial" panose="020B0604020202020204" pitchFamily="34" charset="0"/>
                <a:ea typeface="Calibri"/>
                <a:cs typeface="Arial" panose="020B0604020202020204" pitchFamily="34" charset="0"/>
              </a:rPr>
              <a:t>5</a:t>
            </a:r>
            <a:r>
              <a:rPr lang="el-GR" b="1" dirty="0">
                <a:latin typeface="Arial" panose="020B0604020202020204" pitchFamily="34" charset="0"/>
                <a:ea typeface="Calibri"/>
                <a:cs typeface="Arial" panose="020B0604020202020204" pitchFamily="34" charset="0"/>
              </a:rPr>
              <a:t> =1∙1∙1∙1∙1 =1</a:t>
            </a:r>
            <a:endParaRPr lang="el-GR" sz="800" b="1" dirty="0">
              <a:latin typeface="Arial" panose="020B0604020202020204" pitchFamily="34" charset="0"/>
              <a:ea typeface="Calibri"/>
              <a:cs typeface="Arial" panose="020B0604020202020204" pitchFamily="34" charset="0"/>
            </a:endParaRPr>
          </a:p>
          <a:p>
            <a:pPr>
              <a:lnSpc>
                <a:spcPct val="115000"/>
              </a:lnSpc>
              <a:spcAft>
                <a:spcPts val="1000"/>
              </a:spcAft>
            </a:pPr>
            <a:r>
              <a:rPr lang="el-GR" dirty="0">
                <a:latin typeface="Arial" panose="020B0604020202020204" pitchFamily="34" charset="0"/>
                <a:ea typeface="Calibri"/>
                <a:cs typeface="Arial" panose="020B0604020202020204" pitchFamily="34" charset="0"/>
              </a:rPr>
              <a:t>75</a:t>
            </a:r>
            <a:r>
              <a:rPr lang="el-GR" baseline="30000" dirty="0">
                <a:latin typeface="Arial" panose="020B0604020202020204" pitchFamily="34" charset="0"/>
                <a:ea typeface="Calibri"/>
                <a:cs typeface="Arial" panose="020B0604020202020204" pitchFamily="34" charset="0"/>
              </a:rPr>
              <a:t>0</a:t>
            </a:r>
            <a:r>
              <a:rPr lang="el-GR" dirty="0">
                <a:latin typeface="Arial" panose="020B0604020202020204" pitchFamily="34" charset="0"/>
                <a:ea typeface="Calibri"/>
                <a:cs typeface="Arial" panose="020B0604020202020204" pitchFamily="34" charset="0"/>
              </a:rPr>
              <a:t> = </a:t>
            </a:r>
            <a:r>
              <a:rPr lang="el-GR" dirty="0" smtClean="0">
                <a:latin typeface="Arial" panose="020B0604020202020204" pitchFamily="34" charset="0"/>
                <a:ea typeface="Calibri"/>
                <a:cs typeface="Arial" panose="020B0604020202020204" pitchFamily="34" charset="0"/>
              </a:rPr>
              <a:t>1</a:t>
            </a:r>
          </a:p>
          <a:p>
            <a:pPr>
              <a:lnSpc>
                <a:spcPct val="115000"/>
              </a:lnSpc>
              <a:spcAft>
                <a:spcPts val="1000"/>
              </a:spcAft>
            </a:pPr>
            <a:r>
              <a:rPr lang="el-GR" dirty="0" smtClean="0">
                <a:latin typeface="Arial" panose="020B0604020202020204" pitchFamily="34" charset="0"/>
                <a:ea typeface="Calibri"/>
                <a:cs typeface="Arial" panose="020B0604020202020204" pitchFamily="34" charset="0"/>
              </a:rPr>
              <a:t>10</a:t>
            </a:r>
            <a:r>
              <a:rPr lang="el-GR" b="1" baseline="30000" dirty="0" smtClean="0">
                <a:solidFill>
                  <a:srgbClr val="FF0000"/>
                </a:solidFill>
                <a:latin typeface="Arial" panose="020B0604020202020204" pitchFamily="34" charset="0"/>
                <a:ea typeface="Calibri"/>
                <a:cs typeface="Arial" panose="020B0604020202020204" pitchFamily="34" charset="0"/>
              </a:rPr>
              <a:t>2</a:t>
            </a:r>
            <a:r>
              <a:rPr lang="el-GR" dirty="0" smtClean="0">
                <a:latin typeface="Arial" panose="020B0604020202020204" pitchFamily="34" charset="0"/>
                <a:ea typeface="Calibri"/>
                <a:cs typeface="Arial" panose="020B0604020202020204" pitchFamily="34" charset="0"/>
              </a:rPr>
              <a:t> = 10∙10 =1</a:t>
            </a:r>
            <a:r>
              <a:rPr lang="el-GR" b="1" dirty="0" smtClean="0">
                <a:solidFill>
                  <a:srgbClr val="FF0000"/>
                </a:solidFill>
                <a:latin typeface="Arial" panose="020B0604020202020204" pitchFamily="34" charset="0"/>
                <a:ea typeface="Calibri"/>
                <a:cs typeface="Arial" panose="020B0604020202020204" pitchFamily="34" charset="0"/>
              </a:rPr>
              <a:t>00</a:t>
            </a:r>
          </a:p>
          <a:p>
            <a:pPr>
              <a:lnSpc>
                <a:spcPct val="115000"/>
              </a:lnSpc>
              <a:spcAft>
                <a:spcPts val="1000"/>
              </a:spcAft>
            </a:pPr>
            <a:r>
              <a:rPr lang="el-GR" dirty="0" smtClean="0">
                <a:solidFill>
                  <a:srgbClr val="3E3D2D"/>
                </a:solidFill>
                <a:latin typeface="Arial" panose="020B0604020202020204" pitchFamily="34" charset="0"/>
                <a:ea typeface="Calibri"/>
                <a:cs typeface="Arial" panose="020B0604020202020204" pitchFamily="34" charset="0"/>
              </a:rPr>
              <a:t>7</a:t>
            </a:r>
            <a:r>
              <a:rPr lang="el-GR" baseline="30000" dirty="0" smtClean="0">
                <a:solidFill>
                  <a:srgbClr val="3E3D2D"/>
                </a:solidFill>
                <a:latin typeface="Arial" panose="020B0604020202020204" pitchFamily="34" charset="0"/>
                <a:ea typeface="Calibri"/>
                <a:cs typeface="Arial" panose="020B0604020202020204" pitchFamily="34" charset="0"/>
              </a:rPr>
              <a:t>2</a:t>
            </a:r>
            <a:r>
              <a:rPr lang="el-GR" dirty="0">
                <a:solidFill>
                  <a:srgbClr val="3E3D2D"/>
                </a:solidFill>
                <a:latin typeface="Arial" panose="020B0604020202020204" pitchFamily="34" charset="0"/>
                <a:ea typeface="Calibri"/>
                <a:cs typeface="Arial" panose="020B0604020202020204" pitchFamily="34" charset="0"/>
              </a:rPr>
              <a:t>=</a:t>
            </a:r>
            <a:endParaRPr lang="el-GR" sz="800" dirty="0">
              <a:latin typeface="Arial" panose="020B0604020202020204" pitchFamily="34" charset="0"/>
              <a:ea typeface="Calibri"/>
              <a:cs typeface="Arial" panose="020B0604020202020204" pitchFamily="34" charset="0"/>
            </a:endParaRPr>
          </a:p>
          <a:p>
            <a:endParaRPr lang="el-GR" dirty="0">
              <a:latin typeface="Arial" panose="020B0604020202020204" pitchFamily="34" charset="0"/>
              <a:cs typeface="Arial" panose="020B0604020202020204" pitchFamily="34" charset="0"/>
            </a:endParaRPr>
          </a:p>
        </p:txBody>
      </p:sp>
      <p:sp>
        <p:nvSpPr>
          <p:cNvPr id="23" name="Θέση περιεχομένου 5"/>
          <p:cNvSpPr txBox="1">
            <a:spLocks/>
          </p:cNvSpPr>
          <p:nvPr/>
        </p:nvSpPr>
        <p:spPr>
          <a:xfrm>
            <a:off x="4499992" y="2060848"/>
            <a:ext cx="3168352" cy="4320480"/>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nSpc>
                <a:spcPct val="115000"/>
              </a:lnSpc>
              <a:spcAft>
                <a:spcPts val="1000"/>
              </a:spcAft>
            </a:pPr>
            <a:r>
              <a:rPr lang="el-GR" dirty="0">
                <a:latin typeface="Arial" panose="020B0604020202020204" pitchFamily="34" charset="0"/>
                <a:ea typeface="Calibri"/>
                <a:cs typeface="Arial" panose="020B0604020202020204" pitchFamily="34" charset="0"/>
              </a:rPr>
              <a:t>6</a:t>
            </a:r>
            <a:r>
              <a:rPr lang="el-GR" baseline="30000" dirty="0" smtClean="0">
                <a:latin typeface="Arial" panose="020B0604020202020204" pitchFamily="34" charset="0"/>
                <a:ea typeface="Calibri"/>
                <a:cs typeface="Arial" panose="020B0604020202020204" pitchFamily="34" charset="0"/>
              </a:rPr>
              <a:t>2</a:t>
            </a:r>
            <a:r>
              <a:rPr lang="el-GR" dirty="0" smtClean="0">
                <a:latin typeface="Arial" panose="020B0604020202020204" pitchFamily="34" charset="0"/>
                <a:ea typeface="Calibri"/>
                <a:cs typeface="Arial" panose="020B0604020202020204" pitchFamily="34" charset="0"/>
              </a:rPr>
              <a:t>= </a:t>
            </a:r>
            <a:endParaRPr lang="el-GR" sz="800" dirty="0" smtClean="0">
              <a:latin typeface="Arial" panose="020B0604020202020204" pitchFamily="34" charset="0"/>
              <a:ea typeface="Calibri"/>
              <a:cs typeface="Arial" panose="020B0604020202020204" pitchFamily="34" charset="0"/>
            </a:endParaRPr>
          </a:p>
          <a:p>
            <a:pPr>
              <a:lnSpc>
                <a:spcPct val="115000"/>
              </a:lnSpc>
              <a:spcAft>
                <a:spcPts val="1000"/>
              </a:spcAft>
            </a:pPr>
            <a:r>
              <a:rPr lang="el-GR" b="1" dirty="0">
                <a:latin typeface="Arial" panose="020B0604020202020204" pitchFamily="34" charset="0"/>
                <a:ea typeface="Calibri"/>
                <a:cs typeface="Arial" panose="020B0604020202020204" pitchFamily="34" charset="0"/>
              </a:rPr>
              <a:t>1</a:t>
            </a:r>
            <a:r>
              <a:rPr lang="el-GR" b="1" baseline="30000" dirty="0" smtClean="0">
                <a:latin typeface="Arial" panose="020B0604020202020204" pitchFamily="34" charset="0"/>
                <a:ea typeface="Calibri"/>
                <a:cs typeface="Arial" panose="020B0604020202020204" pitchFamily="34" charset="0"/>
              </a:rPr>
              <a:t>2</a:t>
            </a:r>
            <a:r>
              <a:rPr lang="el-GR" b="1" dirty="0" smtClean="0">
                <a:latin typeface="Arial" panose="020B0604020202020204" pitchFamily="34" charset="0"/>
                <a:ea typeface="Calibri"/>
                <a:cs typeface="Arial" panose="020B0604020202020204" pitchFamily="34" charset="0"/>
              </a:rPr>
              <a:t> =</a:t>
            </a:r>
            <a:endParaRPr lang="el-GR" sz="800" b="1" dirty="0" smtClean="0">
              <a:latin typeface="Arial" panose="020B0604020202020204" pitchFamily="34" charset="0"/>
              <a:ea typeface="Calibri"/>
              <a:cs typeface="Arial" panose="020B0604020202020204" pitchFamily="34" charset="0"/>
            </a:endParaRPr>
          </a:p>
          <a:p>
            <a:pPr>
              <a:lnSpc>
                <a:spcPct val="115000"/>
              </a:lnSpc>
              <a:spcAft>
                <a:spcPts val="1000"/>
              </a:spcAft>
            </a:pPr>
            <a:r>
              <a:rPr lang="el-GR" dirty="0">
                <a:solidFill>
                  <a:srgbClr val="3E3D2D"/>
                </a:solidFill>
                <a:latin typeface="Arial" panose="020B0604020202020204" pitchFamily="34" charset="0"/>
                <a:ea typeface="Calibri"/>
                <a:cs typeface="Arial" panose="020B0604020202020204" pitchFamily="34" charset="0"/>
              </a:rPr>
              <a:t>3</a:t>
            </a:r>
            <a:r>
              <a:rPr lang="el-GR" baseline="30000" dirty="0">
                <a:solidFill>
                  <a:srgbClr val="3E3D2D"/>
                </a:solidFill>
                <a:latin typeface="Arial" panose="020B0604020202020204" pitchFamily="34" charset="0"/>
                <a:ea typeface="Calibri"/>
                <a:cs typeface="Arial" panose="020B0604020202020204" pitchFamily="34" charset="0"/>
              </a:rPr>
              <a:t>3</a:t>
            </a:r>
            <a:r>
              <a:rPr lang="el-GR" dirty="0">
                <a:solidFill>
                  <a:srgbClr val="3E3D2D"/>
                </a:solidFill>
                <a:latin typeface="Arial" panose="020B0604020202020204" pitchFamily="34" charset="0"/>
                <a:ea typeface="Calibri"/>
                <a:cs typeface="Arial" panose="020B0604020202020204" pitchFamily="34" charset="0"/>
              </a:rPr>
              <a:t> =</a:t>
            </a:r>
          </a:p>
          <a:p>
            <a:pPr>
              <a:lnSpc>
                <a:spcPct val="115000"/>
              </a:lnSpc>
              <a:spcAft>
                <a:spcPts val="1000"/>
              </a:spcAft>
            </a:pPr>
            <a:r>
              <a:rPr lang="el-GR" b="1" dirty="0" smtClean="0">
                <a:latin typeface="Arial" panose="020B0604020202020204" pitchFamily="34" charset="0"/>
                <a:ea typeface="Calibri"/>
                <a:cs typeface="Arial" panose="020B0604020202020204" pitchFamily="34" charset="0"/>
              </a:rPr>
              <a:t>1</a:t>
            </a:r>
            <a:r>
              <a:rPr lang="el-GR" b="1" baseline="30000" dirty="0" smtClean="0">
                <a:latin typeface="Arial" panose="020B0604020202020204" pitchFamily="34" charset="0"/>
                <a:ea typeface="Calibri"/>
                <a:cs typeface="Arial" panose="020B0604020202020204" pitchFamily="34" charset="0"/>
              </a:rPr>
              <a:t>4</a:t>
            </a:r>
            <a:r>
              <a:rPr lang="el-GR" b="1" dirty="0" smtClean="0">
                <a:latin typeface="Arial" panose="020B0604020202020204" pitchFamily="34" charset="0"/>
                <a:ea typeface="Calibri"/>
                <a:cs typeface="Arial" panose="020B0604020202020204" pitchFamily="34" charset="0"/>
              </a:rPr>
              <a:t> =</a:t>
            </a:r>
            <a:endParaRPr lang="el-GR" sz="800" b="1" dirty="0" smtClean="0">
              <a:latin typeface="Arial" panose="020B0604020202020204" pitchFamily="34" charset="0"/>
              <a:ea typeface="Calibri"/>
              <a:cs typeface="Arial" panose="020B0604020202020204" pitchFamily="34" charset="0"/>
            </a:endParaRPr>
          </a:p>
          <a:p>
            <a:pPr>
              <a:lnSpc>
                <a:spcPct val="115000"/>
              </a:lnSpc>
              <a:spcAft>
                <a:spcPts val="1000"/>
              </a:spcAft>
            </a:pPr>
            <a:r>
              <a:rPr lang="el-GR" dirty="0" smtClean="0">
                <a:latin typeface="Arial" panose="020B0604020202020204" pitchFamily="34" charset="0"/>
                <a:ea typeface="Calibri"/>
                <a:cs typeface="Arial" panose="020B0604020202020204" pitchFamily="34" charset="0"/>
              </a:rPr>
              <a:t>34</a:t>
            </a:r>
            <a:r>
              <a:rPr lang="el-GR" baseline="30000" dirty="0" smtClean="0">
                <a:latin typeface="Arial" panose="020B0604020202020204" pitchFamily="34" charset="0"/>
                <a:ea typeface="Calibri"/>
                <a:cs typeface="Arial" panose="020B0604020202020204" pitchFamily="34" charset="0"/>
              </a:rPr>
              <a:t>0</a:t>
            </a:r>
            <a:r>
              <a:rPr lang="el-GR" dirty="0" smtClean="0">
                <a:latin typeface="Arial" panose="020B0604020202020204" pitchFamily="34" charset="0"/>
                <a:ea typeface="Calibri"/>
                <a:cs typeface="Arial" panose="020B0604020202020204" pitchFamily="34" charset="0"/>
              </a:rPr>
              <a:t> = 1</a:t>
            </a:r>
          </a:p>
          <a:p>
            <a:pPr>
              <a:lnSpc>
                <a:spcPct val="115000"/>
              </a:lnSpc>
              <a:spcAft>
                <a:spcPts val="1000"/>
              </a:spcAft>
            </a:pPr>
            <a:r>
              <a:rPr lang="el-GR" dirty="0" smtClean="0">
                <a:solidFill>
                  <a:srgbClr val="3E3D2D"/>
                </a:solidFill>
                <a:latin typeface="Arial" panose="020B0604020202020204" pitchFamily="34" charset="0"/>
                <a:ea typeface="Calibri"/>
                <a:cs typeface="Arial" panose="020B0604020202020204" pitchFamily="34" charset="0"/>
              </a:rPr>
              <a:t>10</a:t>
            </a:r>
            <a:r>
              <a:rPr lang="el-GR" baseline="30000" dirty="0" smtClean="0">
                <a:solidFill>
                  <a:srgbClr val="3E3D2D"/>
                </a:solidFill>
                <a:latin typeface="Arial" panose="020B0604020202020204" pitchFamily="34" charset="0"/>
                <a:ea typeface="Calibri"/>
                <a:cs typeface="Arial" panose="020B0604020202020204" pitchFamily="34" charset="0"/>
              </a:rPr>
              <a:t>3</a:t>
            </a:r>
            <a:r>
              <a:rPr lang="el-GR" dirty="0" smtClean="0">
                <a:solidFill>
                  <a:srgbClr val="3E3D2D"/>
                </a:solidFill>
                <a:latin typeface="Arial" panose="020B0604020202020204" pitchFamily="34" charset="0"/>
                <a:ea typeface="Calibri"/>
                <a:cs typeface="Arial" panose="020B0604020202020204" pitchFamily="34" charset="0"/>
              </a:rPr>
              <a:t> =</a:t>
            </a:r>
          </a:p>
          <a:p>
            <a:pPr>
              <a:lnSpc>
                <a:spcPct val="115000"/>
              </a:lnSpc>
              <a:spcAft>
                <a:spcPts val="1000"/>
              </a:spcAft>
            </a:pPr>
            <a:r>
              <a:rPr lang="el-GR" dirty="0">
                <a:solidFill>
                  <a:srgbClr val="3E3D2D"/>
                </a:solidFill>
                <a:latin typeface="Arial" panose="020B0604020202020204" pitchFamily="34" charset="0"/>
                <a:ea typeface="Calibri"/>
                <a:cs typeface="Arial" panose="020B0604020202020204" pitchFamily="34" charset="0"/>
              </a:rPr>
              <a:t>9</a:t>
            </a:r>
            <a:r>
              <a:rPr lang="el-GR" baseline="30000" dirty="0" smtClean="0">
                <a:solidFill>
                  <a:srgbClr val="3E3D2D"/>
                </a:solidFill>
                <a:latin typeface="Arial" panose="020B0604020202020204" pitchFamily="34" charset="0"/>
                <a:ea typeface="Calibri"/>
                <a:cs typeface="Arial" panose="020B0604020202020204" pitchFamily="34" charset="0"/>
              </a:rPr>
              <a:t>2</a:t>
            </a:r>
            <a:r>
              <a:rPr lang="el-GR" dirty="0" smtClean="0">
                <a:solidFill>
                  <a:srgbClr val="3E3D2D"/>
                </a:solidFill>
                <a:latin typeface="Arial" panose="020B0604020202020204" pitchFamily="34" charset="0"/>
                <a:ea typeface="Calibri"/>
                <a:cs typeface="Arial" panose="020B0604020202020204" pitchFamily="34" charset="0"/>
              </a:rPr>
              <a:t>=</a:t>
            </a:r>
            <a:endParaRPr lang="el-GR" sz="800" dirty="0" smtClean="0">
              <a:latin typeface="Arial" panose="020B0604020202020204" pitchFamily="34" charset="0"/>
              <a:ea typeface="Calibri"/>
              <a:cs typeface="Arial" panose="020B0604020202020204" pitchFamily="34" charset="0"/>
            </a:endParaRPr>
          </a:p>
          <a:p>
            <a:endParaRPr lang="el-GR" dirty="0">
              <a:latin typeface="Arial" panose="020B0604020202020204" pitchFamily="34" charset="0"/>
              <a:cs typeface="Arial" panose="020B0604020202020204" pitchFamily="34" charset="0"/>
            </a:endParaRPr>
          </a:p>
        </p:txBody>
      </p:sp>
      <p:sp>
        <p:nvSpPr>
          <p:cNvPr id="7" name="TextBox 6"/>
          <p:cNvSpPr txBox="1"/>
          <p:nvPr/>
        </p:nvSpPr>
        <p:spPr>
          <a:xfrm>
            <a:off x="5520438" y="107339"/>
            <a:ext cx="1584176" cy="369332"/>
          </a:xfrm>
          <a:prstGeom prst="rect">
            <a:avLst/>
          </a:prstGeom>
          <a:noFill/>
        </p:spPr>
        <p:txBody>
          <a:bodyPr wrap="square" rtlCol="0">
            <a:spAutoFit/>
          </a:bodyPr>
          <a:lstStyle/>
          <a:p>
            <a:r>
              <a:rPr lang="el-GR" b="1" dirty="0" smtClean="0">
                <a:solidFill>
                  <a:schemeClr val="accent3">
                    <a:lumMod val="75000"/>
                  </a:schemeClr>
                </a:solidFill>
              </a:rPr>
              <a:t>ΔΥΝΑΜΕΙΣ</a:t>
            </a:r>
            <a:endParaRPr lang="el-GR" b="1" dirty="0">
              <a:solidFill>
                <a:schemeClr val="accent3">
                  <a:lumMod val="75000"/>
                </a:schemeClr>
              </a:solidFill>
            </a:endParaRPr>
          </a:p>
        </p:txBody>
      </p:sp>
    </p:spTree>
    <p:extLst>
      <p:ext uri="{BB962C8B-B14F-4D97-AF65-F5344CB8AC3E}">
        <p14:creationId xmlns:p14="http://schemas.microsoft.com/office/powerpoint/2010/main" val="79750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4341" y="692696"/>
            <a:ext cx="7024744" cy="1143000"/>
          </a:xfrm>
        </p:spPr>
        <p:txBody>
          <a:bodyPr>
            <a:normAutofit/>
          </a:bodyPr>
          <a:lstStyle/>
          <a:p>
            <a:r>
              <a:rPr lang="el-GR" sz="2800" dirty="0" smtClean="0">
                <a:latin typeface="Arial" panose="020B0604020202020204" pitchFamily="34" charset="0"/>
                <a:cs typeface="Arial" panose="020B0604020202020204" pitchFamily="34" charset="0"/>
              </a:rPr>
              <a:t>Τι παρατήρησα;</a:t>
            </a:r>
            <a:endParaRPr lang="el-GR" sz="2800" dirty="0">
              <a:latin typeface="Arial" panose="020B0604020202020204" pitchFamily="34" charset="0"/>
              <a:cs typeface="Arial" panose="020B0604020202020204" pitchFamily="34" charset="0"/>
            </a:endParaRPr>
          </a:p>
        </p:txBody>
      </p:sp>
      <p:pic>
        <p:nvPicPr>
          <p:cNvPr id="18" name="Picture 2"/>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55576" y="1988840"/>
            <a:ext cx="7200800" cy="44644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8324" t="23577" r="3708" b="3683"/>
          <a:stretch/>
        </p:blipFill>
        <p:spPr bwMode="auto">
          <a:xfrm>
            <a:off x="7884368" y="5517232"/>
            <a:ext cx="870256" cy="1135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Θέση περιεχομένου 5"/>
          <p:cNvSpPr>
            <a:spLocks noGrp="1"/>
          </p:cNvSpPr>
          <p:nvPr>
            <p:ph idx="1"/>
          </p:nvPr>
        </p:nvSpPr>
        <p:spPr>
          <a:xfrm>
            <a:off x="1043493" y="2132856"/>
            <a:ext cx="2952444" cy="4320480"/>
          </a:xfrm>
        </p:spPr>
        <p:txBody>
          <a:bodyPr>
            <a:normAutofit/>
          </a:bodyPr>
          <a:lstStyle/>
          <a:p>
            <a:pPr>
              <a:lnSpc>
                <a:spcPct val="115000"/>
              </a:lnSpc>
              <a:spcAft>
                <a:spcPts val="1000"/>
              </a:spcAft>
            </a:pPr>
            <a:r>
              <a:rPr lang="el-GR" dirty="0">
                <a:latin typeface="Arial" panose="020B0604020202020204" pitchFamily="34" charset="0"/>
                <a:ea typeface="Calibri"/>
                <a:cs typeface="Arial" panose="020B0604020202020204" pitchFamily="34" charset="0"/>
              </a:rPr>
              <a:t>5</a:t>
            </a:r>
            <a:r>
              <a:rPr lang="el-GR" baseline="30000" dirty="0">
                <a:solidFill>
                  <a:srgbClr val="FF0000"/>
                </a:solidFill>
                <a:latin typeface="Arial" panose="020B0604020202020204" pitchFamily="34" charset="0"/>
                <a:ea typeface="Calibri"/>
                <a:cs typeface="Arial" panose="020B0604020202020204" pitchFamily="34" charset="0"/>
              </a:rPr>
              <a:t>2</a:t>
            </a:r>
            <a:r>
              <a:rPr lang="el-GR" dirty="0">
                <a:latin typeface="Arial" panose="020B0604020202020204" pitchFamily="34" charset="0"/>
                <a:ea typeface="Calibri"/>
                <a:cs typeface="Arial" panose="020B0604020202020204" pitchFamily="34" charset="0"/>
              </a:rPr>
              <a:t>= 5∙5 =25</a:t>
            </a:r>
            <a:endParaRPr lang="el-GR" sz="800" dirty="0">
              <a:latin typeface="Arial" panose="020B0604020202020204" pitchFamily="34" charset="0"/>
              <a:ea typeface="Calibri"/>
              <a:cs typeface="Arial" panose="020B0604020202020204" pitchFamily="34" charset="0"/>
            </a:endParaRPr>
          </a:p>
          <a:p>
            <a:pPr marL="685800" lvl="2" indent="0">
              <a:lnSpc>
                <a:spcPct val="115000"/>
              </a:lnSpc>
              <a:spcAft>
                <a:spcPts val="1000"/>
              </a:spcAft>
              <a:buNone/>
            </a:pPr>
            <a:r>
              <a:rPr lang="el-GR" sz="1800" dirty="0" smtClean="0">
                <a:solidFill>
                  <a:srgbClr val="FF0000"/>
                </a:solidFill>
                <a:latin typeface="Arial" panose="020B0604020202020204" pitchFamily="34" charset="0"/>
                <a:ea typeface="Calibri"/>
                <a:cs typeface="Arial" panose="020B0604020202020204" pitchFamily="34" charset="0"/>
              </a:rPr>
              <a:t>      2</a:t>
            </a:r>
            <a:endParaRPr lang="el-GR" sz="1800" dirty="0">
              <a:solidFill>
                <a:srgbClr val="FF0000"/>
              </a:solidFill>
              <a:latin typeface="Arial" panose="020B0604020202020204" pitchFamily="34" charset="0"/>
              <a:ea typeface="Calibri"/>
              <a:cs typeface="Arial" panose="020B0604020202020204" pitchFamily="34" charset="0"/>
            </a:endParaRPr>
          </a:p>
          <a:p>
            <a:pPr>
              <a:lnSpc>
                <a:spcPct val="115000"/>
              </a:lnSpc>
              <a:spcAft>
                <a:spcPts val="1000"/>
              </a:spcAft>
            </a:pPr>
            <a:r>
              <a:rPr lang="el-GR" dirty="0">
                <a:latin typeface="Arial" panose="020B0604020202020204" pitchFamily="34" charset="0"/>
                <a:ea typeface="Calibri"/>
                <a:cs typeface="Arial" panose="020B0604020202020204" pitchFamily="34" charset="0"/>
              </a:rPr>
              <a:t>2</a:t>
            </a:r>
            <a:r>
              <a:rPr lang="el-GR" baseline="30000" dirty="0">
                <a:solidFill>
                  <a:srgbClr val="00B0F0"/>
                </a:solidFill>
                <a:latin typeface="Arial" panose="020B0604020202020204" pitchFamily="34" charset="0"/>
                <a:ea typeface="Calibri"/>
                <a:cs typeface="Arial" panose="020B0604020202020204" pitchFamily="34" charset="0"/>
              </a:rPr>
              <a:t>3</a:t>
            </a:r>
            <a:r>
              <a:rPr lang="el-GR" dirty="0">
                <a:latin typeface="Arial" panose="020B0604020202020204" pitchFamily="34" charset="0"/>
                <a:ea typeface="Calibri"/>
                <a:cs typeface="Arial" panose="020B0604020202020204" pitchFamily="34" charset="0"/>
              </a:rPr>
              <a:t> =2∙</a:t>
            </a:r>
            <a:r>
              <a:rPr lang="el-GR" dirty="0" smtClean="0">
                <a:latin typeface="Arial" panose="020B0604020202020204" pitchFamily="34" charset="0"/>
                <a:ea typeface="Calibri"/>
                <a:cs typeface="Arial" panose="020B0604020202020204" pitchFamily="34" charset="0"/>
              </a:rPr>
              <a:t>2∙2 </a:t>
            </a:r>
            <a:r>
              <a:rPr lang="el-GR" dirty="0">
                <a:latin typeface="Arial" panose="020B0604020202020204" pitchFamily="34" charset="0"/>
                <a:ea typeface="Calibri"/>
                <a:cs typeface="Arial" panose="020B0604020202020204" pitchFamily="34" charset="0"/>
              </a:rPr>
              <a:t>=</a:t>
            </a:r>
            <a:r>
              <a:rPr lang="el-GR" dirty="0" smtClean="0">
                <a:latin typeface="Arial" panose="020B0604020202020204" pitchFamily="34" charset="0"/>
                <a:ea typeface="Calibri"/>
                <a:cs typeface="Arial" panose="020B0604020202020204" pitchFamily="34" charset="0"/>
              </a:rPr>
              <a:t>8</a:t>
            </a:r>
          </a:p>
          <a:p>
            <a:pPr marL="685800" lvl="2" indent="0">
              <a:lnSpc>
                <a:spcPct val="115000"/>
              </a:lnSpc>
              <a:spcAft>
                <a:spcPts val="1000"/>
              </a:spcAft>
              <a:buNone/>
            </a:pPr>
            <a:r>
              <a:rPr lang="el-GR" sz="1600" dirty="0" smtClean="0">
                <a:solidFill>
                  <a:srgbClr val="FF0000"/>
                </a:solidFill>
                <a:latin typeface="Arial" panose="020B0604020202020204" pitchFamily="34" charset="0"/>
                <a:ea typeface="Calibri"/>
                <a:cs typeface="Arial" panose="020B0604020202020204" pitchFamily="34" charset="0"/>
              </a:rPr>
              <a:t>        </a:t>
            </a:r>
            <a:r>
              <a:rPr lang="el-GR" sz="1900" dirty="0" smtClean="0">
                <a:solidFill>
                  <a:srgbClr val="00B0F0"/>
                </a:solidFill>
                <a:latin typeface="Arial" panose="020B0604020202020204" pitchFamily="34" charset="0"/>
                <a:ea typeface="Calibri"/>
                <a:cs typeface="Arial" panose="020B0604020202020204" pitchFamily="34" charset="0"/>
              </a:rPr>
              <a:t>3</a:t>
            </a:r>
            <a:endParaRPr lang="el-GR" sz="1900" dirty="0">
              <a:solidFill>
                <a:srgbClr val="00B0F0"/>
              </a:solidFill>
              <a:latin typeface="Arial" panose="020B0604020202020204" pitchFamily="34" charset="0"/>
              <a:ea typeface="Calibri"/>
              <a:cs typeface="Arial" panose="020B0604020202020204" pitchFamily="34" charset="0"/>
            </a:endParaRPr>
          </a:p>
          <a:p>
            <a:pPr>
              <a:lnSpc>
                <a:spcPct val="115000"/>
              </a:lnSpc>
              <a:spcAft>
                <a:spcPts val="1000"/>
              </a:spcAft>
            </a:pPr>
            <a:r>
              <a:rPr lang="el-GR" u="sng" dirty="0">
                <a:latin typeface="Arial" panose="020B0604020202020204" pitchFamily="34" charset="0"/>
                <a:ea typeface="Calibri"/>
                <a:cs typeface="Arial" panose="020B0604020202020204" pitchFamily="34" charset="0"/>
              </a:rPr>
              <a:t>75</a:t>
            </a:r>
            <a:r>
              <a:rPr lang="el-GR" u="sng" baseline="30000" dirty="0">
                <a:solidFill>
                  <a:schemeClr val="accent3">
                    <a:lumMod val="75000"/>
                  </a:schemeClr>
                </a:solidFill>
                <a:latin typeface="Arial" panose="020B0604020202020204" pitchFamily="34" charset="0"/>
                <a:ea typeface="Calibri"/>
                <a:cs typeface="Arial" panose="020B0604020202020204" pitchFamily="34" charset="0"/>
              </a:rPr>
              <a:t>0</a:t>
            </a:r>
            <a:r>
              <a:rPr lang="el-GR" u="sng" dirty="0">
                <a:solidFill>
                  <a:schemeClr val="accent3">
                    <a:lumMod val="75000"/>
                  </a:schemeClr>
                </a:solidFill>
                <a:latin typeface="Arial" panose="020B0604020202020204" pitchFamily="34" charset="0"/>
                <a:ea typeface="Calibri"/>
                <a:cs typeface="Arial" panose="020B0604020202020204" pitchFamily="34" charset="0"/>
              </a:rPr>
              <a:t> </a:t>
            </a:r>
            <a:r>
              <a:rPr lang="el-GR" u="sng" dirty="0">
                <a:latin typeface="Arial" panose="020B0604020202020204" pitchFamily="34" charset="0"/>
                <a:ea typeface="Calibri"/>
                <a:cs typeface="Arial" panose="020B0604020202020204" pitchFamily="34" charset="0"/>
              </a:rPr>
              <a:t>= </a:t>
            </a:r>
            <a:r>
              <a:rPr lang="el-GR" u="sng" dirty="0">
                <a:solidFill>
                  <a:schemeClr val="accent3">
                    <a:lumMod val="75000"/>
                  </a:schemeClr>
                </a:solidFill>
                <a:latin typeface="Arial" panose="020B0604020202020204" pitchFamily="34" charset="0"/>
                <a:ea typeface="Calibri"/>
                <a:cs typeface="Arial" panose="020B0604020202020204" pitchFamily="34" charset="0"/>
              </a:rPr>
              <a:t>1</a:t>
            </a:r>
          </a:p>
          <a:p>
            <a:pPr>
              <a:lnSpc>
                <a:spcPct val="115000"/>
              </a:lnSpc>
              <a:spcAft>
                <a:spcPts val="1000"/>
              </a:spcAft>
            </a:pPr>
            <a:r>
              <a:rPr lang="el-GR" b="1" dirty="0" smtClean="0">
                <a:solidFill>
                  <a:srgbClr val="00B050"/>
                </a:solidFill>
                <a:latin typeface="Arial" panose="020B0604020202020204" pitchFamily="34" charset="0"/>
                <a:ea typeface="Calibri"/>
                <a:cs typeface="Arial" panose="020B0604020202020204" pitchFamily="34" charset="0"/>
              </a:rPr>
              <a:t>1</a:t>
            </a:r>
            <a:r>
              <a:rPr lang="el-GR" b="1" baseline="30000" dirty="0" smtClean="0">
                <a:latin typeface="Arial" panose="020B0604020202020204" pitchFamily="34" charset="0"/>
                <a:ea typeface="Calibri"/>
                <a:cs typeface="Arial" panose="020B0604020202020204" pitchFamily="34" charset="0"/>
              </a:rPr>
              <a:t>5</a:t>
            </a:r>
            <a:r>
              <a:rPr lang="el-GR" b="1" dirty="0" smtClean="0">
                <a:latin typeface="Arial" panose="020B0604020202020204" pitchFamily="34" charset="0"/>
                <a:ea typeface="Calibri"/>
                <a:cs typeface="Arial" panose="020B0604020202020204" pitchFamily="34" charset="0"/>
              </a:rPr>
              <a:t> </a:t>
            </a:r>
            <a:r>
              <a:rPr lang="el-GR" b="1" dirty="0">
                <a:latin typeface="Arial" panose="020B0604020202020204" pitchFamily="34" charset="0"/>
                <a:ea typeface="Calibri"/>
                <a:cs typeface="Arial" panose="020B0604020202020204" pitchFamily="34" charset="0"/>
              </a:rPr>
              <a:t>=1∙1∙1∙1∙1 =</a:t>
            </a:r>
            <a:r>
              <a:rPr lang="el-GR" b="1" dirty="0">
                <a:solidFill>
                  <a:srgbClr val="00B050"/>
                </a:solidFill>
                <a:latin typeface="Arial" panose="020B0604020202020204" pitchFamily="34" charset="0"/>
                <a:ea typeface="Calibri"/>
                <a:cs typeface="Arial" panose="020B0604020202020204" pitchFamily="34" charset="0"/>
              </a:rPr>
              <a:t>1</a:t>
            </a:r>
            <a:endParaRPr lang="el-GR" sz="800" b="1" dirty="0">
              <a:solidFill>
                <a:srgbClr val="00B050"/>
              </a:solidFill>
              <a:latin typeface="Arial" panose="020B0604020202020204" pitchFamily="34" charset="0"/>
              <a:ea typeface="Calibri"/>
              <a:cs typeface="Arial" panose="020B0604020202020204" pitchFamily="34" charset="0"/>
            </a:endParaRPr>
          </a:p>
          <a:p>
            <a:pPr>
              <a:lnSpc>
                <a:spcPct val="115000"/>
              </a:lnSpc>
              <a:spcAft>
                <a:spcPts val="1000"/>
              </a:spcAft>
            </a:pPr>
            <a:r>
              <a:rPr lang="el-GR" dirty="0" smtClean="0">
                <a:latin typeface="Arial" panose="020B0604020202020204" pitchFamily="34" charset="0"/>
                <a:ea typeface="Calibri"/>
                <a:cs typeface="Arial" panose="020B0604020202020204" pitchFamily="34" charset="0"/>
              </a:rPr>
              <a:t>10</a:t>
            </a:r>
            <a:r>
              <a:rPr lang="el-GR" b="1" baseline="30000" dirty="0" smtClean="0">
                <a:solidFill>
                  <a:srgbClr val="FF0000"/>
                </a:solidFill>
                <a:latin typeface="Arial" panose="020B0604020202020204" pitchFamily="34" charset="0"/>
                <a:ea typeface="Calibri"/>
                <a:cs typeface="Arial" panose="020B0604020202020204" pitchFamily="34" charset="0"/>
              </a:rPr>
              <a:t>2</a:t>
            </a:r>
            <a:r>
              <a:rPr lang="el-GR" dirty="0" smtClean="0">
                <a:latin typeface="Arial" panose="020B0604020202020204" pitchFamily="34" charset="0"/>
                <a:ea typeface="Calibri"/>
                <a:cs typeface="Arial" panose="020B0604020202020204" pitchFamily="34" charset="0"/>
              </a:rPr>
              <a:t> = 10∙10 =1</a:t>
            </a:r>
            <a:r>
              <a:rPr lang="el-GR" b="1" dirty="0" smtClean="0">
                <a:solidFill>
                  <a:srgbClr val="FF0000"/>
                </a:solidFill>
                <a:latin typeface="Arial" panose="020B0604020202020204" pitchFamily="34" charset="0"/>
                <a:ea typeface="Calibri"/>
                <a:cs typeface="Arial" panose="020B0604020202020204" pitchFamily="34" charset="0"/>
              </a:rPr>
              <a:t>00</a:t>
            </a:r>
          </a:p>
          <a:p>
            <a:pPr>
              <a:lnSpc>
                <a:spcPct val="115000"/>
              </a:lnSpc>
              <a:spcAft>
                <a:spcPts val="1000"/>
              </a:spcAft>
            </a:pPr>
            <a:endParaRPr lang="el-GR" sz="800" dirty="0">
              <a:latin typeface="Arial" panose="020B0604020202020204" pitchFamily="34" charset="0"/>
              <a:ea typeface="Calibri"/>
              <a:cs typeface="Arial" panose="020B0604020202020204" pitchFamily="34" charset="0"/>
            </a:endParaRPr>
          </a:p>
          <a:p>
            <a:endParaRPr lang="el-GR" dirty="0">
              <a:latin typeface="Arial" panose="020B0604020202020204" pitchFamily="34" charset="0"/>
              <a:cs typeface="Arial" panose="020B0604020202020204" pitchFamily="34" charset="0"/>
            </a:endParaRPr>
          </a:p>
        </p:txBody>
      </p:sp>
      <p:sp>
        <p:nvSpPr>
          <p:cNvPr id="23" name="Θέση περιεχομένου 5"/>
          <p:cNvSpPr txBox="1">
            <a:spLocks/>
          </p:cNvSpPr>
          <p:nvPr/>
        </p:nvSpPr>
        <p:spPr>
          <a:xfrm>
            <a:off x="4482171" y="1548287"/>
            <a:ext cx="3168352" cy="4536504"/>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nSpc>
                <a:spcPct val="115000"/>
              </a:lnSpc>
              <a:spcAft>
                <a:spcPts val="1000"/>
              </a:spcAft>
              <a:buNone/>
            </a:pPr>
            <a:endParaRPr lang="el-GR" sz="1600" b="1" dirty="0" smtClean="0">
              <a:latin typeface="Arial" panose="020B0604020202020204" pitchFamily="34" charset="0"/>
              <a:ea typeface="Calibri"/>
              <a:cs typeface="Arial" panose="020B0604020202020204" pitchFamily="34" charset="0"/>
            </a:endParaRPr>
          </a:p>
          <a:p>
            <a:pPr>
              <a:lnSpc>
                <a:spcPct val="115000"/>
              </a:lnSpc>
              <a:spcAft>
                <a:spcPts val="1000"/>
              </a:spcAft>
            </a:pPr>
            <a:r>
              <a:rPr lang="el-GR" sz="1600" dirty="0" smtClean="0">
                <a:latin typeface="Arial" panose="020B0604020202020204" pitchFamily="34" charset="0"/>
                <a:ea typeface="Calibri"/>
                <a:cs typeface="Arial" panose="020B0604020202020204" pitchFamily="34" charset="0"/>
              </a:rPr>
              <a:t>Σε μια δύναμη πολλαπλασιάζω τη βάση όσες φορές μου λέει ο εκθέτης</a:t>
            </a:r>
          </a:p>
          <a:p>
            <a:pPr>
              <a:lnSpc>
                <a:spcPct val="115000"/>
              </a:lnSpc>
              <a:spcAft>
                <a:spcPts val="1000"/>
              </a:spcAft>
            </a:pPr>
            <a:r>
              <a:rPr lang="el-GR" sz="1600" dirty="0" smtClean="0">
                <a:latin typeface="Arial" panose="020B0604020202020204" pitchFamily="34" charset="0"/>
                <a:ea typeface="Calibri"/>
                <a:cs typeface="Arial" panose="020B0604020202020204" pitchFamily="34" charset="0"/>
              </a:rPr>
              <a:t>Οποιοσδήποτε αριθμός στη μηδενική 0 είναι πάντα =1</a:t>
            </a:r>
          </a:p>
          <a:p>
            <a:pPr>
              <a:lnSpc>
                <a:spcPct val="115000"/>
              </a:lnSpc>
              <a:spcAft>
                <a:spcPts val="1000"/>
              </a:spcAft>
            </a:pPr>
            <a:r>
              <a:rPr lang="el-GR" sz="1600" dirty="0" smtClean="0">
                <a:latin typeface="Arial" panose="020B0604020202020204" pitchFamily="34" charset="0"/>
                <a:ea typeface="Calibri"/>
                <a:cs typeface="Arial" panose="020B0604020202020204" pitchFamily="34" charset="0"/>
              </a:rPr>
              <a:t>Το 1 σε όποια δύναμη και να είναι υψωμένο είναι πάντα =1</a:t>
            </a:r>
          </a:p>
          <a:p>
            <a:pPr>
              <a:lnSpc>
                <a:spcPct val="115000"/>
              </a:lnSpc>
              <a:spcAft>
                <a:spcPts val="1000"/>
              </a:spcAft>
            </a:pPr>
            <a:r>
              <a:rPr lang="el-GR" sz="1600" dirty="0" smtClean="0">
                <a:solidFill>
                  <a:srgbClr val="3E3D2D"/>
                </a:solidFill>
                <a:latin typeface="Arial" panose="020B0604020202020204" pitchFamily="34" charset="0"/>
                <a:ea typeface="Calibri"/>
                <a:cs typeface="Arial" panose="020B0604020202020204" pitchFamily="34" charset="0"/>
              </a:rPr>
              <a:t>Μια δύναμη με βάση το 10 είναι = με 1… και όσα μηδενικά μου λέει ο εκθέτης</a:t>
            </a:r>
          </a:p>
          <a:p>
            <a:endParaRPr lang="el-GR" sz="16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8497" b="24588"/>
          <a:stretch/>
        </p:blipFill>
        <p:spPr bwMode="auto">
          <a:xfrm>
            <a:off x="4644008" y="1"/>
            <a:ext cx="3528392" cy="6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4395" b="17044"/>
          <a:stretch/>
        </p:blipFill>
        <p:spPr bwMode="auto">
          <a:xfrm>
            <a:off x="3500438" y="591502"/>
            <a:ext cx="2143125" cy="1469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Αριστερό άγκιστρο 2"/>
          <p:cNvSpPr/>
          <p:nvPr/>
        </p:nvSpPr>
        <p:spPr>
          <a:xfrm rot="16200000">
            <a:off x="2102513" y="2384884"/>
            <a:ext cx="216024" cy="4320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 name="Αριστερό άγκιστρο 9"/>
          <p:cNvSpPr/>
          <p:nvPr/>
        </p:nvSpPr>
        <p:spPr>
          <a:xfrm rot="16200000">
            <a:off x="2241337" y="3401821"/>
            <a:ext cx="216024" cy="70088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1566364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nnac\OneDrive\Υπολογιστής\images θανασακης ησυχασα.jfif"/>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8821" t="7387" r="4558"/>
          <a:stretch/>
        </p:blipFill>
        <p:spPr bwMode="auto">
          <a:xfrm>
            <a:off x="2987824" y="1916832"/>
            <a:ext cx="2592288" cy="44425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5" name="TextBox 4"/>
          <p:cNvSpPr txBox="1"/>
          <p:nvPr/>
        </p:nvSpPr>
        <p:spPr>
          <a:xfrm>
            <a:off x="5520438" y="107339"/>
            <a:ext cx="1584176" cy="369332"/>
          </a:xfrm>
          <a:prstGeom prst="rect">
            <a:avLst/>
          </a:prstGeom>
          <a:noFill/>
        </p:spPr>
        <p:txBody>
          <a:bodyPr wrap="square" rtlCol="0">
            <a:spAutoFit/>
          </a:bodyPr>
          <a:lstStyle/>
          <a:p>
            <a:r>
              <a:rPr lang="el-GR" b="1" dirty="0" smtClean="0">
                <a:solidFill>
                  <a:srgbClr val="FFFF00"/>
                </a:solidFill>
              </a:rPr>
              <a:t>ΔΥΝΑΜΕΙΣ</a:t>
            </a:r>
            <a:endParaRPr lang="el-GR" b="1" dirty="0">
              <a:solidFill>
                <a:srgbClr val="FFFF00"/>
              </a:solidFill>
            </a:endParaRPr>
          </a:p>
        </p:txBody>
      </p:sp>
    </p:spTree>
    <p:extLst>
      <p:ext uri="{BB962C8B-B14F-4D97-AF65-F5344CB8AC3E}">
        <p14:creationId xmlns:p14="http://schemas.microsoft.com/office/powerpoint/2010/main" val="2499251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982" t="20023" r="13494" b="26184"/>
          <a:stretch/>
        </p:blipFill>
        <p:spPr bwMode="auto">
          <a:xfrm>
            <a:off x="539552" y="404664"/>
            <a:ext cx="4000634" cy="1758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39952" y="1124744"/>
            <a:ext cx="4536504" cy="1200329"/>
          </a:xfrm>
          <a:prstGeom prst="rect">
            <a:avLst/>
          </a:prstGeom>
          <a:noFill/>
        </p:spPr>
        <p:txBody>
          <a:bodyPr wrap="square" rtlCol="0">
            <a:spAutoFit/>
          </a:bodyPr>
          <a:lstStyle/>
          <a:p>
            <a:r>
              <a:rPr lang="el-GR" sz="3600" dirty="0">
                <a:solidFill>
                  <a:srgbClr val="336699"/>
                </a:solidFill>
                <a:latin typeface="Arial" panose="020B0604020202020204" pitchFamily="34" charset="0"/>
                <a:cs typeface="Arial" panose="020B0604020202020204" pitchFamily="34" charset="0"/>
              </a:rPr>
              <a:t>δ</a:t>
            </a:r>
            <a:r>
              <a:rPr lang="el-GR" sz="3600" dirty="0" smtClean="0">
                <a:solidFill>
                  <a:srgbClr val="336699"/>
                </a:solidFill>
                <a:latin typeface="Arial" panose="020B0604020202020204" pitchFamily="34" charset="0"/>
                <a:cs typeface="Arial" panose="020B0604020202020204" pitchFamily="34" charset="0"/>
              </a:rPr>
              <a:t>εμένη, στην ανέμη τυλιγμένη</a:t>
            </a:r>
            <a:endParaRPr lang="el-GR" sz="3600" dirty="0">
              <a:solidFill>
                <a:srgbClr val="336699"/>
              </a:solidFill>
              <a:latin typeface="Arial" panose="020B0604020202020204" pitchFamily="34" charset="0"/>
              <a:cs typeface="Arial" panose="020B0604020202020204" pitchFamily="34" charset="0"/>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293096"/>
            <a:ext cx="2725737" cy="1676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8" name="Ελλειψοειδής επεξήγηση 7"/>
          <p:cNvSpPr/>
          <p:nvPr/>
        </p:nvSpPr>
        <p:spPr>
          <a:xfrm>
            <a:off x="395536" y="2181057"/>
            <a:ext cx="6696744" cy="2184047"/>
          </a:xfrm>
          <a:prstGeom prst="wedgeEllipseCallout">
            <a:avLst>
              <a:gd name="adj1" fmla="val 53333"/>
              <a:gd name="adj2" fmla="val 57391"/>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l-GR" dirty="0"/>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450" y="2676525"/>
            <a:ext cx="5578822"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520438" y="107339"/>
            <a:ext cx="1584176" cy="369332"/>
          </a:xfrm>
          <a:prstGeom prst="rect">
            <a:avLst/>
          </a:prstGeom>
          <a:noFill/>
        </p:spPr>
        <p:txBody>
          <a:bodyPr wrap="square" rtlCol="0">
            <a:spAutoFit/>
          </a:bodyPr>
          <a:lstStyle/>
          <a:p>
            <a:r>
              <a:rPr lang="el-GR" b="1" dirty="0" smtClean="0">
                <a:solidFill>
                  <a:srgbClr val="C00000"/>
                </a:solidFill>
              </a:rPr>
              <a:t>ΔΥΝΑΜΕΙΣ</a:t>
            </a:r>
            <a:endParaRPr lang="el-GR" b="1" dirty="0">
              <a:solidFill>
                <a:srgbClr val="C00000"/>
              </a:solidFill>
            </a:endParaRPr>
          </a:p>
        </p:txBody>
      </p:sp>
    </p:spTree>
    <p:extLst>
      <p:ext uri="{BB962C8B-B14F-4D97-AF65-F5344CB8AC3E}">
        <p14:creationId xmlns:p14="http://schemas.microsoft.com/office/powerpoint/2010/main" val="4095243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764704"/>
            <a:ext cx="7992888" cy="720080"/>
          </a:xfrm>
        </p:spPr>
        <p:txBody>
          <a:bodyPr>
            <a:normAutofit/>
          </a:bodyPr>
          <a:lstStyle/>
          <a:p>
            <a:r>
              <a:rPr lang="el-GR" sz="3200" dirty="0" smtClean="0">
                <a:latin typeface="Arial" panose="020B0604020202020204" pitchFamily="34" charset="0"/>
                <a:cs typeface="Arial" panose="020B0604020202020204" pitchFamily="34" charset="0"/>
              </a:rPr>
              <a:t>Σε μια γειτονιά στ…………………</a:t>
            </a:r>
            <a:endParaRPr lang="el-GR" sz="3200" dirty="0">
              <a:latin typeface="Arial" panose="020B0604020202020204" pitchFamily="34" charset="0"/>
              <a:cs typeface="Arial" panose="020B0604020202020204" pitchFamily="34" charset="0"/>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616211"/>
            <a:ext cx="7848872" cy="49955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5520438" y="107339"/>
            <a:ext cx="1584176" cy="369332"/>
          </a:xfrm>
          <a:prstGeom prst="rect">
            <a:avLst/>
          </a:prstGeom>
          <a:noFill/>
        </p:spPr>
        <p:txBody>
          <a:bodyPr wrap="square" rtlCol="0">
            <a:spAutoFit/>
          </a:bodyPr>
          <a:lstStyle/>
          <a:p>
            <a:r>
              <a:rPr lang="el-GR" b="1" dirty="0" smtClean="0">
                <a:solidFill>
                  <a:schemeClr val="accent1">
                    <a:lumMod val="60000"/>
                    <a:lumOff val="40000"/>
                  </a:schemeClr>
                </a:solidFill>
              </a:rPr>
              <a:t>ΔΥΝΑΜΕΙΣ</a:t>
            </a:r>
            <a:endParaRPr lang="el-GR" b="1" dirty="0">
              <a:solidFill>
                <a:schemeClr val="accent1">
                  <a:lumMod val="60000"/>
                  <a:lumOff val="40000"/>
                </a:schemeClr>
              </a:solidFill>
            </a:endParaRPr>
          </a:p>
        </p:txBody>
      </p:sp>
    </p:spTree>
    <p:extLst>
      <p:ext uri="{BB962C8B-B14F-4D97-AF65-F5344CB8AC3E}">
        <p14:creationId xmlns:p14="http://schemas.microsoft.com/office/powerpoint/2010/main" val="2134582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dirty="0" smtClean="0">
                <a:latin typeface="Arial" panose="020B0604020202020204" pitchFamily="34" charset="0"/>
                <a:cs typeface="Arial" panose="020B0604020202020204" pitchFamily="34" charset="0"/>
              </a:rPr>
              <a:t>Σε μια αλάνα, ήταν μια παρέα παιδιών που έπαιζαν στον ελεύθερο χρόνο τους ποδόσφαιρο… </a:t>
            </a:r>
            <a:endParaRPr lang="el-GR" sz="2400"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lstStyle/>
          <a:p>
            <a:endParaRPr lang="el-GR"/>
          </a:p>
        </p:txBody>
      </p:sp>
      <p:pic>
        <p:nvPicPr>
          <p:cNvPr id="7170" name="Picture 2"/>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87624" y="2492896"/>
            <a:ext cx="6412227" cy="34563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5" name="TextBox 4"/>
          <p:cNvSpPr txBox="1"/>
          <p:nvPr/>
        </p:nvSpPr>
        <p:spPr>
          <a:xfrm>
            <a:off x="5520438" y="107339"/>
            <a:ext cx="1584176" cy="369332"/>
          </a:xfrm>
          <a:prstGeom prst="rect">
            <a:avLst/>
          </a:prstGeom>
          <a:noFill/>
        </p:spPr>
        <p:txBody>
          <a:bodyPr wrap="square" rtlCol="0">
            <a:spAutoFit/>
          </a:bodyPr>
          <a:lstStyle/>
          <a:p>
            <a:r>
              <a:rPr lang="el-GR" b="1" dirty="0" smtClean="0">
                <a:solidFill>
                  <a:schemeClr val="accent1">
                    <a:lumMod val="60000"/>
                    <a:lumOff val="40000"/>
                  </a:schemeClr>
                </a:solidFill>
              </a:rPr>
              <a:t>ΔΥΝΑΜΕΙΣ</a:t>
            </a:r>
            <a:endParaRPr lang="el-GR" b="1" dirty="0">
              <a:solidFill>
                <a:schemeClr val="accent1">
                  <a:lumMod val="60000"/>
                  <a:lumOff val="40000"/>
                </a:schemeClr>
              </a:solidFill>
            </a:endParaRPr>
          </a:p>
        </p:txBody>
      </p:sp>
    </p:spTree>
    <p:extLst>
      <p:ext uri="{BB962C8B-B14F-4D97-AF65-F5344CB8AC3E}">
        <p14:creationId xmlns:p14="http://schemas.microsoft.com/office/powerpoint/2010/main" val="288299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51615" y="1277888"/>
            <a:ext cx="7024744" cy="1143000"/>
          </a:xfrm>
        </p:spPr>
        <p:txBody>
          <a:bodyPr>
            <a:normAutofit fontScale="90000"/>
          </a:bodyPr>
          <a:lstStyle/>
          <a:p>
            <a:r>
              <a:rPr lang="el-GR" sz="2400" dirty="0" smtClean="0">
                <a:latin typeface="Arial" panose="020B0604020202020204" pitchFamily="34" charset="0"/>
                <a:cs typeface="Arial" panose="020B0604020202020204" pitchFamily="34" charset="0"/>
              </a:rPr>
              <a:t>Μια μέρα, στη γειτονιά μας, ήρθαν νέοι γείτονες που είχαν ένα αγόρι που έψαχνε να βρει παρέα, μπάλα όμως δεν ήξερε… για να μπορέσει εύκολα να πλησιάσει και να βρει νέους φίλους… και ήταν στενοχωρημένος…</a:t>
            </a:r>
            <a:endParaRPr lang="el-GR" sz="24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899592" y="2636912"/>
            <a:ext cx="6552728" cy="32385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8"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59184" r="23802" b="12786"/>
          <a:stretch/>
        </p:blipFill>
        <p:spPr bwMode="auto">
          <a:xfrm flipH="1">
            <a:off x="7164286" y="3429000"/>
            <a:ext cx="858085" cy="1565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Box 8"/>
          <p:cNvSpPr txBox="1"/>
          <p:nvPr/>
        </p:nvSpPr>
        <p:spPr>
          <a:xfrm>
            <a:off x="5520438" y="107339"/>
            <a:ext cx="1584176" cy="369332"/>
          </a:xfrm>
          <a:prstGeom prst="rect">
            <a:avLst/>
          </a:prstGeom>
          <a:noFill/>
        </p:spPr>
        <p:txBody>
          <a:bodyPr wrap="square" rtlCol="0">
            <a:spAutoFit/>
          </a:bodyPr>
          <a:lstStyle/>
          <a:p>
            <a:r>
              <a:rPr lang="el-GR" b="1" dirty="0" smtClean="0">
                <a:solidFill>
                  <a:schemeClr val="accent1">
                    <a:lumMod val="60000"/>
                    <a:lumOff val="40000"/>
                  </a:schemeClr>
                </a:solidFill>
              </a:rPr>
              <a:t>ΔΥΝΑΜΕΙΣ</a:t>
            </a:r>
            <a:endParaRPr lang="el-GR" b="1" dirty="0">
              <a:solidFill>
                <a:schemeClr val="accent1">
                  <a:lumMod val="60000"/>
                  <a:lumOff val="40000"/>
                </a:schemeClr>
              </a:solidFill>
            </a:endParaRPr>
          </a:p>
        </p:txBody>
      </p:sp>
    </p:spTree>
    <p:extLst>
      <p:ext uri="{BB962C8B-B14F-4D97-AF65-F5344CB8AC3E}">
        <p14:creationId xmlns:p14="http://schemas.microsoft.com/office/powerpoint/2010/main" val="1212788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917848"/>
            <a:ext cx="7024744" cy="1143000"/>
          </a:xfrm>
        </p:spPr>
        <p:txBody>
          <a:bodyPr>
            <a:normAutofit/>
          </a:bodyPr>
          <a:lstStyle/>
          <a:p>
            <a:r>
              <a:rPr lang="el-GR" sz="2400" dirty="0" smtClean="0">
                <a:latin typeface="Arial" panose="020B0604020202020204" pitchFamily="34" charset="0"/>
                <a:cs typeface="Arial" panose="020B0604020202020204" pitchFamily="34" charset="0"/>
              </a:rPr>
              <a:t>Τότε ήταν, που τον είδε ένας πιτσιρικάς που έμενε καιρό στη γειτονία…</a:t>
            </a:r>
            <a:endParaRPr lang="el-GR" sz="24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899592" y="2636912"/>
            <a:ext cx="6552728" cy="32385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6"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54377" t="8021" r="7950" b="11970"/>
          <a:stretch/>
        </p:blipFill>
        <p:spPr bwMode="auto">
          <a:xfrm flipH="1">
            <a:off x="5724128" y="3645024"/>
            <a:ext cx="1956835" cy="1440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Ελλειψοειδής επεξήγηση 2"/>
          <p:cNvSpPr/>
          <p:nvPr/>
        </p:nvSpPr>
        <p:spPr>
          <a:xfrm>
            <a:off x="4355976" y="2060848"/>
            <a:ext cx="2736304" cy="1584176"/>
          </a:xfrm>
          <a:prstGeom prst="wedgeEllipseCallout">
            <a:avLst>
              <a:gd name="adj1" fmla="val 22999"/>
              <a:gd name="adj2" fmla="val 5772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sz="2000" dirty="0" smtClean="0">
                <a:solidFill>
                  <a:srgbClr val="92D050"/>
                </a:solidFill>
                <a:latin typeface="Arial" panose="020B0604020202020204" pitchFamily="34" charset="0"/>
                <a:cs typeface="Arial" panose="020B0604020202020204" pitchFamily="34" charset="0"/>
              </a:rPr>
              <a:t>φίλε γιατί στενοχωριέσαι; Πως σε λένε;</a:t>
            </a:r>
          </a:p>
          <a:p>
            <a:pPr algn="ctr"/>
            <a:r>
              <a:rPr lang="el-GR" sz="2000" dirty="0" smtClean="0">
                <a:solidFill>
                  <a:srgbClr val="92D050"/>
                </a:solidFill>
                <a:latin typeface="Arial" panose="020B0604020202020204" pitchFamily="34" charset="0"/>
                <a:cs typeface="Arial" panose="020B0604020202020204" pitchFamily="34" charset="0"/>
              </a:rPr>
              <a:t>Εμένα με λένε </a:t>
            </a:r>
            <a:r>
              <a:rPr lang="el-GR" sz="2000" b="1" dirty="0">
                <a:solidFill>
                  <a:srgbClr val="92D050"/>
                </a:solidFill>
                <a:latin typeface="Arial" panose="020B0604020202020204" pitchFamily="34" charset="0"/>
                <a:cs typeface="Arial" panose="020B0604020202020204" pitchFamily="34" charset="0"/>
              </a:rPr>
              <a:t>Δ</a:t>
            </a:r>
            <a:r>
              <a:rPr lang="el-GR" sz="2000" b="1" dirty="0" smtClean="0">
                <a:solidFill>
                  <a:srgbClr val="92D050"/>
                </a:solidFill>
                <a:latin typeface="Arial" panose="020B0604020202020204" pitchFamily="34" charset="0"/>
                <a:cs typeface="Arial" panose="020B0604020202020204" pitchFamily="34" charset="0"/>
              </a:rPr>
              <a:t>ιο</a:t>
            </a:r>
            <a:r>
              <a:rPr lang="el-GR" sz="2000" dirty="0" smtClean="0">
                <a:solidFill>
                  <a:srgbClr val="92D050"/>
                </a:solidFill>
                <a:latin typeface="Arial" panose="020B0604020202020204" pitchFamily="34" charset="0"/>
                <a:cs typeface="Arial" panose="020B0604020202020204" pitchFamily="34" charset="0"/>
              </a:rPr>
              <a:t>νύση</a:t>
            </a:r>
            <a:endParaRPr lang="el-GR" sz="2000" dirty="0">
              <a:solidFill>
                <a:srgbClr val="92D050"/>
              </a:solidFill>
              <a:latin typeface="Arial" panose="020B0604020202020204" pitchFamily="34" charset="0"/>
              <a:cs typeface="Arial" panose="020B0604020202020204" pitchFamily="34" charset="0"/>
            </a:endParaRPr>
          </a:p>
        </p:txBody>
      </p:sp>
      <p:sp>
        <p:nvSpPr>
          <p:cNvPr id="4" name="Ελλειψοειδής επεξήγηση 3"/>
          <p:cNvSpPr/>
          <p:nvPr/>
        </p:nvSpPr>
        <p:spPr>
          <a:xfrm>
            <a:off x="7236296" y="2276872"/>
            <a:ext cx="1656184" cy="1296144"/>
          </a:xfrm>
          <a:prstGeom prst="wedgeEllipseCallout">
            <a:avLst>
              <a:gd name="adj1" fmla="val -44060"/>
              <a:gd name="adj2" fmla="val 6298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sz="2000" b="1" dirty="0" smtClean="0">
                <a:latin typeface="Arial" panose="020B0604020202020204" pitchFamily="34" charset="0"/>
                <a:cs typeface="Arial" panose="020B0604020202020204" pitchFamily="34" charset="0"/>
              </a:rPr>
              <a:t>Οκτά</a:t>
            </a:r>
            <a:r>
              <a:rPr lang="el-GR" sz="2000" dirty="0" smtClean="0">
                <a:latin typeface="Arial" panose="020B0604020202020204" pitchFamily="34" charset="0"/>
                <a:cs typeface="Arial" panose="020B0604020202020204" pitchFamily="34" charset="0"/>
              </a:rPr>
              <a:t>βιο </a:t>
            </a:r>
            <a:endParaRPr lang="el-GR" sz="2000" dirty="0">
              <a:latin typeface="Arial" panose="020B0604020202020204" pitchFamily="34" charset="0"/>
              <a:cs typeface="Arial" panose="020B0604020202020204" pitchFamily="34" charset="0"/>
            </a:endParaRPr>
          </a:p>
        </p:txBody>
      </p:sp>
      <p:sp>
        <p:nvSpPr>
          <p:cNvPr id="9" name="TextBox 8"/>
          <p:cNvSpPr txBox="1"/>
          <p:nvPr/>
        </p:nvSpPr>
        <p:spPr>
          <a:xfrm>
            <a:off x="5520438" y="107339"/>
            <a:ext cx="1584176" cy="369332"/>
          </a:xfrm>
          <a:prstGeom prst="rect">
            <a:avLst/>
          </a:prstGeom>
          <a:noFill/>
        </p:spPr>
        <p:txBody>
          <a:bodyPr wrap="square" rtlCol="0">
            <a:spAutoFit/>
          </a:bodyPr>
          <a:lstStyle/>
          <a:p>
            <a:r>
              <a:rPr lang="el-GR" b="1" dirty="0" smtClean="0">
                <a:solidFill>
                  <a:srgbClr val="FFFF00"/>
                </a:solidFill>
              </a:rPr>
              <a:t>ΔΥΝΑΜΕΙΣ</a:t>
            </a:r>
            <a:endParaRPr lang="el-GR" b="1" dirty="0">
              <a:solidFill>
                <a:srgbClr val="FFFF00"/>
              </a:solidFill>
            </a:endParaRPr>
          </a:p>
        </p:txBody>
      </p:sp>
    </p:spTree>
    <p:extLst>
      <p:ext uri="{BB962C8B-B14F-4D97-AF65-F5344CB8AC3E}">
        <p14:creationId xmlns:p14="http://schemas.microsoft.com/office/powerpoint/2010/main" val="4142092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836712"/>
            <a:ext cx="7024744" cy="1143000"/>
          </a:xfrm>
        </p:spPr>
        <p:txBody>
          <a:bodyPr>
            <a:normAutofit/>
          </a:bodyPr>
          <a:lstStyle/>
          <a:p>
            <a:r>
              <a:rPr lang="el-GR" sz="2400" dirty="0" smtClean="0">
                <a:latin typeface="Arial" panose="020B0604020202020204" pitchFamily="34" charset="0"/>
                <a:cs typeface="Arial" panose="020B0604020202020204" pitchFamily="34" charset="0"/>
              </a:rPr>
              <a:t>Και τότε έγινε κάτι μαγικό….</a:t>
            </a:r>
            <a:endParaRPr lang="el-GR" sz="24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899592" y="2636912"/>
            <a:ext cx="6552728" cy="32385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6"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54377" t="8021" r="7950" b="11970"/>
          <a:stretch/>
        </p:blipFill>
        <p:spPr bwMode="auto">
          <a:xfrm flipH="1">
            <a:off x="4067944" y="4869160"/>
            <a:ext cx="1956835" cy="1440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Ελλειψοειδής επεξήγηση 2"/>
          <p:cNvSpPr/>
          <p:nvPr/>
        </p:nvSpPr>
        <p:spPr>
          <a:xfrm>
            <a:off x="683568" y="2204864"/>
            <a:ext cx="4680520" cy="2661401"/>
          </a:xfrm>
          <a:prstGeom prst="wedgeEllipseCallout">
            <a:avLst>
              <a:gd name="adj1" fmla="val 22999"/>
              <a:gd name="adj2" fmla="val 5772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sz="2000" dirty="0" smtClean="0">
                <a:solidFill>
                  <a:srgbClr val="92D050"/>
                </a:solidFill>
                <a:latin typeface="Arial" panose="020B0604020202020204" pitchFamily="34" charset="0"/>
                <a:cs typeface="Arial" panose="020B0604020202020204" pitchFamily="34" charset="0"/>
              </a:rPr>
              <a:t>Άκουσέ με καλά! Μόλις απέκτησες τον πρώτο σου φίλο! Εγώ μπάλα ξέρω, αλλά δε με παίζουν γιατί είμαι μικροκαμωμένος και φοβούνται μήπως με χτυπήσουνε…</a:t>
            </a:r>
            <a:endParaRPr lang="el-GR" sz="2000" dirty="0">
              <a:solidFill>
                <a:srgbClr val="92D050"/>
              </a:solidFill>
              <a:latin typeface="Arial" panose="020B0604020202020204" pitchFamily="34" charset="0"/>
              <a:cs typeface="Arial" panose="020B0604020202020204" pitchFamily="34" charset="0"/>
            </a:endParaRPr>
          </a:p>
        </p:txBody>
      </p:sp>
      <p:sp>
        <p:nvSpPr>
          <p:cNvPr id="4" name="Ελλειψοειδής επεξήγηση 3"/>
          <p:cNvSpPr/>
          <p:nvPr/>
        </p:nvSpPr>
        <p:spPr>
          <a:xfrm>
            <a:off x="5508104" y="2276872"/>
            <a:ext cx="3384376" cy="2448272"/>
          </a:xfrm>
          <a:prstGeom prst="wedgeEllipseCallout">
            <a:avLst>
              <a:gd name="adj1" fmla="val -44060"/>
              <a:gd name="adj2" fmla="val 6298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sz="2000" dirty="0" smtClean="0">
                <a:solidFill>
                  <a:prstClr val="black"/>
                </a:solidFill>
                <a:latin typeface="Arial" panose="020B0604020202020204" pitchFamily="34" charset="0"/>
                <a:cs typeface="Arial" panose="020B0604020202020204" pitchFamily="34" charset="0"/>
              </a:rPr>
              <a:t>Ήρθαμε τώρα στη γειτονιά, φίλους δεν </a:t>
            </a:r>
            <a:r>
              <a:rPr lang="el-GR" sz="2000" dirty="0">
                <a:solidFill>
                  <a:prstClr val="black"/>
                </a:solidFill>
                <a:latin typeface="Arial" panose="020B0604020202020204" pitchFamily="34" charset="0"/>
                <a:cs typeface="Arial" panose="020B0604020202020204" pitchFamily="34" charset="0"/>
              </a:rPr>
              <a:t>έχω </a:t>
            </a:r>
            <a:r>
              <a:rPr lang="el-GR" sz="2000" dirty="0" smtClean="0">
                <a:solidFill>
                  <a:prstClr val="black"/>
                </a:solidFill>
                <a:latin typeface="Arial" panose="020B0604020202020204" pitchFamily="34" charset="0"/>
                <a:cs typeface="Arial" panose="020B0604020202020204" pitchFamily="34" charset="0"/>
              </a:rPr>
              <a:t>. Ποδόσφαιρο δε ξέρω. Δε ξέρω πως να μπω και εγώ στην παρέα σας.  </a:t>
            </a:r>
            <a:endParaRPr lang="el-GR" sz="20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5520438" y="107339"/>
            <a:ext cx="1584176" cy="369332"/>
          </a:xfrm>
          <a:prstGeom prst="rect">
            <a:avLst/>
          </a:prstGeom>
          <a:noFill/>
        </p:spPr>
        <p:txBody>
          <a:bodyPr wrap="square" rtlCol="0">
            <a:spAutoFit/>
          </a:bodyPr>
          <a:lstStyle/>
          <a:p>
            <a:r>
              <a:rPr lang="el-GR" b="1" dirty="0" smtClean="0">
                <a:solidFill>
                  <a:srgbClr val="FFFF00"/>
                </a:solidFill>
              </a:rPr>
              <a:t>ΔΥΝΑΜΕΙΣ</a:t>
            </a:r>
            <a:endParaRPr lang="el-GR" b="1" dirty="0">
              <a:solidFill>
                <a:srgbClr val="FFFF00"/>
              </a:solidFill>
            </a:endParaRPr>
          </a:p>
        </p:txBody>
      </p:sp>
    </p:spTree>
    <p:extLst>
      <p:ext uri="{BB962C8B-B14F-4D97-AF65-F5344CB8AC3E}">
        <p14:creationId xmlns:p14="http://schemas.microsoft.com/office/powerpoint/2010/main" val="3351124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836712"/>
            <a:ext cx="7024744" cy="1143000"/>
          </a:xfrm>
        </p:spPr>
        <p:txBody>
          <a:bodyPr>
            <a:normAutofit/>
          </a:bodyPr>
          <a:lstStyle/>
          <a:p>
            <a:r>
              <a:rPr lang="el-GR" sz="2400" dirty="0" smtClean="0">
                <a:latin typeface="Arial" panose="020B0604020202020204" pitchFamily="34" charset="0"/>
                <a:cs typeface="Arial" panose="020B0604020202020204" pitchFamily="34" charset="0"/>
              </a:rPr>
              <a:t>Συνεργασία…</a:t>
            </a:r>
            <a:endParaRPr lang="el-GR" sz="24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899592" y="2636912"/>
            <a:ext cx="6552728" cy="32385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6"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54377" t="8021" r="7950" b="11970"/>
          <a:stretch/>
        </p:blipFill>
        <p:spPr bwMode="auto">
          <a:xfrm flipH="1">
            <a:off x="4067944" y="4869160"/>
            <a:ext cx="1956835" cy="1440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Ελλειψοειδής επεξήγηση 2"/>
          <p:cNvSpPr/>
          <p:nvPr/>
        </p:nvSpPr>
        <p:spPr>
          <a:xfrm>
            <a:off x="683568" y="2204864"/>
            <a:ext cx="4680520" cy="2661401"/>
          </a:xfrm>
          <a:prstGeom prst="wedgeEllipseCallout">
            <a:avLst>
              <a:gd name="adj1" fmla="val 22999"/>
              <a:gd name="adj2" fmla="val 5772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sz="2000" dirty="0" smtClean="0">
                <a:solidFill>
                  <a:srgbClr val="92D050"/>
                </a:solidFill>
                <a:latin typeface="Arial" panose="020B0604020202020204" pitchFamily="34" charset="0"/>
                <a:cs typeface="Arial" panose="020B0604020202020204" pitchFamily="34" charset="0"/>
              </a:rPr>
              <a:t>…Θα με πάρεις στους ώμους σου και εγώ θα σου λέω πως να παίξεις. </a:t>
            </a:r>
            <a:r>
              <a:rPr lang="el-GR" sz="2000" u="sng" dirty="0" smtClean="0">
                <a:solidFill>
                  <a:srgbClr val="92D050"/>
                </a:solidFill>
                <a:latin typeface="Arial" panose="020B0604020202020204" pitchFamily="34" charset="0"/>
                <a:cs typeface="Arial" panose="020B0604020202020204" pitchFamily="34" charset="0"/>
              </a:rPr>
              <a:t>Εσύ θα παίζεις</a:t>
            </a:r>
            <a:r>
              <a:rPr lang="el-GR" sz="2000" dirty="0" smtClean="0">
                <a:solidFill>
                  <a:srgbClr val="92D050"/>
                </a:solidFill>
                <a:latin typeface="Arial" panose="020B0604020202020204" pitchFamily="34" charset="0"/>
                <a:cs typeface="Arial" panose="020B0604020202020204" pitchFamily="34" charset="0"/>
              </a:rPr>
              <a:t> και εγώ </a:t>
            </a:r>
            <a:r>
              <a:rPr lang="el-GR" sz="2000" b="1" dirty="0" smtClean="0">
                <a:solidFill>
                  <a:srgbClr val="92D050"/>
                </a:solidFill>
                <a:latin typeface="Arial" panose="020B0604020202020204" pitchFamily="34" charset="0"/>
                <a:cs typeface="Arial" panose="020B0604020202020204" pitchFamily="34" charset="0"/>
              </a:rPr>
              <a:t>μόνο θα σου λέω τι να κάνεις!!</a:t>
            </a:r>
            <a:endParaRPr lang="el-GR" sz="2000" b="1" dirty="0">
              <a:solidFill>
                <a:srgbClr val="92D050"/>
              </a:solidFill>
              <a:latin typeface="Arial" panose="020B0604020202020204" pitchFamily="34" charset="0"/>
              <a:cs typeface="Arial" panose="020B0604020202020204" pitchFamily="34" charset="0"/>
            </a:endParaRPr>
          </a:p>
        </p:txBody>
      </p:sp>
      <p:sp>
        <p:nvSpPr>
          <p:cNvPr id="4" name="Ελλειψοειδής επεξήγηση 3"/>
          <p:cNvSpPr/>
          <p:nvPr/>
        </p:nvSpPr>
        <p:spPr>
          <a:xfrm>
            <a:off x="5508104" y="2276872"/>
            <a:ext cx="3384376" cy="2448272"/>
          </a:xfrm>
          <a:prstGeom prst="wedgeEllipseCallout">
            <a:avLst>
              <a:gd name="adj1" fmla="val -44060"/>
              <a:gd name="adj2" fmla="val 6298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sz="2000" dirty="0" smtClean="0">
                <a:solidFill>
                  <a:prstClr val="black"/>
                </a:solidFill>
                <a:latin typeface="Arial" panose="020B0604020202020204" pitchFamily="34" charset="0"/>
                <a:cs typeface="Arial" panose="020B0604020202020204" pitchFamily="34" charset="0"/>
              </a:rPr>
              <a:t>???????</a:t>
            </a:r>
            <a:endParaRPr lang="el-GR" sz="20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5520438" y="107339"/>
            <a:ext cx="1584176" cy="369332"/>
          </a:xfrm>
          <a:prstGeom prst="rect">
            <a:avLst/>
          </a:prstGeom>
          <a:noFill/>
        </p:spPr>
        <p:txBody>
          <a:bodyPr wrap="square" rtlCol="0">
            <a:spAutoFit/>
          </a:bodyPr>
          <a:lstStyle/>
          <a:p>
            <a:r>
              <a:rPr lang="el-GR" b="1" dirty="0" smtClean="0">
                <a:solidFill>
                  <a:srgbClr val="FFFF00"/>
                </a:solidFill>
              </a:rPr>
              <a:t>ΔΥΝΑΜΕΙΣ</a:t>
            </a:r>
            <a:endParaRPr lang="el-GR" b="1" dirty="0">
              <a:solidFill>
                <a:srgbClr val="FFFF00"/>
              </a:solidFill>
            </a:endParaRPr>
          </a:p>
        </p:txBody>
      </p:sp>
    </p:spTree>
    <p:extLst>
      <p:ext uri="{BB962C8B-B14F-4D97-AF65-F5344CB8AC3E}">
        <p14:creationId xmlns:p14="http://schemas.microsoft.com/office/powerpoint/2010/main" val="2782617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836712"/>
            <a:ext cx="7024744" cy="1143000"/>
          </a:xfrm>
        </p:spPr>
        <p:txBody>
          <a:bodyPr>
            <a:normAutofit/>
          </a:bodyPr>
          <a:lstStyle/>
          <a:p>
            <a:r>
              <a:rPr lang="el-GR" sz="2400" dirty="0" smtClean="0">
                <a:latin typeface="Arial" panose="020B0604020202020204" pitchFamily="34" charset="0"/>
                <a:cs typeface="Arial" panose="020B0604020202020204" pitchFamily="34" charset="0"/>
              </a:rPr>
              <a:t>Συνεργασία…</a:t>
            </a:r>
            <a:endParaRPr lang="el-GR" sz="24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899592" y="2636912"/>
            <a:ext cx="6552728" cy="32385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6"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54377" t="8021" r="7950" b="11970"/>
          <a:stretch/>
        </p:blipFill>
        <p:spPr bwMode="auto">
          <a:xfrm flipH="1">
            <a:off x="4067944" y="4869160"/>
            <a:ext cx="1956835" cy="1440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Ελλειψοειδής επεξήγηση 2"/>
          <p:cNvSpPr/>
          <p:nvPr/>
        </p:nvSpPr>
        <p:spPr>
          <a:xfrm>
            <a:off x="683568" y="2204864"/>
            <a:ext cx="4680520" cy="2661401"/>
          </a:xfrm>
          <a:prstGeom prst="wedgeEllipseCallout">
            <a:avLst>
              <a:gd name="adj1" fmla="val 22999"/>
              <a:gd name="adj2" fmla="val 5772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sz="2000" dirty="0" smtClean="0">
                <a:solidFill>
                  <a:srgbClr val="92D050"/>
                </a:solidFill>
                <a:latin typeface="Arial" panose="020B0604020202020204" pitchFamily="34" charset="0"/>
                <a:cs typeface="Arial" panose="020B0604020202020204" pitchFamily="34" charset="0"/>
              </a:rPr>
              <a:t>Μαζί θα αποκτήσουμε </a:t>
            </a:r>
          </a:p>
          <a:p>
            <a:pPr algn="ctr"/>
            <a:r>
              <a:rPr lang="el-GR" sz="2000" b="1" dirty="0" smtClean="0">
                <a:solidFill>
                  <a:srgbClr val="92D050"/>
                </a:solidFill>
                <a:latin typeface="Arial" panose="020B0604020202020204" pitchFamily="34" charset="0"/>
                <a:cs typeface="Arial" panose="020B0604020202020204" pitchFamily="34" charset="0"/>
              </a:rPr>
              <a:t>ΔΥΝΑΜΗ</a:t>
            </a:r>
            <a:endParaRPr lang="el-GR" sz="2000" b="1" dirty="0">
              <a:solidFill>
                <a:srgbClr val="92D050"/>
              </a:solidFill>
              <a:latin typeface="Arial" panose="020B0604020202020204" pitchFamily="34" charset="0"/>
              <a:cs typeface="Arial" panose="020B0604020202020204" pitchFamily="34" charset="0"/>
            </a:endParaRPr>
          </a:p>
        </p:txBody>
      </p:sp>
      <p:sp>
        <p:nvSpPr>
          <p:cNvPr id="4" name="Ελλειψοειδής επεξήγηση 3"/>
          <p:cNvSpPr/>
          <p:nvPr/>
        </p:nvSpPr>
        <p:spPr>
          <a:xfrm>
            <a:off x="5508104" y="2276872"/>
            <a:ext cx="3384376" cy="2448272"/>
          </a:xfrm>
          <a:prstGeom prst="wedgeEllipseCallout">
            <a:avLst>
              <a:gd name="adj1" fmla="val -44060"/>
              <a:gd name="adj2" fmla="val 6298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sz="2000" dirty="0" smtClean="0">
                <a:solidFill>
                  <a:prstClr val="black"/>
                </a:solidFill>
                <a:latin typeface="Arial" panose="020B0604020202020204" pitchFamily="34" charset="0"/>
                <a:cs typeface="Arial" panose="020B0604020202020204" pitchFamily="34" charset="0"/>
              </a:rPr>
              <a:t>Εντάξει </a:t>
            </a:r>
          </a:p>
          <a:p>
            <a:pPr algn="ctr"/>
            <a:r>
              <a:rPr lang="el-GR" sz="2000" dirty="0" smtClean="0">
                <a:solidFill>
                  <a:prstClr val="black"/>
                </a:solidFill>
                <a:latin typeface="Arial" panose="020B0604020202020204" pitchFamily="34" charset="0"/>
                <a:cs typeface="Arial" panose="020B0604020202020204" pitchFamily="34" charset="0"/>
              </a:rPr>
              <a:t>Ότι πεις…</a:t>
            </a:r>
            <a:endParaRPr lang="el-GR" sz="20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5520438" y="107339"/>
            <a:ext cx="1584176" cy="369332"/>
          </a:xfrm>
          <a:prstGeom prst="rect">
            <a:avLst/>
          </a:prstGeom>
          <a:noFill/>
        </p:spPr>
        <p:txBody>
          <a:bodyPr wrap="square" rtlCol="0">
            <a:spAutoFit/>
          </a:bodyPr>
          <a:lstStyle/>
          <a:p>
            <a:r>
              <a:rPr lang="el-GR" b="1" dirty="0" smtClean="0">
                <a:solidFill>
                  <a:srgbClr val="FFFF00"/>
                </a:solidFill>
              </a:rPr>
              <a:t>ΔΥΝΑΜΕΙΣ</a:t>
            </a:r>
            <a:endParaRPr lang="el-GR" b="1" dirty="0">
              <a:solidFill>
                <a:srgbClr val="FFFF00"/>
              </a:solidFill>
            </a:endParaRPr>
          </a:p>
        </p:txBody>
      </p:sp>
    </p:spTree>
    <p:extLst>
      <p:ext uri="{BB962C8B-B14F-4D97-AF65-F5344CB8AC3E}">
        <p14:creationId xmlns:p14="http://schemas.microsoft.com/office/powerpoint/2010/main" val="9941691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880</TotalTime>
  <Words>519</Words>
  <Application>Microsoft Office PowerPoint</Application>
  <PresentationFormat>Προβολή στην οθόνη (4:3)</PresentationFormat>
  <Paragraphs>86</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Austin</vt:lpstr>
      <vt:lpstr>ΔΥΝΑΜΕΙΣ</vt:lpstr>
      <vt:lpstr>Παρουσίαση του PowerPoint</vt:lpstr>
      <vt:lpstr>Σε μια γειτονιά στ…………………</vt:lpstr>
      <vt:lpstr>Σε μια αλάνα, ήταν μια παρέα παιδιών που έπαιζαν στον ελεύθερο χρόνο τους ποδόσφαιρο… </vt:lpstr>
      <vt:lpstr>Μια μέρα, στη γειτονιά μας, ήρθαν νέοι γείτονες που είχαν ένα αγόρι που έψαχνε να βρει παρέα, μπάλα όμως δεν ήξερε… για να μπορέσει εύκολα να πλησιάσει και να βρει νέους φίλους… και ήταν στενοχωρημένος…</vt:lpstr>
      <vt:lpstr>Τότε ήταν, που τον είδε ένας πιτσιρικάς που έμενε καιρό στη γειτονία…</vt:lpstr>
      <vt:lpstr>Και τότε έγινε κάτι μαγικό….</vt:lpstr>
      <vt:lpstr>Συνεργασία…</vt:lpstr>
      <vt:lpstr>Συνεργασία…</vt:lpstr>
      <vt:lpstr>Συνεργασία = Δύναμη</vt:lpstr>
      <vt:lpstr>Συνεργασία = Δύναμη</vt:lpstr>
      <vt:lpstr>Συνεργασία = Δύναμη</vt:lpstr>
      <vt:lpstr>Παρουσίαση του PowerPoint</vt:lpstr>
      <vt:lpstr>Παρουσίαση του PowerPoint</vt:lpstr>
      <vt:lpstr>Παρουσίαση του PowerPoint</vt:lpstr>
      <vt:lpstr>Παρουσίαση του PowerPoint</vt:lpstr>
      <vt:lpstr>Να διαβάσετε τις παρακάτω δυνάμεις και να συνεχίσετε τις πράξεις</vt:lpstr>
      <vt:lpstr>Τι παρατήρησα;</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Anna Charalambous</dc:creator>
  <cp:lastModifiedBy>Anna Charalambous</cp:lastModifiedBy>
  <cp:revision>32</cp:revision>
  <dcterms:created xsi:type="dcterms:W3CDTF">2023-06-01T18:28:00Z</dcterms:created>
  <dcterms:modified xsi:type="dcterms:W3CDTF">2023-07-21T14:55:16Z</dcterms:modified>
</cp:coreProperties>
</file>