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95"/>
  </p:normalViewPr>
  <p:slideViewPr>
    <p:cSldViewPr snapToGrid="0">
      <p:cViewPr varScale="1">
        <p:scale>
          <a:sx n="76" d="100"/>
          <a:sy n="76" d="100"/>
        </p:scale>
        <p:origin x="21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3DAC97-1C1D-035B-B4CA-4760F6CCD2D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5256FF9-9CB8-11D3-6600-0A8DC7008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92F7B03-6BF7-5CF2-7819-6ADC6926B7E0}"/>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5" name="Θέση υποσέλιδου 4">
            <a:extLst>
              <a:ext uri="{FF2B5EF4-FFF2-40B4-BE49-F238E27FC236}">
                <a16:creationId xmlns:a16="http://schemas.microsoft.com/office/drawing/2014/main" id="{A2C7689A-446E-3A53-D764-61FEE0D4AC9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34148E-093C-2582-93B1-E74B236BE5DF}"/>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388878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6FB0E7-0C6C-EAA1-3F3F-383CF70D82D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6806B61-02BD-7D0E-B5B8-C2F0A6A2628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7255F75-9D93-EC70-9558-4115803328CA}"/>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5" name="Θέση υποσέλιδου 4">
            <a:extLst>
              <a:ext uri="{FF2B5EF4-FFF2-40B4-BE49-F238E27FC236}">
                <a16:creationId xmlns:a16="http://schemas.microsoft.com/office/drawing/2014/main" id="{D9707FF9-A4CF-6753-761C-0F766F8785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7755B3F-679D-B6C3-56EE-FD3C10923187}"/>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4127684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38234BC-8E63-EAE3-DA4F-AA806F9A828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0761ADC-0794-59EC-A9B6-2B427068E87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65B5D6C-BBC6-9046-809E-DA0AC6669FF2}"/>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5" name="Θέση υποσέλιδου 4">
            <a:extLst>
              <a:ext uri="{FF2B5EF4-FFF2-40B4-BE49-F238E27FC236}">
                <a16:creationId xmlns:a16="http://schemas.microsoft.com/office/drawing/2014/main" id="{5356A048-B460-7785-537D-B07EB397D8B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97FFDCF-0780-566F-69C1-C6544B187AF4}"/>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391423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243554-B153-0CDF-2AA0-A1C85FFD4DA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84DCEB-EB32-7DB3-3CCA-CF3A1F07178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4CC6F17-CF80-B47F-C47A-B1E4E5528277}"/>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5" name="Θέση υποσέλιδου 4">
            <a:extLst>
              <a:ext uri="{FF2B5EF4-FFF2-40B4-BE49-F238E27FC236}">
                <a16:creationId xmlns:a16="http://schemas.microsoft.com/office/drawing/2014/main" id="{2AAB630D-A522-3A30-5E88-86C8D4F3375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5531A8-0A3B-B4B0-C56A-60A48D048F0E}"/>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419056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958B88-7D99-BC40-1993-086A55135C8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AE074BC-CAD2-10CC-9364-F1E39AE061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F8B2F9B-84A5-03EB-56D1-E72A5BA58C8E}"/>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5" name="Θέση υποσέλιδου 4">
            <a:extLst>
              <a:ext uri="{FF2B5EF4-FFF2-40B4-BE49-F238E27FC236}">
                <a16:creationId xmlns:a16="http://schemas.microsoft.com/office/drawing/2014/main" id="{4CDECA31-9C7E-000B-D56C-ECEE45AB4A3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4E70A55-C2D2-65E8-0A96-B1F41508DA9D}"/>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290288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B913DC-25EE-56D3-27B7-4A9A4D3ADE2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376177F-41D6-899E-3CC2-1DD4C7398E4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6F4A201-0A7D-9EE1-48C6-71A8407746D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C23FD15-0CFC-EB57-5B2A-7670D25AEF81}"/>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6" name="Θέση υποσέλιδου 5">
            <a:extLst>
              <a:ext uri="{FF2B5EF4-FFF2-40B4-BE49-F238E27FC236}">
                <a16:creationId xmlns:a16="http://schemas.microsoft.com/office/drawing/2014/main" id="{6DF940E8-B43D-3795-81D0-A837897D923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5203797-6D72-432E-0FB9-CFABEF63C5E6}"/>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1022927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C73D95-B1D9-4F21-B9F0-8344A1352D8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78F40D7-2D26-DDF0-60EB-C346575667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F7CEB22-726D-E889-689E-E1A1BA1694E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7886D98-B4FE-B7D2-2CA1-0C668CF25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943E631-EBD0-D44E-BBBB-F2CB132843E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EA4BF3C-F0F1-8BF9-0F0D-514C1298A116}"/>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8" name="Θέση υποσέλιδου 7">
            <a:extLst>
              <a:ext uri="{FF2B5EF4-FFF2-40B4-BE49-F238E27FC236}">
                <a16:creationId xmlns:a16="http://schemas.microsoft.com/office/drawing/2014/main" id="{C1D5DA82-C8CA-CA70-12EB-28AA77F75FB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5F5786C-F4C5-63A4-7E31-004A1E6BC437}"/>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82640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16DE0E-3F72-A125-AC1E-3E81E929916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990597E-71D9-48BF-34BD-84B9E3261590}"/>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4" name="Θέση υποσέλιδου 3">
            <a:extLst>
              <a:ext uri="{FF2B5EF4-FFF2-40B4-BE49-F238E27FC236}">
                <a16:creationId xmlns:a16="http://schemas.microsoft.com/office/drawing/2014/main" id="{8F9BA06D-E1BF-2C78-54C5-7C4E986752F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F9EA246-2D93-8D9B-9439-262D23E38081}"/>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2810983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CB84025-5803-23CD-9F79-EC57523162FB}"/>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3" name="Θέση υποσέλιδου 2">
            <a:extLst>
              <a:ext uri="{FF2B5EF4-FFF2-40B4-BE49-F238E27FC236}">
                <a16:creationId xmlns:a16="http://schemas.microsoft.com/office/drawing/2014/main" id="{810A9188-34EA-668E-3982-BA5CCDCDE3A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14FEFF8-8056-5B63-6E0F-1E667AB635FC}"/>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2214592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0CCF64-9D44-AF55-3DBF-47A8E67BE8B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B3A6164-7A37-377D-136F-3C6E558D3C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6AF930E-0312-AF98-89DC-62BF442D7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C2ECC52-7C1A-E951-374D-0EEEBC356EA9}"/>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6" name="Θέση υποσέλιδου 5">
            <a:extLst>
              <a:ext uri="{FF2B5EF4-FFF2-40B4-BE49-F238E27FC236}">
                <a16:creationId xmlns:a16="http://schemas.microsoft.com/office/drawing/2014/main" id="{B55D3914-0B0D-58DF-9516-A28A74FBD03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4B5C01E-39FD-E43A-B29F-9D84CFDBC6E1}"/>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1394018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1E0F4E-8C85-C85D-DB6F-870D0122EA0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06E0B87-849F-DE09-1450-3344DDEB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5A734FE-08E1-7A36-D1B2-E50083B6BA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9AC3EF5-5356-D52D-7245-910B02FFA3CE}"/>
              </a:ext>
            </a:extLst>
          </p:cNvPr>
          <p:cNvSpPr>
            <a:spLocks noGrp="1"/>
          </p:cNvSpPr>
          <p:nvPr>
            <p:ph type="dt" sz="half" idx="10"/>
          </p:nvPr>
        </p:nvSpPr>
        <p:spPr/>
        <p:txBody>
          <a:bodyPr/>
          <a:lstStyle/>
          <a:p>
            <a:fld id="{3E58B226-B034-8844-9FA1-20ACAA632019}" type="datetimeFigureOut">
              <a:rPr lang="el-GR" smtClean="0"/>
              <a:t>13/1/25</a:t>
            </a:fld>
            <a:endParaRPr lang="el-GR"/>
          </a:p>
        </p:txBody>
      </p:sp>
      <p:sp>
        <p:nvSpPr>
          <p:cNvPr id="6" name="Θέση υποσέλιδου 5">
            <a:extLst>
              <a:ext uri="{FF2B5EF4-FFF2-40B4-BE49-F238E27FC236}">
                <a16:creationId xmlns:a16="http://schemas.microsoft.com/office/drawing/2014/main" id="{9146F196-B479-5FF1-8AED-82545D70208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11719B4-63FF-1CDC-DEA1-2F72CE3E1C2F}"/>
              </a:ext>
            </a:extLst>
          </p:cNvPr>
          <p:cNvSpPr>
            <a:spLocks noGrp="1"/>
          </p:cNvSpPr>
          <p:nvPr>
            <p:ph type="sldNum" sz="quarter" idx="12"/>
          </p:nvPr>
        </p:nvSpPr>
        <p:spPr/>
        <p:txBody>
          <a:bodyPr/>
          <a:lstStyle/>
          <a:p>
            <a:fld id="{31A21B5C-C4AF-5441-9954-D8D9F62BFD74}" type="slidenum">
              <a:rPr lang="el-GR" smtClean="0"/>
              <a:t>‹#›</a:t>
            </a:fld>
            <a:endParaRPr lang="el-GR"/>
          </a:p>
        </p:txBody>
      </p:sp>
    </p:spTree>
    <p:extLst>
      <p:ext uri="{BB962C8B-B14F-4D97-AF65-F5344CB8AC3E}">
        <p14:creationId xmlns:p14="http://schemas.microsoft.com/office/powerpoint/2010/main" val="3074734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B5113F5-6F1B-4D39-A3AC-9566B408B0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0B02991-4713-34EE-5AAB-8E88288E6F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C1CEDF7-5C1E-6CC3-284E-F2C97EB077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E58B226-B034-8844-9FA1-20ACAA632019}" type="datetimeFigureOut">
              <a:rPr lang="el-GR" smtClean="0"/>
              <a:t>13/1/25</a:t>
            </a:fld>
            <a:endParaRPr lang="el-GR"/>
          </a:p>
        </p:txBody>
      </p:sp>
      <p:sp>
        <p:nvSpPr>
          <p:cNvPr id="5" name="Θέση υποσέλιδου 4">
            <a:extLst>
              <a:ext uri="{FF2B5EF4-FFF2-40B4-BE49-F238E27FC236}">
                <a16:creationId xmlns:a16="http://schemas.microsoft.com/office/drawing/2014/main" id="{F0F3034A-4450-D5BE-F1AD-8CF9A970C0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A7B1434-A9E9-37DB-726B-975B178BE5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1A21B5C-C4AF-5441-9954-D8D9F62BFD74}" type="slidenum">
              <a:rPr lang="el-GR" smtClean="0"/>
              <a:t>‹#›</a:t>
            </a:fld>
            <a:endParaRPr lang="el-GR"/>
          </a:p>
        </p:txBody>
      </p:sp>
    </p:spTree>
    <p:extLst>
      <p:ext uri="{BB962C8B-B14F-4D97-AF65-F5344CB8AC3E}">
        <p14:creationId xmlns:p14="http://schemas.microsoft.com/office/powerpoint/2010/main" val="2963640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FE79CF-8338-E853-1B9A-3CB84A48A1EF}"/>
              </a:ext>
            </a:extLst>
          </p:cNvPr>
          <p:cNvSpPr>
            <a:spLocks noGrp="1"/>
          </p:cNvSpPr>
          <p:nvPr>
            <p:ph type="ctrTitle"/>
          </p:nvPr>
        </p:nvSpPr>
        <p:spPr/>
        <p:txBody>
          <a:bodyPr/>
          <a:lstStyle/>
          <a:p>
            <a:r>
              <a:rPr lang="el-GR" dirty="0"/>
              <a:t>ΕΙΔΗ ΚΑΤΑΠΟΝΗΣΕΩΝ</a:t>
            </a:r>
          </a:p>
        </p:txBody>
      </p:sp>
    </p:spTree>
    <p:extLst>
      <p:ext uri="{BB962C8B-B14F-4D97-AF65-F5344CB8AC3E}">
        <p14:creationId xmlns:p14="http://schemas.microsoft.com/office/powerpoint/2010/main" val="269130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CF0811-63F3-4EA4-6356-80B6D18E064B}"/>
              </a:ext>
            </a:extLst>
          </p:cNvPr>
          <p:cNvSpPr>
            <a:spLocks noGrp="1"/>
          </p:cNvSpPr>
          <p:nvPr>
            <p:ph type="title"/>
          </p:nvPr>
        </p:nvSpPr>
        <p:spPr/>
        <p:txBody>
          <a:bodyPr/>
          <a:lstStyle/>
          <a:p>
            <a:r>
              <a:rPr lang="el-GR" dirty="0"/>
              <a:t>ΕΠΙΤΡΕΠΟΜΕΝΗ ΤΑΣΗ - ΣΥΝΤΕΛΕΣΤΗΣ ΑΣΦΑΛΕΙΑΣ</a:t>
            </a:r>
          </a:p>
        </p:txBody>
      </p:sp>
      <p:sp>
        <p:nvSpPr>
          <p:cNvPr id="3" name="Θέση περιεχομένου 2">
            <a:extLst>
              <a:ext uri="{FF2B5EF4-FFF2-40B4-BE49-F238E27FC236}">
                <a16:creationId xmlns:a16="http://schemas.microsoft.com/office/drawing/2014/main" id="{4BF37C2C-7446-2562-0CD5-88A59FCBAB9F}"/>
              </a:ext>
            </a:extLst>
          </p:cNvPr>
          <p:cNvSpPr>
            <a:spLocks noGrp="1"/>
          </p:cNvSpPr>
          <p:nvPr>
            <p:ph idx="1"/>
          </p:nvPr>
        </p:nvSpPr>
        <p:spPr/>
        <p:txBody>
          <a:bodyPr/>
          <a:lstStyle/>
          <a:p>
            <a:r>
              <a:rPr lang="el-GR" dirty="0"/>
              <a:t>Επιτρεπόμενη τάση (</a:t>
            </a:r>
            <a:r>
              <a:rPr lang="el-GR" dirty="0" err="1"/>
              <a:t>σεπ</a:t>
            </a:r>
            <a:r>
              <a:rPr lang="el-GR" dirty="0"/>
              <a:t>), ονομάζεται η τάση με την οποία επιτρέπεται να καταπονηθεί ένα υλικό, για να είναι εξασφαλισμένη η αντοχή του, (και φυσικά κάτω από συγκεκριμένα περιθώρια ασφάλειας). Η τάση αυτή ορίζεται από τη σχέση:</a:t>
            </a:r>
            <a:br>
              <a:rPr lang="el-GR" dirty="0"/>
            </a:br>
            <a:br>
              <a:rPr lang="el-GR" dirty="0"/>
            </a:br>
            <a:br>
              <a:rPr lang="el-GR" dirty="0"/>
            </a:br>
            <a:br>
              <a:rPr lang="el-GR" dirty="0"/>
            </a:br>
            <a:br>
              <a:rPr lang="el-GR" dirty="0"/>
            </a:br>
            <a:r>
              <a:rPr lang="el-GR" dirty="0"/>
              <a:t>όπου ν ο συντελεστής ασφάλειας, ο οποίος δείχνει πόσες φορές η επιτρεπόμενη τάση είναι μικρότερη της τάσης θραύσης του υλικού, ή της τάσης διαρροής ( ν ∙ </a:t>
            </a:r>
            <a:r>
              <a:rPr lang="el-GR" dirty="0" err="1"/>
              <a:t>σεπ</a:t>
            </a:r>
            <a:r>
              <a:rPr lang="el-GR" dirty="0"/>
              <a:t> = </a:t>
            </a:r>
            <a:r>
              <a:rPr lang="el-GR" dirty="0" err="1"/>
              <a:t>σθρ</a:t>
            </a:r>
            <a:r>
              <a:rPr lang="el-GR" dirty="0"/>
              <a:t> και ν ∙ </a:t>
            </a:r>
            <a:r>
              <a:rPr lang="el-GR" dirty="0" err="1"/>
              <a:t>σεπ</a:t>
            </a:r>
            <a:r>
              <a:rPr lang="el-GR" dirty="0"/>
              <a:t> = </a:t>
            </a:r>
            <a:r>
              <a:rPr lang="el-GR" dirty="0" err="1"/>
              <a:t>σδ</a:t>
            </a:r>
            <a:r>
              <a:rPr lang="el-GR" dirty="0"/>
              <a:t>)</a:t>
            </a:r>
          </a:p>
          <a:p>
            <a:endParaRPr lang="el-GR" dirty="0"/>
          </a:p>
        </p:txBody>
      </p:sp>
      <p:pic>
        <p:nvPicPr>
          <p:cNvPr id="5" name="Εικόνα 4" descr="Εικόνα που περιέχει στιγμιότυπο οθόνης, αριθμός, γραμμή, γραμματοσειρά&#10;&#10;Περιγραφή που δημιουργήθηκε αυτόματα">
            <a:extLst>
              <a:ext uri="{FF2B5EF4-FFF2-40B4-BE49-F238E27FC236}">
                <a16:creationId xmlns:a16="http://schemas.microsoft.com/office/drawing/2014/main" id="{35669FD5-99EE-52F6-F3A2-EEF5E45A43C4}"/>
              </a:ext>
            </a:extLst>
          </p:cNvPr>
          <p:cNvPicPr>
            <a:picLocks noChangeAspect="1"/>
          </p:cNvPicPr>
          <p:nvPr/>
        </p:nvPicPr>
        <p:blipFill>
          <a:blip r:embed="rId2"/>
          <a:stretch>
            <a:fillRect/>
          </a:stretch>
        </p:blipFill>
        <p:spPr>
          <a:xfrm>
            <a:off x="7316660" y="3429000"/>
            <a:ext cx="2794000" cy="673100"/>
          </a:xfrm>
          <a:prstGeom prst="rect">
            <a:avLst/>
          </a:prstGeom>
        </p:spPr>
      </p:pic>
    </p:spTree>
    <p:extLst>
      <p:ext uri="{BB962C8B-B14F-4D97-AF65-F5344CB8AC3E}">
        <p14:creationId xmlns:p14="http://schemas.microsoft.com/office/powerpoint/2010/main" val="2701577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descr="Εικόνα που περιέχει κείμενο, γραμματοσειρά, στιγμιότυπο οθόνης, λευκό&#10;&#10;Περιγραφή που δημιουργήθηκε αυτόματα">
            <a:extLst>
              <a:ext uri="{FF2B5EF4-FFF2-40B4-BE49-F238E27FC236}">
                <a16:creationId xmlns:a16="http://schemas.microsoft.com/office/drawing/2014/main" id="{99C6D6B7-0443-F7F8-7E71-C84C27B7AD2F}"/>
              </a:ext>
            </a:extLst>
          </p:cNvPr>
          <p:cNvPicPr>
            <a:picLocks noGrp="1" noChangeAspect="1"/>
          </p:cNvPicPr>
          <p:nvPr>
            <p:ph idx="1"/>
          </p:nvPr>
        </p:nvPicPr>
        <p:blipFill>
          <a:blip r:embed="rId2"/>
          <a:stretch>
            <a:fillRect/>
          </a:stretch>
        </p:blipFill>
        <p:spPr>
          <a:xfrm>
            <a:off x="1290025" y="2527977"/>
            <a:ext cx="9293308" cy="2203568"/>
          </a:xfrm>
        </p:spPr>
      </p:pic>
    </p:spTree>
    <p:extLst>
      <p:ext uri="{BB962C8B-B14F-4D97-AF65-F5344CB8AC3E}">
        <p14:creationId xmlns:p14="http://schemas.microsoft.com/office/powerpoint/2010/main" val="2801887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644309-176E-FEB8-57D8-1CB8CC43F7F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CCD58D3-059A-779A-EE6F-151AA7DDA744}"/>
              </a:ext>
            </a:extLst>
          </p:cNvPr>
          <p:cNvSpPr>
            <a:spLocks noGrp="1"/>
          </p:cNvSpPr>
          <p:nvPr>
            <p:ph idx="1"/>
          </p:nvPr>
        </p:nvSpPr>
        <p:spPr/>
        <p:txBody>
          <a:bodyPr/>
          <a:lstStyle/>
          <a:p>
            <a:r>
              <a:rPr lang="el-GR" dirty="0"/>
              <a:t>παροδικές ή ελαστικές, οι οποίες εξαφανίζονται και τα σώματα επανέρχονται πλήρως στην αρχική τους κατάσταση, μετά την αποφόρτισή τους</a:t>
            </a:r>
          </a:p>
          <a:p>
            <a:r>
              <a:rPr lang="el-GR" dirty="0"/>
              <a:t>μόνιμες ή πλαστικές, οι οποίες εξακολουθούν να παραμένουν στα σώματα και μετά την αποφόρτισή τους. Αν τα σώματα αυτά, τα οποία έχουν υποστεί τέτοιου είδους παραμορφώσεις, φορτιστούν σταδιακά με μεγαλύτερα φορτία, αναπόφευκτα θα επέλθει η θραύση τους.</a:t>
            </a:r>
          </a:p>
        </p:txBody>
      </p:sp>
    </p:spTree>
    <p:extLst>
      <p:ext uri="{BB962C8B-B14F-4D97-AF65-F5344CB8AC3E}">
        <p14:creationId xmlns:p14="http://schemas.microsoft.com/office/powerpoint/2010/main" val="428389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E880A8-B635-9F74-BDB8-1C200362DD08}"/>
              </a:ext>
            </a:extLst>
          </p:cNvPr>
          <p:cNvSpPr>
            <a:spLocks noGrp="1"/>
          </p:cNvSpPr>
          <p:nvPr>
            <p:ph type="title"/>
          </p:nvPr>
        </p:nvSpPr>
        <p:spPr/>
        <p:txBody>
          <a:bodyPr/>
          <a:lstStyle/>
          <a:p>
            <a:r>
              <a:rPr lang="el-GR" dirty="0"/>
              <a:t>ΤΑ ΕΙΔΗ ΤΩΝ ΦΟΡΤΙΩΝ</a:t>
            </a:r>
          </a:p>
        </p:txBody>
      </p:sp>
      <p:sp>
        <p:nvSpPr>
          <p:cNvPr id="3" name="Θέση περιεχομένου 2">
            <a:extLst>
              <a:ext uri="{FF2B5EF4-FFF2-40B4-BE49-F238E27FC236}">
                <a16:creationId xmlns:a16="http://schemas.microsoft.com/office/drawing/2014/main" id="{E1BC1EF9-1280-5F05-93C2-3C1C2D4E9535}"/>
              </a:ext>
            </a:extLst>
          </p:cNvPr>
          <p:cNvSpPr>
            <a:spLocks noGrp="1"/>
          </p:cNvSpPr>
          <p:nvPr>
            <p:ph idx="1"/>
          </p:nvPr>
        </p:nvSpPr>
        <p:spPr/>
        <p:txBody>
          <a:bodyPr>
            <a:normAutofit fontScale="92500" lnSpcReduction="10000"/>
          </a:bodyPr>
          <a:lstStyle/>
          <a:p>
            <a:r>
              <a:rPr lang="el-GR" dirty="0"/>
              <a:t>α) Μόνιμα φορτία· είναι εκείνα που δεν μεταβάλλονται, κατά θέση και μέγεθος. Π.χ. το ίδιο βάρος των σωμάτων.</a:t>
            </a:r>
          </a:p>
          <a:p>
            <a:r>
              <a:rPr lang="el-GR" dirty="0"/>
              <a:t>β) Μεταβλητά φορτία· είναι τα μεταβαλλόμενα, κατά θέση και μέγεθος. Π.χ. το αυτοκίνητο που διέρχεται μία γέφυρα, είναι σε σχέση με τη γέφυρα, μεταβλητό φορτίο.</a:t>
            </a:r>
          </a:p>
          <a:p>
            <a:r>
              <a:rPr lang="el-GR" dirty="0"/>
              <a:t>γ) Συγκεντρωμένα και επιφανειακά φορτία, είναι αντίστοιχα τα φορτία που ενεργούν σε μία πολύ μικρή περιοχή του σώματος και τα φορτία </a:t>
            </a:r>
          </a:p>
          <a:p>
            <a:r>
              <a:rPr lang="el-GR" dirty="0"/>
              <a:t>δ) Άμεσα και έμμεσα φορτία, είναι αντίστοιχα τα φορτία, που </a:t>
            </a:r>
            <a:r>
              <a:rPr lang="el-GR" dirty="0" err="1"/>
              <a:t>δρούν</a:t>
            </a:r>
            <a:r>
              <a:rPr lang="el-GR" dirty="0"/>
              <a:t> απευθείας πάνω στα σώματα και τα φορτία που </a:t>
            </a:r>
            <a:r>
              <a:rPr lang="el-GR" dirty="0" err="1"/>
              <a:t>δρούν</a:t>
            </a:r>
            <a:r>
              <a:rPr lang="el-GR" dirty="0"/>
              <a:t> με τη μεσολάβηση διάταξης (άλλου σώματος)που ενεργούν σε μία εκτεταμένη περιοχή του σώματος. </a:t>
            </a:r>
          </a:p>
        </p:txBody>
      </p:sp>
    </p:spTree>
    <p:extLst>
      <p:ext uri="{BB962C8B-B14F-4D97-AF65-F5344CB8AC3E}">
        <p14:creationId xmlns:p14="http://schemas.microsoft.com/office/powerpoint/2010/main" val="234791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9270A9-F239-55B3-F294-AA548B2ADE99}"/>
              </a:ext>
            </a:extLst>
          </p:cNvPr>
          <p:cNvSpPr>
            <a:spLocks noGrp="1"/>
          </p:cNvSpPr>
          <p:nvPr>
            <p:ph type="title"/>
          </p:nvPr>
        </p:nvSpPr>
        <p:spPr/>
        <p:txBody>
          <a:bodyPr/>
          <a:lstStyle/>
          <a:p>
            <a:r>
              <a:rPr lang="el-GR" dirty="0"/>
              <a:t>ΟΙ ΣΠΟΥΔΑΙΟΤΕΡΕΣ ΚΑΤΑΠΟΝΗΣΕΙΣ</a:t>
            </a:r>
          </a:p>
        </p:txBody>
      </p:sp>
      <p:sp>
        <p:nvSpPr>
          <p:cNvPr id="3" name="Θέση περιεχομένου 2">
            <a:extLst>
              <a:ext uri="{FF2B5EF4-FFF2-40B4-BE49-F238E27FC236}">
                <a16:creationId xmlns:a16="http://schemas.microsoft.com/office/drawing/2014/main" id="{473382FC-9E97-02CE-6C7F-14F8C7EA55B7}"/>
              </a:ext>
            </a:extLst>
          </p:cNvPr>
          <p:cNvSpPr>
            <a:spLocks noGrp="1"/>
          </p:cNvSpPr>
          <p:nvPr>
            <p:ph idx="1"/>
          </p:nvPr>
        </p:nvSpPr>
        <p:spPr/>
        <p:txBody>
          <a:bodyPr>
            <a:normAutofit fontScale="92500" lnSpcReduction="10000"/>
          </a:bodyPr>
          <a:lstStyle/>
          <a:p>
            <a:r>
              <a:rPr lang="el-GR" dirty="0"/>
              <a:t>α) Εφελκυσμός και θλίψη: Οι καταπονήσεις αυτές, για να εκδηλωθούν σε ένα σώμα, θα πρέπει να ενεργούν στα άκρα του φορτία αντίθετα, των οποίων η συνισταμένη συμπίπτει με το γεωμετρικό άξονα του σώματος. Ανάλογα, αν το σώμα τείνει να επιμηκυνθεί ή να </a:t>
            </a:r>
            <a:r>
              <a:rPr lang="el-GR" dirty="0" err="1"/>
              <a:t>επιβραχυνθεί</a:t>
            </a:r>
            <a:r>
              <a:rPr lang="el-GR" dirty="0"/>
              <a:t>, καταπονείται αντίστοιχα σε εφελκυσμό ή θλίψη.</a:t>
            </a:r>
          </a:p>
          <a:p>
            <a:r>
              <a:rPr lang="el-GR" dirty="0"/>
              <a:t>β) Διάτμηση εμφανίζεται σε ένα σώμα, όταν ενεργούν σε αυτό δύο φορτία κάθετα στον άξονά του και οι διευθύνσεις τους βρίσκονται πολύ πλησίον η μία στην άλλη. </a:t>
            </a:r>
          </a:p>
          <a:p>
            <a:r>
              <a:rPr lang="el-GR" dirty="0"/>
              <a:t>γ) Κάμψη εμφανίζεται σε ένα σώμα, όταν ενεργούν σε αυτό φορτία κάθετα στον άξονά του, που έχουν ως συνέπεια τη δημιουργία ροπών, που βρίσκονται σε ένα επίπεδο κάθετο στη διατομή του και που διέρχεται από το γεωμετρικό άξονα του σώματος.</a:t>
            </a:r>
          </a:p>
        </p:txBody>
      </p:sp>
    </p:spTree>
    <p:extLst>
      <p:ext uri="{BB962C8B-B14F-4D97-AF65-F5344CB8AC3E}">
        <p14:creationId xmlns:p14="http://schemas.microsoft.com/office/powerpoint/2010/main" val="1731788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294FEC-8B1C-CEF9-D792-A3F2BDBA59C8}"/>
              </a:ext>
            </a:extLst>
          </p:cNvPr>
          <p:cNvSpPr>
            <a:spLocks noGrp="1"/>
          </p:cNvSpPr>
          <p:nvPr>
            <p:ph idx="1"/>
          </p:nvPr>
        </p:nvSpPr>
        <p:spPr/>
        <p:txBody>
          <a:bodyPr/>
          <a:lstStyle/>
          <a:p>
            <a:r>
              <a:rPr lang="el-GR" dirty="0"/>
              <a:t>δ) Στρέψη εμφανίζεται σε ένα σώμα, όταν τα φορτία που ενεργούν σε αυτό, αποτελούν ζεύγος που βρίσκεται σε μία διατομή κάθετη στον άξονα του σώματος. </a:t>
            </a:r>
          </a:p>
          <a:p>
            <a:r>
              <a:rPr lang="el-GR" dirty="0"/>
              <a:t>ε) </a:t>
            </a:r>
            <a:r>
              <a:rPr lang="el-GR" dirty="0" err="1"/>
              <a:t>Λυγισμός</a:t>
            </a:r>
            <a:r>
              <a:rPr lang="el-GR" dirty="0"/>
              <a:t> είναι η ταυτόσημη καταπόνηση με τη θλίψη, από πλευράς δράσης των φορτίων, υπό την προϋπόθεση όμως ότι το μήκος του σώματος είναι πολύ μεγάλο σε σχέση με τις άλλες διαστάσεις του.</a:t>
            </a:r>
          </a:p>
        </p:txBody>
      </p:sp>
    </p:spTree>
    <p:extLst>
      <p:ext uri="{BB962C8B-B14F-4D97-AF65-F5344CB8AC3E}">
        <p14:creationId xmlns:p14="http://schemas.microsoft.com/office/powerpoint/2010/main" val="1063397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descr="Εικόνα που περιέχει κείμενο, διάγραμμα, τεχνικό σχέδιο, παράλληλα&#10;&#10;Περιγραφή που δημιουργήθηκε αυτόματα">
            <a:extLst>
              <a:ext uri="{FF2B5EF4-FFF2-40B4-BE49-F238E27FC236}">
                <a16:creationId xmlns:a16="http://schemas.microsoft.com/office/drawing/2014/main" id="{06E6CB15-C8FA-DBED-A226-20293BA24802}"/>
              </a:ext>
            </a:extLst>
          </p:cNvPr>
          <p:cNvPicPr>
            <a:picLocks noGrp="1" noChangeAspect="1"/>
          </p:cNvPicPr>
          <p:nvPr>
            <p:ph idx="1"/>
          </p:nvPr>
        </p:nvPicPr>
        <p:blipFill>
          <a:blip r:embed="rId2"/>
          <a:stretch>
            <a:fillRect/>
          </a:stretch>
        </p:blipFill>
        <p:spPr>
          <a:xfrm>
            <a:off x="3156123" y="643466"/>
            <a:ext cx="5879754" cy="5571067"/>
          </a:xfrm>
          <a:prstGeom prst="rect">
            <a:avLst/>
          </a:prstGeom>
        </p:spPr>
      </p:pic>
    </p:spTree>
    <p:extLst>
      <p:ext uri="{BB962C8B-B14F-4D97-AF65-F5344CB8AC3E}">
        <p14:creationId xmlns:p14="http://schemas.microsoft.com/office/powerpoint/2010/main" val="3946007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EDAC94-A0A8-CB6B-A3AE-954D992666C3}"/>
              </a:ext>
            </a:extLst>
          </p:cNvPr>
          <p:cNvSpPr>
            <a:spLocks noGrp="1"/>
          </p:cNvSpPr>
          <p:nvPr>
            <p:ph type="title"/>
          </p:nvPr>
        </p:nvSpPr>
        <p:spPr/>
        <p:txBody>
          <a:bodyPr/>
          <a:lstStyle/>
          <a:p>
            <a:r>
              <a:rPr lang="el-GR" dirty="0"/>
              <a:t>Η ΕΝΝΟΙΑ ΤΗΣ ΤΑΣΗΣ</a:t>
            </a:r>
          </a:p>
        </p:txBody>
      </p:sp>
      <p:pic>
        <p:nvPicPr>
          <p:cNvPr id="5" name="Θέση περιεχομένου 4" descr="Εικόνα που περιέχει στιγμιότυπο οθόνης, γραμματοσειρά, αριθμός, γραμμή&#10;&#10;Περιγραφή που δημιουργήθηκε αυτόματα">
            <a:extLst>
              <a:ext uri="{FF2B5EF4-FFF2-40B4-BE49-F238E27FC236}">
                <a16:creationId xmlns:a16="http://schemas.microsoft.com/office/drawing/2014/main" id="{2E715028-B17C-1563-B6F8-BFE2E3049FC3}"/>
              </a:ext>
            </a:extLst>
          </p:cNvPr>
          <p:cNvPicPr>
            <a:picLocks noGrp="1" noChangeAspect="1"/>
          </p:cNvPicPr>
          <p:nvPr>
            <p:ph idx="1"/>
          </p:nvPr>
        </p:nvPicPr>
        <p:blipFill>
          <a:blip r:embed="rId2"/>
          <a:stretch>
            <a:fillRect/>
          </a:stretch>
        </p:blipFill>
        <p:spPr>
          <a:xfrm>
            <a:off x="3236383" y="1909944"/>
            <a:ext cx="3181350" cy="2110400"/>
          </a:xfrm>
        </p:spPr>
      </p:pic>
    </p:spTree>
    <p:extLst>
      <p:ext uri="{BB962C8B-B14F-4D97-AF65-F5344CB8AC3E}">
        <p14:creationId xmlns:p14="http://schemas.microsoft.com/office/powerpoint/2010/main" val="140475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D60E7B-7A96-F9D3-9526-A22B1EC0088F}"/>
              </a:ext>
            </a:extLst>
          </p:cNvPr>
          <p:cNvSpPr>
            <a:spLocks noGrp="1"/>
          </p:cNvSpPr>
          <p:nvPr>
            <p:ph type="title"/>
          </p:nvPr>
        </p:nvSpPr>
        <p:spPr/>
        <p:txBody>
          <a:bodyPr/>
          <a:lstStyle/>
          <a:p>
            <a:r>
              <a:rPr lang="el-GR" dirty="0"/>
              <a:t>ΠΑΡΑΔΕΙΓΜΑ</a:t>
            </a:r>
          </a:p>
        </p:txBody>
      </p:sp>
      <p:pic>
        <p:nvPicPr>
          <p:cNvPr id="5" name="Θέση περιεχομένου 4" descr="Εικόνα που περιέχει κείμενο, γραμματοσειρά, στιγμιότυπο οθόνης, λευκό&#10;&#10;Περιγραφή που δημιουργήθηκε αυτόματα">
            <a:extLst>
              <a:ext uri="{FF2B5EF4-FFF2-40B4-BE49-F238E27FC236}">
                <a16:creationId xmlns:a16="http://schemas.microsoft.com/office/drawing/2014/main" id="{42D6F97A-32C2-21F4-E519-63686A3BAF82}"/>
              </a:ext>
            </a:extLst>
          </p:cNvPr>
          <p:cNvPicPr>
            <a:picLocks noGrp="1" noChangeAspect="1"/>
          </p:cNvPicPr>
          <p:nvPr>
            <p:ph idx="1"/>
          </p:nvPr>
        </p:nvPicPr>
        <p:blipFill>
          <a:blip r:embed="rId2"/>
          <a:stretch>
            <a:fillRect/>
          </a:stretch>
        </p:blipFill>
        <p:spPr>
          <a:xfrm>
            <a:off x="1216407" y="2396815"/>
            <a:ext cx="9824126" cy="2328379"/>
          </a:xfrm>
        </p:spPr>
      </p:pic>
    </p:spTree>
    <p:extLst>
      <p:ext uri="{BB962C8B-B14F-4D97-AF65-F5344CB8AC3E}">
        <p14:creationId xmlns:p14="http://schemas.microsoft.com/office/powerpoint/2010/main" val="226662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2D3DB8-BAA5-FACF-E772-59C7F23F1179}"/>
              </a:ext>
            </a:extLst>
          </p:cNvPr>
          <p:cNvSpPr>
            <a:spLocks noGrp="1"/>
          </p:cNvSpPr>
          <p:nvPr>
            <p:ph type="title"/>
          </p:nvPr>
        </p:nvSpPr>
        <p:spPr/>
        <p:txBody>
          <a:bodyPr/>
          <a:lstStyle/>
          <a:p>
            <a:r>
              <a:rPr lang="en" dirty="0"/>
              <a:t>O NOMO</a:t>
            </a:r>
            <a:r>
              <a:rPr lang="el-GR" dirty="0"/>
              <a:t>Σ ΤΟΥ </a:t>
            </a:r>
            <a:r>
              <a:rPr lang="en" dirty="0"/>
              <a:t>HOOKE</a:t>
            </a:r>
            <a:endParaRPr lang="el-GR" dirty="0"/>
          </a:p>
        </p:txBody>
      </p:sp>
      <p:sp>
        <p:nvSpPr>
          <p:cNvPr id="3" name="Θέση περιεχομένου 2">
            <a:extLst>
              <a:ext uri="{FF2B5EF4-FFF2-40B4-BE49-F238E27FC236}">
                <a16:creationId xmlns:a16="http://schemas.microsoft.com/office/drawing/2014/main" id="{A330DE86-D5A0-F892-A3BE-9DA72D3A50D6}"/>
              </a:ext>
            </a:extLst>
          </p:cNvPr>
          <p:cNvSpPr>
            <a:spLocks noGrp="1"/>
          </p:cNvSpPr>
          <p:nvPr>
            <p:ph idx="1"/>
          </p:nvPr>
        </p:nvSpPr>
        <p:spPr/>
        <p:txBody>
          <a:bodyPr/>
          <a:lstStyle/>
          <a:p>
            <a:r>
              <a:rPr lang="el-GR" dirty="0"/>
              <a:t>Ο νόμος του </a:t>
            </a:r>
            <a:r>
              <a:rPr lang="en" dirty="0"/>
              <a:t>Hooke </a:t>
            </a:r>
            <a:r>
              <a:rPr lang="el-GR" dirty="0"/>
              <a:t>λέει ότι: Αν δεν ξεπεραστεί ένα συγκεκριμένο όριο, που ονομάζεται όριο αναλογίας, οι παραμορφώσεις που υφίστανται τα φορτισμένα σώματα, είναι ανάλογες με τα αντίστοιχα φορτία που τις προκάλεσαν.</a:t>
            </a:r>
          </a:p>
        </p:txBody>
      </p:sp>
    </p:spTree>
    <p:extLst>
      <p:ext uri="{BB962C8B-B14F-4D97-AF65-F5344CB8AC3E}">
        <p14:creationId xmlns:p14="http://schemas.microsoft.com/office/powerpoint/2010/main" val="12074805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TotalTime>
  <Words>534</Words>
  <Application>Microsoft Macintosh PowerPoint</Application>
  <PresentationFormat>Ευρεία οθόνη</PresentationFormat>
  <Paragraphs>20</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Aptos</vt:lpstr>
      <vt:lpstr>Aptos Display</vt:lpstr>
      <vt:lpstr>Arial</vt:lpstr>
      <vt:lpstr>Θέμα του Office</vt:lpstr>
      <vt:lpstr>ΕΙΔΗ ΚΑΤΑΠΟΝΗΣΕΩΝ</vt:lpstr>
      <vt:lpstr>Παρουσίαση του PowerPoint</vt:lpstr>
      <vt:lpstr>ΤΑ ΕΙΔΗ ΤΩΝ ΦΟΡΤΙΩΝ</vt:lpstr>
      <vt:lpstr>ΟΙ ΣΠΟΥΔΑΙΟΤΕΡΕΣ ΚΑΤΑΠΟΝΗΣΕΙΣ</vt:lpstr>
      <vt:lpstr>Παρουσίαση του PowerPoint</vt:lpstr>
      <vt:lpstr>Παρουσίαση του PowerPoint</vt:lpstr>
      <vt:lpstr>Η ΕΝΝΟΙΑ ΤΗΣ ΤΑΣΗΣ</vt:lpstr>
      <vt:lpstr>ΠΑΡΑΔΕΙΓΜΑ</vt:lpstr>
      <vt:lpstr>O NOMOΣ ΤΟΥ HOOKE</vt:lpstr>
      <vt:lpstr>ΕΠΙΤΡΕΠΟΜΕΝΗ ΤΑΣΗ - ΣΥΝΤΕΛΕΣΤΗΣ ΑΣΦΑΛΕΙΑΣ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GEORGIA GEORGATZOGLOU</dc:creator>
  <cp:lastModifiedBy>GEORGIA GEORGATZOGLOU</cp:lastModifiedBy>
  <cp:revision>3</cp:revision>
  <dcterms:created xsi:type="dcterms:W3CDTF">2025-01-13T14:36:45Z</dcterms:created>
  <dcterms:modified xsi:type="dcterms:W3CDTF">2025-01-13T15:02:26Z</dcterms:modified>
</cp:coreProperties>
</file>