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71" r:id="rId3"/>
    <p:sldId id="272" r:id="rId4"/>
    <p:sldId id="273" r:id="rId5"/>
    <p:sldId id="274" r:id="rId6"/>
    <p:sldId id="276" r:id="rId7"/>
    <p:sldId id="278" r:id="rId8"/>
    <p:sldId id="279" r:id="rId9"/>
    <p:sldId id="280" r:id="rId10"/>
    <p:sldId id="281" r:id="rId11"/>
    <p:sldId id="282" r:id="rId12"/>
    <p:sldId id="283" r:id="rId13"/>
    <p:sldId id="284" r:id="rId14"/>
    <p:sldId id="263" r:id="rId15"/>
    <p:sldId id="303" r:id="rId16"/>
    <p:sldId id="292" r:id="rId17"/>
    <p:sldId id="293" r:id="rId18"/>
    <p:sldId id="299" r:id="rId19"/>
    <p:sldId id="300" r:id="rId20"/>
    <p:sldId id="287" r:id="rId21"/>
    <p:sldId id="288" r:id="rId22"/>
    <p:sldId id="289" r:id="rId23"/>
    <p:sldId id="291" r:id="rId24"/>
    <p:sldId id="304" r:id="rId25"/>
    <p:sldId id="306" r:id="rId26"/>
    <p:sldId id="307" r:id="rId27"/>
  </p:sldIdLst>
  <p:sldSz cx="18288000" cy="10287000"/>
  <p:notesSz cx="6858000" cy="9144000"/>
  <p:embeddedFontLst>
    <p:embeddedFont>
      <p:font typeface="Barlow Bold" panose="020B0604020202020204" charset="0"/>
      <p:regular r:id="rId29"/>
    </p:embeddedFont>
    <p:embeddedFont>
      <p:font typeface="Clear Sans" panose="020B0604020202020204" charset="0"/>
      <p:regular r:id="rId30"/>
    </p:embeddedFont>
    <p:embeddedFont>
      <p:font typeface="Comic Sans MS" panose="030F0702030302020204" pitchFamily="66" charset="0"/>
      <p:regular r:id="rId31"/>
      <p:bold r:id="rId32"/>
      <p:italic r:id="rId33"/>
      <p:boldItalic r:id="rId34"/>
    </p:embeddedFont>
    <p:embeddedFont>
      <p:font typeface="Ink Free" panose="03080402000500000000" pitchFamily="66" charset="0"/>
      <p:regular r:id="rId35"/>
    </p:embeddedFont>
    <p:embeddedFont>
      <p:font typeface="Inter Bold" panose="020B0604020202020204" charset="0"/>
      <p:regular r:id="rId36"/>
    </p:embeddedFont>
    <p:embeddedFont>
      <p:font typeface="Lato Bold" panose="020B0604020202020204" charset="0"/>
      <p:regular r:id="rId37"/>
    </p:embeddedFont>
    <p:embeddedFont>
      <p:font typeface="Lato Heavy" panose="020B0604020202020204" charset="0"/>
      <p:regular r:id="rId38"/>
    </p:embeddedFont>
    <p:embeddedFont>
      <p:font typeface="Montserrat Italics" panose="020B0604020202020204" charset="0"/>
      <p:regular r:id="rId39"/>
    </p:embeddedFont>
    <p:embeddedFont>
      <p:font typeface="Montserrat Ultra-Bold" panose="020B0604020202020204" charset="0"/>
      <p:regular r:id="rId40"/>
    </p:embeddedFont>
    <p:embeddedFont>
      <p:font typeface="MuseoModerno Medium" panose="020B0604020202020204" charset="0"/>
      <p:regular r:id="rId41"/>
    </p:embeddedFont>
    <p:embeddedFont>
      <p:font typeface="Open Sans" panose="020B0606030504020204" pitchFamily="34" charset="0"/>
      <p:regular r:id="rId42"/>
      <p:bold r:id="rId43"/>
      <p:italic r:id="rId44"/>
      <p:boldItalic r:id="rId45"/>
    </p:embeddedFont>
    <p:embeddedFont>
      <p:font typeface="Open Sans Bold Italics" panose="020B0604020202020204" charset="0"/>
      <p:regular r:id="rId46"/>
    </p:embeddedFont>
    <p:embeddedFont>
      <p:font typeface="Open Sans Extra Bold" panose="020B0604020202020204" charset="0"/>
      <p:regular r:id="rId47"/>
    </p:embeddedFont>
    <p:embeddedFont>
      <p:font typeface="Public Sans" panose="020B0604020202020204" charset="0"/>
      <p:regular r:id="rId48"/>
    </p:embeddedFont>
    <p:embeddedFont>
      <p:font typeface="Roboto" panose="02000000000000000000" pitchFamily="2" charset="0"/>
      <p:regular r:id="rId49"/>
      <p:bold r:id="rId50"/>
      <p:italic r:id="rId51"/>
      <p:boldItalic r:id="rId52"/>
    </p:embeddedFont>
    <p:embeddedFont>
      <p:font typeface="Source Sans Pro" panose="020B0503030403020204" pitchFamily="34" charset="0"/>
      <p:regular r:id="rId53"/>
      <p:bold r:id="rId54"/>
    </p:embeddedFont>
    <p:embeddedFont>
      <p:font typeface="TT Norms" panose="020B0604020202020204" charset="0"/>
      <p:regular r:id="rId55"/>
    </p:embeddedFont>
    <p:embeddedFont>
      <p:font typeface="TT Norms Bold" panose="020B0604020202020204" charset="0"/>
      <p:regular r:id="rId56"/>
    </p:embeddedFont>
    <p:embeddedFont>
      <p:font typeface="Wingdings 2" panose="05020102010507070707" pitchFamily="18" charset="2"/>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ΔΙΟΝΥΣΙΑ ΜΠΑΚΑΛΗ" initials="ΔΜ" lastIdx="1" clrIdx="0">
    <p:extLst>
      <p:ext uri="{19B8F6BF-5375-455C-9EA6-DF929625EA0E}">
        <p15:presenceInfo xmlns:p15="http://schemas.microsoft.com/office/powerpoint/2012/main" userId="890405d3ae242d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A9B4"/>
    <a:srgbClr val="EEEEEE"/>
    <a:srgbClr val="4BC21C"/>
    <a:srgbClr val="000000"/>
    <a:srgbClr val="D9F3E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29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C74F5-2812-4119-A48D-67A7F1A62FAF}"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el-GR"/>
        </a:p>
      </dgm:t>
    </dgm:pt>
    <dgm:pt modelId="{C0AC2E67-A8D8-4527-8C63-92AACCA62657}">
      <dgm:prSet phldrT="[Κείμενο]" custT="1"/>
      <dgm:spPr/>
      <dgm:t>
        <a:bodyPr/>
        <a:lstStyle/>
        <a:p>
          <a:r>
            <a:rPr lang="el-GR" sz="4000" dirty="0"/>
            <a:t>Είδη καταθέσεων</a:t>
          </a:r>
        </a:p>
      </dgm:t>
    </dgm:pt>
    <dgm:pt modelId="{13169F32-7EBC-45B5-95EB-2B540B6B5C4E}" type="parTrans" cxnId="{F9B3E52E-175E-480E-89DB-75D152081302}">
      <dgm:prSet/>
      <dgm:spPr/>
      <dgm:t>
        <a:bodyPr/>
        <a:lstStyle/>
        <a:p>
          <a:endParaRPr lang="el-GR"/>
        </a:p>
      </dgm:t>
    </dgm:pt>
    <dgm:pt modelId="{664346CD-0789-4B40-88D1-CA84DF57BF96}" type="sibTrans" cxnId="{F9B3E52E-175E-480E-89DB-75D152081302}">
      <dgm:prSet/>
      <dgm:spPr/>
      <dgm:t>
        <a:bodyPr/>
        <a:lstStyle/>
        <a:p>
          <a:endParaRPr lang="el-GR"/>
        </a:p>
      </dgm:t>
    </dgm:pt>
    <dgm:pt modelId="{45591A39-8D6A-4873-BCB2-270169491526}">
      <dgm:prSet phldrT="[Κείμενο]"/>
      <dgm:spPr/>
      <dgm:t>
        <a:bodyPr/>
        <a:lstStyle/>
        <a:p>
          <a:r>
            <a:rPr lang="el-GR" dirty="0"/>
            <a:t>Καταθέσεις Όψεως</a:t>
          </a:r>
        </a:p>
      </dgm:t>
    </dgm:pt>
    <dgm:pt modelId="{A370AF73-77C1-4088-A9A8-F4811B604C64}" type="parTrans" cxnId="{8A4D8DCB-97BC-4054-B698-A24AD5FA103A}">
      <dgm:prSet/>
      <dgm:spPr/>
      <dgm:t>
        <a:bodyPr/>
        <a:lstStyle/>
        <a:p>
          <a:endParaRPr lang="el-GR"/>
        </a:p>
      </dgm:t>
    </dgm:pt>
    <dgm:pt modelId="{D9F72622-D08B-42F1-B806-2DDD5DAEAC1F}" type="sibTrans" cxnId="{8A4D8DCB-97BC-4054-B698-A24AD5FA103A}">
      <dgm:prSet/>
      <dgm:spPr/>
      <dgm:t>
        <a:bodyPr/>
        <a:lstStyle/>
        <a:p>
          <a:endParaRPr lang="el-GR"/>
        </a:p>
      </dgm:t>
    </dgm:pt>
    <dgm:pt modelId="{0D26BEB2-CCFB-4F24-B708-3F394783889F}">
      <dgm:prSet phldrT="[Κείμενο]"/>
      <dgm:spPr/>
      <dgm:t>
        <a:bodyPr/>
        <a:lstStyle/>
        <a:p>
          <a:r>
            <a:rPr lang="el-GR" dirty="0"/>
            <a:t>Καταθέσεις ταμιευτηρίου</a:t>
          </a:r>
        </a:p>
      </dgm:t>
    </dgm:pt>
    <dgm:pt modelId="{209D626D-2663-4593-979F-3E7CE7410EEC}" type="parTrans" cxnId="{B248C641-16AB-4A5F-97D1-4E3DD6E3FDFC}">
      <dgm:prSet/>
      <dgm:spPr/>
      <dgm:t>
        <a:bodyPr/>
        <a:lstStyle/>
        <a:p>
          <a:endParaRPr lang="el-GR"/>
        </a:p>
      </dgm:t>
    </dgm:pt>
    <dgm:pt modelId="{BC265E24-1A53-4DBC-A103-B62D5658C325}" type="sibTrans" cxnId="{B248C641-16AB-4A5F-97D1-4E3DD6E3FDFC}">
      <dgm:prSet/>
      <dgm:spPr/>
      <dgm:t>
        <a:bodyPr/>
        <a:lstStyle/>
        <a:p>
          <a:endParaRPr lang="el-GR"/>
        </a:p>
      </dgm:t>
    </dgm:pt>
    <dgm:pt modelId="{3CF106ED-A7F7-4E2A-95A3-3FEF27554B4A}">
      <dgm:prSet phldrT="[Κείμενο]"/>
      <dgm:spPr/>
      <dgm:t>
        <a:bodyPr/>
        <a:lstStyle/>
        <a:p>
          <a:r>
            <a:rPr lang="el-GR" dirty="0"/>
            <a:t>Καταθέσεις προθεσμίας</a:t>
          </a:r>
        </a:p>
      </dgm:t>
    </dgm:pt>
    <dgm:pt modelId="{B1C7E9B6-58D4-47CA-AF34-97BF0FDF0FAC}" type="parTrans" cxnId="{84EA27D5-3E77-41BA-80C2-C5CF7CEB4502}">
      <dgm:prSet/>
      <dgm:spPr/>
      <dgm:t>
        <a:bodyPr/>
        <a:lstStyle/>
        <a:p>
          <a:endParaRPr lang="el-GR"/>
        </a:p>
      </dgm:t>
    </dgm:pt>
    <dgm:pt modelId="{CF0E4143-3CB5-4E9B-AE82-6324F93F6ED3}" type="sibTrans" cxnId="{84EA27D5-3E77-41BA-80C2-C5CF7CEB4502}">
      <dgm:prSet/>
      <dgm:spPr/>
      <dgm:t>
        <a:bodyPr/>
        <a:lstStyle/>
        <a:p>
          <a:endParaRPr lang="el-GR"/>
        </a:p>
      </dgm:t>
    </dgm:pt>
    <dgm:pt modelId="{FFC3760A-F52D-47DB-892D-311B7CA5E97A}">
      <dgm:prSet/>
      <dgm:spPr/>
      <dgm:t>
        <a:bodyPr/>
        <a:lstStyle/>
        <a:p>
          <a:r>
            <a:rPr lang="el-GR" dirty="0"/>
            <a:t>αφορούν κυρίως τις επιχειρήσεις</a:t>
          </a:r>
        </a:p>
      </dgm:t>
    </dgm:pt>
    <dgm:pt modelId="{0DBDEC99-2634-404F-87B4-EEE7AB4C7E26}" type="parTrans" cxnId="{2826B1E6-E9D3-49CF-AB23-AA9398CF27CE}">
      <dgm:prSet/>
      <dgm:spPr/>
      <dgm:t>
        <a:bodyPr/>
        <a:lstStyle/>
        <a:p>
          <a:endParaRPr lang="el-GR"/>
        </a:p>
      </dgm:t>
    </dgm:pt>
    <dgm:pt modelId="{05073D70-B74C-4B09-82E0-61DE0A85479D}" type="sibTrans" cxnId="{2826B1E6-E9D3-49CF-AB23-AA9398CF27CE}">
      <dgm:prSet/>
      <dgm:spPr/>
      <dgm:t>
        <a:bodyPr/>
        <a:lstStyle/>
        <a:p>
          <a:endParaRPr lang="el-GR"/>
        </a:p>
      </dgm:t>
    </dgm:pt>
    <dgm:pt modelId="{972BE439-B8E8-4E69-AA58-4B58591EE9A5}">
      <dgm:prSet/>
      <dgm:spPr/>
      <dgm:t>
        <a:bodyPr/>
        <a:lstStyle/>
        <a:p>
          <a:r>
            <a:rPr lang="el-GR" dirty="0"/>
            <a:t>Με χαμηλό ή καθόλου τόκο διευκολύνουν τις συναλλαγές</a:t>
          </a:r>
        </a:p>
      </dgm:t>
    </dgm:pt>
    <dgm:pt modelId="{B1F8CAE9-DA70-4CFD-B710-0B437B2B5ADF}" type="parTrans" cxnId="{E6FF8914-4C15-4697-8D4D-9068291BD18D}">
      <dgm:prSet/>
      <dgm:spPr/>
      <dgm:t>
        <a:bodyPr/>
        <a:lstStyle/>
        <a:p>
          <a:endParaRPr lang="el-GR"/>
        </a:p>
      </dgm:t>
    </dgm:pt>
    <dgm:pt modelId="{21AA0BE1-4F10-4631-89D4-995E72B6ADE6}" type="sibTrans" cxnId="{E6FF8914-4C15-4697-8D4D-9068291BD18D}">
      <dgm:prSet/>
      <dgm:spPr/>
      <dgm:t>
        <a:bodyPr/>
        <a:lstStyle/>
        <a:p>
          <a:endParaRPr lang="el-GR"/>
        </a:p>
      </dgm:t>
    </dgm:pt>
    <dgm:pt modelId="{C2B01A47-610B-437D-8000-B35801112512}">
      <dgm:prSet/>
      <dgm:spPr/>
      <dgm:t>
        <a:bodyPr/>
        <a:lstStyle/>
        <a:p>
          <a:r>
            <a:rPr lang="el-GR" dirty="0"/>
            <a:t>αφορούν νομικά και φυσικά πρόσωπα</a:t>
          </a:r>
        </a:p>
      </dgm:t>
    </dgm:pt>
    <dgm:pt modelId="{5C9F7431-E98F-449B-B03F-E24DAAFBDE4B}" type="parTrans" cxnId="{16296C19-C9C4-44AB-B525-67CFA8DCEBFE}">
      <dgm:prSet/>
      <dgm:spPr/>
      <dgm:t>
        <a:bodyPr/>
        <a:lstStyle/>
        <a:p>
          <a:endParaRPr lang="el-GR"/>
        </a:p>
      </dgm:t>
    </dgm:pt>
    <dgm:pt modelId="{0E854C75-6811-4323-98FF-5509A087AE2D}" type="sibTrans" cxnId="{16296C19-C9C4-44AB-B525-67CFA8DCEBFE}">
      <dgm:prSet/>
      <dgm:spPr/>
      <dgm:t>
        <a:bodyPr/>
        <a:lstStyle/>
        <a:p>
          <a:endParaRPr lang="el-GR"/>
        </a:p>
      </dgm:t>
    </dgm:pt>
    <dgm:pt modelId="{B2CA43B8-8E4E-4485-A2F4-44C2BD35932D}">
      <dgm:prSet/>
      <dgm:spPr/>
      <dgm:t>
        <a:bodyPr/>
        <a:lstStyle/>
        <a:p>
          <a:r>
            <a:rPr lang="el-GR" dirty="0"/>
            <a:t>Αποδίδουν τόκο</a:t>
          </a:r>
        </a:p>
      </dgm:t>
    </dgm:pt>
    <dgm:pt modelId="{47E55703-3951-4203-B323-1D90FB1F9A6A}" type="parTrans" cxnId="{AF4327BD-FE5E-42A7-AF6E-D1C1CA9F622C}">
      <dgm:prSet/>
      <dgm:spPr/>
      <dgm:t>
        <a:bodyPr/>
        <a:lstStyle/>
        <a:p>
          <a:endParaRPr lang="el-GR"/>
        </a:p>
      </dgm:t>
    </dgm:pt>
    <dgm:pt modelId="{EE4C1E66-45CA-4214-821F-45E7E786E51D}" type="sibTrans" cxnId="{AF4327BD-FE5E-42A7-AF6E-D1C1CA9F622C}">
      <dgm:prSet/>
      <dgm:spPr/>
      <dgm:t>
        <a:bodyPr/>
        <a:lstStyle/>
        <a:p>
          <a:endParaRPr lang="el-GR"/>
        </a:p>
      </dgm:t>
    </dgm:pt>
    <dgm:pt modelId="{EF562D5B-788A-4400-BF0F-BBFA6FE3020A}">
      <dgm:prSet/>
      <dgm:spPr/>
      <dgm:t>
        <a:bodyPr/>
        <a:lstStyle/>
        <a:p>
          <a:r>
            <a:rPr lang="el-GR" dirty="0"/>
            <a:t>αφορούν νομικά και φυσικά πρόσωπα</a:t>
          </a:r>
        </a:p>
      </dgm:t>
    </dgm:pt>
    <dgm:pt modelId="{D2451A6C-D094-49AF-9D19-E61F71082735}" type="parTrans" cxnId="{86FA989A-104D-488C-843A-F750C7BA68A3}">
      <dgm:prSet/>
      <dgm:spPr/>
      <dgm:t>
        <a:bodyPr/>
        <a:lstStyle/>
        <a:p>
          <a:endParaRPr lang="el-GR"/>
        </a:p>
      </dgm:t>
    </dgm:pt>
    <dgm:pt modelId="{69F4DBAC-0EF3-4706-B3D7-94F524417849}" type="sibTrans" cxnId="{86FA989A-104D-488C-843A-F750C7BA68A3}">
      <dgm:prSet/>
      <dgm:spPr/>
      <dgm:t>
        <a:bodyPr/>
        <a:lstStyle/>
        <a:p>
          <a:endParaRPr lang="el-GR"/>
        </a:p>
      </dgm:t>
    </dgm:pt>
    <dgm:pt modelId="{305551CC-BBA9-447D-A04F-217226210653}">
      <dgm:prSet/>
      <dgm:spPr/>
      <dgm:t>
        <a:bodyPr/>
        <a:lstStyle/>
        <a:p>
          <a:r>
            <a:rPr lang="el-GR" dirty="0"/>
            <a:t>Αποδίδουν υψηλότερο τόκο από τις καταθέσεις ταμιευτηρίου</a:t>
          </a:r>
        </a:p>
      </dgm:t>
    </dgm:pt>
    <dgm:pt modelId="{B90A9B59-9B1C-421E-B2ED-842CC93C3501}" type="parTrans" cxnId="{C8FC1934-FB19-45A1-83D6-FFB305146390}">
      <dgm:prSet/>
      <dgm:spPr/>
      <dgm:t>
        <a:bodyPr/>
        <a:lstStyle/>
        <a:p>
          <a:endParaRPr lang="el-GR"/>
        </a:p>
      </dgm:t>
    </dgm:pt>
    <dgm:pt modelId="{C7C70076-33A8-4DAD-B604-485C93874B09}" type="sibTrans" cxnId="{C8FC1934-FB19-45A1-83D6-FFB305146390}">
      <dgm:prSet/>
      <dgm:spPr/>
      <dgm:t>
        <a:bodyPr/>
        <a:lstStyle/>
        <a:p>
          <a:endParaRPr lang="el-GR"/>
        </a:p>
      </dgm:t>
    </dgm:pt>
    <dgm:pt modelId="{B614C861-621C-4CA5-8D23-92D8ABD11BD8}" type="pres">
      <dgm:prSet presAssocID="{55DC74F5-2812-4119-A48D-67A7F1A62FAF}" presName="hierChild1" presStyleCnt="0">
        <dgm:presLayoutVars>
          <dgm:orgChart val="1"/>
          <dgm:chPref val="1"/>
          <dgm:dir/>
          <dgm:animOne val="branch"/>
          <dgm:animLvl val="lvl"/>
          <dgm:resizeHandles/>
        </dgm:presLayoutVars>
      </dgm:prSet>
      <dgm:spPr/>
    </dgm:pt>
    <dgm:pt modelId="{ACF95A0D-12F8-431D-B709-D3E1A645B646}" type="pres">
      <dgm:prSet presAssocID="{C0AC2E67-A8D8-4527-8C63-92AACCA62657}" presName="hierRoot1" presStyleCnt="0">
        <dgm:presLayoutVars>
          <dgm:hierBranch val="init"/>
        </dgm:presLayoutVars>
      </dgm:prSet>
      <dgm:spPr/>
    </dgm:pt>
    <dgm:pt modelId="{F9ABD071-C77D-4A5E-8319-D46C6DBE4741}" type="pres">
      <dgm:prSet presAssocID="{C0AC2E67-A8D8-4527-8C63-92AACCA62657}" presName="rootComposite1" presStyleCnt="0"/>
      <dgm:spPr/>
    </dgm:pt>
    <dgm:pt modelId="{526E74E8-C83D-489E-8AE1-4567711E4B04}" type="pres">
      <dgm:prSet presAssocID="{C0AC2E67-A8D8-4527-8C63-92AACCA62657}" presName="rootText1" presStyleLbl="node0" presStyleIdx="0" presStyleCnt="1" custScaleX="184004" custScaleY="54359">
        <dgm:presLayoutVars>
          <dgm:chPref val="3"/>
        </dgm:presLayoutVars>
      </dgm:prSet>
      <dgm:spPr/>
    </dgm:pt>
    <dgm:pt modelId="{0141CC5D-A2B1-43E5-978B-7B2216122531}" type="pres">
      <dgm:prSet presAssocID="{C0AC2E67-A8D8-4527-8C63-92AACCA62657}" presName="rootConnector1" presStyleLbl="node1" presStyleIdx="0" presStyleCnt="0"/>
      <dgm:spPr/>
    </dgm:pt>
    <dgm:pt modelId="{8D3C35CA-2D29-45D4-9C42-FB92811E9967}" type="pres">
      <dgm:prSet presAssocID="{C0AC2E67-A8D8-4527-8C63-92AACCA62657}" presName="hierChild2" presStyleCnt="0"/>
      <dgm:spPr/>
    </dgm:pt>
    <dgm:pt modelId="{5849AE91-48BF-4C46-8521-1782616FA31F}" type="pres">
      <dgm:prSet presAssocID="{A370AF73-77C1-4088-A9A8-F4811B604C64}" presName="Name37" presStyleLbl="parChTrans1D2" presStyleIdx="0" presStyleCnt="3"/>
      <dgm:spPr/>
    </dgm:pt>
    <dgm:pt modelId="{22D5165E-139C-4E16-9A41-0D5F5EC00AB8}" type="pres">
      <dgm:prSet presAssocID="{45591A39-8D6A-4873-BCB2-270169491526}" presName="hierRoot2" presStyleCnt="0">
        <dgm:presLayoutVars>
          <dgm:hierBranch val="init"/>
        </dgm:presLayoutVars>
      </dgm:prSet>
      <dgm:spPr/>
    </dgm:pt>
    <dgm:pt modelId="{2A6A47CE-5D63-41D3-A313-18CB063155DD}" type="pres">
      <dgm:prSet presAssocID="{45591A39-8D6A-4873-BCB2-270169491526}" presName="rootComposite" presStyleCnt="0"/>
      <dgm:spPr/>
    </dgm:pt>
    <dgm:pt modelId="{8EC5E712-CAD6-45CE-9C9C-5C19A2A974A2}" type="pres">
      <dgm:prSet presAssocID="{45591A39-8D6A-4873-BCB2-270169491526}" presName="rootText" presStyleLbl="node2" presStyleIdx="0" presStyleCnt="3">
        <dgm:presLayoutVars>
          <dgm:chPref val="3"/>
        </dgm:presLayoutVars>
      </dgm:prSet>
      <dgm:spPr/>
    </dgm:pt>
    <dgm:pt modelId="{32F363D8-01AA-4C51-9D7E-231A066926BA}" type="pres">
      <dgm:prSet presAssocID="{45591A39-8D6A-4873-BCB2-270169491526}" presName="rootConnector" presStyleLbl="node2" presStyleIdx="0" presStyleCnt="3"/>
      <dgm:spPr/>
    </dgm:pt>
    <dgm:pt modelId="{50B22E51-63C7-4959-88EF-2450C0D9F5B6}" type="pres">
      <dgm:prSet presAssocID="{45591A39-8D6A-4873-BCB2-270169491526}" presName="hierChild4" presStyleCnt="0"/>
      <dgm:spPr/>
    </dgm:pt>
    <dgm:pt modelId="{2EF52312-FDC6-48F7-B6E6-68F7E25F0412}" type="pres">
      <dgm:prSet presAssocID="{0DBDEC99-2634-404F-87B4-EEE7AB4C7E26}" presName="Name37" presStyleLbl="parChTrans1D3" presStyleIdx="0" presStyleCnt="3"/>
      <dgm:spPr/>
    </dgm:pt>
    <dgm:pt modelId="{5E95B923-A8A0-4293-8A6D-175808AEAC68}" type="pres">
      <dgm:prSet presAssocID="{FFC3760A-F52D-47DB-892D-311B7CA5E97A}" presName="hierRoot2" presStyleCnt="0">
        <dgm:presLayoutVars>
          <dgm:hierBranch val="init"/>
        </dgm:presLayoutVars>
      </dgm:prSet>
      <dgm:spPr/>
    </dgm:pt>
    <dgm:pt modelId="{143830F8-1675-4A90-A6FA-4E2FC3C75A5C}" type="pres">
      <dgm:prSet presAssocID="{FFC3760A-F52D-47DB-892D-311B7CA5E97A}" presName="rootComposite" presStyleCnt="0"/>
      <dgm:spPr/>
    </dgm:pt>
    <dgm:pt modelId="{2EC398E9-EFFD-4ABB-B3C9-BA79AAEAE4CD}" type="pres">
      <dgm:prSet presAssocID="{FFC3760A-F52D-47DB-892D-311B7CA5E97A}" presName="rootText" presStyleLbl="node3" presStyleIdx="0" presStyleCnt="3">
        <dgm:presLayoutVars>
          <dgm:chPref val="3"/>
        </dgm:presLayoutVars>
      </dgm:prSet>
      <dgm:spPr/>
    </dgm:pt>
    <dgm:pt modelId="{3A487EF2-672B-436D-9976-CE2C13D00974}" type="pres">
      <dgm:prSet presAssocID="{FFC3760A-F52D-47DB-892D-311B7CA5E97A}" presName="rootConnector" presStyleLbl="node3" presStyleIdx="0" presStyleCnt="3"/>
      <dgm:spPr/>
    </dgm:pt>
    <dgm:pt modelId="{226E9719-6C56-452D-9AFF-D075B4B3BE33}" type="pres">
      <dgm:prSet presAssocID="{FFC3760A-F52D-47DB-892D-311B7CA5E97A}" presName="hierChild4" presStyleCnt="0"/>
      <dgm:spPr/>
    </dgm:pt>
    <dgm:pt modelId="{F87EE2F9-BA61-497B-AB9F-21BF779D707A}" type="pres">
      <dgm:prSet presAssocID="{B1F8CAE9-DA70-4CFD-B710-0B437B2B5ADF}" presName="Name37" presStyleLbl="parChTrans1D4" presStyleIdx="0" presStyleCnt="3"/>
      <dgm:spPr/>
    </dgm:pt>
    <dgm:pt modelId="{CB0DADC6-451A-43B2-B5D0-0DC1733EF9AF}" type="pres">
      <dgm:prSet presAssocID="{972BE439-B8E8-4E69-AA58-4B58591EE9A5}" presName="hierRoot2" presStyleCnt="0">
        <dgm:presLayoutVars>
          <dgm:hierBranch val="init"/>
        </dgm:presLayoutVars>
      </dgm:prSet>
      <dgm:spPr/>
    </dgm:pt>
    <dgm:pt modelId="{2EB7167A-2AD1-4E4A-BD0D-16DE60B329C6}" type="pres">
      <dgm:prSet presAssocID="{972BE439-B8E8-4E69-AA58-4B58591EE9A5}" presName="rootComposite" presStyleCnt="0"/>
      <dgm:spPr/>
    </dgm:pt>
    <dgm:pt modelId="{6EC22F89-DF70-4BC3-A32D-9A1DCBADE8FA}" type="pres">
      <dgm:prSet presAssocID="{972BE439-B8E8-4E69-AA58-4B58591EE9A5}" presName="rootText" presStyleLbl="node4" presStyleIdx="0" presStyleCnt="3" custLinFactNeighborX="-8463" custLinFactNeighborY="2081">
        <dgm:presLayoutVars>
          <dgm:chPref val="3"/>
        </dgm:presLayoutVars>
      </dgm:prSet>
      <dgm:spPr/>
    </dgm:pt>
    <dgm:pt modelId="{03C3129E-B7B7-4E2E-8E06-5236A3EB9C1D}" type="pres">
      <dgm:prSet presAssocID="{972BE439-B8E8-4E69-AA58-4B58591EE9A5}" presName="rootConnector" presStyleLbl="node4" presStyleIdx="0" presStyleCnt="3"/>
      <dgm:spPr/>
    </dgm:pt>
    <dgm:pt modelId="{52F42BFE-C688-4496-A20B-9F245E847EBD}" type="pres">
      <dgm:prSet presAssocID="{972BE439-B8E8-4E69-AA58-4B58591EE9A5}" presName="hierChild4" presStyleCnt="0"/>
      <dgm:spPr/>
    </dgm:pt>
    <dgm:pt modelId="{5628821C-E123-4415-A4F7-EC46A56CE284}" type="pres">
      <dgm:prSet presAssocID="{972BE439-B8E8-4E69-AA58-4B58591EE9A5}" presName="hierChild5" presStyleCnt="0"/>
      <dgm:spPr/>
    </dgm:pt>
    <dgm:pt modelId="{6E5B24B9-9DA9-4551-A748-CD3A81FFEAB3}" type="pres">
      <dgm:prSet presAssocID="{FFC3760A-F52D-47DB-892D-311B7CA5E97A}" presName="hierChild5" presStyleCnt="0"/>
      <dgm:spPr/>
    </dgm:pt>
    <dgm:pt modelId="{CEE1539E-2D09-403F-9792-8975EA5FBC1D}" type="pres">
      <dgm:prSet presAssocID="{45591A39-8D6A-4873-BCB2-270169491526}" presName="hierChild5" presStyleCnt="0"/>
      <dgm:spPr/>
    </dgm:pt>
    <dgm:pt modelId="{C717F09E-AE91-4E63-8574-E19A76036160}" type="pres">
      <dgm:prSet presAssocID="{209D626D-2663-4593-979F-3E7CE7410EEC}" presName="Name37" presStyleLbl="parChTrans1D2" presStyleIdx="1" presStyleCnt="3"/>
      <dgm:spPr/>
    </dgm:pt>
    <dgm:pt modelId="{E5C7CEA4-EDCA-45F1-B6D1-33EAD78AB9EC}" type="pres">
      <dgm:prSet presAssocID="{0D26BEB2-CCFB-4F24-B708-3F394783889F}" presName="hierRoot2" presStyleCnt="0">
        <dgm:presLayoutVars>
          <dgm:hierBranch val="init"/>
        </dgm:presLayoutVars>
      </dgm:prSet>
      <dgm:spPr/>
    </dgm:pt>
    <dgm:pt modelId="{B856D55C-2CB4-4714-80CB-F4041C6884FE}" type="pres">
      <dgm:prSet presAssocID="{0D26BEB2-CCFB-4F24-B708-3F394783889F}" presName="rootComposite" presStyleCnt="0"/>
      <dgm:spPr/>
    </dgm:pt>
    <dgm:pt modelId="{231D7900-90B4-433C-9AEE-B1F50A94E8CA}" type="pres">
      <dgm:prSet presAssocID="{0D26BEB2-CCFB-4F24-B708-3F394783889F}" presName="rootText" presStyleLbl="node2" presStyleIdx="1" presStyleCnt="3">
        <dgm:presLayoutVars>
          <dgm:chPref val="3"/>
        </dgm:presLayoutVars>
      </dgm:prSet>
      <dgm:spPr/>
    </dgm:pt>
    <dgm:pt modelId="{7C2C9742-50ED-4513-BE94-2E4B8F9479F7}" type="pres">
      <dgm:prSet presAssocID="{0D26BEB2-CCFB-4F24-B708-3F394783889F}" presName="rootConnector" presStyleLbl="node2" presStyleIdx="1" presStyleCnt="3"/>
      <dgm:spPr/>
    </dgm:pt>
    <dgm:pt modelId="{A213743E-764C-464F-879C-29D561EF298B}" type="pres">
      <dgm:prSet presAssocID="{0D26BEB2-CCFB-4F24-B708-3F394783889F}" presName="hierChild4" presStyleCnt="0"/>
      <dgm:spPr/>
    </dgm:pt>
    <dgm:pt modelId="{860A2B08-A467-442B-9C61-E69C8CF35F96}" type="pres">
      <dgm:prSet presAssocID="{5C9F7431-E98F-449B-B03F-E24DAAFBDE4B}" presName="Name37" presStyleLbl="parChTrans1D3" presStyleIdx="1" presStyleCnt="3"/>
      <dgm:spPr/>
    </dgm:pt>
    <dgm:pt modelId="{261ECE10-A20F-4A48-BA62-140D46CE8008}" type="pres">
      <dgm:prSet presAssocID="{C2B01A47-610B-437D-8000-B35801112512}" presName="hierRoot2" presStyleCnt="0">
        <dgm:presLayoutVars>
          <dgm:hierBranch val="init"/>
        </dgm:presLayoutVars>
      </dgm:prSet>
      <dgm:spPr/>
    </dgm:pt>
    <dgm:pt modelId="{1AE5C27B-45A9-413E-B308-2A2C4A260175}" type="pres">
      <dgm:prSet presAssocID="{C2B01A47-610B-437D-8000-B35801112512}" presName="rootComposite" presStyleCnt="0"/>
      <dgm:spPr/>
    </dgm:pt>
    <dgm:pt modelId="{E39C4689-3D50-4327-BC5A-E1CE8D2750B7}" type="pres">
      <dgm:prSet presAssocID="{C2B01A47-610B-437D-8000-B35801112512}" presName="rootText" presStyleLbl="node3" presStyleIdx="1" presStyleCnt="3">
        <dgm:presLayoutVars>
          <dgm:chPref val="3"/>
        </dgm:presLayoutVars>
      </dgm:prSet>
      <dgm:spPr/>
    </dgm:pt>
    <dgm:pt modelId="{AD00167C-2B70-4667-9A97-CECCC73EEECB}" type="pres">
      <dgm:prSet presAssocID="{C2B01A47-610B-437D-8000-B35801112512}" presName="rootConnector" presStyleLbl="node3" presStyleIdx="1" presStyleCnt="3"/>
      <dgm:spPr/>
    </dgm:pt>
    <dgm:pt modelId="{037F7C53-2D3B-4359-86D2-90BE962B4F38}" type="pres">
      <dgm:prSet presAssocID="{C2B01A47-610B-437D-8000-B35801112512}" presName="hierChild4" presStyleCnt="0"/>
      <dgm:spPr/>
    </dgm:pt>
    <dgm:pt modelId="{4784CC70-D8BD-4F2B-BE2D-BF2751D8CACB}" type="pres">
      <dgm:prSet presAssocID="{47E55703-3951-4203-B323-1D90FB1F9A6A}" presName="Name37" presStyleLbl="parChTrans1D4" presStyleIdx="1" presStyleCnt="3"/>
      <dgm:spPr/>
    </dgm:pt>
    <dgm:pt modelId="{A98B2FA6-0462-49B6-B230-4AB6C5B44299}" type="pres">
      <dgm:prSet presAssocID="{B2CA43B8-8E4E-4485-A2F4-44C2BD35932D}" presName="hierRoot2" presStyleCnt="0">
        <dgm:presLayoutVars>
          <dgm:hierBranch val="init"/>
        </dgm:presLayoutVars>
      </dgm:prSet>
      <dgm:spPr/>
    </dgm:pt>
    <dgm:pt modelId="{9B6F3345-08C6-4446-87F3-DFF8D05D56E4}" type="pres">
      <dgm:prSet presAssocID="{B2CA43B8-8E4E-4485-A2F4-44C2BD35932D}" presName="rootComposite" presStyleCnt="0"/>
      <dgm:spPr/>
    </dgm:pt>
    <dgm:pt modelId="{9BDE8B89-A339-466A-8851-BFDB1E17B792}" type="pres">
      <dgm:prSet presAssocID="{B2CA43B8-8E4E-4485-A2F4-44C2BD35932D}" presName="rootText" presStyleLbl="node4" presStyleIdx="1" presStyleCnt="3">
        <dgm:presLayoutVars>
          <dgm:chPref val="3"/>
        </dgm:presLayoutVars>
      </dgm:prSet>
      <dgm:spPr/>
    </dgm:pt>
    <dgm:pt modelId="{4E82A5AD-0296-4590-A9E7-409AE4B242FD}" type="pres">
      <dgm:prSet presAssocID="{B2CA43B8-8E4E-4485-A2F4-44C2BD35932D}" presName="rootConnector" presStyleLbl="node4" presStyleIdx="1" presStyleCnt="3"/>
      <dgm:spPr/>
    </dgm:pt>
    <dgm:pt modelId="{C487FB33-77D2-4F67-B1EF-9533BA02DC14}" type="pres">
      <dgm:prSet presAssocID="{B2CA43B8-8E4E-4485-A2F4-44C2BD35932D}" presName="hierChild4" presStyleCnt="0"/>
      <dgm:spPr/>
    </dgm:pt>
    <dgm:pt modelId="{64D37E88-A952-424C-83AC-31B88833F1FE}" type="pres">
      <dgm:prSet presAssocID="{B2CA43B8-8E4E-4485-A2F4-44C2BD35932D}" presName="hierChild5" presStyleCnt="0"/>
      <dgm:spPr/>
    </dgm:pt>
    <dgm:pt modelId="{FD9BB003-B6B9-44AD-BD49-9054731F3118}" type="pres">
      <dgm:prSet presAssocID="{C2B01A47-610B-437D-8000-B35801112512}" presName="hierChild5" presStyleCnt="0"/>
      <dgm:spPr/>
    </dgm:pt>
    <dgm:pt modelId="{7AF8F057-B7EE-4164-BF11-EDB659ADDF68}" type="pres">
      <dgm:prSet presAssocID="{0D26BEB2-CCFB-4F24-B708-3F394783889F}" presName="hierChild5" presStyleCnt="0"/>
      <dgm:spPr/>
    </dgm:pt>
    <dgm:pt modelId="{3940C593-7C34-40C4-884A-CE787DB2D528}" type="pres">
      <dgm:prSet presAssocID="{B1C7E9B6-58D4-47CA-AF34-97BF0FDF0FAC}" presName="Name37" presStyleLbl="parChTrans1D2" presStyleIdx="2" presStyleCnt="3"/>
      <dgm:spPr/>
    </dgm:pt>
    <dgm:pt modelId="{E6475A4D-D900-4025-A9CA-30AB846AA86D}" type="pres">
      <dgm:prSet presAssocID="{3CF106ED-A7F7-4E2A-95A3-3FEF27554B4A}" presName="hierRoot2" presStyleCnt="0">
        <dgm:presLayoutVars>
          <dgm:hierBranch val="init"/>
        </dgm:presLayoutVars>
      </dgm:prSet>
      <dgm:spPr/>
    </dgm:pt>
    <dgm:pt modelId="{8BB54547-B57C-4782-AE61-5A77472137CB}" type="pres">
      <dgm:prSet presAssocID="{3CF106ED-A7F7-4E2A-95A3-3FEF27554B4A}" presName="rootComposite" presStyleCnt="0"/>
      <dgm:spPr/>
    </dgm:pt>
    <dgm:pt modelId="{9B089CCD-0524-4728-9FA2-3213A7D6DA7F}" type="pres">
      <dgm:prSet presAssocID="{3CF106ED-A7F7-4E2A-95A3-3FEF27554B4A}" presName="rootText" presStyleLbl="node2" presStyleIdx="2" presStyleCnt="3">
        <dgm:presLayoutVars>
          <dgm:chPref val="3"/>
        </dgm:presLayoutVars>
      </dgm:prSet>
      <dgm:spPr/>
    </dgm:pt>
    <dgm:pt modelId="{EA2C8ACA-154D-4551-B206-7EE5697EF897}" type="pres">
      <dgm:prSet presAssocID="{3CF106ED-A7F7-4E2A-95A3-3FEF27554B4A}" presName="rootConnector" presStyleLbl="node2" presStyleIdx="2" presStyleCnt="3"/>
      <dgm:spPr/>
    </dgm:pt>
    <dgm:pt modelId="{4E2BDC21-1ADF-4547-BD2D-ECF14EBC4BCC}" type="pres">
      <dgm:prSet presAssocID="{3CF106ED-A7F7-4E2A-95A3-3FEF27554B4A}" presName="hierChild4" presStyleCnt="0"/>
      <dgm:spPr/>
    </dgm:pt>
    <dgm:pt modelId="{466B3AE9-3105-4364-B8FD-61A344E4D1E2}" type="pres">
      <dgm:prSet presAssocID="{D2451A6C-D094-49AF-9D19-E61F71082735}" presName="Name37" presStyleLbl="parChTrans1D3" presStyleIdx="2" presStyleCnt="3"/>
      <dgm:spPr/>
    </dgm:pt>
    <dgm:pt modelId="{EAD478F7-C054-4CEF-86A7-54D0D3426001}" type="pres">
      <dgm:prSet presAssocID="{EF562D5B-788A-4400-BF0F-BBFA6FE3020A}" presName="hierRoot2" presStyleCnt="0">
        <dgm:presLayoutVars>
          <dgm:hierBranch val="init"/>
        </dgm:presLayoutVars>
      </dgm:prSet>
      <dgm:spPr/>
    </dgm:pt>
    <dgm:pt modelId="{CF6EB1D0-888A-474A-A007-E52E808A2AAD}" type="pres">
      <dgm:prSet presAssocID="{EF562D5B-788A-4400-BF0F-BBFA6FE3020A}" presName="rootComposite" presStyleCnt="0"/>
      <dgm:spPr/>
    </dgm:pt>
    <dgm:pt modelId="{43DFFF44-765F-40E6-96CA-C980189DA00A}" type="pres">
      <dgm:prSet presAssocID="{EF562D5B-788A-4400-BF0F-BBFA6FE3020A}" presName="rootText" presStyleLbl="node3" presStyleIdx="2" presStyleCnt="3">
        <dgm:presLayoutVars>
          <dgm:chPref val="3"/>
        </dgm:presLayoutVars>
      </dgm:prSet>
      <dgm:spPr/>
    </dgm:pt>
    <dgm:pt modelId="{820687A2-60ED-4B9C-8CDD-B6F18CEC9818}" type="pres">
      <dgm:prSet presAssocID="{EF562D5B-788A-4400-BF0F-BBFA6FE3020A}" presName="rootConnector" presStyleLbl="node3" presStyleIdx="2" presStyleCnt="3"/>
      <dgm:spPr/>
    </dgm:pt>
    <dgm:pt modelId="{A87BA1A3-A45A-45BE-A453-5BC4D012DB3E}" type="pres">
      <dgm:prSet presAssocID="{EF562D5B-788A-4400-BF0F-BBFA6FE3020A}" presName="hierChild4" presStyleCnt="0"/>
      <dgm:spPr/>
    </dgm:pt>
    <dgm:pt modelId="{A30B525C-69C1-4D32-828D-B702C9279AC7}" type="pres">
      <dgm:prSet presAssocID="{B90A9B59-9B1C-421E-B2ED-842CC93C3501}" presName="Name37" presStyleLbl="parChTrans1D4" presStyleIdx="2" presStyleCnt="3"/>
      <dgm:spPr/>
    </dgm:pt>
    <dgm:pt modelId="{6A180CE4-37F9-4BE6-B236-AB44B9EDBAEE}" type="pres">
      <dgm:prSet presAssocID="{305551CC-BBA9-447D-A04F-217226210653}" presName="hierRoot2" presStyleCnt="0">
        <dgm:presLayoutVars>
          <dgm:hierBranch val="init"/>
        </dgm:presLayoutVars>
      </dgm:prSet>
      <dgm:spPr/>
    </dgm:pt>
    <dgm:pt modelId="{82A803FE-67FF-4319-90E1-45F129B981A9}" type="pres">
      <dgm:prSet presAssocID="{305551CC-BBA9-447D-A04F-217226210653}" presName="rootComposite" presStyleCnt="0"/>
      <dgm:spPr/>
    </dgm:pt>
    <dgm:pt modelId="{C6551BEE-2796-4E1E-BAD4-334B6D6F0623}" type="pres">
      <dgm:prSet presAssocID="{305551CC-BBA9-447D-A04F-217226210653}" presName="rootText" presStyleLbl="node4" presStyleIdx="2" presStyleCnt="3">
        <dgm:presLayoutVars>
          <dgm:chPref val="3"/>
        </dgm:presLayoutVars>
      </dgm:prSet>
      <dgm:spPr/>
    </dgm:pt>
    <dgm:pt modelId="{C60024DF-8A07-44D6-A063-77378776D5CF}" type="pres">
      <dgm:prSet presAssocID="{305551CC-BBA9-447D-A04F-217226210653}" presName="rootConnector" presStyleLbl="node4" presStyleIdx="2" presStyleCnt="3"/>
      <dgm:spPr/>
    </dgm:pt>
    <dgm:pt modelId="{E7F6F3CC-0E9C-4870-A5AE-201A9A30315D}" type="pres">
      <dgm:prSet presAssocID="{305551CC-BBA9-447D-A04F-217226210653}" presName="hierChild4" presStyleCnt="0"/>
      <dgm:spPr/>
    </dgm:pt>
    <dgm:pt modelId="{7F4BC9D6-7AB6-40C2-BBDF-0B0CB748EDD3}" type="pres">
      <dgm:prSet presAssocID="{305551CC-BBA9-447D-A04F-217226210653}" presName="hierChild5" presStyleCnt="0"/>
      <dgm:spPr/>
    </dgm:pt>
    <dgm:pt modelId="{33F32A0B-5DA0-4CFD-805F-0688146D153B}" type="pres">
      <dgm:prSet presAssocID="{EF562D5B-788A-4400-BF0F-BBFA6FE3020A}" presName="hierChild5" presStyleCnt="0"/>
      <dgm:spPr/>
    </dgm:pt>
    <dgm:pt modelId="{284612E9-495D-462E-8F3B-931A9343685B}" type="pres">
      <dgm:prSet presAssocID="{3CF106ED-A7F7-4E2A-95A3-3FEF27554B4A}" presName="hierChild5" presStyleCnt="0"/>
      <dgm:spPr/>
    </dgm:pt>
    <dgm:pt modelId="{F3FB6A7B-3592-43F5-A317-0EB209DA6680}" type="pres">
      <dgm:prSet presAssocID="{C0AC2E67-A8D8-4527-8C63-92AACCA62657}" presName="hierChild3" presStyleCnt="0"/>
      <dgm:spPr/>
    </dgm:pt>
  </dgm:ptLst>
  <dgm:cxnLst>
    <dgm:cxn modelId="{5C41380E-CD3C-4D1C-B222-E194B45B3781}" type="presOf" srcId="{0DBDEC99-2634-404F-87B4-EEE7AB4C7E26}" destId="{2EF52312-FDC6-48F7-B6E6-68F7E25F0412}" srcOrd="0" destOrd="0" presId="urn:microsoft.com/office/officeart/2005/8/layout/orgChart1"/>
    <dgm:cxn modelId="{E6FF8914-4C15-4697-8D4D-9068291BD18D}" srcId="{FFC3760A-F52D-47DB-892D-311B7CA5E97A}" destId="{972BE439-B8E8-4E69-AA58-4B58591EE9A5}" srcOrd="0" destOrd="0" parTransId="{B1F8CAE9-DA70-4CFD-B710-0B437B2B5ADF}" sibTransId="{21AA0BE1-4F10-4631-89D4-995E72B6ADE6}"/>
    <dgm:cxn modelId="{16296C19-C9C4-44AB-B525-67CFA8DCEBFE}" srcId="{0D26BEB2-CCFB-4F24-B708-3F394783889F}" destId="{C2B01A47-610B-437D-8000-B35801112512}" srcOrd="0" destOrd="0" parTransId="{5C9F7431-E98F-449B-B03F-E24DAAFBDE4B}" sibTransId="{0E854C75-6811-4323-98FF-5509A087AE2D}"/>
    <dgm:cxn modelId="{F7F9E61D-4510-48FD-A859-9B180FAED8E6}" type="presOf" srcId="{C2B01A47-610B-437D-8000-B35801112512}" destId="{AD00167C-2B70-4667-9A97-CECCC73EEECB}" srcOrd="1" destOrd="0" presId="urn:microsoft.com/office/officeart/2005/8/layout/orgChart1"/>
    <dgm:cxn modelId="{63F9FA25-05D3-4A12-897D-1784D82318F5}" type="presOf" srcId="{55DC74F5-2812-4119-A48D-67A7F1A62FAF}" destId="{B614C861-621C-4CA5-8D23-92D8ABD11BD8}" srcOrd="0" destOrd="0" presId="urn:microsoft.com/office/officeart/2005/8/layout/orgChart1"/>
    <dgm:cxn modelId="{A3A36426-CEDE-4DA6-B920-E0507BEFBAA3}" type="presOf" srcId="{B1C7E9B6-58D4-47CA-AF34-97BF0FDF0FAC}" destId="{3940C593-7C34-40C4-884A-CE787DB2D528}" srcOrd="0" destOrd="0" presId="urn:microsoft.com/office/officeart/2005/8/layout/orgChart1"/>
    <dgm:cxn modelId="{09A11E2B-0BAB-4B5A-9D43-E9EDA6320848}" type="presOf" srcId="{45591A39-8D6A-4873-BCB2-270169491526}" destId="{8EC5E712-CAD6-45CE-9C9C-5C19A2A974A2}" srcOrd="0" destOrd="0" presId="urn:microsoft.com/office/officeart/2005/8/layout/orgChart1"/>
    <dgm:cxn modelId="{F9B3E52E-175E-480E-89DB-75D152081302}" srcId="{55DC74F5-2812-4119-A48D-67A7F1A62FAF}" destId="{C0AC2E67-A8D8-4527-8C63-92AACCA62657}" srcOrd="0" destOrd="0" parTransId="{13169F32-7EBC-45B5-95EB-2B540B6B5C4E}" sibTransId="{664346CD-0789-4B40-88D1-CA84DF57BF96}"/>
    <dgm:cxn modelId="{C8FC1934-FB19-45A1-83D6-FFB305146390}" srcId="{EF562D5B-788A-4400-BF0F-BBFA6FE3020A}" destId="{305551CC-BBA9-447D-A04F-217226210653}" srcOrd="0" destOrd="0" parTransId="{B90A9B59-9B1C-421E-B2ED-842CC93C3501}" sibTransId="{C7C70076-33A8-4DAD-B604-485C93874B09}"/>
    <dgm:cxn modelId="{1A228735-ADF9-4EC6-B098-C28CFAD0A6C0}" type="presOf" srcId="{B2CA43B8-8E4E-4485-A2F4-44C2BD35932D}" destId="{4E82A5AD-0296-4590-A9E7-409AE4B242FD}" srcOrd="1" destOrd="0" presId="urn:microsoft.com/office/officeart/2005/8/layout/orgChart1"/>
    <dgm:cxn modelId="{BD24633D-B34C-4DE4-B43F-34A3D785A59D}" type="presOf" srcId="{0D26BEB2-CCFB-4F24-B708-3F394783889F}" destId="{231D7900-90B4-433C-9AEE-B1F50A94E8CA}" srcOrd="0" destOrd="0" presId="urn:microsoft.com/office/officeart/2005/8/layout/orgChart1"/>
    <dgm:cxn modelId="{B248C641-16AB-4A5F-97D1-4E3DD6E3FDFC}" srcId="{C0AC2E67-A8D8-4527-8C63-92AACCA62657}" destId="{0D26BEB2-CCFB-4F24-B708-3F394783889F}" srcOrd="1" destOrd="0" parTransId="{209D626D-2663-4593-979F-3E7CE7410EEC}" sibTransId="{BC265E24-1A53-4DBC-A103-B62D5658C325}"/>
    <dgm:cxn modelId="{FA49F744-ECE0-4936-BFB7-20CB55E8876C}" type="presOf" srcId="{5C9F7431-E98F-449B-B03F-E24DAAFBDE4B}" destId="{860A2B08-A467-442B-9C61-E69C8CF35F96}" srcOrd="0" destOrd="0" presId="urn:microsoft.com/office/officeart/2005/8/layout/orgChart1"/>
    <dgm:cxn modelId="{142C9846-6AE7-44E9-97EF-F71A916E5123}" type="presOf" srcId="{972BE439-B8E8-4E69-AA58-4B58591EE9A5}" destId="{6EC22F89-DF70-4BC3-A32D-9A1DCBADE8FA}" srcOrd="0" destOrd="0" presId="urn:microsoft.com/office/officeart/2005/8/layout/orgChart1"/>
    <dgm:cxn modelId="{3CE15155-D678-407E-A001-0A451E2CED80}" type="presOf" srcId="{C0AC2E67-A8D8-4527-8C63-92AACCA62657}" destId="{0141CC5D-A2B1-43E5-978B-7B2216122531}" srcOrd="1" destOrd="0" presId="urn:microsoft.com/office/officeart/2005/8/layout/orgChart1"/>
    <dgm:cxn modelId="{452B1856-A42A-4A37-A103-2749CD8FC3EF}" type="presOf" srcId="{A370AF73-77C1-4088-A9A8-F4811B604C64}" destId="{5849AE91-48BF-4C46-8521-1782616FA31F}" srcOrd="0" destOrd="0" presId="urn:microsoft.com/office/officeart/2005/8/layout/orgChart1"/>
    <dgm:cxn modelId="{94C3BF58-B0CC-4B6B-B6CB-473B11704543}" type="presOf" srcId="{C0AC2E67-A8D8-4527-8C63-92AACCA62657}" destId="{526E74E8-C83D-489E-8AE1-4567711E4B04}" srcOrd="0" destOrd="0" presId="urn:microsoft.com/office/officeart/2005/8/layout/orgChart1"/>
    <dgm:cxn modelId="{6A6BF559-B8F5-4910-9F06-103EE7476682}" type="presOf" srcId="{305551CC-BBA9-447D-A04F-217226210653}" destId="{C60024DF-8A07-44D6-A063-77378776D5CF}" srcOrd="1" destOrd="0" presId="urn:microsoft.com/office/officeart/2005/8/layout/orgChart1"/>
    <dgm:cxn modelId="{AFCFC17A-7290-4943-BF90-F8D7618C528A}" type="presOf" srcId="{3CF106ED-A7F7-4E2A-95A3-3FEF27554B4A}" destId="{EA2C8ACA-154D-4551-B206-7EE5697EF897}" srcOrd="1" destOrd="0" presId="urn:microsoft.com/office/officeart/2005/8/layout/orgChart1"/>
    <dgm:cxn modelId="{6EC3F67D-3E59-4606-B4E1-19E6703ACCAE}" type="presOf" srcId="{45591A39-8D6A-4873-BCB2-270169491526}" destId="{32F363D8-01AA-4C51-9D7E-231A066926BA}" srcOrd="1" destOrd="0" presId="urn:microsoft.com/office/officeart/2005/8/layout/orgChart1"/>
    <dgm:cxn modelId="{36CF2E80-B378-4367-B5F6-9F052C584050}" type="presOf" srcId="{C2B01A47-610B-437D-8000-B35801112512}" destId="{E39C4689-3D50-4327-BC5A-E1CE8D2750B7}" srcOrd="0" destOrd="0" presId="urn:microsoft.com/office/officeart/2005/8/layout/orgChart1"/>
    <dgm:cxn modelId="{2E852986-7ACD-4961-AA54-4D7006ABA397}" type="presOf" srcId="{EF562D5B-788A-4400-BF0F-BBFA6FE3020A}" destId="{43DFFF44-765F-40E6-96CA-C980189DA00A}" srcOrd="0" destOrd="0" presId="urn:microsoft.com/office/officeart/2005/8/layout/orgChart1"/>
    <dgm:cxn modelId="{5CA15B8C-0755-4E3B-941F-269CB97C4F0E}" type="presOf" srcId="{3CF106ED-A7F7-4E2A-95A3-3FEF27554B4A}" destId="{9B089CCD-0524-4728-9FA2-3213A7D6DA7F}" srcOrd="0" destOrd="0" presId="urn:microsoft.com/office/officeart/2005/8/layout/orgChart1"/>
    <dgm:cxn modelId="{47A6718C-9ACF-4A16-8762-99A3BA31FCD9}" type="presOf" srcId="{FFC3760A-F52D-47DB-892D-311B7CA5E97A}" destId="{2EC398E9-EFFD-4ABB-B3C9-BA79AAEAE4CD}" srcOrd="0" destOrd="0" presId="urn:microsoft.com/office/officeart/2005/8/layout/orgChart1"/>
    <dgm:cxn modelId="{0746B88F-70EC-4ABA-9CF5-624E524E3596}" type="presOf" srcId="{D2451A6C-D094-49AF-9D19-E61F71082735}" destId="{466B3AE9-3105-4364-B8FD-61A344E4D1E2}" srcOrd="0" destOrd="0" presId="urn:microsoft.com/office/officeart/2005/8/layout/orgChart1"/>
    <dgm:cxn modelId="{E6F37095-8E64-4768-ABD4-C2FD5E688189}" type="presOf" srcId="{305551CC-BBA9-447D-A04F-217226210653}" destId="{C6551BEE-2796-4E1E-BAD4-334B6D6F0623}" srcOrd="0" destOrd="0" presId="urn:microsoft.com/office/officeart/2005/8/layout/orgChart1"/>
    <dgm:cxn modelId="{4FCF1597-2400-4CA6-917A-C45BD8D97F45}" type="presOf" srcId="{0D26BEB2-CCFB-4F24-B708-3F394783889F}" destId="{7C2C9742-50ED-4513-BE94-2E4B8F9479F7}" srcOrd="1" destOrd="0" presId="urn:microsoft.com/office/officeart/2005/8/layout/orgChart1"/>
    <dgm:cxn modelId="{EBA7649A-3BDE-42E6-AEE4-CA0523E49583}" type="presOf" srcId="{B2CA43B8-8E4E-4485-A2F4-44C2BD35932D}" destId="{9BDE8B89-A339-466A-8851-BFDB1E17B792}" srcOrd="0" destOrd="0" presId="urn:microsoft.com/office/officeart/2005/8/layout/orgChart1"/>
    <dgm:cxn modelId="{86FA989A-104D-488C-843A-F750C7BA68A3}" srcId="{3CF106ED-A7F7-4E2A-95A3-3FEF27554B4A}" destId="{EF562D5B-788A-4400-BF0F-BBFA6FE3020A}" srcOrd="0" destOrd="0" parTransId="{D2451A6C-D094-49AF-9D19-E61F71082735}" sibTransId="{69F4DBAC-0EF3-4706-B3D7-94F524417849}"/>
    <dgm:cxn modelId="{50B8D7A9-D1AB-4E24-8020-D819A06E9559}" type="presOf" srcId="{972BE439-B8E8-4E69-AA58-4B58591EE9A5}" destId="{03C3129E-B7B7-4E2E-8E06-5236A3EB9C1D}" srcOrd="1" destOrd="0" presId="urn:microsoft.com/office/officeart/2005/8/layout/orgChart1"/>
    <dgm:cxn modelId="{9E3D15B2-3A03-4DA6-A7EF-49F8A909CF80}" type="presOf" srcId="{47E55703-3951-4203-B323-1D90FB1F9A6A}" destId="{4784CC70-D8BD-4F2B-BE2D-BF2751D8CACB}" srcOrd="0" destOrd="0" presId="urn:microsoft.com/office/officeart/2005/8/layout/orgChart1"/>
    <dgm:cxn modelId="{AA06E4B4-0BF6-46AA-BE9D-1E0EC93DB887}" type="presOf" srcId="{209D626D-2663-4593-979F-3E7CE7410EEC}" destId="{C717F09E-AE91-4E63-8574-E19A76036160}" srcOrd="0" destOrd="0" presId="urn:microsoft.com/office/officeart/2005/8/layout/orgChart1"/>
    <dgm:cxn modelId="{AF4327BD-FE5E-42A7-AF6E-D1C1CA9F622C}" srcId="{C2B01A47-610B-437D-8000-B35801112512}" destId="{B2CA43B8-8E4E-4485-A2F4-44C2BD35932D}" srcOrd="0" destOrd="0" parTransId="{47E55703-3951-4203-B323-1D90FB1F9A6A}" sibTransId="{EE4C1E66-45CA-4214-821F-45E7E786E51D}"/>
    <dgm:cxn modelId="{8A4D8DCB-97BC-4054-B698-A24AD5FA103A}" srcId="{C0AC2E67-A8D8-4527-8C63-92AACCA62657}" destId="{45591A39-8D6A-4873-BCB2-270169491526}" srcOrd="0" destOrd="0" parTransId="{A370AF73-77C1-4088-A9A8-F4811B604C64}" sibTransId="{D9F72622-D08B-42F1-B806-2DDD5DAEAC1F}"/>
    <dgm:cxn modelId="{653FF1D0-ED4B-4A71-BF3A-453388264834}" type="presOf" srcId="{B1F8CAE9-DA70-4CFD-B710-0B437B2B5ADF}" destId="{F87EE2F9-BA61-497B-AB9F-21BF779D707A}" srcOrd="0" destOrd="0" presId="urn:microsoft.com/office/officeart/2005/8/layout/orgChart1"/>
    <dgm:cxn modelId="{84EA27D5-3E77-41BA-80C2-C5CF7CEB4502}" srcId="{C0AC2E67-A8D8-4527-8C63-92AACCA62657}" destId="{3CF106ED-A7F7-4E2A-95A3-3FEF27554B4A}" srcOrd="2" destOrd="0" parTransId="{B1C7E9B6-58D4-47CA-AF34-97BF0FDF0FAC}" sibTransId="{CF0E4143-3CB5-4E9B-AE82-6324F93F6ED3}"/>
    <dgm:cxn modelId="{55FD4ED8-DDAE-4DAE-A4B5-0C846013DC1A}" type="presOf" srcId="{EF562D5B-788A-4400-BF0F-BBFA6FE3020A}" destId="{820687A2-60ED-4B9C-8CDD-B6F18CEC9818}" srcOrd="1" destOrd="0" presId="urn:microsoft.com/office/officeart/2005/8/layout/orgChart1"/>
    <dgm:cxn modelId="{28C315D9-689F-49E2-BA98-632788F1E14E}" type="presOf" srcId="{FFC3760A-F52D-47DB-892D-311B7CA5E97A}" destId="{3A487EF2-672B-436D-9976-CE2C13D00974}" srcOrd="1" destOrd="0" presId="urn:microsoft.com/office/officeart/2005/8/layout/orgChart1"/>
    <dgm:cxn modelId="{2826B1E6-E9D3-49CF-AB23-AA9398CF27CE}" srcId="{45591A39-8D6A-4873-BCB2-270169491526}" destId="{FFC3760A-F52D-47DB-892D-311B7CA5E97A}" srcOrd="0" destOrd="0" parTransId="{0DBDEC99-2634-404F-87B4-EEE7AB4C7E26}" sibTransId="{05073D70-B74C-4B09-82E0-61DE0A85479D}"/>
    <dgm:cxn modelId="{600DCBEA-80F6-4A9E-8FCC-E266A69ED606}" type="presOf" srcId="{B90A9B59-9B1C-421E-B2ED-842CC93C3501}" destId="{A30B525C-69C1-4D32-828D-B702C9279AC7}" srcOrd="0" destOrd="0" presId="urn:microsoft.com/office/officeart/2005/8/layout/orgChart1"/>
    <dgm:cxn modelId="{FB29F7A2-5B84-4F5D-8A35-87384807EB54}" type="presParOf" srcId="{B614C861-621C-4CA5-8D23-92D8ABD11BD8}" destId="{ACF95A0D-12F8-431D-B709-D3E1A645B646}" srcOrd="0" destOrd="0" presId="urn:microsoft.com/office/officeart/2005/8/layout/orgChart1"/>
    <dgm:cxn modelId="{8C02529E-FE5C-4019-AF7F-E5B38436C69E}" type="presParOf" srcId="{ACF95A0D-12F8-431D-B709-D3E1A645B646}" destId="{F9ABD071-C77D-4A5E-8319-D46C6DBE4741}" srcOrd="0" destOrd="0" presId="urn:microsoft.com/office/officeart/2005/8/layout/orgChart1"/>
    <dgm:cxn modelId="{CE6484B5-C5C1-4B06-8071-279F47BC95A1}" type="presParOf" srcId="{F9ABD071-C77D-4A5E-8319-D46C6DBE4741}" destId="{526E74E8-C83D-489E-8AE1-4567711E4B04}" srcOrd="0" destOrd="0" presId="urn:microsoft.com/office/officeart/2005/8/layout/orgChart1"/>
    <dgm:cxn modelId="{06CDEA74-630F-4B6C-ADAD-CAC1C2EF5C36}" type="presParOf" srcId="{F9ABD071-C77D-4A5E-8319-D46C6DBE4741}" destId="{0141CC5D-A2B1-43E5-978B-7B2216122531}" srcOrd="1" destOrd="0" presId="urn:microsoft.com/office/officeart/2005/8/layout/orgChart1"/>
    <dgm:cxn modelId="{38249F2B-F4EF-411D-AC01-86550913F368}" type="presParOf" srcId="{ACF95A0D-12F8-431D-B709-D3E1A645B646}" destId="{8D3C35CA-2D29-45D4-9C42-FB92811E9967}" srcOrd="1" destOrd="0" presId="urn:microsoft.com/office/officeart/2005/8/layout/orgChart1"/>
    <dgm:cxn modelId="{3C740700-9264-4BEA-A573-620B4C4FF47F}" type="presParOf" srcId="{8D3C35CA-2D29-45D4-9C42-FB92811E9967}" destId="{5849AE91-48BF-4C46-8521-1782616FA31F}" srcOrd="0" destOrd="0" presId="urn:microsoft.com/office/officeart/2005/8/layout/orgChart1"/>
    <dgm:cxn modelId="{65B448FF-19DA-424C-8C38-8025CFD9CC89}" type="presParOf" srcId="{8D3C35CA-2D29-45D4-9C42-FB92811E9967}" destId="{22D5165E-139C-4E16-9A41-0D5F5EC00AB8}" srcOrd="1" destOrd="0" presId="urn:microsoft.com/office/officeart/2005/8/layout/orgChart1"/>
    <dgm:cxn modelId="{A06D0F0D-1BA2-426E-B045-CF37FB9EC1E3}" type="presParOf" srcId="{22D5165E-139C-4E16-9A41-0D5F5EC00AB8}" destId="{2A6A47CE-5D63-41D3-A313-18CB063155DD}" srcOrd="0" destOrd="0" presId="urn:microsoft.com/office/officeart/2005/8/layout/orgChart1"/>
    <dgm:cxn modelId="{D8F2D2C0-E85E-4D97-997D-13B8813FEEEA}" type="presParOf" srcId="{2A6A47CE-5D63-41D3-A313-18CB063155DD}" destId="{8EC5E712-CAD6-45CE-9C9C-5C19A2A974A2}" srcOrd="0" destOrd="0" presId="urn:microsoft.com/office/officeart/2005/8/layout/orgChart1"/>
    <dgm:cxn modelId="{D8A8036C-F0D6-42BB-B7CF-855018A2AD72}" type="presParOf" srcId="{2A6A47CE-5D63-41D3-A313-18CB063155DD}" destId="{32F363D8-01AA-4C51-9D7E-231A066926BA}" srcOrd="1" destOrd="0" presId="urn:microsoft.com/office/officeart/2005/8/layout/orgChart1"/>
    <dgm:cxn modelId="{09E614A8-AFEE-42AA-8BBE-BBA3CC9EE80A}" type="presParOf" srcId="{22D5165E-139C-4E16-9A41-0D5F5EC00AB8}" destId="{50B22E51-63C7-4959-88EF-2450C0D9F5B6}" srcOrd="1" destOrd="0" presId="urn:microsoft.com/office/officeart/2005/8/layout/orgChart1"/>
    <dgm:cxn modelId="{47B6A52C-FCD7-4B20-851B-F4BC28150006}" type="presParOf" srcId="{50B22E51-63C7-4959-88EF-2450C0D9F5B6}" destId="{2EF52312-FDC6-48F7-B6E6-68F7E25F0412}" srcOrd="0" destOrd="0" presId="urn:microsoft.com/office/officeart/2005/8/layout/orgChart1"/>
    <dgm:cxn modelId="{4AA1B735-0A8D-4C29-9CBC-FF98209520CC}" type="presParOf" srcId="{50B22E51-63C7-4959-88EF-2450C0D9F5B6}" destId="{5E95B923-A8A0-4293-8A6D-175808AEAC68}" srcOrd="1" destOrd="0" presId="urn:microsoft.com/office/officeart/2005/8/layout/orgChart1"/>
    <dgm:cxn modelId="{C26C8D53-BB83-4D3C-A10F-DE84101488FB}" type="presParOf" srcId="{5E95B923-A8A0-4293-8A6D-175808AEAC68}" destId="{143830F8-1675-4A90-A6FA-4E2FC3C75A5C}" srcOrd="0" destOrd="0" presId="urn:microsoft.com/office/officeart/2005/8/layout/orgChart1"/>
    <dgm:cxn modelId="{784594AC-C441-4D7B-94A2-10C39491CB63}" type="presParOf" srcId="{143830F8-1675-4A90-A6FA-4E2FC3C75A5C}" destId="{2EC398E9-EFFD-4ABB-B3C9-BA79AAEAE4CD}" srcOrd="0" destOrd="0" presId="urn:microsoft.com/office/officeart/2005/8/layout/orgChart1"/>
    <dgm:cxn modelId="{E2D07D0E-E179-442E-AE64-EB72589CF790}" type="presParOf" srcId="{143830F8-1675-4A90-A6FA-4E2FC3C75A5C}" destId="{3A487EF2-672B-436D-9976-CE2C13D00974}" srcOrd="1" destOrd="0" presId="urn:microsoft.com/office/officeart/2005/8/layout/orgChart1"/>
    <dgm:cxn modelId="{A985A306-C0C4-4029-BAE5-AD9BD2C9F28E}" type="presParOf" srcId="{5E95B923-A8A0-4293-8A6D-175808AEAC68}" destId="{226E9719-6C56-452D-9AFF-D075B4B3BE33}" srcOrd="1" destOrd="0" presId="urn:microsoft.com/office/officeart/2005/8/layout/orgChart1"/>
    <dgm:cxn modelId="{3CC33E81-CC3F-4D9E-8E83-0F737B7CB888}" type="presParOf" srcId="{226E9719-6C56-452D-9AFF-D075B4B3BE33}" destId="{F87EE2F9-BA61-497B-AB9F-21BF779D707A}" srcOrd="0" destOrd="0" presId="urn:microsoft.com/office/officeart/2005/8/layout/orgChart1"/>
    <dgm:cxn modelId="{EF18ECB7-23D5-42BB-94DF-C1AAE7A863CE}" type="presParOf" srcId="{226E9719-6C56-452D-9AFF-D075B4B3BE33}" destId="{CB0DADC6-451A-43B2-B5D0-0DC1733EF9AF}" srcOrd="1" destOrd="0" presId="urn:microsoft.com/office/officeart/2005/8/layout/orgChart1"/>
    <dgm:cxn modelId="{D9AF645B-A98D-45E8-9F6A-FCCFE7298003}" type="presParOf" srcId="{CB0DADC6-451A-43B2-B5D0-0DC1733EF9AF}" destId="{2EB7167A-2AD1-4E4A-BD0D-16DE60B329C6}" srcOrd="0" destOrd="0" presId="urn:microsoft.com/office/officeart/2005/8/layout/orgChart1"/>
    <dgm:cxn modelId="{5F033E68-C365-4EAE-9E52-0768E036AB3E}" type="presParOf" srcId="{2EB7167A-2AD1-4E4A-BD0D-16DE60B329C6}" destId="{6EC22F89-DF70-4BC3-A32D-9A1DCBADE8FA}" srcOrd="0" destOrd="0" presId="urn:microsoft.com/office/officeart/2005/8/layout/orgChart1"/>
    <dgm:cxn modelId="{04BBCBD9-BCAB-4CD1-81A7-F474DDE55C45}" type="presParOf" srcId="{2EB7167A-2AD1-4E4A-BD0D-16DE60B329C6}" destId="{03C3129E-B7B7-4E2E-8E06-5236A3EB9C1D}" srcOrd="1" destOrd="0" presId="urn:microsoft.com/office/officeart/2005/8/layout/orgChart1"/>
    <dgm:cxn modelId="{693E97D4-6A2F-4382-8020-A48473ACA487}" type="presParOf" srcId="{CB0DADC6-451A-43B2-B5D0-0DC1733EF9AF}" destId="{52F42BFE-C688-4496-A20B-9F245E847EBD}" srcOrd="1" destOrd="0" presId="urn:microsoft.com/office/officeart/2005/8/layout/orgChart1"/>
    <dgm:cxn modelId="{62163FCF-CD76-41A0-9C1C-C555331EE868}" type="presParOf" srcId="{CB0DADC6-451A-43B2-B5D0-0DC1733EF9AF}" destId="{5628821C-E123-4415-A4F7-EC46A56CE284}" srcOrd="2" destOrd="0" presId="urn:microsoft.com/office/officeart/2005/8/layout/orgChart1"/>
    <dgm:cxn modelId="{F7E4070F-0051-4B73-8F12-9751ED168EE7}" type="presParOf" srcId="{5E95B923-A8A0-4293-8A6D-175808AEAC68}" destId="{6E5B24B9-9DA9-4551-A748-CD3A81FFEAB3}" srcOrd="2" destOrd="0" presId="urn:microsoft.com/office/officeart/2005/8/layout/orgChart1"/>
    <dgm:cxn modelId="{8C2A2979-245C-42AC-AC4C-E347C09DADA6}" type="presParOf" srcId="{22D5165E-139C-4E16-9A41-0D5F5EC00AB8}" destId="{CEE1539E-2D09-403F-9792-8975EA5FBC1D}" srcOrd="2" destOrd="0" presId="urn:microsoft.com/office/officeart/2005/8/layout/orgChart1"/>
    <dgm:cxn modelId="{C2FF909D-8C68-4473-9B3A-00AC6C1639A5}" type="presParOf" srcId="{8D3C35CA-2D29-45D4-9C42-FB92811E9967}" destId="{C717F09E-AE91-4E63-8574-E19A76036160}" srcOrd="2" destOrd="0" presId="urn:microsoft.com/office/officeart/2005/8/layout/orgChart1"/>
    <dgm:cxn modelId="{753887E3-56B2-4387-A82D-E8771947247A}" type="presParOf" srcId="{8D3C35CA-2D29-45D4-9C42-FB92811E9967}" destId="{E5C7CEA4-EDCA-45F1-B6D1-33EAD78AB9EC}" srcOrd="3" destOrd="0" presId="urn:microsoft.com/office/officeart/2005/8/layout/orgChart1"/>
    <dgm:cxn modelId="{978A0E3F-2177-4D66-A8B1-791FD76D6A73}" type="presParOf" srcId="{E5C7CEA4-EDCA-45F1-B6D1-33EAD78AB9EC}" destId="{B856D55C-2CB4-4714-80CB-F4041C6884FE}" srcOrd="0" destOrd="0" presId="urn:microsoft.com/office/officeart/2005/8/layout/orgChart1"/>
    <dgm:cxn modelId="{AFDEEDE2-FA28-48DC-BA92-96354CC13AFC}" type="presParOf" srcId="{B856D55C-2CB4-4714-80CB-F4041C6884FE}" destId="{231D7900-90B4-433C-9AEE-B1F50A94E8CA}" srcOrd="0" destOrd="0" presId="urn:microsoft.com/office/officeart/2005/8/layout/orgChart1"/>
    <dgm:cxn modelId="{093664DC-E8AC-4504-A2D5-0BD620A142F7}" type="presParOf" srcId="{B856D55C-2CB4-4714-80CB-F4041C6884FE}" destId="{7C2C9742-50ED-4513-BE94-2E4B8F9479F7}" srcOrd="1" destOrd="0" presId="urn:microsoft.com/office/officeart/2005/8/layout/orgChart1"/>
    <dgm:cxn modelId="{A5482C94-5F9E-4F6E-B31B-9D4C32DEB4B5}" type="presParOf" srcId="{E5C7CEA4-EDCA-45F1-B6D1-33EAD78AB9EC}" destId="{A213743E-764C-464F-879C-29D561EF298B}" srcOrd="1" destOrd="0" presId="urn:microsoft.com/office/officeart/2005/8/layout/orgChart1"/>
    <dgm:cxn modelId="{B88A4177-E0B1-425D-A860-522AFF85609E}" type="presParOf" srcId="{A213743E-764C-464F-879C-29D561EF298B}" destId="{860A2B08-A467-442B-9C61-E69C8CF35F96}" srcOrd="0" destOrd="0" presId="urn:microsoft.com/office/officeart/2005/8/layout/orgChart1"/>
    <dgm:cxn modelId="{132FF16A-617A-4E48-AB13-200250252630}" type="presParOf" srcId="{A213743E-764C-464F-879C-29D561EF298B}" destId="{261ECE10-A20F-4A48-BA62-140D46CE8008}" srcOrd="1" destOrd="0" presId="urn:microsoft.com/office/officeart/2005/8/layout/orgChart1"/>
    <dgm:cxn modelId="{3EA92948-5B80-45E7-9158-8160EB16837F}" type="presParOf" srcId="{261ECE10-A20F-4A48-BA62-140D46CE8008}" destId="{1AE5C27B-45A9-413E-B308-2A2C4A260175}" srcOrd="0" destOrd="0" presId="urn:microsoft.com/office/officeart/2005/8/layout/orgChart1"/>
    <dgm:cxn modelId="{2A4755AB-0A8B-4896-B681-BB90F9561D57}" type="presParOf" srcId="{1AE5C27B-45A9-413E-B308-2A2C4A260175}" destId="{E39C4689-3D50-4327-BC5A-E1CE8D2750B7}" srcOrd="0" destOrd="0" presId="urn:microsoft.com/office/officeart/2005/8/layout/orgChart1"/>
    <dgm:cxn modelId="{39212E0C-0922-430C-8642-D2A4BC5B6BFB}" type="presParOf" srcId="{1AE5C27B-45A9-413E-B308-2A2C4A260175}" destId="{AD00167C-2B70-4667-9A97-CECCC73EEECB}" srcOrd="1" destOrd="0" presId="urn:microsoft.com/office/officeart/2005/8/layout/orgChart1"/>
    <dgm:cxn modelId="{A8742FFD-B326-4AE2-AFEC-17286514E35A}" type="presParOf" srcId="{261ECE10-A20F-4A48-BA62-140D46CE8008}" destId="{037F7C53-2D3B-4359-86D2-90BE962B4F38}" srcOrd="1" destOrd="0" presId="urn:microsoft.com/office/officeart/2005/8/layout/orgChart1"/>
    <dgm:cxn modelId="{1CB043BB-6D6E-45D6-8C6D-56CCAC4CB6E3}" type="presParOf" srcId="{037F7C53-2D3B-4359-86D2-90BE962B4F38}" destId="{4784CC70-D8BD-4F2B-BE2D-BF2751D8CACB}" srcOrd="0" destOrd="0" presId="urn:microsoft.com/office/officeart/2005/8/layout/orgChart1"/>
    <dgm:cxn modelId="{3B2A463A-9186-47E4-9AA5-5EDF5E5790ED}" type="presParOf" srcId="{037F7C53-2D3B-4359-86D2-90BE962B4F38}" destId="{A98B2FA6-0462-49B6-B230-4AB6C5B44299}" srcOrd="1" destOrd="0" presId="urn:microsoft.com/office/officeart/2005/8/layout/orgChart1"/>
    <dgm:cxn modelId="{0A327629-98E7-4497-A5D5-D59E1B9C13E6}" type="presParOf" srcId="{A98B2FA6-0462-49B6-B230-4AB6C5B44299}" destId="{9B6F3345-08C6-4446-87F3-DFF8D05D56E4}" srcOrd="0" destOrd="0" presId="urn:microsoft.com/office/officeart/2005/8/layout/orgChart1"/>
    <dgm:cxn modelId="{96CBEBB3-02CE-4986-B52D-99E30349977B}" type="presParOf" srcId="{9B6F3345-08C6-4446-87F3-DFF8D05D56E4}" destId="{9BDE8B89-A339-466A-8851-BFDB1E17B792}" srcOrd="0" destOrd="0" presId="urn:microsoft.com/office/officeart/2005/8/layout/orgChart1"/>
    <dgm:cxn modelId="{A9C6390D-9984-49D6-BC4D-2B89A4EC603C}" type="presParOf" srcId="{9B6F3345-08C6-4446-87F3-DFF8D05D56E4}" destId="{4E82A5AD-0296-4590-A9E7-409AE4B242FD}" srcOrd="1" destOrd="0" presId="urn:microsoft.com/office/officeart/2005/8/layout/orgChart1"/>
    <dgm:cxn modelId="{BAF8960B-D198-4795-A0E5-550C33E1F80C}" type="presParOf" srcId="{A98B2FA6-0462-49B6-B230-4AB6C5B44299}" destId="{C487FB33-77D2-4F67-B1EF-9533BA02DC14}" srcOrd="1" destOrd="0" presId="urn:microsoft.com/office/officeart/2005/8/layout/orgChart1"/>
    <dgm:cxn modelId="{CD064AF6-7CC6-4BD9-A8F9-6C485091A961}" type="presParOf" srcId="{A98B2FA6-0462-49B6-B230-4AB6C5B44299}" destId="{64D37E88-A952-424C-83AC-31B88833F1FE}" srcOrd="2" destOrd="0" presId="urn:microsoft.com/office/officeart/2005/8/layout/orgChart1"/>
    <dgm:cxn modelId="{EC13F794-8B1F-4D63-956D-1766958D44FD}" type="presParOf" srcId="{261ECE10-A20F-4A48-BA62-140D46CE8008}" destId="{FD9BB003-B6B9-44AD-BD49-9054731F3118}" srcOrd="2" destOrd="0" presId="urn:microsoft.com/office/officeart/2005/8/layout/orgChart1"/>
    <dgm:cxn modelId="{49133939-5EEC-4681-96B2-7E82AE40BA92}" type="presParOf" srcId="{E5C7CEA4-EDCA-45F1-B6D1-33EAD78AB9EC}" destId="{7AF8F057-B7EE-4164-BF11-EDB659ADDF68}" srcOrd="2" destOrd="0" presId="urn:microsoft.com/office/officeart/2005/8/layout/orgChart1"/>
    <dgm:cxn modelId="{3996E121-CE3C-4887-8840-099B42C25CDF}" type="presParOf" srcId="{8D3C35CA-2D29-45D4-9C42-FB92811E9967}" destId="{3940C593-7C34-40C4-884A-CE787DB2D528}" srcOrd="4" destOrd="0" presId="urn:microsoft.com/office/officeart/2005/8/layout/orgChart1"/>
    <dgm:cxn modelId="{99840572-B0D4-4761-82E7-898A6BA486F2}" type="presParOf" srcId="{8D3C35CA-2D29-45D4-9C42-FB92811E9967}" destId="{E6475A4D-D900-4025-A9CA-30AB846AA86D}" srcOrd="5" destOrd="0" presId="urn:microsoft.com/office/officeart/2005/8/layout/orgChart1"/>
    <dgm:cxn modelId="{6B7FD495-A813-4060-9B83-E12DEA1CCBC0}" type="presParOf" srcId="{E6475A4D-D900-4025-A9CA-30AB846AA86D}" destId="{8BB54547-B57C-4782-AE61-5A77472137CB}" srcOrd="0" destOrd="0" presId="urn:microsoft.com/office/officeart/2005/8/layout/orgChart1"/>
    <dgm:cxn modelId="{12419DDE-CAA1-4F85-89A5-BF3C44D2385F}" type="presParOf" srcId="{8BB54547-B57C-4782-AE61-5A77472137CB}" destId="{9B089CCD-0524-4728-9FA2-3213A7D6DA7F}" srcOrd="0" destOrd="0" presId="urn:microsoft.com/office/officeart/2005/8/layout/orgChart1"/>
    <dgm:cxn modelId="{44456C53-4EA8-4B9C-B039-1AB7335E49E9}" type="presParOf" srcId="{8BB54547-B57C-4782-AE61-5A77472137CB}" destId="{EA2C8ACA-154D-4551-B206-7EE5697EF897}" srcOrd="1" destOrd="0" presId="urn:microsoft.com/office/officeart/2005/8/layout/orgChart1"/>
    <dgm:cxn modelId="{DCC66F26-F433-4388-B436-06AE148C9ABF}" type="presParOf" srcId="{E6475A4D-D900-4025-A9CA-30AB846AA86D}" destId="{4E2BDC21-1ADF-4547-BD2D-ECF14EBC4BCC}" srcOrd="1" destOrd="0" presId="urn:microsoft.com/office/officeart/2005/8/layout/orgChart1"/>
    <dgm:cxn modelId="{11A0885C-0E81-4EA8-904F-3D53AF3977A1}" type="presParOf" srcId="{4E2BDC21-1ADF-4547-BD2D-ECF14EBC4BCC}" destId="{466B3AE9-3105-4364-B8FD-61A344E4D1E2}" srcOrd="0" destOrd="0" presId="urn:microsoft.com/office/officeart/2005/8/layout/orgChart1"/>
    <dgm:cxn modelId="{BA0A21B4-F5CF-4308-8233-B5F558055392}" type="presParOf" srcId="{4E2BDC21-1ADF-4547-BD2D-ECF14EBC4BCC}" destId="{EAD478F7-C054-4CEF-86A7-54D0D3426001}" srcOrd="1" destOrd="0" presId="urn:microsoft.com/office/officeart/2005/8/layout/orgChart1"/>
    <dgm:cxn modelId="{1F6963DC-87F8-4B7A-80DB-22C120CA3F17}" type="presParOf" srcId="{EAD478F7-C054-4CEF-86A7-54D0D3426001}" destId="{CF6EB1D0-888A-474A-A007-E52E808A2AAD}" srcOrd="0" destOrd="0" presId="urn:microsoft.com/office/officeart/2005/8/layout/orgChart1"/>
    <dgm:cxn modelId="{4F4A678B-E5F1-4BB9-A47F-D1E54D29E399}" type="presParOf" srcId="{CF6EB1D0-888A-474A-A007-E52E808A2AAD}" destId="{43DFFF44-765F-40E6-96CA-C980189DA00A}" srcOrd="0" destOrd="0" presId="urn:microsoft.com/office/officeart/2005/8/layout/orgChart1"/>
    <dgm:cxn modelId="{10F537F0-761D-4F24-88CA-40A351D90237}" type="presParOf" srcId="{CF6EB1D0-888A-474A-A007-E52E808A2AAD}" destId="{820687A2-60ED-4B9C-8CDD-B6F18CEC9818}" srcOrd="1" destOrd="0" presId="urn:microsoft.com/office/officeart/2005/8/layout/orgChart1"/>
    <dgm:cxn modelId="{DEA1B4B2-0673-4CFB-8D91-153538E0E028}" type="presParOf" srcId="{EAD478F7-C054-4CEF-86A7-54D0D3426001}" destId="{A87BA1A3-A45A-45BE-A453-5BC4D012DB3E}" srcOrd="1" destOrd="0" presId="urn:microsoft.com/office/officeart/2005/8/layout/orgChart1"/>
    <dgm:cxn modelId="{95B03125-DC90-4857-81BD-1B4B515CA806}" type="presParOf" srcId="{A87BA1A3-A45A-45BE-A453-5BC4D012DB3E}" destId="{A30B525C-69C1-4D32-828D-B702C9279AC7}" srcOrd="0" destOrd="0" presId="urn:microsoft.com/office/officeart/2005/8/layout/orgChart1"/>
    <dgm:cxn modelId="{5B6D2CD0-0831-42AB-8750-84843F3B4787}" type="presParOf" srcId="{A87BA1A3-A45A-45BE-A453-5BC4D012DB3E}" destId="{6A180CE4-37F9-4BE6-B236-AB44B9EDBAEE}" srcOrd="1" destOrd="0" presId="urn:microsoft.com/office/officeart/2005/8/layout/orgChart1"/>
    <dgm:cxn modelId="{5017063D-5E13-4D16-930B-8BC69AC3230E}" type="presParOf" srcId="{6A180CE4-37F9-4BE6-B236-AB44B9EDBAEE}" destId="{82A803FE-67FF-4319-90E1-45F129B981A9}" srcOrd="0" destOrd="0" presId="urn:microsoft.com/office/officeart/2005/8/layout/orgChart1"/>
    <dgm:cxn modelId="{A54633C8-E6AB-44ED-9969-9A7C1137A9EC}" type="presParOf" srcId="{82A803FE-67FF-4319-90E1-45F129B981A9}" destId="{C6551BEE-2796-4E1E-BAD4-334B6D6F0623}" srcOrd="0" destOrd="0" presId="urn:microsoft.com/office/officeart/2005/8/layout/orgChart1"/>
    <dgm:cxn modelId="{A4DF2DBD-00AE-445A-AEC7-FAAD409BA3D7}" type="presParOf" srcId="{82A803FE-67FF-4319-90E1-45F129B981A9}" destId="{C60024DF-8A07-44D6-A063-77378776D5CF}" srcOrd="1" destOrd="0" presId="urn:microsoft.com/office/officeart/2005/8/layout/orgChart1"/>
    <dgm:cxn modelId="{64F8ECD0-DBE7-4ACE-A018-F122EEC1245A}" type="presParOf" srcId="{6A180CE4-37F9-4BE6-B236-AB44B9EDBAEE}" destId="{E7F6F3CC-0E9C-4870-A5AE-201A9A30315D}" srcOrd="1" destOrd="0" presId="urn:microsoft.com/office/officeart/2005/8/layout/orgChart1"/>
    <dgm:cxn modelId="{C8A8F09A-CA90-4875-A65A-465027E205A6}" type="presParOf" srcId="{6A180CE4-37F9-4BE6-B236-AB44B9EDBAEE}" destId="{7F4BC9D6-7AB6-40C2-BBDF-0B0CB748EDD3}" srcOrd="2" destOrd="0" presId="urn:microsoft.com/office/officeart/2005/8/layout/orgChart1"/>
    <dgm:cxn modelId="{92C1EE8C-5C75-4562-83AF-A74E62499868}" type="presParOf" srcId="{EAD478F7-C054-4CEF-86A7-54D0D3426001}" destId="{33F32A0B-5DA0-4CFD-805F-0688146D153B}" srcOrd="2" destOrd="0" presId="urn:microsoft.com/office/officeart/2005/8/layout/orgChart1"/>
    <dgm:cxn modelId="{0ABFBE71-44D5-4B85-A42A-D15A098F2A26}" type="presParOf" srcId="{E6475A4D-D900-4025-A9CA-30AB846AA86D}" destId="{284612E9-495D-462E-8F3B-931A9343685B}" srcOrd="2" destOrd="0" presId="urn:microsoft.com/office/officeart/2005/8/layout/orgChart1"/>
    <dgm:cxn modelId="{B205B194-15AC-4C33-910E-2413C5CFB0E4}" type="presParOf" srcId="{ACF95A0D-12F8-431D-B709-D3E1A645B646}" destId="{F3FB6A7B-3592-43F5-A317-0EB209DA6680}"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B525C-69C1-4D32-828D-B702C9279AC7}">
      <dsp:nvSpPr>
        <dsp:cNvPr id="0" name=""/>
        <dsp:cNvSpPr/>
      </dsp:nvSpPr>
      <dsp:spPr>
        <a:xfrm>
          <a:off x="9194946" y="5115818"/>
          <a:ext cx="453338" cy="1390238"/>
        </a:xfrm>
        <a:custGeom>
          <a:avLst/>
          <a:gdLst/>
          <a:ahLst/>
          <a:cxnLst/>
          <a:rect l="0" t="0" r="0" b="0"/>
          <a:pathLst>
            <a:path>
              <a:moveTo>
                <a:pt x="0" y="0"/>
              </a:moveTo>
              <a:lnTo>
                <a:pt x="0" y="1390238"/>
              </a:lnTo>
              <a:lnTo>
                <a:pt x="453338" y="1390238"/>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6B3AE9-3105-4364-B8FD-61A344E4D1E2}">
      <dsp:nvSpPr>
        <dsp:cNvPr id="0" name=""/>
        <dsp:cNvSpPr/>
      </dsp:nvSpPr>
      <dsp:spPr>
        <a:xfrm>
          <a:off x="10358129" y="2970015"/>
          <a:ext cx="91440" cy="634674"/>
        </a:xfrm>
        <a:custGeom>
          <a:avLst/>
          <a:gdLst/>
          <a:ahLst/>
          <a:cxnLst/>
          <a:rect l="0" t="0" r="0" b="0"/>
          <a:pathLst>
            <a:path>
              <a:moveTo>
                <a:pt x="45720" y="0"/>
              </a:moveTo>
              <a:lnTo>
                <a:pt x="45720" y="634674"/>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40C593-7C34-40C4-884A-CE787DB2D528}">
      <dsp:nvSpPr>
        <dsp:cNvPr id="0" name=""/>
        <dsp:cNvSpPr/>
      </dsp:nvSpPr>
      <dsp:spPr>
        <a:xfrm>
          <a:off x="6746917" y="824213"/>
          <a:ext cx="3656931" cy="634674"/>
        </a:xfrm>
        <a:custGeom>
          <a:avLst/>
          <a:gdLst/>
          <a:ahLst/>
          <a:cxnLst/>
          <a:rect l="0" t="0" r="0" b="0"/>
          <a:pathLst>
            <a:path>
              <a:moveTo>
                <a:pt x="0" y="0"/>
              </a:moveTo>
              <a:lnTo>
                <a:pt x="0" y="317337"/>
              </a:lnTo>
              <a:lnTo>
                <a:pt x="3656931" y="317337"/>
              </a:lnTo>
              <a:lnTo>
                <a:pt x="3656931" y="634674"/>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84CC70-D8BD-4F2B-BE2D-BF2751D8CACB}">
      <dsp:nvSpPr>
        <dsp:cNvPr id="0" name=""/>
        <dsp:cNvSpPr/>
      </dsp:nvSpPr>
      <dsp:spPr>
        <a:xfrm>
          <a:off x="5538014" y="5115818"/>
          <a:ext cx="453338" cy="1390238"/>
        </a:xfrm>
        <a:custGeom>
          <a:avLst/>
          <a:gdLst/>
          <a:ahLst/>
          <a:cxnLst/>
          <a:rect l="0" t="0" r="0" b="0"/>
          <a:pathLst>
            <a:path>
              <a:moveTo>
                <a:pt x="0" y="0"/>
              </a:moveTo>
              <a:lnTo>
                <a:pt x="0" y="1390238"/>
              </a:lnTo>
              <a:lnTo>
                <a:pt x="453338" y="1390238"/>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60A2B08-A467-442B-9C61-E69C8CF35F96}">
      <dsp:nvSpPr>
        <dsp:cNvPr id="0" name=""/>
        <dsp:cNvSpPr/>
      </dsp:nvSpPr>
      <dsp:spPr>
        <a:xfrm>
          <a:off x="6701197" y="2970015"/>
          <a:ext cx="91440" cy="634674"/>
        </a:xfrm>
        <a:custGeom>
          <a:avLst/>
          <a:gdLst/>
          <a:ahLst/>
          <a:cxnLst/>
          <a:rect l="0" t="0" r="0" b="0"/>
          <a:pathLst>
            <a:path>
              <a:moveTo>
                <a:pt x="45720" y="0"/>
              </a:moveTo>
              <a:lnTo>
                <a:pt x="45720" y="634674"/>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717F09E-AE91-4E63-8574-E19A76036160}">
      <dsp:nvSpPr>
        <dsp:cNvPr id="0" name=""/>
        <dsp:cNvSpPr/>
      </dsp:nvSpPr>
      <dsp:spPr>
        <a:xfrm>
          <a:off x="6701197" y="824213"/>
          <a:ext cx="91440" cy="634674"/>
        </a:xfrm>
        <a:custGeom>
          <a:avLst/>
          <a:gdLst/>
          <a:ahLst/>
          <a:cxnLst/>
          <a:rect l="0" t="0" r="0" b="0"/>
          <a:pathLst>
            <a:path>
              <a:moveTo>
                <a:pt x="45720" y="0"/>
              </a:moveTo>
              <a:lnTo>
                <a:pt x="45720" y="634674"/>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7EE2F9-BA61-497B-AB9F-21BF779D707A}">
      <dsp:nvSpPr>
        <dsp:cNvPr id="0" name=""/>
        <dsp:cNvSpPr/>
      </dsp:nvSpPr>
      <dsp:spPr>
        <a:xfrm>
          <a:off x="1881083" y="5115818"/>
          <a:ext cx="197564" cy="1393017"/>
        </a:xfrm>
        <a:custGeom>
          <a:avLst/>
          <a:gdLst/>
          <a:ahLst/>
          <a:cxnLst/>
          <a:rect l="0" t="0" r="0" b="0"/>
          <a:pathLst>
            <a:path>
              <a:moveTo>
                <a:pt x="0" y="0"/>
              </a:moveTo>
              <a:lnTo>
                <a:pt x="0" y="1393017"/>
              </a:lnTo>
              <a:lnTo>
                <a:pt x="197564" y="1393017"/>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F52312-FDC6-48F7-B6E6-68F7E25F0412}">
      <dsp:nvSpPr>
        <dsp:cNvPr id="0" name=""/>
        <dsp:cNvSpPr/>
      </dsp:nvSpPr>
      <dsp:spPr>
        <a:xfrm>
          <a:off x="3044266" y="2970015"/>
          <a:ext cx="91440" cy="634674"/>
        </a:xfrm>
        <a:custGeom>
          <a:avLst/>
          <a:gdLst/>
          <a:ahLst/>
          <a:cxnLst/>
          <a:rect l="0" t="0" r="0" b="0"/>
          <a:pathLst>
            <a:path>
              <a:moveTo>
                <a:pt x="45720" y="0"/>
              </a:moveTo>
              <a:lnTo>
                <a:pt x="45720" y="634674"/>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49AE91-48BF-4C46-8521-1782616FA31F}">
      <dsp:nvSpPr>
        <dsp:cNvPr id="0" name=""/>
        <dsp:cNvSpPr/>
      </dsp:nvSpPr>
      <dsp:spPr>
        <a:xfrm>
          <a:off x="3089986" y="824213"/>
          <a:ext cx="3656931" cy="634674"/>
        </a:xfrm>
        <a:custGeom>
          <a:avLst/>
          <a:gdLst/>
          <a:ahLst/>
          <a:cxnLst/>
          <a:rect l="0" t="0" r="0" b="0"/>
          <a:pathLst>
            <a:path>
              <a:moveTo>
                <a:pt x="3656931" y="0"/>
              </a:moveTo>
              <a:lnTo>
                <a:pt x="3656931" y="317337"/>
              </a:lnTo>
              <a:lnTo>
                <a:pt x="0" y="317337"/>
              </a:lnTo>
              <a:lnTo>
                <a:pt x="0" y="634674"/>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6E74E8-C83D-489E-8AE1-4567711E4B04}">
      <dsp:nvSpPr>
        <dsp:cNvPr id="0" name=""/>
        <dsp:cNvSpPr/>
      </dsp:nvSpPr>
      <dsp:spPr>
        <a:xfrm>
          <a:off x="3966380" y="2778"/>
          <a:ext cx="5561074" cy="82143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l-GR" sz="4000" kern="1200" dirty="0"/>
            <a:t>Είδη καταθέσεων</a:t>
          </a:r>
        </a:p>
      </dsp:txBody>
      <dsp:txXfrm>
        <a:off x="3966380" y="2778"/>
        <a:ext cx="5561074" cy="821434"/>
      </dsp:txXfrm>
    </dsp:sp>
    <dsp:sp modelId="{8EC5E712-CAD6-45CE-9C9C-5C19A2A974A2}">
      <dsp:nvSpPr>
        <dsp:cNvPr id="0" name=""/>
        <dsp:cNvSpPr/>
      </dsp:nvSpPr>
      <dsp:spPr>
        <a:xfrm>
          <a:off x="1578857" y="1458887"/>
          <a:ext cx="3022257" cy="151112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Καταθέσεις Όψεως</a:t>
          </a:r>
        </a:p>
      </dsp:txBody>
      <dsp:txXfrm>
        <a:off x="1578857" y="1458887"/>
        <a:ext cx="3022257" cy="1511128"/>
      </dsp:txXfrm>
    </dsp:sp>
    <dsp:sp modelId="{2EC398E9-EFFD-4ABB-B3C9-BA79AAEAE4CD}">
      <dsp:nvSpPr>
        <dsp:cNvPr id="0" name=""/>
        <dsp:cNvSpPr/>
      </dsp:nvSpPr>
      <dsp:spPr>
        <a:xfrm>
          <a:off x="1578857" y="3604689"/>
          <a:ext cx="3022257" cy="151112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αφορούν κυρίως τις επιχειρήσεις</a:t>
          </a:r>
        </a:p>
      </dsp:txBody>
      <dsp:txXfrm>
        <a:off x="1578857" y="3604689"/>
        <a:ext cx="3022257" cy="1511128"/>
      </dsp:txXfrm>
    </dsp:sp>
    <dsp:sp modelId="{6EC22F89-DF70-4BC3-A32D-9A1DCBADE8FA}">
      <dsp:nvSpPr>
        <dsp:cNvPr id="0" name=""/>
        <dsp:cNvSpPr/>
      </dsp:nvSpPr>
      <dsp:spPr>
        <a:xfrm>
          <a:off x="2078648" y="5753271"/>
          <a:ext cx="3022257" cy="151112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Με χαμηλό ή καθόλου τόκο διευκολύνουν τις συναλλαγές</a:t>
          </a:r>
        </a:p>
      </dsp:txBody>
      <dsp:txXfrm>
        <a:off x="2078648" y="5753271"/>
        <a:ext cx="3022257" cy="1511128"/>
      </dsp:txXfrm>
    </dsp:sp>
    <dsp:sp modelId="{231D7900-90B4-433C-9AEE-B1F50A94E8CA}">
      <dsp:nvSpPr>
        <dsp:cNvPr id="0" name=""/>
        <dsp:cNvSpPr/>
      </dsp:nvSpPr>
      <dsp:spPr>
        <a:xfrm>
          <a:off x="5235789" y="1458887"/>
          <a:ext cx="3022257" cy="151112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Καταθέσεις ταμιευτηρίου</a:t>
          </a:r>
        </a:p>
      </dsp:txBody>
      <dsp:txXfrm>
        <a:off x="5235789" y="1458887"/>
        <a:ext cx="3022257" cy="1511128"/>
      </dsp:txXfrm>
    </dsp:sp>
    <dsp:sp modelId="{E39C4689-3D50-4327-BC5A-E1CE8D2750B7}">
      <dsp:nvSpPr>
        <dsp:cNvPr id="0" name=""/>
        <dsp:cNvSpPr/>
      </dsp:nvSpPr>
      <dsp:spPr>
        <a:xfrm>
          <a:off x="5235789" y="3604689"/>
          <a:ext cx="3022257" cy="151112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αφορούν νομικά και φυσικά πρόσωπα</a:t>
          </a:r>
        </a:p>
      </dsp:txBody>
      <dsp:txXfrm>
        <a:off x="5235789" y="3604689"/>
        <a:ext cx="3022257" cy="1511128"/>
      </dsp:txXfrm>
    </dsp:sp>
    <dsp:sp modelId="{9BDE8B89-A339-466A-8851-BFDB1E17B792}">
      <dsp:nvSpPr>
        <dsp:cNvPr id="0" name=""/>
        <dsp:cNvSpPr/>
      </dsp:nvSpPr>
      <dsp:spPr>
        <a:xfrm>
          <a:off x="5991353" y="5750492"/>
          <a:ext cx="3022257" cy="151112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Αποδίδουν τόκο</a:t>
          </a:r>
        </a:p>
      </dsp:txBody>
      <dsp:txXfrm>
        <a:off x="5991353" y="5750492"/>
        <a:ext cx="3022257" cy="1511128"/>
      </dsp:txXfrm>
    </dsp:sp>
    <dsp:sp modelId="{9B089CCD-0524-4728-9FA2-3213A7D6DA7F}">
      <dsp:nvSpPr>
        <dsp:cNvPr id="0" name=""/>
        <dsp:cNvSpPr/>
      </dsp:nvSpPr>
      <dsp:spPr>
        <a:xfrm>
          <a:off x="8892720" y="1458887"/>
          <a:ext cx="3022257" cy="151112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Καταθέσεις προθεσμίας</a:t>
          </a:r>
        </a:p>
      </dsp:txBody>
      <dsp:txXfrm>
        <a:off x="8892720" y="1458887"/>
        <a:ext cx="3022257" cy="1511128"/>
      </dsp:txXfrm>
    </dsp:sp>
    <dsp:sp modelId="{43DFFF44-765F-40E6-96CA-C980189DA00A}">
      <dsp:nvSpPr>
        <dsp:cNvPr id="0" name=""/>
        <dsp:cNvSpPr/>
      </dsp:nvSpPr>
      <dsp:spPr>
        <a:xfrm>
          <a:off x="8892720" y="3604689"/>
          <a:ext cx="3022257" cy="151112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αφορούν νομικά και φυσικά πρόσωπα</a:t>
          </a:r>
        </a:p>
      </dsp:txBody>
      <dsp:txXfrm>
        <a:off x="8892720" y="3604689"/>
        <a:ext cx="3022257" cy="1511128"/>
      </dsp:txXfrm>
    </dsp:sp>
    <dsp:sp modelId="{C6551BEE-2796-4E1E-BAD4-334B6D6F0623}">
      <dsp:nvSpPr>
        <dsp:cNvPr id="0" name=""/>
        <dsp:cNvSpPr/>
      </dsp:nvSpPr>
      <dsp:spPr>
        <a:xfrm>
          <a:off x="9648284" y="5750492"/>
          <a:ext cx="3022257" cy="151112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Αποδίδουν υψηλότερο τόκο από τις καταθέσεις ταμιευτηρίου</a:t>
          </a:r>
        </a:p>
      </dsp:txBody>
      <dsp:txXfrm>
        <a:off x="9648284" y="5750492"/>
        <a:ext cx="3022257" cy="151112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1A8D9-F7A6-47DC-8CA7-352E1FBB4C92}" type="datetimeFigureOut">
              <a:rPr lang="el-GR" smtClean="0"/>
              <a:t>18/1/2025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AED96-B921-4DA1-AD51-18203B2FECC2}" type="slidenum">
              <a:rPr lang="el-GR" smtClean="0"/>
              <a:t>‹#›</a:t>
            </a:fld>
            <a:endParaRPr lang="el-GR"/>
          </a:p>
        </p:txBody>
      </p:sp>
    </p:spTree>
    <p:extLst>
      <p:ext uri="{BB962C8B-B14F-4D97-AF65-F5344CB8AC3E}">
        <p14:creationId xmlns:p14="http://schemas.microsoft.com/office/powerpoint/2010/main" val="75318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98AED96-B921-4DA1-AD51-18203B2FECC2}" type="slidenum">
              <a:rPr lang="el-GR" smtClean="0"/>
              <a:t>15</a:t>
            </a:fld>
            <a:endParaRPr lang="el-GR"/>
          </a:p>
        </p:txBody>
      </p:sp>
    </p:spTree>
    <p:extLst>
      <p:ext uri="{BB962C8B-B14F-4D97-AF65-F5344CB8AC3E}">
        <p14:creationId xmlns:p14="http://schemas.microsoft.com/office/powerpoint/2010/main" val="296705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243482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45645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185835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3766254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3071399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3324380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105647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259919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1807992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3152329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4005664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50738C"/>
          </a:solidFill>
          <a:ln/>
        </p:spPr>
      </p:sp>
      <p:sp>
        <p:nvSpPr>
          <p:cNvPr id="3" name="Shape 1"/>
          <p:cNvSpPr/>
          <p:nvPr/>
        </p:nvSpPr>
        <p:spPr>
          <a:xfrm>
            <a:off x="0" y="0"/>
            <a:ext cx="18288000" cy="10287000"/>
          </a:xfrm>
          <a:prstGeom prst="rect">
            <a:avLst/>
          </a:prstGeom>
          <a:solidFill>
            <a:srgbClr val="FFFCF5"/>
          </a:solidFill>
          <a:ln/>
        </p:spPr>
      </p:sp>
    </p:spTree>
    <p:extLst>
      <p:ext uri="{BB962C8B-B14F-4D97-AF65-F5344CB8AC3E}">
        <p14:creationId xmlns:p14="http://schemas.microsoft.com/office/powerpoint/2010/main" val="189010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0" r:id="rId20"/>
    <p:sldLayoutId id="2147483671" r:id="rId21"/>
    <p:sldLayoutId id="2147483672" r:id="rId22"/>
    <p:sldLayoutId id="2147483674"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4.png"/><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svg"/><Relationship Id="rId11" Type="http://schemas.microsoft.com/office/2007/relationships/diagramDrawing" Target="../diagrams/drawing1.xml"/><Relationship Id="rId5" Type="http://schemas.openxmlformats.org/officeDocument/2006/relationships/image" Target="../media/image36.png"/><Relationship Id="rId10" Type="http://schemas.openxmlformats.org/officeDocument/2006/relationships/diagramColors" Target="../diagrams/colors1.xml"/><Relationship Id="rId4" Type="http://schemas.openxmlformats.org/officeDocument/2006/relationships/image" Target="../media/image35.sv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image" Target="../media/image38.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6.svg"/><Relationship Id="rId5" Type="http://schemas.openxmlformats.org/officeDocument/2006/relationships/image" Target="../media/image52.sv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2" b="-2222"/>
            </a:stretch>
          </a:blipFill>
        </p:spPr>
      </p:sp>
      <p:sp>
        <p:nvSpPr>
          <p:cNvPr id="3" name="Freeform 3"/>
          <p:cNvSpPr/>
          <p:nvPr/>
        </p:nvSpPr>
        <p:spPr>
          <a:xfrm>
            <a:off x="3117905" y="-882595"/>
            <a:ext cx="12052190" cy="12052190"/>
          </a:xfrm>
          <a:custGeom>
            <a:avLst/>
            <a:gdLst/>
            <a:ahLst/>
            <a:cxnLst/>
            <a:rect l="l" t="t" r="r" b="b"/>
            <a:pathLst>
              <a:path w="12052190" h="12052190">
                <a:moveTo>
                  <a:pt x="0" y="0"/>
                </a:moveTo>
                <a:lnTo>
                  <a:pt x="12052190" y="0"/>
                </a:lnTo>
                <a:lnTo>
                  <a:pt x="12052190" y="12052190"/>
                </a:lnTo>
                <a:lnTo>
                  <a:pt x="0" y="12052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167998" y="2286579"/>
            <a:ext cx="1952004" cy="1609820"/>
          </a:xfrm>
          <a:custGeom>
            <a:avLst/>
            <a:gdLst/>
            <a:ahLst/>
            <a:cxnLst/>
            <a:rect l="l" t="t" r="r" b="b"/>
            <a:pathLst>
              <a:path w="1952004" h="1609820">
                <a:moveTo>
                  <a:pt x="0" y="0"/>
                </a:moveTo>
                <a:lnTo>
                  <a:pt x="1952004" y="0"/>
                </a:lnTo>
                <a:lnTo>
                  <a:pt x="1952004" y="1609820"/>
                </a:lnTo>
                <a:lnTo>
                  <a:pt x="0" y="1609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829615" y="6523951"/>
            <a:ext cx="6628770" cy="636448"/>
            <a:chOff x="0" y="0"/>
            <a:chExt cx="4232758" cy="406400"/>
          </a:xfrm>
        </p:grpSpPr>
        <p:sp>
          <p:nvSpPr>
            <p:cNvPr id="6" name="Freeform 6"/>
            <p:cNvSpPr/>
            <p:nvPr/>
          </p:nvSpPr>
          <p:spPr>
            <a:xfrm>
              <a:off x="0" y="0"/>
              <a:ext cx="4232758" cy="406400"/>
            </a:xfrm>
            <a:custGeom>
              <a:avLst/>
              <a:gdLst/>
              <a:ahLst/>
              <a:cxnLst/>
              <a:rect l="l" t="t" r="r" b="b"/>
              <a:pathLst>
                <a:path w="4232758" h="406400">
                  <a:moveTo>
                    <a:pt x="4029558" y="0"/>
                  </a:moveTo>
                  <a:cubicBezTo>
                    <a:pt x="4141782" y="0"/>
                    <a:pt x="4232758" y="90976"/>
                    <a:pt x="4232758" y="203200"/>
                  </a:cubicBezTo>
                  <a:cubicBezTo>
                    <a:pt x="4232758" y="315424"/>
                    <a:pt x="4141782" y="406400"/>
                    <a:pt x="4029558" y="406400"/>
                  </a:cubicBezTo>
                  <a:lnTo>
                    <a:pt x="203200" y="406400"/>
                  </a:lnTo>
                  <a:cubicBezTo>
                    <a:pt x="90976" y="406400"/>
                    <a:pt x="0" y="315424"/>
                    <a:pt x="0" y="203200"/>
                  </a:cubicBezTo>
                  <a:cubicBezTo>
                    <a:pt x="0" y="90976"/>
                    <a:pt x="90976" y="0"/>
                    <a:pt x="203200" y="0"/>
                  </a:cubicBezTo>
                  <a:close/>
                </a:path>
              </a:pathLst>
            </a:custGeom>
            <a:solidFill>
              <a:srgbClr val="94B694"/>
            </a:solidFill>
          </p:spPr>
        </p:sp>
        <p:sp>
          <p:nvSpPr>
            <p:cNvPr id="7" name="TextBox 7"/>
            <p:cNvSpPr txBox="1"/>
            <p:nvPr/>
          </p:nvSpPr>
          <p:spPr>
            <a:xfrm>
              <a:off x="0" y="-38100"/>
              <a:ext cx="4232758"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936934" y="3829724"/>
            <a:ext cx="10414132" cy="2161104"/>
          </a:xfrm>
          <a:prstGeom prst="rect">
            <a:avLst/>
          </a:prstGeom>
        </p:spPr>
        <p:txBody>
          <a:bodyPr lIns="0" tIns="0" rIns="0" bIns="0" rtlCol="0" anchor="t">
            <a:spAutoFit/>
          </a:bodyPr>
          <a:lstStyle/>
          <a:p>
            <a:pPr algn="ctr">
              <a:lnSpc>
                <a:spcPts val="20385"/>
              </a:lnSpc>
              <a:spcBef>
                <a:spcPct val="0"/>
              </a:spcBef>
            </a:pPr>
            <a:r>
              <a:rPr lang="el-GR" sz="6600" b="1" dirty="0">
                <a:solidFill>
                  <a:srgbClr val="FFFFFF"/>
                </a:solidFill>
                <a:latin typeface="Inter Bold"/>
                <a:ea typeface="Inter Bold"/>
                <a:cs typeface="Inter Bold"/>
                <a:sym typeface="Inter Bold"/>
              </a:rPr>
              <a:t>Το Τραπεζικό Σύστημα</a:t>
            </a:r>
            <a:endParaRPr lang="en-US" sz="6600" b="1" dirty="0">
              <a:solidFill>
                <a:srgbClr val="FFFFFF"/>
              </a:solidFill>
              <a:latin typeface="Inter Bold"/>
              <a:ea typeface="Inter Bold"/>
              <a:cs typeface="Inter Bold"/>
              <a:sym typeface="Inter Bold"/>
            </a:endParaRPr>
          </a:p>
        </p:txBody>
      </p:sp>
      <p:sp>
        <p:nvSpPr>
          <p:cNvPr id="9" name="TextBox 9"/>
          <p:cNvSpPr txBox="1"/>
          <p:nvPr/>
        </p:nvSpPr>
        <p:spPr>
          <a:xfrm>
            <a:off x="5829615" y="6695845"/>
            <a:ext cx="6628770" cy="264160"/>
          </a:xfrm>
          <a:prstGeom prst="rect">
            <a:avLst/>
          </a:prstGeom>
        </p:spPr>
        <p:txBody>
          <a:bodyPr lIns="0" tIns="0" rIns="0" bIns="0" rtlCol="0" anchor="t">
            <a:spAutoFit/>
          </a:bodyPr>
          <a:lstStyle/>
          <a:p>
            <a:pPr algn="ctr">
              <a:lnSpc>
                <a:spcPts val="2239"/>
              </a:lnSpc>
              <a:spcBef>
                <a:spcPct val="0"/>
              </a:spcBef>
            </a:pPr>
            <a:r>
              <a:rPr lang="el-GR" sz="1599" spc="596" dirty="0">
                <a:solidFill>
                  <a:srgbClr val="FFFFFF"/>
                </a:solidFill>
                <a:latin typeface="Open Sans"/>
                <a:ea typeface="Open Sans"/>
                <a:cs typeface="Open Sans"/>
                <a:sym typeface="Open Sans"/>
              </a:rPr>
              <a:t>Κεφάλαιο 8ο </a:t>
            </a:r>
          </a:p>
        </p:txBody>
      </p:sp>
      <p:grpSp>
        <p:nvGrpSpPr>
          <p:cNvPr id="10" name="Group 10"/>
          <p:cNvGrpSpPr/>
          <p:nvPr/>
        </p:nvGrpSpPr>
        <p:grpSpPr>
          <a:xfrm>
            <a:off x="-1028700" y="4114800"/>
            <a:ext cx="2057400" cy="20574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2"/>
              </a:srgbClr>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17256070" y="4114800"/>
            <a:ext cx="2057400" cy="20574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2"/>
              </a:srgbClr>
            </a:solidFill>
          </p:spPr>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17396669" y="9330590"/>
            <a:ext cx="493458" cy="49345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694"/>
            </a:solidFill>
          </p:spPr>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19" name="TextBox 19"/>
          <p:cNvSpPr txBox="1"/>
          <p:nvPr/>
        </p:nvSpPr>
        <p:spPr>
          <a:xfrm>
            <a:off x="17396669" y="9475719"/>
            <a:ext cx="493458" cy="174625"/>
          </a:xfrm>
          <a:prstGeom prst="rect">
            <a:avLst/>
          </a:prstGeom>
        </p:spPr>
        <p:txBody>
          <a:bodyPr lIns="0" tIns="0" rIns="0" bIns="0" rtlCol="0" anchor="t">
            <a:spAutoFit/>
          </a:bodyPr>
          <a:lstStyle/>
          <a:p>
            <a:pPr algn="ctr">
              <a:lnSpc>
                <a:spcPts val="1400"/>
              </a:lnSpc>
              <a:spcBef>
                <a:spcPct val="0"/>
              </a:spcBef>
            </a:pPr>
            <a:r>
              <a:rPr lang="en-US" sz="1000">
                <a:solidFill>
                  <a:srgbClr val="FFFFFF"/>
                </a:solidFill>
                <a:latin typeface="Open Sans"/>
                <a:ea typeface="Open Sans"/>
                <a:cs typeface="Open Sans"/>
                <a:sym typeface="Open Sans"/>
              </a:rPr>
              <a:t>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7" y="1085702"/>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Τραπεζικές Επιταγές</a:t>
            </a:r>
            <a:endParaRPr lang="en-US" sz="5563" dirty="0"/>
          </a:p>
        </p:txBody>
      </p:sp>
      <p:pic>
        <p:nvPicPr>
          <p:cNvPr id="4" name="Image 1" descr="preencoded.png"/>
          <p:cNvPicPr>
            <a:picLocks noChangeAspect="1"/>
          </p:cNvPicPr>
          <p:nvPr/>
        </p:nvPicPr>
        <p:blipFill>
          <a:blip r:embed="rId4"/>
          <a:stretch>
            <a:fillRect/>
          </a:stretch>
        </p:blipFill>
        <p:spPr>
          <a:xfrm>
            <a:off x="7850237" y="2396878"/>
            <a:ext cx="1417588" cy="2268141"/>
          </a:xfrm>
          <a:prstGeom prst="rect">
            <a:avLst/>
          </a:prstGeom>
        </p:spPr>
      </p:pic>
      <p:sp>
        <p:nvSpPr>
          <p:cNvPr id="5" name="Text 1"/>
          <p:cNvSpPr/>
          <p:nvPr/>
        </p:nvSpPr>
        <p:spPr>
          <a:xfrm>
            <a:off x="9693028" y="2680395"/>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Έκδοση</a:t>
            </a:r>
            <a:endParaRPr lang="en-US" sz="2750" dirty="0"/>
          </a:p>
        </p:txBody>
      </p:sp>
      <p:sp>
        <p:nvSpPr>
          <p:cNvPr id="6" name="Text 2"/>
          <p:cNvSpPr/>
          <p:nvPr/>
        </p:nvSpPr>
        <p:spPr>
          <a:xfrm>
            <a:off x="9693028" y="3293418"/>
            <a:ext cx="7602736"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Οι εμπορικές τράπεζες παρέχουν επιταγές στους πελάτες τους.</a:t>
            </a:r>
            <a:endParaRPr lang="en-US" sz="2188" dirty="0"/>
          </a:p>
        </p:txBody>
      </p:sp>
      <p:pic>
        <p:nvPicPr>
          <p:cNvPr id="7" name="Image 2" descr="preencoded.png"/>
          <p:cNvPicPr>
            <a:picLocks noChangeAspect="1"/>
          </p:cNvPicPr>
          <p:nvPr/>
        </p:nvPicPr>
        <p:blipFill>
          <a:blip r:embed="rId5"/>
          <a:stretch>
            <a:fillRect/>
          </a:stretch>
        </p:blipFill>
        <p:spPr>
          <a:xfrm>
            <a:off x="7850237" y="4665018"/>
            <a:ext cx="1417588" cy="2268141"/>
          </a:xfrm>
          <a:prstGeom prst="rect">
            <a:avLst/>
          </a:prstGeom>
        </p:spPr>
      </p:pic>
      <p:sp>
        <p:nvSpPr>
          <p:cNvPr id="8" name="Text 3"/>
          <p:cNvSpPr/>
          <p:nvPr/>
        </p:nvSpPr>
        <p:spPr>
          <a:xfrm>
            <a:off x="9693028" y="4948535"/>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Περιεχόμενο</a:t>
            </a:r>
            <a:endParaRPr lang="en-US" sz="2750" dirty="0"/>
          </a:p>
        </p:txBody>
      </p:sp>
      <p:sp>
        <p:nvSpPr>
          <p:cNvPr id="9" name="Text 4"/>
          <p:cNvSpPr/>
          <p:nvPr/>
        </p:nvSpPr>
        <p:spPr>
          <a:xfrm>
            <a:off x="9693028" y="5561559"/>
            <a:ext cx="7602736"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Αναγράφεται το ποσό, ο δικαιούχος και η υπογραφή του εκδότη.</a:t>
            </a:r>
            <a:endParaRPr lang="en-US" sz="2188" dirty="0"/>
          </a:p>
        </p:txBody>
      </p:sp>
      <p:pic>
        <p:nvPicPr>
          <p:cNvPr id="10" name="Image 3" descr="preencoded.png"/>
          <p:cNvPicPr>
            <a:picLocks noChangeAspect="1"/>
          </p:cNvPicPr>
          <p:nvPr/>
        </p:nvPicPr>
        <p:blipFill>
          <a:blip r:embed="rId6"/>
          <a:stretch>
            <a:fillRect/>
          </a:stretch>
        </p:blipFill>
        <p:spPr>
          <a:xfrm>
            <a:off x="7850237" y="6933160"/>
            <a:ext cx="1417588" cy="2268141"/>
          </a:xfrm>
          <a:prstGeom prst="rect">
            <a:avLst/>
          </a:prstGeom>
        </p:spPr>
      </p:pic>
      <p:sp>
        <p:nvSpPr>
          <p:cNvPr id="11" name="Text 5"/>
          <p:cNvSpPr/>
          <p:nvPr/>
        </p:nvSpPr>
        <p:spPr>
          <a:xfrm>
            <a:off x="9693028" y="7216676"/>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Προϋπόθεση</a:t>
            </a:r>
            <a:endParaRPr lang="en-US" sz="2750" dirty="0"/>
          </a:p>
        </p:txBody>
      </p:sp>
      <p:sp>
        <p:nvSpPr>
          <p:cNvPr id="12" name="Text 6"/>
          <p:cNvSpPr/>
          <p:nvPr/>
        </p:nvSpPr>
        <p:spPr>
          <a:xfrm>
            <a:off x="9693028" y="7829699"/>
            <a:ext cx="7602736"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Το αντίστοιχο ποσό πρέπει να έχει κατατεθεί στην τράπεζα.</a:t>
            </a:r>
            <a:endParaRPr lang="en-US" sz="2188"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p:cNvPicPr>
            <a:picLocks noChangeAspect="1"/>
          </p:cNvPicPr>
          <p:nvPr/>
        </p:nvPicPr>
        <p:blipFill>
          <a:blip r:embed="rId3">
            <a:extLst>
              <a:ext uri="{28A0092B-C50C-407E-A947-70E740481C1C}">
                <a14:useLocalDpi xmlns:a14="http://schemas.microsoft.com/office/drawing/2010/main" val="0"/>
              </a:ext>
            </a:extLst>
          </a:blip>
          <a:srcRect l="40793" r="26896"/>
          <a:stretch/>
        </p:blipFill>
        <p:spPr>
          <a:xfrm>
            <a:off x="1" y="13519"/>
            <a:ext cx="6096000" cy="10287000"/>
          </a:xfrm>
          <a:prstGeom prst="rect">
            <a:avLst/>
          </a:prstGeom>
        </p:spPr>
      </p:pic>
      <p:sp>
        <p:nvSpPr>
          <p:cNvPr id="3" name="Text 0"/>
          <p:cNvSpPr/>
          <p:nvPr/>
        </p:nvSpPr>
        <p:spPr>
          <a:xfrm>
            <a:off x="7850237" y="2258766"/>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Πιστωτικές Κάρτες</a:t>
            </a:r>
            <a:endParaRPr lang="en-US" sz="5563" dirty="0"/>
          </a:p>
        </p:txBody>
      </p:sp>
      <p:sp>
        <p:nvSpPr>
          <p:cNvPr id="4" name="Shape 1"/>
          <p:cNvSpPr/>
          <p:nvPr/>
        </p:nvSpPr>
        <p:spPr>
          <a:xfrm>
            <a:off x="7850238" y="3569940"/>
            <a:ext cx="4581079" cy="2868960"/>
          </a:xfrm>
          <a:prstGeom prst="roundRect">
            <a:avLst>
              <a:gd name="adj" fmla="val 1674"/>
            </a:avLst>
          </a:prstGeom>
          <a:solidFill>
            <a:srgbClr val="F3EEE3"/>
          </a:solidFill>
          <a:ln/>
        </p:spPr>
      </p:sp>
      <p:sp>
        <p:nvSpPr>
          <p:cNvPr id="5" name="Text 2"/>
          <p:cNvSpPr/>
          <p:nvPr/>
        </p:nvSpPr>
        <p:spPr>
          <a:xfrm>
            <a:off x="8133756" y="3853457"/>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Έκδοση</a:t>
            </a:r>
            <a:endParaRPr lang="en-US" sz="2750" dirty="0"/>
          </a:p>
        </p:txBody>
      </p:sp>
      <p:sp>
        <p:nvSpPr>
          <p:cNvPr id="6" name="Text 3"/>
          <p:cNvSpPr/>
          <p:nvPr/>
        </p:nvSpPr>
        <p:spPr>
          <a:xfrm>
            <a:off x="8133756" y="4466481"/>
            <a:ext cx="4014044" cy="1757808"/>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Εκδίδονται από εμπορικές τράπεζες ή χρηματοπιστωτικούς οργανισμούς.</a:t>
            </a:r>
            <a:r>
              <a:rPr lang="el-GR" sz="2188" dirty="0">
                <a:solidFill>
                  <a:srgbClr val="2B4150"/>
                </a:solidFill>
                <a:latin typeface="Source Sans Pro" pitchFamily="34" charset="0"/>
                <a:ea typeface="Source Sans Pro" pitchFamily="34" charset="-122"/>
                <a:cs typeface="Source Sans Pro" pitchFamily="34" charset="-120"/>
              </a:rPr>
              <a:t> Ονομάζεται και «</a:t>
            </a:r>
            <a:r>
              <a:rPr lang="el-GR" sz="2188" b="1" dirty="0">
                <a:solidFill>
                  <a:srgbClr val="2B4150"/>
                </a:solidFill>
                <a:latin typeface="Source Sans Pro" pitchFamily="34" charset="0"/>
                <a:ea typeface="Source Sans Pro" pitchFamily="34" charset="-122"/>
                <a:cs typeface="Source Sans Pro" pitchFamily="34" charset="-120"/>
              </a:rPr>
              <a:t>πλαστικό χρήμα». </a:t>
            </a:r>
            <a:endParaRPr lang="en-US" sz="2188" b="1" dirty="0"/>
          </a:p>
        </p:txBody>
      </p:sp>
      <p:sp>
        <p:nvSpPr>
          <p:cNvPr id="7" name="Shape 4"/>
          <p:cNvSpPr/>
          <p:nvPr/>
        </p:nvSpPr>
        <p:spPr>
          <a:xfrm>
            <a:off x="12714834" y="3569940"/>
            <a:ext cx="4581079" cy="2868960"/>
          </a:xfrm>
          <a:prstGeom prst="roundRect">
            <a:avLst>
              <a:gd name="adj" fmla="val 1674"/>
            </a:avLst>
          </a:prstGeom>
          <a:solidFill>
            <a:srgbClr val="F3EEE3"/>
          </a:solidFill>
          <a:ln/>
        </p:spPr>
      </p:sp>
      <p:sp>
        <p:nvSpPr>
          <p:cNvPr id="8" name="Text 5"/>
          <p:cNvSpPr/>
          <p:nvPr/>
        </p:nvSpPr>
        <p:spPr>
          <a:xfrm>
            <a:off x="12998352" y="3853457"/>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Χρήση</a:t>
            </a:r>
            <a:endParaRPr lang="en-US" sz="2750" dirty="0"/>
          </a:p>
        </p:txBody>
      </p:sp>
      <p:sp>
        <p:nvSpPr>
          <p:cNvPr id="9" name="Text 6"/>
          <p:cNvSpPr/>
          <p:nvPr/>
        </p:nvSpPr>
        <p:spPr>
          <a:xfrm>
            <a:off x="12998352" y="4466482"/>
            <a:ext cx="4014044"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Για αγορές από καταστήματα που έχουν συμβληθεί με τις τράπεζες.</a:t>
            </a:r>
            <a:endParaRPr lang="en-US" sz="2188" dirty="0"/>
          </a:p>
        </p:txBody>
      </p:sp>
      <p:sp>
        <p:nvSpPr>
          <p:cNvPr id="10" name="Shape 7"/>
          <p:cNvSpPr/>
          <p:nvPr/>
        </p:nvSpPr>
        <p:spPr>
          <a:xfrm>
            <a:off x="7850387" y="6896100"/>
            <a:ext cx="9445526" cy="2286000"/>
          </a:xfrm>
          <a:prstGeom prst="roundRect">
            <a:avLst>
              <a:gd name="adj" fmla="val 2603"/>
            </a:avLst>
          </a:prstGeom>
          <a:solidFill>
            <a:srgbClr val="F3EEE3"/>
          </a:solidFill>
          <a:ln/>
        </p:spPr>
      </p:sp>
      <p:sp>
        <p:nvSpPr>
          <p:cNvPr id="11" name="Text 8"/>
          <p:cNvSpPr/>
          <p:nvPr/>
        </p:nvSpPr>
        <p:spPr>
          <a:xfrm>
            <a:off x="8133905" y="7179616"/>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Πλεονέκτημα</a:t>
            </a:r>
            <a:endParaRPr lang="en-US" sz="2750" dirty="0"/>
          </a:p>
        </p:txBody>
      </p:sp>
      <p:sp>
        <p:nvSpPr>
          <p:cNvPr id="13" name="Text 6">
            <a:extLst>
              <a:ext uri="{FF2B5EF4-FFF2-40B4-BE49-F238E27FC236}">
                <a16:creationId xmlns:a16="http://schemas.microsoft.com/office/drawing/2014/main" id="{E7D04776-B385-8527-DC34-0B071D1627BF}"/>
              </a:ext>
            </a:extLst>
          </p:cNvPr>
          <p:cNvSpPr/>
          <p:nvPr/>
        </p:nvSpPr>
        <p:spPr>
          <a:xfrm>
            <a:off x="8138672" y="7622529"/>
            <a:ext cx="9294912" cy="1502569"/>
          </a:xfrm>
          <a:prstGeom prst="rect">
            <a:avLst/>
          </a:prstGeom>
          <a:noFill/>
          <a:ln/>
        </p:spPr>
        <p:txBody>
          <a:bodyPr wrap="square" lIns="0" tIns="0" rIns="0" bIns="0" rtlCol="0" anchor="t"/>
          <a:lstStyle/>
          <a:p>
            <a:pPr>
              <a:lnSpc>
                <a:spcPts val="3563"/>
              </a:lnSpc>
            </a:pPr>
            <a:r>
              <a:rPr lang="el-GR" sz="2188" dirty="0">
                <a:solidFill>
                  <a:srgbClr val="2B4150"/>
                </a:solidFill>
                <a:latin typeface="Source Sans Pro" pitchFamily="34" charset="0"/>
                <a:ea typeface="Source Sans Pro" pitchFamily="34" charset="-122"/>
                <a:cs typeface="Source Sans Pro" pitchFamily="34" charset="-120"/>
              </a:rPr>
              <a:t>Δίνει τη δυνατότητα στους καταναλωτές να πληρώσουν για την αγορά καταναλωτικών αγαθών σε μελλοντική στιγμή στην τράπεζα, ενώ ο πωλητής πληρώνεται άμεσα από την τράπεζα</a:t>
            </a:r>
            <a:r>
              <a:rPr lang="en-US" sz="2188" dirty="0">
                <a:solidFill>
                  <a:srgbClr val="2B4150"/>
                </a:solidFill>
                <a:latin typeface="Source Sans Pro" pitchFamily="34" charset="0"/>
                <a:ea typeface="Source Sans Pro" pitchFamily="34" charset="-122"/>
                <a:cs typeface="Source Sans Pro" pitchFamily="34" charset="-120"/>
              </a:rPr>
              <a:t>.</a:t>
            </a:r>
            <a:endParaRPr lang="en-US" sz="2188"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7" y="1526977"/>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Εμπορικές Τράπεζες</a:t>
            </a:r>
            <a:endParaRPr lang="en-US" sz="5563" dirty="0"/>
          </a:p>
        </p:txBody>
      </p:sp>
      <p:sp>
        <p:nvSpPr>
          <p:cNvPr id="9" name="Text 6"/>
          <p:cNvSpPr/>
          <p:nvPr/>
        </p:nvSpPr>
        <p:spPr>
          <a:xfrm>
            <a:off x="1006985" y="2412951"/>
            <a:ext cx="8822815" cy="907256"/>
          </a:xfrm>
          <a:prstGeom prst="rect">
            <a:avLst/>
          </a:prstGeom>
          <a:noFill/>
          <a:ln/>
        </p:spPr>
        <p:txBody>
          <a:bodyPr wrap="square" lIns="0" tIns="0" rIns="0" bIns="0" rtlCol="0" anchor="t"/>
          <a:lstStyle/>
          <a:p>
            <a:pPr>
              <a:lnSpc>
                <a:spcPts val="3563"/>
              </a:lnSpc>
            </a:pPr>
            <a:r>
              <a:rPr lang="el-GR" sz="2188" dirty="0">
                <a:solidFill>
                  <a:srgbClr val="2B4150"/>
                </a:solidFill>
                <a:latin typeface="Source Sans Pro" pitchFamily="34" charset="0"/>
                <a:ea typeface="Source Sans Pro" pitchFamily="34" charset="-122"/>
                <a:cs typeface="Source Sans Pro" pitchFamily="34" charset="-120"/>
              </a:rPr>
              <a:t>Οι εμπορικές τράπεζες είναι επιχειρήσεις που ασχολούνται με το χρήμα. Δέχονται καταθέσεις και δίνουν δάνεια.</a:t>
            </a:r>
            <a:endParaRPr lang="en-US" sz="2188" dirty="0"/>
          </a:p>
        </p:txBody>
      </p:sp>
      <p:cxnSp>
        <p:nvCxnSpPr>
          <p:cNvPr id="47" name="7 - Ευθεία γραμμή σύνδεσης">
            <a:extLst>
              <a:ext uri="{FF2B5EF4-FFF2-40B4-BE49-F238E27FC236}">
                <a16:creationId xmlns:a16="http://schemas.microsoft.com/office/drawing/2014/main" id="{B72359EE-7157-FC55-54AD-CADA6D65B925}"/>
              </a:ext>
            </a:extLst>
          </p:cNvPr>
          <p:cNvCxnSpPr>
            <a:stCxn id="59" idx="2"/>
            <a:endCxn id="69" idx="0"/>
          </p:cNvCxnSpPr>
          <p:nvPr/>
        </p:nvCxnSpPr>
        <p:spPr>
          <a:xfrm flipH="1">
            <a:off x="5858960" y="7465333"/>
            <a:ext cx="707659" cy="1405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8 - Ευθεία γραμμή σύνδεσης">
            <a:extLst>
              <a:ext uri="{FF2B5EF4-FFF2-40B4-BE49-F238E27FC236}">
                <a16:creationId xmlns:a16="http://schemas.microsoft.com/office/drawing/2014/main" id="{AF9D8D8F-58DA-CEA7-3971-E2FAFE9AEA86}"/>
              </a:ext>
            </a:extLst>
          </p:cNvPr>
          <p:cNvCxnSpPr>
            <a:stCxn id="52" idx="2"/>
            <a:endCxn id="55" idx="0"/>
          </p:cNvCxnSpPr>
          <p:nvPr/>
        </p:nvCxnSpPr>
        <p:spPr>
          <a:xfrm>
            <a:off x="5615727" y="4070953"/>
            <a:ext cx="1739433" cy="1456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9 - Ευθεία γραμμή σύνδεσης">
            <a:extLst>
              <a:ext uri="{FF2B5EF4-FFF2-40B4-BE49-F238E27FC236}">
                <a16:creationId xmlns:a16="http://schemas.microsoft.com/office/drawing/2014/main" id="{9FA2D10F-88AA-7E88-3677-E5024ED2C84E}"/>
              </a:ext>
            </a:extLst>
          </p:cNvPr>
          <p:cNvCxnSpPr>
            <a:stCxn id="55" idx="2"/>
            <a:endCxn id="58" idx="1"/>
          </p:cNvCxnSpPr>
          <p:nvPr/>
        </p:nvCxnSpPr>
        <p:spPr>
          <a:xfrm>
            <a:off x="7355160" y="5896536"/>
            <a:ext cx="2485429" cy="763816"/>
          </a:xfrm>
          <a:prstGeom prst="line">
            <a:avLst/>
          </a:prstGeom>
        </p:spPr>
        <p:style>
          <a:lnRef idx="1">
            <a:schemeClr val="accent1"/>
          </a:lnRef>
          <a:fillRef idx="0">
            <a:schemeClr val="accent1"/>
          </a:fillRef>
          <a:effectRef idx="0">
            <a:schemeClr val="accent1"/>
          </a:effectRef>
          <a:fontRef idx="minor">
            <a:schemeClr val="tx1"/>
          </a:fontRef>
        </p:style>
      </p:cxnSp>
      <p:sp>
        <p:nvSpPr>
          <p:cNvPr id="50" name="10 - TextBox">
            <a:extLst>
              <a:ext uri="{FF2B5EF4-FFF2-40B4-BE49-F238E27FC236}">
                <a16:creationId xmlns:a16="http://schemas.microsoft.com/office/drawing/2014/main" id="{28CE1AA8-4445-5F1B-380A-629526F69DC4}"/>
              </a:ext>
            </a:extLst>
          </p:cNvPr>
          <p:cNvSpPr txBox="1"/>
          <p:nvPr/>
        </p:nvSpPr>
        <p:spPr>
          <a:xfrm>
            <a:off x="630324" y="6849989"/>
            <a:ext cx="1008112" cy="369332"/>
          </a:xfrm>
          <a:prstGeom prst="rect">
            <a:avLst/>
          </a:prstGeom>
          <a:solidFill>
            <a:srgbClr val="99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solidFill>
                  <a:srgbClr val="663300"/>
                </a:solidFill>
                <a:latin typeface="Comic Sans MS" pitchFamily="66" charset="0"/>
              </a:rPr>
              <a:t>Όψεως</a:t>
            </a:r>
          </a:p>
        </p:txBody>
      </p:sp>
      <p:sp>
        <p:nvSpPr>
          <p:cNvPr id="51" name="11 - TextBox">
            <a:extLst>
              <a:ext uri="{FF2B5EF4-FFF2-40B4-BE49-F238E27FC236}">
                <a16:creationId xmlns:a16="http://schemas.microsoft.com/office/drawing/2014/main" id="{685DA5C0-73CC-BA8E-FFB7-7AD11340F1FF}"/>
              </a:ext>
            </a:extLst>
          </p:cNvPr>
          <p:cNvSpPr txBox="1"/>
          <p:nvPr/>
        </p:nvSpPr>
        <p:spPr>
          <a:xfrm>
            <a:off x="4105287" y="6508354"/>
            <a:ext cx="1584176" cy="369332"/>
          </a:xfrm>
          <a:prstGeom prst="rect">
            <a:avLst/>
          </a:prstGeom>
          <a:solidFill>
            <a:srgbClr val="99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solidFill>
                  <a:srgbClr val="663300"/>
                </a:solidFill>
                <a:latin typeface="Comic Sans MS" pitchFamily="66" charset="0"/>
              </a:rPr>
              <a:t>Προθεσμίας</a:t>
            </a:r>
          </a:p>
        </p:txBody>
      </p:sp>
      <p:sp>
        <p:nvSpPr>
          <p:cNvPr id="52" name="12 - TextBox">
            <a:extLst>
              <a:ext uri="{FF2B5EF4-FFF2-40B4-BE49-F238E27FC236}">
                <a16:creationId xmlns:a16="http://schemas.microsoft.com/office/drawing/2014/main" id="{8033A88F-BA20-3FFB-745E-AAA9964CEDED}"/>
              </a:ext>
            </a:extLst>
          </p:cNvPr>
          <p:cNvSpPr txBox="1"/>
          <p:nvPr/>
        </p:nvSpPr>
        <p:spPr>
          <a:xfrm>
            <a:off x="4679623" y="3606723"/>
            <a:ext cx="1872208" cy="464230"/>
          </a:xfrm>
          <a:prstGeom prst="rect">
            <a:avLst/>
          </a:prstGeom>
          <a:solidFill>
            <a:srgbClr val="99FF99"/>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900"/>
              </a:lnSpc>
            </a:pPr>
            <a:r>
              <a:rPr lang="el-GR" dirty="0">
                <a:solidFill>
                  <a:srgbClr val="663300"/>
                </a:solidFill>
                <a:latin typeface="Comic Sans MS" pitchFamily="66" charset="0"/>
              </a:rPr>
              <a:t>Τράπεζες</a:t>
            </a:r>
          </a:p>
        </p:txBody>
      </p:sp>
      <p:sp>
        <p:nvSpPr>
          <p:cNvPr id="53" name="13 - TextBox">
            <a:extLst>
              <a:ext uri="{FF2B5EF4-FFF2-40B4-BE49-F238E27FC236}">
                <a16:creationId xmlns:a16="http://schemas.microsoft.com/office/drawing/2014/main" id="{DD9D5178-B0D9-9A39-60F8-CF1AC2F798DE}"/>
              </a:ext>
            </a:extLst>
          </p:cNvPr>
          <p:cNvSpPr txBox="1"/>
          <p:nvPr/>
        </p:nvSpPr>
        <p:spPr>
          <a:xfrm>
            <a:off x="2070484" y="6877639"/>
            <a:ext cx="1728192" cy="369332"/>
          </a:xfrm>
          <a:prstGeom prst="rect">
            <a:avLst/>
          </a:prstGeom>
          <a:solidFill>
            <a:srgbClr val="99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solidFill>
                  <a:srgbClr val="663300"/>
                </a:solidFill>
                <a:latin typeface="Comic Sans MS" pitchFamily="66" charset="0"/>
              </a:rPr>
              <a:t>Ταμιευτηρίου</a:t>
            </a:r>
          </a:p>
        </p:txBody>
      </p:sp>
      <p:sp>
        <p:nvSpPr>
          <p:cNvPr id="54" name="14 - TextBox">
            <a:extLst>
              <a:ext uri="{FF2B5EF4-FFF2-40B4-BE49-F238E27FC236}">
                <a16:creationId xmlns:a16="http://schemas.microsoft.com/office/drawing/2014/main" id="{9EFE1AAF-CE5A-B155-DC66-C49C0F745293}"/>
              </a:ext>
            </a:extLst>
          </p:cNvPr>
          <p:cNvSpPr txBox="1"/>
          <p:nvPr/>
        </p:nvSpPr>
        <p:spPr>
          <a:xfrm>
            <a:off x="7118249" y="8493759"/>
            <a:ext cx="1656184" cy="369332"/>
          </a:xfrm>
          <a:prstGeom prst="rect">
            <a:avLst/>
          </a:prstGeom>
          <a:solidFill>
            <a:srgbClr val="99FF99"/>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l-GR" dirty="0">
                <a:solidFill>
                  <a:srgbClr val="663300"/>
                </a:solidFill>
                <a:latin typeface="Comic Sans MS" pitchFamily="66" charset="0"/>
              </a:rPr>
              <a:t>Καταναλωτικά</a:t>
            </a:r>
          </a:p>
        </p:txBody>
      </p:sp>
      <p:sp>
        <p:nvSpPr>
          <p:cNvPr id="55" name="15 - TextBox">
            <a:extLst>
              <a:ext uri="{FF2B5EF4-FFF2-40B4-BE49-F238E27FC236}">
                <a16:creationId xmlns:a16="http://schemas.microsoft.com/office/drawing/2014/main" id="{6946A796-AF0A-0695-B979-63C9824652FA}"/>
              </a:ext>
            </a:extLst>
          </p:cNvPr>
          <p:cNvSpPr txBox="1"/>
          <p:nvPr/>
        </p:nvSpPr>
        <p:spPr>
          <a:xfrm>
            <a:off x="6491064" y="5527204"/>
            <a:ext cx="1728192" cy="369332"/>
          </a:xfrm>
          <a:prstGeom prst="rect">
            <a:avLst/>
          </a:prstGeom>
          <a:solidFill>
            <a:srgbClr val="99FF99"/>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l-GR" dirty="0">
                <a:solidFill>
                  <a:srgbClr val="663300"/>
                </a:solidFill>
                <a:latin typeface="Comic Sans MS" pitchFamily="66" charset="0"/>
              </a:rPr>
              <a:t>Δάνεια</a:t>
            </a:r>
          </a:p>
        </p:txBody>
      </p:sp>
      <p:sp>
        <p:nvSpPr>
          <p:cNvPr id="56" name="16 - TextBox">
            <a:extLst>
              <a:ext uri="{FF2B5EF4-FFF2-40B4-BE49-F238E27FC236}">
                <a16:creationId xmlns:a16="http://schemas.microsoft.com/office/drawing/2014/main" id="{A801942B-D6CB-C971-3CCE-ABFE2D82DB0D}"/>
              </a:ext>
            </a:extLst>
          </p:cNvPr>
          <p:cNvSpPr txBox="1"/>
          <p:nvPr/>
        </p:nvSpPr>
        <p:spPr>
          <a:xfrm>
            <a:off x="2674640" y="5455196"/>
            <a:ext cx="1944216" cy="369332"/>
          </a:xfrm>
          <a:prstGeom prst="rect">
            <a:avLst/>
          </a:prstGeom>
          <a:solidFill>
            <a:srgbClr val="99FF99"/>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l-GR" dirty="0">
                <a:solidFill>
                  <a:srgbClr val="663300"/>
                </a:solidFill>
                <a:latin typeface="Comic Sans MS" pitchFamily="66" charset="0"/>
              </a:rPr>
              <a:t>Καταθέσεις</a:t>
            </a:r>
          </a:p>
        </p:txBody>
      </p:sp>
      <p:sp>
        <p:nvSpPr>
          <p:cNvPr id="57" name="17 - TextBox">
            <a:extLst>
              <a:ext uri="{FF2B5EF4-FFF2-40B4-BE49-F238E27FC236}">
                <a16:creationId xmlns:a16="http://schemas.microsoft.com/office/drawing/2014/main" id="{B71A5283-734A-073C-1E25-6447DD13A6F5}"/>
              </a:ext>
            </a:extLst>
          </p:cNvPr>
          <p:cNvSpPr txBox="1"/>
          <p:nvPr/>
        </p:nvSpPr>
        <p:spPr>
          <a:xfrm>
            <a:off x="7715200" y="6607324"/>
            <a:ext cx="1584176" cy="369332"/>
          </a:xfrm>
          <a:prstGeom prst="rect">
            <a:avLst/>
          </a:prstGeom>
          <a:solidFill>
            <a:srgbClr val="99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solidFill>
                  <a:srgbClr val="663300"/>
                </a:solidFill>
                <a:latin typeface="Comic Sans MS" pitchFamily="66" charset="0"/>
              </a:rPr>
              <a:t>Επιχειρήσεις</a:t>
            </a:r>
          </a:p>
        </p:txBody>
      </p:sp>
      <p:sp>
        <p:nvSpPr>
          <p:cNvPr id="58" name="18 - TextBox">
            <a:extLst>
              <a:ext uri="{FF2B5EF4-FFF2-40B4-BE49-F238E27FC236}">
                <a16:creationId xmlns:a16="http://schemas.microsoft.com/office/drawing/2014/main" id="{B572FDE3-F000-21D9-E779-699B2A87663A}"/>
              </a:ext>
            </a:extLst>
          </p:cNvPr>
          <p:cNvSpPr txBox="1"/>
          <p:nvPr/>
        </p:nvSpPr>
        <p:spPr>
          <a:xfrm>
            <a:off x="9840589" y="6475686"/>
            <a:ext cx="1152128" cy="369332"/>
          </a:xfrm>
          <a:prstGeom prst="rect">
            <a:avLst/>
          </a:prstGeom>
          <a:solidFill>
            <a:srgbClr val="99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solidFill>
                  <a:srgbClr val="663300"/>
                </a:solidFill>
                <a:latin typeface="Comic Sans MS" pitchFamily="66" charset="0"/>
              </a:rPr>
              <a:t>Κράτος</a:t>
            </a:r>
          </a:p>
        </p:txBody>
      </p:sp>
      <p:sp>
        <p:nvSpPr>
          <p:cNvPr id="59" name="19 - TextBox">
            <a:extLst>
              <a:ext uri="{FF2B5EF4-FFF2-40B4-BE49-F238E27FC236}">
                <a16:creationId xmlns:a16="http://schemas.microsoft.com/office/drawing/2014/main" id="{BABBB72C-72A2-D757-7860-6C9F678DD02F}"/>
              </a:ext>
            </a:extLst>
          </p:cNvPr>
          <p:cNvSpPr txBox="1"/>
          <p:nvPr/>
        </p:nvSpPr>
        <p:spPr>
          <a:xfrm>
            <a:off x="5990555" y="7096001"/>
            <a:ext cx="1152128" cy="369332"/>
          </a:xfrm>
          <a:prstGeom prst="rect">
            <a:avLst/>
          </a:prstGeom>
          <a:solidFill>
            <a:srgbClr val="99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solidFill>
                  <a:srgbClr val="663300"/>
                </a:solidFill>
                <a:latin typeface="Comic Sans MS" pitchFamily="66" charset="0"/>
              </a:rPr>
              <a:t>Ιδιώτες</a:t>
            </a:r>
          </a:p>
        </p:txBody>
      </p:sp>
      <p:cxnSp>
        <p:nvCxnSpPr>
          <p:cNvPr id="60" name="20 - Ευθεία γραμμή σύνδεσης">
            <a:extLst>
              <a:ext uri="{FF2B5EF4-FFF2-40B4-BE49-F238E27FC236}">
                <a16:creationId xmlns:a16="http://schemas.microsoft.com/office/drawing/2014/main" id="{F8032C4C-FE8E-421D-EE51-18596CE10AC6}"/>
              </a:ext>
            </a:extLst>
          </p:cNvPr>
          <p:cNvCxnSpPr>
            <a:stCxn id="56" idx="2"/>
            <a:endCxn id="50" idx="0"/>
          </p:cNvCxnSpPr>
          <p:nvPr/>
        </p:nvCxnSpPr>
        <p:spPr>
          <a:xfrm flipH="1">
            <a:off x="1134380" y="5824528"/>
            <a:ext cx="2512368" cy="1025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21 - Ευθεία γραμμή σύνδεσης">
            <a:extLst>
              <a:ext uri="{FF2B5EF4-FFF2-40B4-BE49-F238E27FC236}">
                <a16:creationId xmlns:a16="http://schemas.microsoft.com/office/drawing/2014/main" id="{B206A8AF-B87F-1F46-31B8-6CE5118301FA}"/>
              </a:ext>
            </a:extLst>
          </p:cNvPr>
          <p:cNvCxnSpPr>
            <a:stCxn id="56" idx="2"/>
            <a:endCxn id="53" idx="0"/>
          </p:cNvCxnSpPr>
          <p:nvPr/>
        </p:nvCxnSpPr>
        <p:spPr>
          <a:xfrm flipH="1">
            <a:off x="2934580" y="5824528"/>
            <a:ext cx="712168" cy="1053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22 - Ευθεία γραμμή σύνδεσης">
            <a:extLst>
              <a:ext uri="{FF2B5EF4-FFF2-40B4-BE49-F238E27FC236}">
                <a16:creationId xmlns:a16="http://schemas.microsoft.com/office/drawing/2014/main" id="{9DA20A23-43F7-808E-B15E-43AB79A1CE9B}"/>
              </a:ext>
            </a:extLst>
          </p:cNvPr>
          <p:cNvCxnSpPr>
            <a:stCxn id="56" idx="2"/>
            <a:endCxn id="51" idx="0"/>
          </p:cNvCxnSpPr>
          <p:nvPr/>
        </p:nvCxnSpPr>
        <p:spPr>
          <a:xfrm>
            <a:off x="3646748" y="5824528"/>
            <a:ext cx="1250627" cy="68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23 - Ευθεία γραμμή σύνδεσης">
            <a:extLst>
              <a:ext uri="{FF2B5EF4-FFF2-40B4-BE49-F238E27FC236}">
                <a16:creationId xmlns:a16="http://schemas.microsoft.com/office/drawing/2014/main" id="{B773C804-D884-30C2-2146-3DE2EBF802C4}"/>
              </a:ext>
            </a:extLst>
          </p:cNvPr>
          <p:cNvCxnSpPr>
            <a:stCxn id="59" idx="2"/>
            <a:endCxn id="68" idx="0"/>
          </p:cNvCxnSpPr>
          <p:nvPr/>
        </p:nvCxnSpPr>
        <p:spPr>
          <a:xfrm flipH="1">
            <a:off x="4310000" y="7465333"/>
            <a:ext cx="2256619" cy="929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24 - Ευθεία γραμμή σύνδεσης">
            <a:extLst>
              <a:ext uri="{FF2B5EF4-FFF2-40B4-BE49-F238E27FC236}">
                <a16:creationId xmlns:a16="http://schemas.microsoft.com/office/drawing/2014/main" id="{315F0D29-ED38-FA81-2F47-F2F125FEA305}"/>
              </a:ext>
            </a:extLst>
          </p:cNvPr>
          <p:cNvCxnSpPr>
            <a:stCxn id="59" idx="2"/>
            <a:endCxn id="54" idx="0"/>
          </p:cNvCxnSpPr>
          <p:nvPr/>
        </p:nvCxnSpPr>
        <p:spPr>
          <a:xfrm>
            <a:off x="6566619" y="7465333"/>
            <a:ext cx="1379722" cy="1028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25 - Ευθεία γραμμή σύνδεσης">
            <a:extLst>
              <a:ext uri="{FF2B5EF4-FFF2-40B4-BE49-F238E27FC236}">
                <a16:creationId xmlns:a16="http://schemas.microsoft.com/office/drawing/2014/main" id="{93B2ED72-E548-710E-B45B-052650C0D370}"/>
              </a:ext>
            </a:extLst>
          </p:cNvPr>
          <p:cNvCxnSpPr>
            <a:stCxn id="52" idx="2"/>
            <a:endCxn id="56" idx="0"/>
          </p:cNvCxnSpPr>
          <p:nvPr/>
        </p:nvCxnSpPr>
        <p:spPr>
          <a:xfrm flipH="1">
            <a:off x="3646748" y="4070953"/>
            <a:ext cx="1968979" cy="1384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26 - Ευθεία γραμμή σύνδεσης">
            <a:extLst>
              <a:ext uri="{FF2B5EF4-FFF2-40B4-BE49-F238E27FC236}">
                <a16:creationId xmlns:a16="http://schemas.microsoft.com/office/drawing/2014/main" id="{B9264838-94B5-1C36-6FA1-A8F7498071E5}"/>
              </a:ext>
            </a:extLst>
          </p:cNvPr>
          <p:cNvCxnSpPr>
            <a:stCxn id="55" idx="2"/>
            <a:endCxn id="57" idx="0"/>
          </p:cNvCxnSpPr>
          <p:nvPr/>
        </p:nvCxnSpPr>
        <p:spPr>
          <a:xfrm>
            <a:off x="7355160" y="5896536"/>
            <a:ext cx="1152128" cy="710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27 - Ευθεία γραμμή σύνδεσης">
            <a:extLst>
              <a:ext uri="{FF2B5EF4-FFF2-40B4-BE49-F238E27FC236}">
                <a16:creationId xmlns:a16="http://schemas.microsoft.com/office/drawing/2014/main" id="{3769797A-FD5B-A27C-9717-08BF4CFD0771}"/>
              </a:ext>
            </a:extLst>
          </p:cNvPr>
          <p:cNvCxnSpPr>
            <a:stCxn id="55" idx="2"/>
            <a:endCxn id="59" idx="0"/>
          </p:cNvCxnSpPr>
          <p:nvPr/>
        </p:nvCxnSpPr>
        <p:spPr>
          <a:xfrm flipH="1">
            <a:off x="6566619" y="5896536"/>
            <a:ext cx="788541" cy="1199465"/>
          </a:xfrm>
          <a:prstGeom prst="line">
            <a:avLst/>
          </a:prstGeom>
        </p:spPr>
        <p:style>
          <a:lnRef idx="1">
            <a:schemeClr val="accent1"/>
          </a:lnRef>
          <a:fillRef idx="0">
            <a:schemeClr val="accent1"/>
          </a:fillRef>
          <a:effectRef idx="0">
            <a:schemeClr val="accent1"/>
          </a:effectRef>
          <a:fontRef idx="minor">
            <a:schemeClr val="tx1"/>
          </a:fontRef>
        </p:style>
      </p:cxnSp>
      <p:sp>
        <p:nvSpPr>
          <p:cNvPr id="68" name="28 - TextBox">
            <a:extLst>
              <a:ext uri="{FF2B5EF4-FFF2-40B4-BE49-F238E27FC236}">
                <a16:creationId xmlns:a16="http://schemas.microsoft.com/office/drawing/2014/main" id="{4F3B79E6-ED89-EBA4-32DE-DC39EC6D9107}"/>
              </a:ext>
            </a:extLst>
          </p:cNvPr>
          <p:cNvSpPr txBox="1"/>
          <p:nvPr/>
        </p:nvSpPr>
        <p:spPr>
          <a:xfrm>
            <a:off x="3553916" y="8395320"/>
            <a:ext cx="1512168" cy="369332"/>
          </a:xfrm>
          <a:prstGeom prst="rect">
            <a:avLst/>
          </a:prstGeom>
          <a:solidFill>
            <a:srgbClr val="99FF99"/>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261938" indent="-261938" algn="ctr"/>
            <a:r>
              <a:rPr lang="el-GR" dirty="0">
                <a:solidFill>
                  <a:srgbClr val="663300"/>
                </a:solidFill>
                <a:latin typeface="Comic Sans MS" pitchFamily="66" charset="0"/>
              </a:rPr>
              <a:t>Στεγαστικά</a:t>
            </a:r>
          </a:p>
        </p:txBody>
      </p:sp>
      <p:sp>
        <p:nvSpPr>
          <p:cNvPr id="69" name="37 - TextBox">
            <a:extLst>
              <a:ext uri="{FF2B5EF4-FFF2-40B4-BE49-F238E27FC236}">
                <a16:creationId xmlns:a16="http://schemas.microsoft.com/office/drawing/2014/main" id="{6DFA3519-2752-63E7-D63E-004F5AE78725}"/>
              </a:ext>
            </a:extLst>
          </p:cNvPr>
          <p:cNvSpPr txBox="1"/>
          <p:nvPr/>
        </p:nvSpPr>
        <p:spPr>
          <a:xfrm>
            <a:off x="4958860" y="8870930"/>
            <a:ext cx="1800200" cy="369332"/>
          </a:xfrm>
          <a:prstGeom prst="rect">
            <a:avLst/>
          </a:prstGeom>
          <a:solidFill>
            <a:srgbClr val="99FF99"/>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l-GR" dirty="0" err="1">
                <a:solidFill>
                  <a:srgbClr val="663300"/>
                </a:solidFill>
                <a:latin typeface="Comic Sans MS" pitchFamily="66" charset="0"/>
              </a:rPr>
              <a:t>Πιστωτ</a:t>
            </a:r>
            <a:r>
              <a:rPr lang="el-GR" dirty="0">
                <a:solidFill>
                  <a:srgbClr val="663300"/>
                </a:solidFill>
                <a:latin typeface="Comic Sans MS" pitchFamily="66" charset="0"/>
              </a:rPr>
              <a:t>. κάρτες</a:t>
            </a:r>
          </a:p>
        </p:txBody>
      </p:sp>
      <p:sp>
        <p:nvSpPr>
          <p:cNvPr id="70" name="47 - TextBox">
            <a:extLst>
              <a:ext uri="{FF2B5EF4-FFF2-40B4-BE49-F238E27FC236}">
                <a16:creationId xmlns:a16="http://schemas.microsoft.com/office/drawing/2014/main" id="{0D12FD45-4AAC-DC7F-00A2-05AB727B3A00}"/>
              </a:ext>
            </a:extLst>
          </p:cNvPr>
          <p:cNvSpPr txBox="1"/>
          <p:nvPr/>
        </p:nvSpPr>
        <p:spPr>
          <a:xfrm>
            <a:off x="4014670" y="4652422"/>
            <a:ext cx="1008112" cy="338554"/>
          </a:xfrm>
          <a:prstGeom prst="rect">
            <a:avLst/>
          </a:prstGeom>
          <a:solidFill>
            <a:srgbClr val="99FF99"/>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sz="1600" dirty="0">
                <a:solidFill>
                  <a:srgbClr val="663300"/>
                </a:solidFill>
                <a:latin typeface="Comic Sans MS" pitchFamily="66" charset="0"/>
              </a:rPr>
              <a:t>δέχονται</a:t>
            </a:r>
          </a:p>
        </p:txBody>
      </p:sp>
      <p:sp>
        <p:nvSpPr>
          <p:cNvPr id="71" name="48 - TextBox">
            <a:extLst>
              <a:ext uri="{FF2B5EF4-FFF2-40B4-BE49-F238E27FC236}">
                <a16:creationId xmlns:a16="http://schemas.microsoft.com/office/drawing/2014/main" id="{C5B9D659-DC13-6E82-763E-B1A7FC6CFACC}"/>
              </a:ext>
            </a:extLst>
          </p:cNvPr>
          <p:cNvSpPr txBox="1"/>
          <p:nvPr/>
        </p:nvSpPr>
        <p:spPr>
          <a:xfrm>
            <a:off x="6085912" y="4735116"/>
            <a:ext cx="1080120" cy="338554"/>
          </a:xfrm>
          <a:prstGeom prst="rect">
            <a:avLst/>
          </a:prstGeom>
          <a:solidFill>
            <a:srgbClr val="99FF99"/>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sz="1600" dirty="0">
                <a:solidFill>
                  <a:srgbClr val="663300"/>
                </a:solidFill>
                <a:latin typeface="Comic Sans MS" pitchFamily="66" charset="0"/>
              </a:rPr>
              <a:t>χορηγούν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7" y="1895624"/>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Είδη Καταθέσεων</a:t>
            </a:r>
            <a:endParaRPr lang="en-US" sz="5563" dirty="0"/>
          </a:p>
        </p:txBody>
      </p:sp>
      <p:pic>
        <p:nvPicPr>
          <p:cNvPr id="3" name="Image 0" descr="preencoded.png"/>
          <p:cNvPicPr>
            <a:picLocks noChangeAspect="1"/>
          </p:cNvPicPr>
          <p:nvPr/>
        </p:nvPicPr>
        <p:blipFill>
          <a:blip r:embed="rId3"/>
          <a:stretch>
            <a:fillRect/>
          </a:stretch>
        </p:blipFill>
        <p:spPr>
          <a:xfrm>
            <a:off x="3722936" y="3348633"/>
            <a:ext cx="2690069" cy="1633686"/>
          </a:xfrm>
          <a:prstGeom prst="rect">
            <a:avLst/>
          </a:prstGeom>
        </p:spPr>
      </p:pic>
      <p:sp>
        <p:nvSpPr>
          <p:cNvPr id="4" name="Text 1"/>
          <p:cNvSpPr/>
          <p:nvPr/>
        </p:nvSpPr>
        <p:spPr>
          <a:xfrm>
            <a:off x="4984850" y="4084440"/>
            <a:ext cx="166241" cy="566886"/>
          </a:xfrm>
          <a:prstGeom prst="rect">
            <a:avLst/>
          </a:prstGeom>
          <a:noFill/>
          <a:ln/>
        </p:spPr>
        <p:txBody>
          <a:bodyPr wrap="none" lIns="0" tIns="0" rIns="0" bIns="0" rtlCol="0" anchor="t"/>
          <a:lstStyle/>
          <a:p>
            <a:pPr algn="ctr">
              <a:lnSpc>
                <a:spcPts val="4438"/>
              </a:lnSpc>
            </a:pPr>
            <a:r>
              <a:rPr lang="en-US" sz="2750" dirty="0">
                <a:solidFill>
                  <a:srgbClr val="2B4150"/>
                </a:solidFill>
                <a:latin typeface="MuseoModerno Medium" pitchFamily="34" charset="0"/>
                <a:ea typeface="MuseoModerno Medium" pitchFamily="34" charset="-122"/>
                <a:cs typeface="MuseoModerno Medium" pitchFamily="34" charset="-120"/>
              </a:rPr>
              <a:t>1</a:t>
            </a:r>
            <a:endParaRPr lang="en-US" sz="2750" dirty="0"/>
          </a:p>
        </p:txBody>
      </p:sp>
      <p:sp>
        <p:nvSpPr>
          <p:cNvPr id="5" name="Text 2"/>
          <p:cNvSpPr/>
          <p:nvPr/>
        </p:nvSpPr>
        <p:spPr>
          <a:xfrm>
            <a:off x="6681314" y="3149218"/>
            <a:ext cx="3544044" cy="442913"/>
          </a:xfrm>
          <a:prstGeom prst="rect">
            <a:avLst/>
          </a:prstGeom>
          <a:noFill/>
          <a:ln/>
        </p:spPr>
        <p:txBody>
          <a:bodyPr wrap="none" lIns="0" tIns="0" rIns="0" bIns="0" rtlCol="0" anchor="t"/>
          <a:lstStyle/>
          <a:p>
            <a:pPr>
              <a:lnSpc>
                <a:spcPts val="3438"/>
              </a:lnSpc>
            </a:pPr>
            <a:r>
              <a:rPr lang="en-US" sz="3200" dirty="0">
                <a:solidFill>
                  <a:srgbClr val="2B4150"/>
                </a:solidFill>
                <a:latin typeface="MuseoModerno Medium" pitchFamily="34" charset="0"/>
                <a:ea typeface="MuseoModerno Medium" pitchFamily="34" charset="-122"/>
                <a:cs typeface="MuseoModerno Medium" pitchFamily="34" charset="-120"/>
              </a:rPr>
              <a:t>Καταθέσεις όψεως</a:t>
            </a:r>
            <a:endParaRPr lang="en-US" sz="3200" dirty="0"/>
          </a:p>
        </p:txBody>
      </p:sp>
      <p:sp>
        <p:nvSpPr>
          <p:cNvPr id="6" name="Text 3"/>
          <p:cNvSpPr/>
          <p:nvPr/>
        </p:nvSpPr>
        <p:spPr>
          <a:xfrm>
            <a:off x="6681314" y="3736700"/>
            <a:ext cx="6501286" cy="1341388"/>
          </a:xfrm>
          <a:prstGeom prst="rect">
            <a:avLst/>
          </a:prstGeom>
          <a:noFill/>
          <a:ln/>
        </p:spPr>
        <p:txBody>
          <a:bodyPr wrap="none" lIns="0" tIns="0" rIns="0" bIns="0" rtlCol="0" anchor="t"/>
          <a:lstStyle/>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Γίνονται κυρίως από επιχειρήσεις.</a:t>
            </a:r>
          </a:p>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Συνοδεύονται από την έκδοση μπλοκ επιταγών.</a:t>
            </a:r>
          </a:p>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Δικαίωμα για συχνές καταθέσεις και αναλήψεις</a:t>
            </a:r>
            <a:r>
              <a:rPr lang="en-US" sz="2400" dirty="0">
                <a:solidFill>
                  <a:srgbClr val="2B4150"/>
                </a:solidFill>
                <a:latin typeface="Source Sans Pro" pitchFamily="34" charset="0"/>
                <a:ea typeface="Source Sans Pro" pitchFamily="34" charset="-122"/>
                <a:cs typeface="Source Sans Pro" pitchFamily="34" charset="-120"/>
              </a:rPr>
              <a:t>.</a:t>
            </a:r>
            <a:endParaRPr lang="en-US" sz="2400" dirty="0"/>
          </a:p>
        </p:txBody>
      </p:sp>
      <p:sp>
        <p:nvSpPr>
          <p:cNvPr id="7" name="Shape 4"/>
          <p:cNvSpPr/>
          <p:nvPr/>
        </p:nvSpPr>
        <p:spPr>
          <a:xfrm>
            <a:off x="6483846" y="4998690"/>
            <a:ext cx="10741075" cy="19050"/>
          </a:xfrm>
          <a:prstGeom prst="roundRect">
            <a:avLst>
              <a:gd name="adj" fmla="val 223256"/>
            </a:avLst>
          </a:prstGeom>
          <a:solidFill>
            <a:srgbClr val="D9D4C9"/>
          </a:solidFill>
          <a:ln/>
        </p:spPr>
      </p:sp>
      <p:pic>
        <p:nvPicPr>
          <p:cNvPr id="8" name="Image 1" descr="preencoded.png"/>
          <p:cNvPicPr>
            <a:picLocks noChangeAspect="1"/>
          </p:cNvPicPr>
          <p:nvPr/>
        </p:nvPicPr>
        <p:blipFill>
          <a:blip r:embed="rId4"/>
          <a:stretch>
            <a:fillRect/>
          </a:stretch>
        </p:blipFill>
        <p:spPr>
          <a:xfrm>
            <a:off x="2377977" y="5053162"/>
            <a:ext cx="5380136" cy="1633686"/>
          </a:xfrm>
          <a:prstGeom prst="rect">
            <a:avLst/>
          </a:prstGeom>
        </p:spPr>
      </p:pic>
      <p:sp>
        <p:nvSpPr>
          <p:cNvPr id="9" name="Text 5"/>
          <p:cNvSpPr/>
          <p:nvPr/>
        </p:nvSpPr>
        <p:spPr>
          <a:xfrm>
            <a:off x="4969372" y="5586562"/>
            <a:ext cx="197049" cy="566886"/>
          </a:xfrm>
          <a:prstGeom prst="rect">
            <a:avLst/>
          </a:prstGeom>
          <a:noFill/>
          <a:ln/>
        </p:spPr>
        <p:txBody>
          <a:bodyPr wrap="none" lIns="0" tIns="0" rIns="0" bIns="0" rtlCol="0" anchor="t"/>
          <a:lstStyle/>
          <a:p>
            <a:pPr algn="ctr">
              <a:lnSpc>
                <a:spcPts val="4438"/>
              </a:lnSpc>
            </a:pPr>
            <a:r>
              <a:rPr lang="en-US" sz="2750" dirty="0">
                <a:solidFill>
                  <a:srgbClr val="2B4150"/>
                </a:solidFill>
                <a:latin typeface="MuseoModerno Medium" pitchFamily="34" charset="0"/>
                <a:ea typeface="MuseoModerno Medium" pitchFamily="34" charset="-122"/>
                <a:cs typeface="MuseoModerno Medium" pitchFamily="34" charset="-120"/>
              </a:rPr>
              <a:t>2</a:t>
            </a:r>
            <a:endParaRPr lang="en-US" sz="2750" dirty="0"/>
          </a:p>
        </p:txBody>
      </p:sp>
      <p:sp>
        <p:nvSpPr>
          <p:cNvPr id="10" name="Text 6"/>
          <p:cNvSpPr/>
          <p:nvPr/>
        </p:nvSpPr>
        <p:spPr>
          <a:xfrm>
            <a:off x="8041630" y="5336679"/>
            <a:ext cx="4224635" cy="442913"/>
          </a:xfrm>
          <a:prstGeom prst="rect">
            <a:avLst/>
          </a:prstGeom>
          <a:noFill/>
          <a:ln/>
        </p:spPr>
        <p:txBody>
          <a:bodyPr wrap="none" lIns="0" tIns="0" rIns="0" bIns="0" rtlCol="0" anchor="t"/>
          <a:lstStyle/>
          <a:p>
            <a:pPr>
              <a:lnSpc>
                <a:spcPts val="3438"/>
              </a:lnSpc>
            </a:pPr>
            <a:r>
              <a:rPr lang="en-US" sz="3200" dirty="0">
                <a:solidFill>
                  <a:srgbClr val="2B4150"/>
                </a:solidFill>
                <a:latin typeface="MuseoModerno Medium" pitchFamily="34" charset="0"/>
                <a:ea typeface="MuseoModerno Medium" pitchFamily="34" charset="-122"/>
                <a:cs typeface="MuseoModerno Medium" pitchFamily="34" charset="-120"/>
              </a:rPr>
              <a:t>Καταθέσεις ταμιευτηρίου</a:t>
            </a:r>
            <a:endParaRPr lang="en-US" sz="3200" dirty="0"/>
          </a:p>
        </p:txBody>
      </p:sp>
      <p:sp>
        <p:nvSpPr>
          <p:cNvPr id="11" name="Text 7"/>
          <p:cNvSpPr/>
          <p:nvPr/>
        </p:nvSpPr>
        <p:spPr>
          <a:xfrm>
            <a:off x="8041630" y="5870005"/>
            <a:ext cx="6759328" cy="921393"/>
          </a:xfrm>
          <a:prstGeom prst="rect">
            <a:avLst/>
          </a:prstGeom>
          <a:noFill/>
          <a:ln/>
        </p:spPr>
        <p:txBody>
          <a:bodyPr wrap="none" lIns="0" tIns="0" rIns="0" bIns="0" rtlCol="0" anchor="t"/>
          <a:lstStyle/>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Η συνηθέστερη μορφή καταθέσεων για αποταμίευση.</a:t>
            </a:r>
          </a:p>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Δικαίωμα για συχνές καταθέσεις και αναλήψεις.</a:t>
            </a:r>
          </a:p>
        </p:txBody>
      </p:sp>
      <p:sp>
        <p:nvSpPr>
          <p:cNvPr id="12" name="Shape 8"/>
          <p:cNvSpPr/>
          <p:nvPr/>
        </p:nvSpPr>
        <p:spPr>
          <a:xfrm>
            <a:off x="7828956" y="6703219"/>
            <a:ext cx="9395966" cy="19050"/>
          </a:xfrm>
          <a:prstGeom prst="roundRect">
            <a:avLst>
              <a:gd name="adj" fmla="val 223256"/>
            </a:avLst>
          </a:prstGeom>
          <a:solidFill>
            <a:srgbClr val="D9D4C9"/>
          </a:solidFill>
          <a:ln/>
        </p:spPr>
      </p:sp>
      <p:pic>
        <p:nvPicPr>
          <p:cNvPr id="13" name="Image 2" descr="preencoded.png"/>
          <p:cNvPicPr>
            <a:picLocks noChangeAspect="1"/>
          </p:cNvPicPr>
          <p:nvPr/>
        </p:nvPicPr>
        <p:blipFill>
          <a:blip r:embed="rId5"/>
          <a:stretch>
            <a:fillRect/>
          </a:stretch>
        </p:blipFill>
        <p:spPr>
          <a:xfrm>
            <a:off x="1032868" y="6757691"/>
            <a:ext cx="8070205" cy="1633686"/>
          </a:xfrm>
          <a:prstGeom prst="rect">
            <a:avLst/>
          </a:prstGeom>
        </p:spPr>
      </p:pic>
      <p:sp>
        <p:nvSpPr>
          <p:cNvPr id="14" name="Text 9"/>
          <p:cNvSpPr/>
          <p:nvPr/>
        </p:nvSpPr>
        <p:spPr>
          <a:xfrm>
            <a:off x="4968329" y="7291091"/>
            <a:ext cx="199133" cy="566886"/>
          </a:xfrm>
          <a:prstGeom prst="rect">
            <a:avLst/>
          </a:prstGeom>
          <a:noFill/>
          <a:ln/>
        </p:spPr>
        <p:txBody>
          <a:bodyPr wrap="none" lIns="0" tIns="0" rIns="0" bIns="0" rtlCol="0" anchor="t"/>
          <a:lstStyle/>
          <a:p>
            <a:pPr algn="ctr">
              <a:lnSpc>
                <a:spcPts val="4438"/>
              </a:lnSpc>
            </a:pPr>
            <a:r>
              <a:rPr lang="en-US" sz="2750" dirty="0">
                <a:solidFill>
                  <a:srgbClr val="2B4150"/>
                </a:solidFill>
                <a:latin typeface="MuseoModerno Medium" pitchFamily="34" charset="0"/>
                <a:ea typeface="MuseoModerno Medium" pitchFamily="34" charset="-122"/>
                <a:cs typeface="MuseoModerno Medium" pitchFamily="34" charset="-120"/>
              </a:rPr>
              <a:t>3</a:t>
            </a:r>
            <a:endParaRPr lang="en-US" sz="2750" dirty="0"/>
          </a:p>
        </p:txBody>
      </p:sp>
      <p:sp>
        <p:nvSpPr>
          <p:cNvPr id="15" name="Text 10"/>
          <p:cNvSpPr/>
          <p:nvPr/>
        </p:nvSpPr>
        <p:spPr>
          <a:xfrm>
            <a:off x="9386591" y="7041207"/>
            <a:ext cx="4411564" cy="442913"/>
          </a:xfrm>
          <a:prstGeom prst="rect">
            <a:avLst/>
          </a:prstGeom>
          <a:noFill/>
          <a:ln/>
        </p:spPr>
        <p:txBody>
          <a:bodyPr wrap="none" lIns="0" tIns="0" rIns="0" bIns="0" rtlCol="0" anchor="t"/>
          <a:lstStyle/>
          <a:p>
            <a:pPr>
              <a:lnSpc>
                <a:spcPts val="3438"/>
              </a:lnSpc>
            </a:pPr>
            <a:r>
              <a:rPr lang="en-US" sz="3200" dirty="0">
                <a:solidFill>
                  <a:srgbClr val="2B4150"/>
                </a:solidFill>
                <a:latin typeface="MuseoModerno Medium" pitchFamily="34" charset="0"/>
                <a:ea typeface="MuseoModerno Medium" pitchFamily="34" charset="-122"/>
                <a:cs typeface="MuseoModerno Medium" pitchFamily="34" charset="-120"/>
              </a:rPr>
              <a:t>Καταθέσεις επί προθεσμία</a:t>
            </a:r>
            <a:endParaRPr lang="en-US" sz="3200" dirty="0"/>
          </a:p>
        </p:txBody>
      </p:sp>
      <p:sp>
        <p:nvSpPr>
          <p:cNvPr id="16" name="Text 11"/>
          <p:cNvSpPr/>
          <p:nvPr/>
        </p:nvSpPr>
        <p:spPr>
          <a:xfrm>
            <a:off x="9386591" y="7574534"/>
            <a:ext cx="7682210" cy="1904817"/>
          </a:xfrm>
          <a:prstGeom prst="rect">
            <a:avLst/>
          </a:prstGeom>
          <a:noFill/>
          <a:ln/>
        </p:spPr>
        <p:txBody>
          <a:bodyPr wrap="square" lIns="0" tIns="0" rIns="0" bIns="0" rtlCol="0" anchor="t">
            <a:spAutoFit/>
          </a:bodyPr>
          <a:lstStyle/>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Γίνονται με συμφωνία για το χρόνο κατάθεσης και μερικές φορές και για το επιτόκιο.</a:t>
            </a:r>
          </a:p>
          <a:p>
            <a:pPr marL="342900" indent="-342900">
              <a:buFont typeface="Arial" panose="020B0604020202020204" pitchFamily="34" charset="0"/>
              <a:buChar char="•"/>
            </a:pPr>
            <a:r>
              <a:rPr lang="el-GR" sz="2400" dirty="0">
                <a:solidFill>
                  <a:srgbClr val="2B4150"/>
                </a:solidFill>
                <a:latin typeface="Source Sans Pro" pitchFamily="34" charset="0"/>
                <a:ea typeface="Source Sans Pro" pitchFamily="34" charset="-122"/>
                <a:cs typeface="Source Sans Pro" pitchFamily="34" charset="-120"/>
              </a:rPr>
              <a:t>Η ανάληψη νωρίτερα από την προθεσμία, συνεπάγεται  κάποια ποινή.</a:t>
            </a:r>
          </a:p>
          <a:p>
            <a:pPr>
              <a:lnSpc>
                <a:spcPts val="3563"/>
              </a:lnSpc>
            </a:pP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1824782"/>
            <a:ext cx="7208490"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Επιτόκια Καταθέσεων</a:t>
            </a:r>
            <a:endParaRPr lang="en-US" sz="5563" dirty="0"/>
          </a:p>
        </p:txBody>
      </p:sp>
      <p:sp>
        <p:nvSpPr>
          <p:cNvPr id="3" name="Shape 1"/>
          <p:cNvSpPr/>
          <p:nvPr/>
        </p:nvSpPr>
        <p:spPr>
          <a:xfrm>
            <a:off x="992238" y="3277792"/>
            <a:ext cx="2717155" cy="1633686"/>
          </a:xfrm>
          <a:prstGeom prst="roundRect">
            <a:avLst>
              <a:gd name="adj" fmla="val 2603"/>
            </a:avLst>
          </a:prstGeom>
          <a:solidFill>
            <a:srgbClr val="F3EEE3"/>
          </a:solidFill>
          <a:ln/>
        </p:spPr>
      </p:sp>
      <p:sp>
        <p:nvSpPr>
          <p:cNvPr id="4" name="Text 2"/>
          <p:cNvSpPr/>
          <p:nvPr/>
        </p:nvSpPr>
        <p:spPr>
          <a:xfrm>
            <a:off x="1275756" y="3811192"/>
            <a:ext cx="166241" cy="566886"/>
          </a:xfrm>
          <a:prstGeom prst="rect">
            <a:avLst/>
          </a:prstGeom>
          <a:noFill/>
          <a:ln/>
        </p:spPr>
        <p:txBody>
          <a:bodyPr wrap="none" lIns="0" tIns="0" rIns="0" bIns="0" rtlCol="0" anchor="t"/>
          <a:lstStyle/>
          <a:p>
            <a:pPr algn="ctr">
              <a:lnSpc>
                <a:spcPts val="4438"/>
              </a:lnSpc>
            </a:pPr>
            <a:r>
              <a:rPr lang="en-US" sz="2750" dirty="0">
                <a:solidFill>
                  <a:srgbClr val="2B4150"/>
                </a:solidFill>
                <a:latin typeface="MuseoModerno Medium" pitchFamily="34" charset="0"/>
                <a:ea typeface="MuseoModerno Medium" pitchFamily="34" charset="-122"/>
                <a:cs typeface="MuseoModerno Medium" pitchFamily="34" charset="-120"/>
              </a:rPr>
              <a:t>1</a:t>
            </a:r>
            <a:endParaRPr lang="en-US" sz="2750" dirty="0"/>
          </a:p>
        </p:txBody>
      </p:sp>
      <p:sp>
        <p:nvSpPr>
          <p:cNvPr id="5" name="Text 3"/>
          <p:cNvSpPr/>
          <p:nvPr/>
        </p:nvSpPr>
        <p:spPr>
          <a:xfrm>
            <a:off x="3992910" y="3561309"/>
            <a:ext cx="3060948"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Καταθέσεις όψεως</a:t>
            </a:r>
            <a:endParaRPr lang="en-US" sz="2750" dirty="0"/>
          </a:p>
        </p:txBody>
      </p:sp>
      <p:sp>
        <p:nvSpPr>
          <p:cNvPr id="6" name="Text 4"/>
          <p:cNvSpPr/>
          <p:nvPr/>
        </p:nvSpPr>
        <p:spPr>
          <a:xfrm>
            <a:off x="3992910" y="4174332"/>
            <a:ext cx="3060948"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Χαμηλότερο επιτόκιο.</a:t>
            </a:r>
            <a:endParaRPr lang="en-US" sz="2188" dirty="0"/>
          </a:p>
        </p:txBody>
      </p:sp>
      <p:sp>
        <p:nvSpPr>
          <p:cNvPr id="7" name="Shape 5"/>
          <p:cNvSpPr/>
          <p:nvPr/>
        </p:nvSpPr>
        <p:spPr>
          <a:xfrm>
            <a:off x="3851076" y="4892428"/>
            <a:ext cx="13303003" cy="19050"/>
          </a:xfrm>
          <a:prstGeom prst="roundRect">
            <a:avLst>
              <a:gd name="adj" fmla="val 223256"/>
            </a:avLst>
          </a:prstGeom>
          <a:solidFill>
            <a:srgbClr val="D9D4C9"/>
          </a:solidFill>
          <a:ln/>
        </p:spPr>
      </p:sp>
      <p:sp>
        <p:nvSpPr>
          <p:cNvPr id="8" name="Shape 6"/>
          <p:cNvSpPr/>
          <p:nvPr/>
        </p:nvSpPr>
        <p:spPr>
          <a:xfrm>
            <a:off x="992238" y="5053162"/>
            <a:ext cx="5434459" cy="1633686"/>
          </a:xfrm>
          <a:prstGeom prst="roundRect">
            <a:avLst>
              <a:gd name="adj" fmla="val 2603"/>
            </a:avLst>
          </a:prstGeom>
          <a:solidFill>
            <a:srgbClr val="F3EEE3"/>
          </a:solidFill>
          <a:ln/>
        </p:spPr>
      </p:sp>
      <p:sp>
        <p:nvSpPr>
          <p:cNvPr id="9" name="Text 7"/>
          <p:cNvSpPr/>
          <p:nvPr/>
        </p:nvSpPr>
        <p:spPr>
          <a:xfrm>
            <a:off x="1275756" y="5586562"/>
            <a:ext cx="197049" cy="566886"/>
          </a:xfrm>
          <a:prstGeom prst="rect">
            <a:avLst/>
          </a:prstGeom>
          <a:noFill/>
          <a:ln/>
        </p:spPr>
        <p:txBody>
          <a:bodyPr wrap="none" lIns="0" tIns="0" rIns="0" bIns="0" rtlCol="0" anchor="t"/>
          <a:lstStyle/>
          <a:p>
            <a:pPr algn="ctr">
              <a:lnSpc>
                <a:spcPts val="4438"/>
              </a:lnSpc>
            </a:pPr>
            <a:r>
              <a:rPr lang="en-US" sz="2750" dirty="0">
                <a:solidFill>
                  <a:srgbClr val="2B4150"/>
                </a:solidFill>
                <a:latin typeface="MuseoModerno Medium" pitchFamily="34" charset="0"/>
                <a:ea typeface="MuseoModerno Medium" pitchFamily="34" charset="-122"/>
                <a:cs typeface="MuseoModerno Medium" pitchFamily="34" charset="-120"/>
              </a:rPr>
              <a:t>2</a:t>
            </a:r>
            <a:endParaRPr lang="en-US" sz="2750" dirty="0"/>
          </a:p>
        </p:txBody>
      </p:sp>
      <p:sp>
        <p:nvSpPr>
          <p:cNvPr id="10" name="Text 8"/>
          <p:cNvSpPr/>
          <p:nvPr/>
        </p:nvSpPr>
        <p:spPr>
          <a:xfrm>
            <a:off x="6710214" y="5336679"/>
            <a:ext cx="4224635"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Καταθέσεις ταμιευτηρίου</a:t>
            </a:r>
            <a:endParaRPr lang="en-US" sz="2750" dirty="0"/>
          </a:p>
        </p:txBody>
      </p:sp>
      <p:sp>
        <p:nvSpPr>
          <p:cNvPr id="11" name="Text 9"/>
          <p:cNvSpPr/>
          <p:nvPr/>
        </p:nvSpPr>
        <p:spPr>
          <a:xfrm>
            <a:off x="6710214" y="5949703"/>
            <a:ext cx="4224635"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Μεσαίο επιτόκιο.</a:t>
            </a:r>
            <a:endParaRPr lang="en-US" sz="2188" dirty="0"/>
          </a:p>
        </p:txBody>
      </p:sp>
      <p:sp>
        <p:nvSpPr>
          <p:cNvPr id="12" name="Shape 10"/>
          <p:cNvSpPr/>
          <p:nvPr/>
        </p:nvSpPr>
        <p:spPr>
          <a:xfrm>
            <a:off x="6568380" y="6667798"/>
            <a:ext cx="10585698" cy="19050"/>
          </a:xfrm>
          <a:prstGeom prst="roundRect">
            <a:avLst>
              <a:gd name="adj" fmla="val 223256"/>
            </a:avLst>
          </a:prstGeom>
          <a:solidFill>
            <a:srgbClr val="D9D4C9"/>
          </a:solidFill>
          <a:ln/>
        </p:spPr>
      </p:sp>
      <p:sp>
        <p:nvSpPr>
          <p:cNvPr id="13" name="Shape 11"/>
          <p:cNvSpPr/>
          <p:nvPr/>
        </p:nvSpPr>
        <p:spPr>
          <a:xfrm>
            <a:off x="992237" y="6828533"/>
            <a:ext cx="8151763" cy="1633686"/>
          </a:xfrm>
          <a:prstGeom prst="roundRect">
            <a:avLst>
              <a:gd name="adj" fmla="val 2603"/>
            </a:avLst>
          </a:prstGeom>
          <a:solidFill>
            <a:srgbClr val="F3EEE3"/>
          </a:solidFill>
          <a:ln/>
        </p:spPr>
      </p:sp>
      <p:sp>
        <p:nvSpPr>
          <p:cNvPr id="14" name="Text 12"/>
          <p:cNvSpPr/>
          <p:nvPr/>
        </p:nvSpPr>
        <p:spPr>
          <a:xfrm>
            <a:off x="1275755" y="7361933"/>
            <a:ext cx="199133" cy="566886"/>
          </a:xfrm>
          <a:prstGeom prst="rect">
            <a:avLst/>
          </a:prstGeom>
          <a:noFill/>
          <a:ln/>
        </p:spPr>
        <p:txBody>
          <a:bodyPr wrap="none" lIns="0" tIns="0" rIns="0" bIns="0" rtlCol="0" anchor="t"/>
          <a:lstStyle/>
          <a:p>
            <a:pPr algn="ctr">
              <a:lnSpc>
                <a:spcPts val="4438"/>
              </a:lnSpc>
            </a:pPr>
            <a:r>
              <a:rPr lang="en-US" sz="2750" dirty="0">
                <a:solidFill>
                  <a:srgbClr val="2B4150"/>
                </a:solidFill>
                <a:latin typeface="MuseoModerno Medium" pitchFamily="34" charset="0"/>
                <a:ea typeface="MuseoModerno Medium" pitchFamily="34" charset="-122"/>
                <a:cs typeface="MuseoModerno Medium" pitchFamily="34" charset="-120"/>
              </a:rPr>
              <a:t>3</a:t>
            </a:r>
            <a:endParaRPr lang="en-US" sz="2750" dirty="0"/>
          </a:p>
        </p:txBody>
      </p:sp>
      <p:sp>
        <p:nvSpPr>
          <p:cNvPr id="15" name="Text 13"/>
          <p:cNvSpPr/>
          <p:nvPr/>
        </p:nvSpPr>
        <p:spPr>
          <a:xfrm>
            <a:off x="9427518" y="7112050"/>
            <a:ext cx="441156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Καταθέσεις επί προθεσμία</a:t>
            </a:r>
            <a:endParaRPr lang="en-US" sz="2750" dirty="0"/>
          </a:p>
        </p:txBody>
      </p:sp>
      <p:sp>
        <p:nvSpPr>
          <p:cNvPr id="16" name="Text 14"/>
          <p:cNvSpPr/>
          <p:nvPr/>
        </p:nvSpPr>
        <p:spPr>
          <a:xfrm>
            <a:off x="9427518" y="7725073"/>
            <a:ext cx="5539979"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Υψηλότερο επιτόκιο, αυξάνεται με τη διάρκεια.</a:t>
            </a:r>
            <a:endParaRPr lang="en-US" sz="2188"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ECF8"/>
        </a:solidFill>
        <a:effectLst/>
      </p:bgPr>
    </p:bg>
    <p:spTree>
      <p:nvGrpSpPr>
        <p:cNvPr id="1" name=""/>
        <p:cNvGrpSpPr/>
        <p:nvPr/>
      </p:nvGrpSpPr>
      <p:grpSpPr>
        <a:xfrm>
          <a:off x="0" y="0"/>
          <a:ext cx="0" cy="0"/>
          <a:chOff x="0" y="0"/>
          <a:chExt cx="0" cy="0"/>
        </a:xfrm>
      </p:grpSpPr>
      <p:grpSp>
        <p:nvGrpSpPr>
          <p:cNvPr id="2" name="Group 2"/>
          <p:cNvGrpSpPr/>
          <p:nvPr/>
        </p:nvGrpSpPr>
        <p:grpSpPr>
          <a:xfrm>
            <a:off x="-1892992" y="-474514"/>
            <a:ext cx="22472055" cy="11236028"/>
            <a:chOff x="0" y="0"/>
            <a:chExt cx="29962740" cy="14981370"/>
          </a:xfrm>
        </p:grpSpPr>
        <p:sp>
          <p:nvSpPr>
            <p:cNvPr id="3" name="Freeform 3"/>
            <p:cNvSpPr/>
            <p:nvPr/>
          </p:nvSpPr>
          <p:spPr>
            <a:xfrm>
              <a:off x="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49068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98137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247205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749068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498137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2247205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1" name="Freeform 11"/>
          <p:cNvSpPr/>
          <p:nvPr/>
        </p:nvSpPr>
        <p:spPr>
          <a:xfrm rot="-5400000">
            <a:off x="4497299" y="-1805980"/>
            <a:ext cx="8895333" cy="13898958"/>
          </a:xfrm>
          <a:custGeom>
            <a:avLst/>
            <a:gdLst/>
            <a:ahLst/>
            <a:cxnLst/>
            <a:rect l="l" t="t" r="r" b="b"/>
            <a:pathLst>
              <a:path w="8895333" h="13898958">
                <a:moveTo>
                  <a:pt x="0" y="0"/>
                </a:moveTo>
                <a:lnTo>
                  <a:pt x="8895332" y="0"/>
                </a:lnTo>
                <a:lnTo>
                  <a:pt x="8895332" y="13898958"/>
                </a:lnTo>
                <a:lnTo>
                  <a:pt x="0" y="138989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dirty="0"/>
          </a:p>
        </p:txBody>
      </p:sp>
      <p:graphicFrame>
        <p:nvGraphicFramePr>
          <p:cNvPr id="33" name="Διάγραμμα 32">
            <a:extLst>
              <a:ext uri="{FF2B5EF4-FFF2-40B4-BE49-F238E27FC236}">
                <a16:creationId xmlns:a16="http://schemas.microsoft.com/office/drawing/2014/main" id="{5CC39919-73BB-8500-EB9A-53762B9B9427}"/>
              </a:ext>
            </a:extLst>
          </p:cNvPr>
          <p:cNvGraphicFramePr/>
          <p:nvPr>
            <p:extLst>
              <p:ext uri="{D42A27DB-BD31-4B8C-83A1-F6EECF244321}">
                <p14:modId xmlns:p14="http://schemas.microsoft.com/office/powerpoint/2010/main" val="487864165"/>
              </p:ext>
            </p:extLst>
          </p:nvPr>
        </p:nvGraphicFramePr>
        <p:xfrm>
          <a:off x="2218336" y="1257300"/>
          <a:ext cx="14249400" cy="726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41444" flipH="1" flipV="1">
            <a:off x="14659673" y="8304608"/>
            <a:ext cx="7256654" cy="5738804"/>
          </a:xfrm>
          <a:custGeom>
            <a:avLst/>
            <a:gdLst/>
            <a:ahLst/>
            <a:cxnLst/>
            <a:rect l="l" t="t" r="r" b="b"/>
            <a:pathLst>
              <a:path w="7256654" h="5738804">
                <a:moveTo>
                  <a:pt x="7256654" y="5738803"/>
                </a:moveTo>
                <a:lnTo>
                  <a:pt x="0" y="5738803"/>
                </a:lnTo>
                <a:lnTo>
                  <a:pt x="0" y="0"/>
                </a:lnTo>
                <a:lnTo>
                  <a:pt x="7256654" y="0"/>
                </a:lnTo>
                <a:lnTo>
                  <a:pt x="7256654" y="5738803"/>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Freeform 3"/>
          <p:cNvSpPr/>
          <p:nvPr/>
        </p:nvSpPr>
        <p:spPr>
          <a:xfrm>
            <a:off x="-4274641" y="8836087"/>
            <a:ext cx="7256654" cy="5738804"/>
          </a:xfrm>
          <a:custGeom>
            <a:avLst/>
            <a:gdLst/>
            <a:ahLst/>
            <a:cxnLst/>
            <a:rect l="l" t="t" r="r" b="b"/>
            <a:pathLst>
              <a:path w="7256654" h="5738804">
                <a:moveTo>
                  <a:pt x="0" y="0"/>
                </a:moveTo>
                <a:lnTo>
                  <a:pt x="7256654" y="0"/>
                </a:lnTo>
                <a:lnTo>
                  <a:pt x="7256654" y="5738804"/>
                </a:lnTo>
                <a:lnTo>
                  <a:pt x="0" y="573880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724210" y="850261"/>
            <a:ext cx="5581408" cy="3005069"/>
          </a:xfrm>
          <a:custGeom>
            <a:avLst/>
            <a:gdLst/>
            <a:ahLst/>
            <a:cxnLst/>
            <a:rect l="l" t="t" r="r" b="b"/>
            <a:pathLst>
              <a:path w="5581408" h="3005069">
                <a:moveTo>
                  <a:pt x="0" y="0"/>
                </a:moveTo>
                <a:lnTo>
                  <a:pt x="5581408" y="0"/>
                </a:lnTo>
                <a:lnTo>
                  <a:pt x="5581408" y="3005069"/>
                </a:lnTo>
                <a:lnTo>
                  <a:pt x="0" y="3005069"/>
                </a:lnTo>
                <a:lnTo>
                  <a:pt x="0" y="0"/>
                </a:lnTo>
                <a:close/>
              </a:path>
            </a:pathLst>
          </a:custGeom>
          <a:blipFill>
            <a:blip r:embed="rId4">
              <a:extLst>
                <a:ext uri="{96DAC541-7B7A-43D3-8B79-37D633B846F1}">
                  <asvg:svgBlip xmlns:asvg="http://schemas.microsoft.com/office/drawing/2016/SVG/main" r:embed="rId5"/>
                </a:ext>
              </a:extLst>
            </a:blip>
            <a:stretch>
              <a:fillRect t="-36928" r="-27109"/>
            </a:stretch>
          </a:blipFill>
        </p:spPr>
      </p:sp>
      <p:sp>
        <p:nvSpPr>
          <p:cNvPr id="5" name="Freeform 5"/>
          <p:cNvSpPr/>
          <p:nvPr/>
        </p:nvSpPr>
        <p:spPr>
          <a:xfrm rot="5400000">
            <a:off x="-1045496" y="-738099"/>
            <a:ext cx="2700592" cy="1077675"/>
          </a:xfrm>
          <a:custGeom>
            <a:avLst/>
            <a:gdLst/>
            <a:ahLst/>
            <a:cxnLst/>
            <a:rect l="l" t="t" r="r" b="b"/>
            <a:pathLst>
              <a:path w="2700592" h="1077675">
                <a:moveTo>
                  <a:pt x="0" y="0"/>
                </a:moveTo>
                <a:lnTo>
                  <a:pt x="2700592" y="0"/>
                </a:lnTo>
                <a:lnTo>
                  <a:pt x="2700592" y="1077674"/>
                </a:lnTo>
                <a:lnTo>
                  <a:pt x="0" y="1077674"/>
                </a:lnTo>
                <a:lnTo>
                  <a:pt x="0" y="0"/>
                </a:lnTo>
                <a:close/>
              </a:path>
            </a:pathLst>
          </a:custGeom>
          <a:blipFill>
            <a:blip r:embed="rId6">
              <a:extLst>
                <a:ext uri="{96DAC541-7B7A-43D3-8B79-37D633B846F1}">
                  <asvg:svgBlip xmlns:asvg="http://schemas.microsoft.com/office/drawing/2016/SVG/main" r:embed="rId7"/>
                </a:ext>
              </a:extLst>
            </a:blip>
            <a:stretch>
              <a:fillRect r="-33573"/>
            </a:stretch>
          </a:blipFill>
        </p:spPr>
      </p:sp>
      <p:grpSp>
        <p:nvGrpSpPr>
          <p:cNvPr id="6" name="Group 6"/>
          <p:cNvGrpSpPr/>
          <p:nvPr/>
        </p:nvGrpSpPr>
        <p:grpSpPr>
          <a:xfrm>
            <a:off x="304800" y="304800"/>
            <a:ext cx="6793086" cy="9677400"/>
            <a:chOff x="0" y="0"/>
            <a:chExt cx="971130" cy="1383467"/>
          </a:xfrm>
        </p:grpSpPr>
        <p:sp>
          <p:nvSpPr>
            <p:cNvPr id="7" name="Freeform 7"/>
            <p:cNvSpPr/>
            <p:nvPr/>
          </p:nvSpPr>
          <p:spPr>
            <a:xfrm>
              <a:off x="0" y="0"/>
              <a:ext cx="971129" cy="1383467"/>
            </a:xfrm>
            <a:custGeom>
              <a:avLst/>
              <a:gdLst/>
              <a:ahLst/>
              <a:cxnLst/>
              <a:rect l="l" t="t" r="r" b="b"/>
              <a:pathLst>
                <a:path w="971129" h="1383467">
                  <a:moveTo>
                    <a:pt x="11397" y="0"/>
                  </a:moveTo>
                  <a:lnTo>
                    <a:pt x="959733" y="0"/>
                  </a:lnTo>
                  <a:cubicBezTo>
                    <a:pt x="962755" y="0"/>
                    <a:pt x="965654" y="1201"/>
                    <a:pt x="967791" y="3338"/>
                  </a:cubicBezTo>
                  <a:cubicBezTo>
                    <a:pt x="969929" y="5475"/>
                    <a:pt x="971129" y="8374"/>
                    <a:pt x="971129" y="11397"/>
                  </a:cubicBezTo>
                  <a:lnTo>
                    <a:pt x="971129" y="1372070"/>
                  </a:lnTo>
                  <a:cubicBezTo>
                    <a:pt x="971129" y="1375093"/>
                    <a:pt x="969929" y="1377991"/>
                    <a:pt x="967791" y="1380129"/>
                  </a:cubicBezTo>
                  <a:cubicBezTo>
                    <a:pt x="965654" y="1382266"/>
                    <a:pt x="962755" y="1383467"/>
                    <a:pt x="959733" y="1383467"/>
                  </a:cubicBezTo>
                  <a:lnTo>
                    <a:pt x="11397" y="1383467"/>
                  </a:lnTo>
                  <a:cubicBezTo>
                    <a:pt x="8374" y="1383467"/>
                    <a:pt x="5475" y="1382266"/>
                    <a:pt x="3338" y="1380129"/>
                  </a:cubicBezTo>
                  <a:cubicBezTo>
                    <a:pt x="1201" y="1377991"/>
                    <a:pt x="0" y="1375093"/>
                    <a:pt x="0" y="1372070"/>
                  </a:cubicBezTo>
                  <a:lnTo>
                    <a:pt x="0" y="11397"/>
                  </a:lnTo>
                  <a:cubicBezTo>
                    <a:pt x="0" y="8374"/>
                    <a:pt x="1201" y="5475"/>
                    <a:pt x="3338" y="3338"/>
                  </a:cubicBezTo>
                  <a:cubicBezTo>
                    <a:pt x="5475" y="1201"/>
                    <a:pt x="8374" y="0"/>
                    <a:pt x="11397" y="0"/>
                  </a:cubicBezTo>
                  <a:close/>
                </a:path>
              </a:pathLst>
            </a:custGeom>
            <a:blipFill>
              <a:blip r:embed="rId8"/>
              <a:stretch>
                <a:fillRect l="-58747" r="-58747"/>
              </a:stretch>
            </a:blipFill>
            <a:ln cap="sq">
              <a:noFill/>
              <a:prstDash val="solid"/>
              <a:miter/>
            </a:ln>
          </p:spPr>
        </p:sp>
      </p:grpSp>
      <p:grpSp>
        <p:nvGrpSpPr>
          <p:cNvPr id="8" name="Group 8"/>
          <p:cNvGrpSpPr/>
          <p:nvPr/>
        </p:nvGrpSpPr>
        <p:grpSpPr>
          <a:xfrm>
            <a:off x="6422571" y="4555654"/>
            <a:ext cx="11560629" cy="967740"/>
            <a:chOff x="0" y="0"/>
            <a:chExt cx="1532689" cy="254878"/>
          </a:xfrm>
        </p:grpSpPr>
        <p:sp>
          <p:nvSpPr>
            <p:cNvPr id="9" name="Freeform 9"/>
            <p:cNvSpPr/>
            <p:nvPr/>
          </p:nvSpPr>
          <p:spPr>
            <a:xfrm>
              <a:off x="0" y="0"/>
              <a:ext cx="1532689" cy="254878"/>
            </a:xfrm>
            <a:custGeom>
              <a:avLst/>
              <a:gdLst/>
              <a:ahLst/>
              <a:cxnLst/>
              <a:rect l="l" t="t" r="r" b="b"/>
              <a:pathLst>
                <a:path w="1532689" h="254878">
                  <a:moveTo>
                    <a:pt x="13304" y="0"/>
                  </a:moveTo>
                  <a:lnTo>
                    <a:pt x="1519385" y="0"/>
                  </a:lnTo>
                  <a:cubicBezTo>
                    <a:pt x="1526732" y="0"/>
                    <a:pt x="1532689" y="5956"/>
                    <a:pt x="1532689" y="13304"/>
                  </a:cubicBezTo>
                  <a:lnTo>
                    <a:pt x="1532689" y="241574"/>
                  </a:lnTo>
                  <a:cubicBezTo>
                    <a:pt x="1532689" y="248922"/>
                    <a:pt x="1526732" y="254878"/>
                    <a:pt x="1519385" y="254878"/>
                  </a:cubicBezTo>
                  <a:lnTo>
                    <a:pt x="13304" y="254878"/>
                  </a:lnTo>
                  <a:cubicBezTo>
                    <a:pt x="5956" y="254878"/>
                    <a:pt x="0" y="248922"/>
                    <a:pt x="0" y="241574"/>
                  </a:cubicBezTo>
                  <a:lnTo>
                    <a:pt x="0" y="13304"/>
                  </a:lnTo>
                  <a:cubicBezTo>
                    <a:pt x="0" y="5956"/>
                    <a:pt x="5956" y="0"/>
                    <a:pt x="13304" y="0"/>
                  </a:cubicBezTo>
                  <a:close/>
                </a:path>
              </a:pathLst>
            </a:custGeom>
            <a:solidFill>
              <a:srgbClr val="008F8C"/>
            </a:solidFill>
          </p:spPr>
        </p:sp>
        <p:sp>
          <p:nvSpPr>
            <p:cNvPr id="10" name="TextBox 10"/>
            <p:cNvSpPr txBox="1"/>
            <p:nvPr/>
          </p:nvSpPr>
          <p:spPr>
            <a:xfrm>
              <a:off x="0" y="-190500"/>
              <a:ext cx="1532689" cy="445378"/>
            </a:xfrm>
            <a:prstGeom prst="rect">
              <a:avLst/>
            </a:prstGeom>
          </p:spPr>
          <p:txBody>
            <a:bodyPr lIns="50800" tIns="50800" rIns="50800" bIns="50800" rtlCol="0" anchor="ctr"/>
            <a:lstStyle/>
            <a:p>
              <a:pPr marL="0" marR="0" lvl="0" indent="0" algn="ctr" defTabSz="914400" rtl="0" eaLnBrk="1" fontAlgn="auto" latinLnBrk="0" hangingPunct="1">
                <a:lnSpc>
                  <a:spcPts val="50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7097887" y="4876476"/>
            <a:ext cx="400118" cy="326096"/>
          </a:xfrm>
          <a:custGeom>
            <a:avLst/>
            <a:gdLst/>
            <a:ahLst/>
            <a:cxnLst/>
            <a:rect l="l" t="t" r="r" b="b"/>
            <a:pathLst>
              <a:path w="400118" h="326096">
                <a:moveTo>
                  <a:pt x="0" y="0"/>
                </a:moveTo>
                <a:lnTo>
                  <a:pt x="400118" y="0"/>
                </a:lnTo>
                <a:lnTo>
                  <a:pt x="400118" y="326096"/>
                </a:lnTo>
                <a:lnTo>
                  <a:pt x="0" y="326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8011886" y="1348740"/>
            <a:ext cx="8460226" cy="896239"/>
          </a:xfrm>
          <a:prstGeom prst="rect">
            <a:avLst/>
          </a:prstGeom>
        </p:spPr>
        <p:txBody>
          <a:bodyPr lIns="0" tIns="0" rIns="0" bIns="0" rtlCol="0" anchor="t">
            <a:spAutoFit/>
          </a:bodyPr>
          <a:lstStyle/>
          <a:p>
            <a:pPr marL="0" marR="0" lvl="0" indent="0" algn="l" defTabSz="914400" rtl="0" eaLnBrk="1" fontAlgn="auto" latinLnBrk="0" hangingPunct="1">
              <a:lnSpc>
                <a:spcPts val="6847"/>
              </a:lnSpc>
              <a:spcBef>
                <a:spcPts val="0"/>
              </a:spcBef>
              <a:spcAft>
                <a:spcPts val="0"/>
              </a:spcAft>
              <a:buClrTx/>
              <a:buSzTx/>
              <a:buFontTx/>
              <a:buNone/>
              <a:tabLst/>
              <a:defRPr/>
            </a:pPr>
            <a:r>
              <a:rPr kumimoji="0" lang="el-GR" sz="6399" b="1" i="0" u="none" strike="noStrike" kern="1200" cap="none" spc="0" normalizeH="0" baseline="0" noProof="0" dirty="0">
                <a:ln>
                  <a:noFill/>
                </a:ln>
                <a:solidFill>
                  <a:srgbClr val="023535"/>
                </a:solidFill>
                <a:effectLst/>
                <a:uLnTx/>
                <a:uFillTx/>
                <a:latin typeface="TT Norms Bold"/>
                <a:ea typeface="TT Norms Bold"/>
                <a:cs typeface="TT Norms Bold"/>
                <a:sym typeface="TT Norms Bold"/>
              </a:rPr>
              <a:t>Οι εμπορικές τράπεζες</a:t>
            </a:r>
          </a:p>
        </p:txBody>
      </p:sp>
      <p:sp>
        <p:nvSpPr>
          <p:cNvPr id="15" name="TextBox 15"/>
          <p:cNvSpPr txBox="1"/>
          <p:nvPr/>
        </p:nvSpPr>
        <p:spPr>
          <a:xfrm>
            <a:off x="8011886" y="2532141"/>
            <a:ext cx="9762728" cy="1384995"/>
          </a:xfrm>
          <a:prstGeom prst="rect">
            <a:avLst/>
          </a:prstGeom>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l-GR" sz="3000" b="1" i="0" u="none" strike="noStrike" kern="1200" cap="none" spc="0" normalizeH="0" baseline="0" noProof="0" dirty="0">
                <a:ln>
                  <a:noFill/>
                </a:ln>
                <a:effectLst/>
                <a:uLnTx/>
                <a:uFillTx/>
                <a:latin typeface="TT Norms Bold"/>
                <a:ea typeface="TT Norms Bold"/>
                <a:cs typeface="TT Norms Bold"/>
                <a:sym typeface="TT Norms Bold"/>
              </a:rPr>
              <a:t>Όπως κάθε επιχείρηση, έτσι και οι εμπορικές τράπεζες, έχουν ως βασικό στόχο τη </a:t>
            </a:r>
            <a:r>
              <a:rPr kumimoji="0" lang="el-GR" sz="3000" b="1" i="0" u="none" strike="noStrike" kern="1200" cap="none" spc="0" normalizeH="0" baseline="0" noProof="0" dirty="0">
                <a:ln>
                  <a:noFill/>
                </a:ln>
                <a:solidFill>
                  <a:srgbClr val="FF0000"/>
                </a:solidFill>
                <a:effectLst/>
                <a:uLnTx/>
                <a:uFillTx/>
                <a:latin typeface="TT Norms Bold"/>
                <a:ea typeface="TT Norms Bold"/>
                <a:cs typeface="TT Norms Bold"/>
                <a:sym typeface="TT Norms Bold"/>
              </a:rPr>
              <a:t>μεγιστοποίηση</a:t>
            </a:r>
            <a:r>
              <a:rPr kumimoji="0" lang="el-GR" sz="3000" b="1" i="0" u="none" strike="noStrike" kern="1200" cap="none" spc="0" normalizeH="0" baseline="0" noProof="0" dirty="0">
                <a:ln>
                  <a:noFill/>
                </a:ln>
                <a:effectLst/>
                <a:uLnTx/>
                <a:uFillTx/>
                <a:latin typeface="TT Norms Bold"/>
                <a:ea typeface="TT Norms Bold"/>
                <a:cs typeface="TT Norms Bold"/>
                <a:sym typeface="TT Norms Bold"/>
              </a:rPr>
              <a:t> του κέρδους. Το κέρδος για μία τράπεζα καθορίζεται ως εξής: </a:t>
            </a:r>
          </a:p>
        </p:txBody>
      </p:sp>
      <p:sp>
        <p:nvSpPr>
          <p:cNvPr id="16" name="TextBox 16"/>
          <p:cNvSpPr txBox="1"/>
          <p:nvPr/>
        </p:nvSpPr>
        <p:spPr>
          <a:xfrm>
            <a:off x="8011886" y="5913122"/>
            <a:ext cx="9514114" cy="1133387"/>
          </a:xfrm>
          <a:prstGeom prst="rect">
            <a:avLst/>
          </a:prstGeom>
        </p:spPr>
        <p:txBody>
          <a:bodyPr wrap="square" lIns="0" tIns="0" rIns="0" bIns="0" rtlCol="0" anchor="t">
            <a:spAutoFit/>
          </a:bodyPr>
          <a:lstStyle/>
          <a:p>
            <a:pPr marL="0" marR="0" lvl="0" indent="0" algn="l" defTabSz="914400" rtl="0" eaLnBrk="1" fontAlgn="auto" latinLnBrk="0" hangingPunct="1">
              <a:lnSpc>
                <a:spcPts val="2835"/>
              </a:lnSpc>
              <a:spcBef>
                <a:spcPts val="0"/>
              </a:spcBef>
              <a:spcAft>
                <a:spcPts val="600"/>
              </a:spcAft>
              <a:buClrTx/>
              <a:buSzTx/>
              <a:buFontTx/>
              <a:buNone/>
              <a:tabLst/>
              <a:defRPr/>
            </a:pPr>
            <a:r>
              <a:rPr kumimoji="0" lang="el-GR" sz="2100" b="0" i="0" u="none" strike="noStrike" kern="1200" cap="none" spc="21" normalizeH="0" baseline="0" noProof="0" dirty="0">
                <a:ln>
                  <a:noFill/>
                </a:ln>
                <a:solidFill>
                  <a:srgbClr val="023535"/>
                </a:solidFill>
                <a:effectLst/>
                <a:uLnTx/>
                <a:uFillTx/>
                <a:latin typeface="TT Norms"/>
                <a:ea typeface="TT Norms"/>
                <a:cs typeface="TT Norms"/>
                <a:sym typeface="TT Norms"/>
              </a:rPr>
              <a:t>Συνεπώς, η τράπεζα για να μεγιστοποιήσει τα κέρδη της, είτε θα μειώσει το λειτουργικό κόστος, είτε κυρίως επιδιώκει να αυξήσει τους τόκους δανείων.</a:t>
            </a:r>
          </a:p>
          <a:p>
            <a:pPr marL="0" marR="0" lvl="0" indent="0" algn="l" defTabSz="914400" rtl="0" eaLnBrk="1" fontAlgn="auto" latinLnBrk="0" hangingPunct="1">
              <a:lnSpc>
                <a:spcPts val="2835"/>
              </a:lnSpc>
              <a:spcBef>
                <a:spcPts val="0"/>
              </a:spcBef>
              <a:spcAft>
                <a:spcPts val="0"/>
              </a:spcAft>
              <a:buClrTx/>
              <a:buSzTx/>
              <a:buFontTx/>
              <a:buNone/>
              <a:tabLst/>
              <a:defRPr/>
            </a:pPr>
            <a:r>
              <a:rPr kumimoji="0" lang="el-GR" sz="2100" b="0" i="0" u="none" strike="noStrike" kern="1200" cap="none" spc="21" normalizeH="0" baseline="0" noProof="0" dirty="0">
                <a:ln>
                  <a:noFill/>
                </a:ln>
                <a:solidFill>
                  <a:srgbClr val="023535"/>
                </a:solidFill>
                <a:effectLst/>
                <a:uLnTx/>
                <a:uFillTx/>
                <a:latin typeface="TT Norms"/>
                <a:ea typeface="TT Norms"/>
                <a:cs typeface="TT Norms"/>
                <a:sym typeface="TT Norms"/>
              </a:rPr>
              <a:t>Άρα, η τράπεζα προσπαθεί να χορηγήσει όσα περισσότερα δάνεια μπορεί.</a:t>
            </a:r>
            <a:endParaRPr kumimoji="0" lang="en-US" sz="2100" b="0" i="0" u="none" strike="noStrike" kern="1200" cap="none" spc="21" normalizeH="0" baseline="0" noProof="0" dirty="0">
              <a:ln>
                <a:noFill/>
              </a:ln>
              <a:solidFill>
                <a:srgbClr val="023535"/>
              </a:solidFill>
              <a:effectLst/>
              <a:uLnTx/>
              <a:uFillTx/>
              <a:latin typeface="TT Norms"/>
              <a:ea typeface="TT Norms"/>
              <a:cs typeface="TT Norms"/>
              <a:sym typeface="TT Norms"/>
            </a:endParaRPr>
          </a:p>
        </p:txBody>
      </p:sp>
      <p:sp>
        <p:nvSpPr>
          <p:cNvPr id="17" name="TextBox 17"/>
          <p:cNvSpPr txBox="1"/>
          <p:nvPr/>
        </p:nvSpPr>
        <p:spPr>
          <a:xfrm>
            <a:off x="7662150" y="4824388"/>
            <a:ext cx="10789996" cy="428002"/>
          </a:xfrm>
          <a:prstGeom prst="rect">
            <a:avLst/>
          </a:prstGeom>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Κέρδος = Τόκοι δανείων – τόκοι καταθέσεων – λειτουργικό κόστος</a:t>
            </a:r>
          </a:p>
        </p:txBody>
      </p:sp>
      <p:sp>
        <p:nvSpPr>
          <p:cNvPr id="18" name="Freeform 18"/>
          <p:cNvSpPr/>
          <p:nvPr/>
        </p:nvSpPr>
        <p:spPr>
          <a:xfrm rot="5400000">
            <a:off x="17135608" y="9120020"/>
            <a:ext cx="2304785" cy="2333959"/>
          </a:xfrm>
          <a:custGeom>
            <a:avLst/>
            <a:gdLst/>
            <a:ahLst/>
            <a:cxnLst/>
            <a:rect l="l" t="t" r="r" b="b"/>
            <a:pathLst>
              <a:path w="2304785" h="2333959">
                <a:moveTo>
                  <a:pt x="0" y="0"/>
                </a:moveTo>
                <a:lnTo>
                  <a:pt x="2304784" y="0"/>
                </a:lnTo>
                <a:lnTo>
                  <a:pt x="2304784" y="2333960"/>
                </a:lnTo>
                <a:lnTo>
                  <a:pt x="0" y="23339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8011886" y="-709039"/>
            <a:ext cx="1699256" cy="1019554"/>
          </a:xfrm>
          <a:custGeom>
            <a:avLst/>
            <a:gdLst/>
            <a:ahLst/>
            <a:cxnLst/>
            <a:rect l="l" t="t" r="r" b="b"/>
            <a:pathLst>
              <a:path w="1699256" h="1019554">
                <a:moveTo>
                  <a:pt x="0" y="0"/>
                </a:moveTo>
                <a:lnTo>
                  <a:pt x="1699256" y="0"/>
                </a:lnTo>
                <a:lnTo>
                  <a:pt x="1699256" y="1019554"/>
                </a:lnTo>
                <a:lnTo>
                  <a:pt x="0" y="10195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17774614" y="-137234"/>
            <a:ext cx="677531" cy="552187"/>
          </a:xfrm>
          <a:custGeom>
            <a:avLst/>
            <a:gdLst/>
            <a:ahLst/>
            <a:cxnLst/>
            <a:rect l="l" t="t" r="r" b="b"/>
            <a:pathLst>
              <a:path w="677531" h="552187">
                <a:moveTo>
                  <a:pt x="0" y="0"/>
                </a:moveTo>
                <a:lnTo>
                  <a:pt x="677530" y="0"/>
                </a:lnTo>
                <a:lnTo>
                  <a:pt x="677530" y="552187"/>
                </a:lnTo>
                <a:lnTo>
                  <a:pt x="0" y="5521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Shape 1">
            <a:extLst>
              <a:ext uri="{FF2B5EF4-FFF2-40B4-BE49-F238E27FC236}">
                <a16:creationId xmlns:a16="http://schemas.microsoft.com/office/drawing/2014/main" id="{EA5328EF-F6DC-ACB4-2282-5F23DAA96EC7}"/>
              </a:ext>
            </a:extLst>
          </p:cNvPr>
          <p:cNvSpPr/>
          <p:nvPr/>
        </p:nvSpPr>
        <p:spPr>
          <a:xfrm>
            <a:off x="7832942" y="8076073"/>
            <a:ext cx="4581079" cy="1358008"/>
          </a:xfrm>
          <a:prstGeom prst="roundRect">
            <a:avLst>
              <a:gd name="adj" fmla="val 1674"/>
            </a:avLst>
          </a:prstGeom>
          <a:solidFill>
            <a:srgbClr val="F3EEE3"/>
          </a:solidFill>
          <a:ln/>
        </p:spPr>
      </p:sp>
      <p:sp>
        <p:nvSpPr>
          <p:cNvPr id="22" name="Text 2">
            <a:extLst>
              <a:ext uri="{FF2B5EF4-FFF2-40B4-BE49-F238E27FC236}">
                <a16:creationId xmlns:a16="http://schemas.microsoft.com/office/drawing/2014/main" id="{0C05EA40-6745-E437-6F07-B18A03CCA8D9}"/>
              </a:ext>
            </a:extLst>
          </p:cNvPr>
          <p:cNvSpPr/>
          <p:nvPr/>
        </p:nvSpPr>
        <p:spPr>
          <a:xfrm>
            <a:off x="8011886" y="8141931"/>
            <a:ext cx="3494314" cy="1292149"/>
          </a:xfrm>
          <a:prstGeom prst="rect">
            <a:avLst/>
          </a:prstGeom>
          <a:noFill/>
          <a:ln/>
        </p:spPr>
        <p:txBody>
          <a:bodyPr wrap="square" lIns="0" tIns="0" rIns="0" bIns="0" rtlCol="0" anchor="t">
            <a:spAutoFit/>
          </a:bodyPr>
          <a:lstStyle/>
          <a:p>
            <a:pPr>
              <a:lnSpc>
                <a:spcPts val="3438"/>
              </a:lnSpc>
            </a:pPr>
            <a:r>
              <a:rPr lang="el-GR" sz="2200" dirty="0">
                <a:solidFill>
                  <a:srgbClr val="2B4150"/>
                </a:solidFill>
                <a:latin typeface="MuseoModerno Medium" pitchFamily="34" charset="0"/>
                <a:ea typeface="MuseoModerno Medium" pitchFamily="34" charset="-122"/>
                <a:cs typeface="MuseoModerno Medium" pitchFamily="34" charset="-120"/>
              </a:rPr>
              <a:t>α. το ποσοστό των ρευστών διαθεσίμων </a:t>
            </a:r>
          </a:p>
          <a:p>
            <a:pPr>
              <a:lnSpc>
                <a:spcPts val="3438"/>
              </a:lnSpc>
            </a:pPr>
            <a:endParaRPr lang="en-US" sz="2200" dirty="0"/>
          </a:p>
        </p:txBody>
      </p:sp>
      <p:sp>
        <p:nvSpPr>
          <p:cNvPr id="24" name="Shape 4">
            <a:extLst>
              <a:ext uri="{FF2B5EF4-FFF2-40B4-BE49-F238E27FC236}">
                <a16:creationId xmlns:a16="http://schemas.microsoft.com/office/drawing/2014/main" id="{DDADA290-25CE-0FE0-F837-9BC2DF9F1BD9}"/>
              </a:ext>
            </a:extLst>
          </p:cNvPr>
          <p:cNvSpPr/>
          <p:nvPr/>
        </p:nvSpPr>
        <p:spPr>
          <a:xfrm>
            <a:off x="12697538" y="8076072"/>
            <a:ext cx="4581079" cy="1358008"/>
          </a:xfrm>
          <a:prstGeom prst="roundRect">
            <a:avLst>
              <a:gd name="adj" fmla="val 1674"/>
            </a:avLst>
          </a:prstGeom>
          <a:solidFill>
            <a:srgbClr val="F3EEE3"/>
          </a:solidFill>
          <a:ln/>
        </p:spPr>
        <p:txBody>
          <a:bodyPr>
            <a:noAutofit/>
          </a:bodyPr>
          <a:lstStyle/>
          <a:p>
            <a:endParaRPr lang="el-GR"/>
          </a:p>
        </p:txBody>
      </p:sp>
      <p:sp>
        <p:nvSpPr>
          <p:cNvPr id="25" name="Text 5">
            <a:extLst>
              <a:ext uri="{FF2B5EF4-FFF2-40B4-BE49-F238E27FC236}">
                <a16:creationId xmlns:a16="http://schemas.microsoft.com/office/drawing/2014/main" id="{5CBAE70F-17EF-D2A3-8D5F-105FE8FA7CDB}"/>
              </a:ext>
            </a:extLst>
          </p:cNvPr>
          <p:cNvSpPr/>
          <p:nvPr/>
        </p:nvSpPr>
        <p:spPr>
          <a:xfrm>
            <a:off x="12924462" y="8160526"/>
            <a:ext cx="4181398" cy="1273554"/>
          </a:xfrm>
          <a:prstGeom prst="rect">
            <a:avLst/>
          </a:prstGeom>
          <a:noFill/>
          <a:ln/>
        </p:spPr>
        <p:txBody>
          <a:bodyPr wrap="square" lIns="0" tIns="0" rIns="0" bIns="0" rtlCol="0" anchor="t">
            <a:spAutoFit/>
          </a:bodyPr>
          <a:lstStyle/>
          <a:p>
            <a:pPr>
              <a:lnSpc>
                <a:spcPts val="3438"/>
              </a:lnSpc>
            </a:pPr>
            <a:r>
              <a:rPr lang="el-GR" sz="2200" dirty="0">
                <a:solidFill>
                  <a:srgbClr val="2B4150"/>
                </a:solidFill>
                <a:latin typeface="MuseoModerno Medium" pitchFamily="34" charset="0"/>
                <a:ea typeface="MuseoModerno Medium" pitchFamily="34" charset="-122"/>
                <a:cs typeface="MuseoModerno Medium" pitchFamily="34" charset="-120"/>
              </a:rPr>
              <a:t>β. η εξασφάλιση των κεφαλαίων της – η μείωση του κινδύνου.</a:t>
            </a:r>
          </a:p>
          <a:p>
            <a:pPr>
              <a:lnSpc>
                <a:spcPts val="3438"/>
              </a:lnSpc>
            </a:pPr>
            <a:endParaRPr lang="en-US" sz="2200" dirty="0"/>
          </a:p>
        </p:txBody>
      </p:sp>
      <p:sp>
        <p:nvSpPr>
          <p:cNvPr id="31" name="TextBox 30">
            <a:extLst>
              <a:ext uri="{FF2B5EF4-FFF2-40B4-BE49-F238E27FC236}">
                <a16:creationId xmlns:a16="http://schemas.microsoft.com/office/drawing/2014/main" id="{D758CC5D-08EA-F4B9-CBF7-0FDD58522985}"/>
              </a:ext>
            </a:extLst>
          </p:cNvPr>
          <p:cNvSpPr txBox="1"/>
          <p:nvPr/>
        </p:nvSpPr>
        <p:spPr>
          <a:xfrm>
            <a:off x="7838720" y="7267758"/>
            <a:ext cx="13357860" cy="769441"/>
          </a:xfrm>
          <a:prstGeom prst="rect">
            <a:avLst/>
          </a:prstGeom>
          <a:noFill/>
        </p:spPr>
        <p:txBody>
          <a:bodyPr wrap="square">
            <a:spAutoFit/>
          </a:bodyPr>
          <a:lstStyle/>
          <a:p>
            <a:r>
              <a:rPr lang="el-GR" sz="4400" spc="21" dirty="0">
                <a:solidFill>
                  <a:srgbClr val="023535"/>
                </a:solidFill>
                <a:latin typeface="TT Norms"/>
                <a:cs typeface="TT Norms"/>
                <a:sym typeface="Wingdings" panose="05000000000000000000" pitchFamily="2" charset="2"/>
              </a:rPr>
              <a:t></a:t>
            </a:r>
            <a:r>
              <a:rPr lang="el-GR" sz="2100" spc="21" dirty="0">
                <a:solidFill>
                  <a:srgbClr val="023535"/>
                </a:solidFill>
                <a:latin typeface="TT Norms"/>
                <a:cs typeface="TT Norms"/>
              </a:rPr>
              <a:t>Υπάρχουν, όμως, δύο σοβαροί περιορισμοί στη χορήγηση των δανείων:</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1">
            <a:extLst>
              <a:ext uri="{FF2B5EF4-FFF2-40B4-BE49-F238E27FC236}">
                <a16:creationId xmlns:a16="http://schemas.microsoft.com/office/drawing/2014/main" id="{B6BC4A5A-1B03-85B6-5801-8DEBB362516B}"/>
              </a:ext>
            </a:extLst>
          </p:cNvPr>
          <p:cNvSpPr/>
          <p:nvPr/>
        </p:nvSpPr>
        <p:spPr>
          <a:xfrm>
            <a:off x="10098558" y="5838562"/>
            <a:ext cx="8189442" cy="4448438"/>
          </a:xfrm>
          <a:prstGeom prst="roundRect">
            <a:avLst>
              <a:gd name="adj" fmla="val 1674"/>
            </a:avLst>
          </a:prstGeom>
          <a:solidFill>
            <a:schemeClr val="accent5">
              <a:lumMod val="20000"/>
              <a:lumOff val="80000"/>
            </a:schemeClr>
          </a:solidFill>
          <a:ln/>
        </p:spPr>
      </p:sp>
      <p:grpSp>
        <p:nvGrpSpPr>
          <p:cNvPr id="2" name="Group 2"/>
          <p:cNvGrpSpPr/>
          <p:nvPr/>
        </p:nvGrpSpPr>
        <p:grpSpPr>
          <a:xfrm>
            <a:off x="-223532" y="5374245"/>
            <a:ext cx="5666389" cy="967740"/>
            <a:chOff x="0" y="0"/>
            <a:chExt cx="1492382" cy="254878"/>
          </a:xfrm>
        </p:grpSpPr>
        <p:sp>
          <p:nvSpPr>
            <p:cNvPr id="3" name="Freeform 3"/>
            <p:cNvSpPr/>
            <p:nvPr/>
          </p:nvSpPr>
          <p:spPr>
            <a:xfrm>
              <a:off x="0" y="0"/>
              <a:ext cx="1492382" cy="254878"/>
            </a:xfrm>
            <a:custGeom>
              <a:avLst/>
              <a:gdLst/>
              <a:ahLst/>
              <a:cxnLst/>
              <a:rect l="l" t="t" r="r" b="b"/>
              <a:pathLst>
                <a:path w="1492382" h="254878">
                  <a:moveTo>
                    <a:pt x="13663" y="0"/>
                  </a:moveTo>
                  <a:lnTo>
                    <a:pt x="1478719" y="0"/>
                  </a:lnTo>
                  <a:cubicBezTo>
                    <a:pt x="1486265" y="0"/>
                    <a:pt x="1492382" y="6117"/>
                    <a:pt x="1492382" y="13663"/>
                  </a:cubicBezTo>
                  <a:lnTo>
                    <a:pt x="1492382" y="241215"/>
                  </a:lnTo>
                  <a:cubicBezTo>
                    <a:pt x="1492382" y="244839"/>
                    <a:pt x="1490943" y="248314"/>
                    <a:pt x="1488380" y="250876"/>
                  </a:cubicBezTo>
                  <a:cubicBezTo>
                    <a:pt x="1485818" y="253439"/>
                    <a:pt x="1482343" y="254878"/>
                    <a:pt x="1478719" y="254878"/>
                  </a:cubicBezTo>
                  <a:lnTo>
                    <a:pt x="13663" y="254878"/>
                  </a:lnTo>
                  <a:cubicBezTo>
                    <a:pt x="6117" y="254878"/>
                    <a:pt x="0" y="248761"/>
                    <a:pt x="0" y="241215"/>
                  </a:cubicBezTo>
                  <a:lnTo>
                    <a:pt x="0" y="13663"/>
                  </a:lnTo>
                  <a:cubicBezTo>
                    <a:pt x="0" y="6117"/>
                    <a:pt x="6117" y="0"/>
                    <a:pt x="13663" y="0"/>
                  </a:cubicBezTo>
                  <a:close/>
                </a:path>
              </a:pathLst>
            </a:custGeom>
            <a:solidFill>
              <a:srgbClr val="00B0F0"/>
            </a:solidFill>
          </p:spPr>
        </p:sp>
        <p:sp>
          <p:nvSpPr>
            <p:cNvPr id="4" name="TextBox 4"/>
            <p:cNvSpPr txBox="1"/>
            <p:nvPr/>
          </p:nvSpPr>
          <p:spPr>
            <a:xfrm>
              <a:off x="0" y="-190500"/>
              <a:ext cx="1492382" cy="445378"/>
            </a:xfrm>
            <a:prstGeom prst="rect">
              <a:avLst/>
            </a:prstGeom>
          </p:spPr>
          <p:txBody>
            <a:bodyPr lIns="50800" tIns="50800" rIns="50800" bIns="50800" rtlCol="0" anchor="ctr"/>
            <a:lstStyle/>
            <a:p>
              <a:pPr marL="0" marR="0" lvl="0" indent="0" algn="ctr" defTabSz="914400" rtl="0" eaLnBrk="1" fontAlgn="auto" latinLnBrk="0" hangingPunct="1">
                <a:lnSpc>
                  <a:spcPts val="50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3149943" y="-665071"/>
            <a:ext cx="5421724" cy="1939742"/>
          </a:xfrm>
          <a:custGeom>
            <a:avLst/>
            <a:gdLst/>
            <a:ahLst/>
            <a:cxnLst/>
            <a:rect l="l" t="t" r="r" b="b"/>
            <a:pathLst>
              <a:path w="5421724" h="1939742">
                <a:moveTo>
                  <a:pt x="0" y="0"/>
                </a:moveTo>
                <a:lnTo>
                  <a:pt x="5421724" y="0"/>
                </a:lnTo>
                <a:lnTo>
                  <a:pt x="5421724" y="1939742"/>
                </a:lnTo>
                <a:lnTo>
                  <a:pt x="0" y="1939742"/>
                </a:lnTo>
                <a:lnTo>
                  <a:pt x="0" y="0"/>
                </a:lnTo>
                <a:close/>
              </a:path>
            </a:pathLst>
          </a:custGeom>
          <a:solidFill>
            <a:schemeClr val="tx2">
              <a:lumMod val="75000"/>
            </a:schemeClr>
          </a:solidFill>
        </p:spPr>
      </p:sp>
      <p:sp>
        <p:nvSpPr>
          <p:cNvPr id="8" name="Freeform 8"/>
          <p:cNvSpPr/>
          <p:nvPr/>
        </p:nvSpPr>
        <p:spPr>
          <a:xfrm rot="-741444" flipH="1" flipV="1">
            <a:off x="-5067238" y="-3692156"/>
            <a:ext cx="7256654" cy="5738804"/>
          </a:xfrm>
          <a:custGeom>
            <a:avLst/>
            <a:gdLst/>
            <a:ahLst/>
            <a:cxnLst/>
            <a:rect l="l" t="t" r="r" b="b"/>
            <a:pathLst>
              <a:path w="7256654" h="5738804">
                <a:moveTo>
                  <a:pt x="7256654" y="5738804"/>
                </a:moveTo>
                <a:lnTo>
                  <a:pt x="0" y="5738804"/>
                </a:lnTo>
                <a:lnTo>
                  <a:pt x="0" y="0"/>
                </a:lnTo>
                <a:lnTo>
                  <a:pt x="7256654" y="0"/>
                </a:lnTo>
                <a:lnTo>
                  <a:pt x="7256654" y="5738804"/>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1284513" y="1348740"/>
            <a:ext cx="8719931" cy="788357"/>
          </a:xfrm>
          <a:prstGeom prst="rect">
            <a:avLst/>
          </a:prstGeom>
        </p:spPr>
        <p:txBody>
          <a:bodyPr wrap="square" lIns="0" tIns="0" rIns="0" bIns="0" rtlCol="0" anchor="t">
            <a:spAutoFit/>
          </a:bodyPr>
          <a:lstStyle/>
          <a:p>
            <a:pPr marL="0" marR="0" lvl="0" indent="0" algn="l" defTabSz="914400" rtl="0" eaLnBrk="1" fontAlgn="auto" latinLnBrk="0" hangingPunct="1">
              <a:lnSpc>
                <a:spcPts val="6847"/>
              </a:lnSpc>
              <a:spcBef>
                <a:spcPts val="0"/>
              </a:spcBef>
              <a:spcAft>
                <a:spcPts val="0"/>
              </a:spcAft>
              <a:buClrTx/>
              <a:buSzTx/>
              <a:buFontTx/>
              <a:buNone/>
              <a:tabLst/>
              <a:defRPr/>
            </a:pPr>
            <a:r>
              <a:rPr lang="el-GR" sz="4400" b="1" dirty="0">
                <a:latin typeface="TT Norms Bold"/>
                <a:ea typeface="TT Norms Bold"/>
                <a:cs typeface="TT Norms Bold"/>
                <a:sym typeface="TT Norms Bold"/>
              </a:rPr>
              <a:t>Α. </a:t>
            </a:r>
            <a:r>
              <a:rPr kumimoji="0" lang="el-GR" sz="4400" b="1" i="0" u="none" strike="noStrike" kern="1200" cap="none" spc="0" normalizeH="0" baseline="0" noProof="0" dirty="0">
                <a:ln>
                  <a:noFill/>
                </a:ln>
                <a:effectLst/>
                <a:uLnTx/>
                <a:uFillTx/>
                <a:latin typeface="TT Norms Bold"/>
                <a:ea typeface="TT Norms Bold"/>
                <a:cs typeface="TT Norms Bold"/>
                <a:sym typeface="TT Norms Bold"/>
              </a:rPr>
              <a:t>Ποσοστό ρευστών διαθεσίμων</a:t>
            </a:r>
          </a:p>
        </p:txBody>
      </p:sp>
      <p:sp>
        <p:nvSpPr>
          <p:cNvPr id="12" name="TextBox 12"/>
          <p:cNvSpPr txBox="1"/>
          <p:nvPr/>
        </p:nvSpPr>
        <p:spPr>
          <a:xfrm>
            <a:off x="1284514" y="2617069"/>
            <a:ext cx="6727371" cy="1846659"/>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l-GR" sz="3000" b="1" i="0" u="none" strike="noStrike" kern="1200" cap="none" spc="0" normalizeH="0" baseline="0" noProof="0" dirty="0">
                <a:ln>
                  <a:noFill/>
                </a:ln>
                <a:effectLst/>
                <a:uLnTx/>
                <a:uFillTx/>
                <a:latin typeface="TT Norms Bold"/>
                <a:ea typeface="TT Norms Bold"/>
                <a:cs typeface="TT Norms Bold"/>
                <a:sym typeface="TT Norms Bold"/>
              </a:rPr>
              <a:t>Καθορίζεται από την Κεντρική τράπεζα κάθε χώρας και αφορά το απόθεμα χρημάτων που κάθε εμπορική τράπεζα οφείλει να κρατά στο ταμείο της</a:t>
            </a:r>
            <a:endParaRPr kumimoji="0" lang="en-US" sz="3000" b="1" i="0" u="none" strike="noStrike" kern="1200" cap="none" spc="0" normalizeH="0" baseline="0" noProof="0" dirty="0">
              <a:ln>
                <a:noFill/>
              </a:ln>
              <a:effectLst/>
              <a:uLnTx/>
              <a:uFillTx/>
              <a:latin typeface="TT Norms Bold"/>
              <a:ea typeface="TT Norms Bold"/>
              <a:cs typeface="TT Norms Bold"/>
              <a:sym typeface="TT Norms Bold"/>
            </a:endParaRPr>
          </a:p>
        </p:txBody>
      </p:sp>
      <p:sp>
        <p:nvSpPr>
          <p:cNvPr id="13" name="TextBox 13"/>
          <p:cNvSpPr txBox="1"/>
          <p:nvPr/>
        </p:nvSpPr>
        <p:spPr>
          <a:xfrm>
            <a:off x="1284514" y="6580110"/>
            <a:ext cx="7859486" cy="2242665"/>
          </a:xfrm>
          <a:prstGeom prst="rect">
            <a:avLst/>
          </a:prstGeom>
        </p:spPr>
        <p:txBody>
          <a:bodyPr wrap="square" lIns="0" tIns="0" r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l-GR" sz="2600" b="0" i="0" u="none" strike="noStrike" kern="1200" cap="none" spc="21" normalizeH="0" baseline="0" noProof="0" dirty="0">
                <a:ln>
                  <a:noFill/>
                </a:ln>
                <a:solidFill>
                  <a:srgbClr val="023535"/>
                </a:solidFill>
                <a:effectLst/>
                <a:uLnTx/>
                <a:uFillTx/>
                <a:latin typeface="TT Norms"/>
                <a:ea typeface="TT Norms"/>
                <a:cs typeface="TT Norms"/>
                <a:sym typeface="TT Norms"/>
              </a:rPr>
              <a:t>Εάν η Κεντρική τράπεζα ορίζει ως ποσοστό ρευστών διαθεσίμων το 20%, τότε οι εμπορικές τράπεζες για κάθε 100 € καταθέσεων, πρέπει να κρατούν στα ταμεία τους τα 20 € και τα υπόλοιπα 80 € μπορούν να τα δανείζουν.</a:t>
            </a:r>
            <a:endParaRPr kumimoji="0" lang="en-US" sz="2600" b="0" i="0" u="none" strike="noStrike" kern="1200" cap="none" spc="21" normalizeH="0" baseline="0" noProof="0" dirty="0">
              <a:ln>
                <a:noFill/>
              </a:ln>
              <a:solidFill>
                <a:srgbClr val="023535"/>
              </a:solidFill>
              <a:effectLst/>
              <a:uLnTx/>
              <a:uFillTx/>
              <a:latin typeface="TT Norms"/>
              <a:ea typeface="TT Norms"/>
              <a:cs typeface="TT Norms"/>
              <a:sym typeface="TT Norms"/>
            </a:endParaRPr>
          </a:p>
        </p:txBody>
      </p:sp>
      <p:sp>
        <p:nvSpPr>
          <p:cNvPr id="14" name="TextBox 14"/>
          <p:cNvSpPr txBox="1"/>
          <p:nvPr/>
        </p:nvSpPr>
        <p:spPr>
          <a:xfrm>
            <a:off x="1284514" y="5619990"/>
            <a:ext cx="3363686" cy="466725"/>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l-GR" sz="3000"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Παράδειγμα</a:t>
            </a:r>
            <a:endParaRPr kumimoji="0" lang="en-US" sz="3000"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endParaRPr>
          </a:p>
        </p:txBody>
      </p:sp>
      <p:sp>
        <p:nvSpPr>
          <p:cNvPr id="16" name="Freeform 16"/>
          <p:cNvSpPr/>
          <p:nvPr/>
        </p:nvSpPr>
        <p:spPr>
          <a:xfrm>
            <a:off x="-223532" y="-133087"/>
            <a:ext cx="677531" cy="552187"/>
          </a:xfrm>
          <a:custGeom>
            <a:avLst/>
            <a:gdLst/>
            <a:ahLst/>
            <a:cxnLst/>
            <a:rect l="l" t="t" r="r" b="b"/>
            <a:pathLst>
              <a:path w="677531" h="552187">
                <a:moveTo>
                  <a:pt x="0" y="0"/>
                </a:moveTo>
                <a:lnTo>
                  <a:pt x="677531" y="0"/>
                </a:lnTo>
                <a:lnTo>
                  <a:pt x="677531" y="552187"/>
                </a:lnTo>
                <a:lnTo>
                  <a:pt x="0" y="552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5400000">
            <a:off x="17099297" y="4880888"/>
            <a:ext cx="2700592" cy="1077675"/>
          </a:xfrm>
          <a:custGeom>
            <a:avLst/>
            <a:gdLst/>
            <a:ahLst/>
            <a:cxnLst/>
            <a:rect l="l" t="t" r="r" b="b"/>
            <a:pathLst>
              <a:path w="2700592" h="1077675">
                <a:moveTo>
                  <a:pt x="0" y="0"/>
                </a:moveTo>
                <a:lnTo>
                  <a:pt x="2700592" y="0"/>
                </a:lnTo>
                <a:lnTo>
                  <a:pt x="2700592" y="1077674"/>
                </a:lnTo>
                <a:lnTo>
                  <a:pt x="0" y="1077674"/>
                </a:lnTo>
                <a:lnTo>
                  <a:pt x="0" y="0"/>
                </a:lnTo>
                <a:close/>
              </a:path>
            </a:pathLst>
          </a:custGeom>
          <a:blipFill>
            <a:blip r:embed="rId6">
              <a:extLst>
                <a:ext uri="{96DAC541-7B7A-43D3-8B79-37D633B846F1}">
                  <asvg:svgBlip xmlns:asvg="http://schemas.microsoft.com/office/drawing/2016/SVG/main" r:embed="rId7"/>
                </a:ext>
              </a:extLst>
            </a:blip>
            <a:stretch>
              <a:fillRect r="-33573"/>
            </a:stretch>
          </a:blipFill>
        </p:spPr>
      </p:sp>
      <p:sp>
        <p:nvSpPr>
          <p:cNvPr id="18" name="Freeform 18"/>
          <p:cNvSpPr/>
          <p:nvPr/>
        </p:nvSpPr>
        <p:spPr>
          <a:xfrm>
            <a:off x="-1027496" y="1558643"/>
            <a:ext cx="1491022" cy="952391"/>
          </a:xfrm>
          <a:custGeom>
            <a:avLst/>
            <a:gdLst/>
            <a:ahLst/>
            <a:cxnLst/>
            <a:rect l="l" t="t" r="r" b="b"/>
            <a:pathLst>
              <a:path w="1491022" h="952391">
                <a:moveTo>
                  <a:pt x="0" y="0"/>
                </a:moveTo>
                <a:lnTo>
                  <a:pt x="1491022" y="0"/>
                </a:lnTo>
                <a:lnTo>
                  <a:pt x="1491022" y="952391"/>
                </a:lnTo>
                <a:lnTo>
                  <a:pt x="0" y="9523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4274641" y="8836087"/>
            <a:ext cx="7256654" cy="5738804"/>
          </a:xfrm>
          <a:custGeom>
            <a:avLst/>
            <a:gdLst/>
            <a:ahLst/>
            <a:cxnLst/>
            <a:rect l="l" t="t" r="r" b="b"/>
            <a:pathLst>
              <a:path w="7256654" h="5738804">
                <a:moveTo>
                  <a:pt x="0" y="0"/>
                </a:moveTo>
                <a:lnTo>
                  <a:pt x="7256654" y="0"/>
                </a:lnTo>
                <a:lnTo>
                  <a:pt x="7256654" y="5738804"/>
                </a:lnTo>
                <a:lnTo>
                  <a:pt x="0" y="573880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20" name="Freeform 20"/>
          <p:cNvSpPr/>
          <p:nvPr/>
        </p:nvSpPr>
        <p:spPr>
          <a:xfrm>
            <a:off x="17824534" y="-2486017"/>
            <a:ext cx="1411048" cy="2914385"/>
          </a:xfrm>
          <a:custGeom>
            <a:avLst/>
            <a:gdLst/>
            <a:ahLst/>
            <a:cxnLst/>
            <a:rect l="l" t="t" r="r" b="b"/>
            <a:pathLst>
              <a:path w="1411048" h="2914385">
                <a:moveTo>
                  <a:pt x="0" y="0"/>
                </a:moveTo>
                <a:lnTo>
                  <a:pt x="1411048" y="0"/>
                </a:lnTo>
                <a:lnTo>
                  <a:pt x="1411048" y="2914385"/>
                </a:lnTo>
                <a:lnTo>
                  <a:pt x="0" y="29143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3" name="Εικόνα 22">
            <a:extLst>
              <a:ext uri="{FF2B5EF4-FFF2-40B4-BE49-F238E27FC236}">
                <a16:creationId xmlns:a16="http://schemas.microsoft.com/office/drawing/2014/main" id="{357C4B0B-DF5A-71D1-9AC6-7DE0731F0E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8558" y="331680"/>
            <a:ext cx="8189442" cy="5527873"/>
          </a:xfrm>
          <a:prstGeom prst="rect">
            <a:avLst/>
          </a:prstGeom>
        </p:spPr>
      </p:pic>
      <p:sp>
        <p:nvSpPr>
          <p:cNvPr id="25" name="TextBox 24">
            <a:extLst>
              <a:ext uri="{FF2B5EF4-FFF2-40B4-BE49-F238E27FC236}">
                <a16:creationId xmlns:a16="http://schemas.microsoft.com/office/drawing/2014/main" id="{5D1F0D6D-7033-EF1B-DE13-1E10E987A781}"/>
              </a:ext>
            </a:extLst>
          </p:cNvPr>
          <p:cNvSpPr txBox="1"/>
          <p:nvPr/>
        </p:nvSpPr>
        <p:spPr>
          <a:xfrm>
            <a:off x="10383279" y="6359370"/>
            <a:ext cx="7620000" cy="2985433"/>
          </a:xfrm>
          <a:prstGeom prst="rect">
            <a:avLst/>
          </a:prstGeom>
          <a:noFill/>
        </p:spPr>
        <p:txBody>
          <a:bodyPr wrap="square">
            <a:spAutoFit/>
          </a:bodyPr>
          <a:lstStyle/>
          <a:p>
            <a:r>
              <a:rPr lang="el-GR" sz="4600" b="1" dirty="0">
                <a:latin typeface="TT Norms Bold"/>
                <a:cs typeface="TT Norms Bold"/>
              </a:rPr>
              <a:t>Β. Εξασφάλιση κεφαλαίων</a:t>
            </a:r>
          </a:p>
          <a:p>
            <a:endParaRPr lang="el-GR" sz="1000" dirty="0"/>
          </a:p>
          <a:p>
            <a:r>
              <a:rPr lang="el-GR" sz="3200" dirty="0"/>
              <a:t>Καμία τράπεζα δεν θέλει να χάσει τα χρήματα που δανείζει. Για το λόγο αυτό εξετάζει την οικονομική κατάσταση κάθε πιθανού δανειολήπτη.</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203714" y="534610"/>
            <a:ext cx="10769086" cy="8703702"/>
          </a:xfrm>
          <a:custGeom>
            <a:avLst/>
            <a:gdLst/>
            <a:ahLst/>
            <a:cxnLst/>
            <a:rect l="l" t="t" r="r" b="b"/>
            <a:pathLst>
              <a:path w="9415859" h="9309931">
                <a:moveTo>
                  <a:pt x="0" y="0"/>
                </a:moveTo>
                <a:lnTo>
                  <a:pt x="9415859" y="0"/>
                </a:lnTo>
                <a:lnTo>
                  <a:pt x="9415859" y="9309931"/>
                </a:lnTo>
                <a:lnTo>
                  <a:pt x="0" y="9309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582400" y="1931806"/>
            <a:ext cx="6049755" cy="295465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l-GR" sz="4800" b="1" i="0" u="none" strike="noStrike" kern="1200" cap="none" spc="0" normalizeH="0" baseline="0" noProof="0" dirty="0">
                <a:ln>
                  <a:noFill/>
                </a:ln>
                <a:effectLst/>
                <a:uLnTx/>
                <a:uFillTx/>
                <a:latin typeface="Lato Heavy"/>
                <a:ea typeface="Lato Heavy"/>
                <a:cs typeface="Lato Heavy"/>
                <a:sym typeface="Lato Heavy"/>
              </a:rPr>
              <a:t>Επομένως, κάθε εμπορική τράπεζα έχει δύο επιδιώξεις:</a:t>
            </a:r>
          </a:p>
          <a:p>
            <a:pPr marL="0" marR="0" lvl="0" indent="0" algn="ctr" defTabSz="914400" rtl="0" eaLnBrk="1" fontAlgn="auto" latinLnBrk="0" hangingPunct="1">
              <a:spcBef>
                <a:spcPts val="0"/>
              </a:spcBef>
              <a:spcAft>
                <a:spcPts val="0"/>
              </a:spcAft>
              <a:buClrTx/>
              <a:buSzTx/>
              <a:buFontTx/>
              <a:buNone/>
              <a:tabLst/>
              <a:defRPr/>
            </a:pPr>
            <a:endParaRPr kumimoji="0" lang="en-US" sz="4800" b="1" i="0" u="none" strike="noStrike" kern="1200" cap="none" spc="0" normalizeH="0" baseline="0" noProof="0" dirty="0">
              <a:ln>
                <a:noFill/>
              </a:ln>
              <a:effectLst/>
              <a:uLnTx/>
              <a:uFillTx/>
              <a:latin typeface="Lato Heavy"/>
              <a:ea typeface="Lato Heavy"/>
              <a:cs typeface="Lato Heavy"/>
              <a:sym typeface="Lato Heavy"/>
            </a:endParaRPr>
          </a:p>
        </p:txBody>
      </p:sp>
      <p:sp>
        <p:nvSpPr>
          <p:cNvPr id="4" name="TextBox 4"/>
          <p:cNvSpPr txBox="1"/>
          <p:nvPr/>
        </p:nvSpPr>
        <p:spPr>
          <a:xfrm>
            <a:off x="11811000" y="5832752"/>
            <a:ext cx="6049755" cy="3077766"/>
          </a:xfrm>
          <a:prstGeom prst="rect">
            <a:avLst/>
          </a:prstGeom>
        </p:spPr>
        <p:txBody>
          <a:bodyPr lIns="0" tIns="0" rIns="0" bIns="0" rtlCol="0" anchor="t">
            <a:spAutoFit/>
          </a:bodyPr>
          <a:lstStyle/>
          <a:p>
            <a:pPr marL="514350" marR="0" lvl="0" indent="-514350" algn="l" defTabSz="914400" rtl="0" eaLnBrk="1" fontAlgn="auto" latinLnBrk="0" hangingPunct="1">
              <a:lnSpc>
                <a:spcPts val="4760"/>
              </a:lnSpc>
              <a:spcBef>
                <a:spcPts val="0"/>
              </a:spcBef>
              <a:spcAft>
                <a:spcPts val="0"/>
              </a:spcAft>
              <a:buClr>
                <a:srgbClr val="C00000"/>
              </a:buClr>
              <a:buSzTx/>
              <a:buFont typeface="+mj-lt"/>
              <a:buAutoNum type="arabicPeriod"/>
              <a:tabLst/>
              <a:defRPr/>
            </a:pPr>
            <a:r>
              <a:rPr kumimoji="0" lang="el-GR" sz="4000" b="1" i="0" u="none" strike="noStrike" kern="1200" cap="none" spc="0" normalizeH="0" baseline="0" noProof="0" dirty="0">
                <a:ln>
                  <a:noFill/>
                </a:ln>
                <a:effectLst/>
                <a:uLnTx/>
                <a:uFillTx/>
                <a:latin typeface="Lato Bold"/>
                <a:ea typeface="Lato Bold"/>
                <a:cs typeface="Lato Bold"/>
                <a:sym typeface="Lato Bold"/>
              </a:rPr>
              <a:t>Μεγιστοποίηση των κερδών</a:t>
            </a:r>
          </a:p>
          <a:p>
            <a:pPr marL="514350" marR="0" lvl="0" indent="-514350" algn="l" defTabSz="914400" rtl="0" eaLnBrk="1" fontAlgn="auto" latinLnBrk="0" hangingPunct="1">
              <a:lnSpc>
                <a:spcPts val="4760"/>
              </a:lnSpc>
              <a:spcBef>
                <a:spcPts val="0"/>
              </a:spcBef>
              <a:spcAft>
                <a:spcPts val="0"/>
              </a:spcAft>
              <a:buClr>
                <a:srgbClr val="C00000"/>
              </a:buClr>
              <a:buSzTx/>
              <a:buFont typeface="+mj-lt"/>
              <a:buAutoNum type="arabicPeriod"/>
              <a:tabLst/>
              <a:defRPr/>
            </a:pPr>
            <a:r>
              <a:rPr kumimoji="0" lang="el-GR" sz="4000" b="1" i="0" u="none" strike="noStrike" kern="1200" cap="none" spc="0" normalizeH="0" baseline="0" noProof="0" dirty="0">
                <a:ln>
                  <a:noFill/>
                </a:ln>
                <a:effectLst/>
                <a:uLnTx/>
                <a:uFillTx/>
                <a:latin typeface="Lato Bold"/>
                <a:ea typeface="Lato Bold"/>
                <a:cs typeface="Lato Bold"/>
                <a:sym typeface="Lato Bold"/>
              </a:rPr>
              <a:t>Ελαχιστοποίηση του κινδύνου</a:t>
            </a:r>
          </a:p>
          <a:p>
            <a:pPr marL="0" marR="0" lvl="0" indent="0" algn="l" defTabSz="914400" rtl="0" eaLnBrk="1" fontAlgn="auto" latinLnBrk="0" hangingPunct="1">
              <a:lnSpc>
                <a:spcPts val="476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Lato Bold"/>
                <a:ea typeface="Lato Bold"/>
                <a:cs typeface="Lato Bold"/>
                <a:sym typeface="Lato Bold"/>
              </a:rPr>
              <a:t>.</a:t>
            </a:r>
          </a:p>
        </p:txBody>
      </p:sp>
      <p:sp>
        <p:nvSpPr>
          <p:cNvPr id="6" name="Freeform 6"/>
          <p:cNvSpPr/>
          <p:nvPr/>
        </p:nvSpPr>
        <p:spPr>
          <a:xfrm rot="63841" flipH="1" flipV="1">
            <a:off x="10734221" y="8540555"/>
            <a:ext cx="1307238" cy="357856"/>
          </a:xfrm>
          <a:custGeom>
            <a:avLst/>
            <a:gdLst/>
            <a:ahLst/>
            <a:cxnLst/>
            <a:rect l="l" t="t" r="r" b="b"/>
            <a:pathLst>
              <a:path w="1307238" h="357856">
                <a:moveTo>
                  <a:pt x="1307239" y="357856"/>
                </a:moveTo>
                <a:lnTo>
                  <a:pt x="0" y="357856"/>
                </a:lnTo>
                <a:lnTo>
                  <a:pt x="0" y="0"/>
                </a:lnTo>
                <a:lnTo>
                  <a:pt x="1307239" y="0"/>
                </a:lnTo>
                <a:lnTo>
                  <a:pt x="1307239" y="35785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63841">
            <a:off x="10976011" y="1375070"/>
            <a:ext cx="1307238" cy="357856"/>
          </a:xfrm>
          <a:custGeom>
            <a:avLst/>
            <a:gdLst/>
            <a:ahLst/>
            <a:cxnLst/>
            <a:rect l="l" t="t" r="r" b="b"/>
            <a:pathLst>
              <a:path w="1307238" h="357856">
                <a:moveTo>
                  <a:pt x="0" y="0"/>
                </a:moveTo>
                <a:lnTo>
                  <a:pt x="1307239" y="0"/>
                </a:lnTo>
                <a:lnTo>
                  <a:pt x="1307239" y="357856"/>
                </a:lnTo>
                <a:lnTo>
                  <a:pt x="0" y="357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Rectangle 13">
            <a:extLst>
              <a:ext uri="{FF2B5EF4-FFF2-40B4-BE49-F238E27FC236}">
                <a16:creationId xmlns:a16="http://schemas.microsoft.com/office/drawing/2014/main" id="{90D8F528-0192-8870-D690-94A681CE41EA}"/>
              </a:ext>
            </a:extLst>
          </p:cNvPr>
          <p:cNvSpPr/>
          <p:nvPr/>
        </p:nvSpPr>
        <p:spPr>
          <a:xfrm>
            <a:off x="920954" y="3567603"/>
            <a:ext cx="2063600" cy="1077218"/>
          </a:xfrm>
          <a:prstGeom prst="rect">
            <a:avLst/>
          </a:prstGeom>
          <a:solidFill>
            <a:srgbClr val="DBFBFD"/>
          </a:solidFill>
          <a:ln w="19050" cap="flat" cmpd="sng" algn="ctr">
            <a:solidFill>
              <a:srgbClr val="333300"/>
            </a:solidFill>
            <a:prstDash val="solid"/>
          </a:ln>
          <a:effectLst>
            <a:glow rad="63500">
              <a:srgbClr val="DBFBFD">
                <a:tint val="30000"/>
                <a:shade val="95000"/>
                <a:satMod val="300000"/>
                <a:alpha val="50000"/>
              </a:srgbClr>
            </a:glo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200" b="0" i="0" u="none" strike="noStrike" kern="0" cap="none" spc="0" normalizeH="0" baseline="0" noProof="0" dirty="0">
                <a:ln>
                  <a:noFill/>
                </a:ln>
                <a:solidFill>
                  <a:srgbClr val="333300"/>
                </a:solidFill>
                <a:effectLst/>
                <a:uLnTx/>
                <a:uFillTx/>
                <a:latin typeface="Roboto" panose="02000000000000000000" pitchFamily="2" charset="0"/>
                <a:ea typeface="Roboto" panose="02000000000000000000" pitchFamily="2" charset="0"/>
                <a:cs typeface="Roboto" panose="02000000000000000000" pitchFamily="2" charset="0"/>
              </a:rPr>
              <a:t> Αύξηση δανείων </a:t>
            </a:r>
          </a:p>
        </p:txBody>
      </p:sp>
      <p:sp>
        <p:nvSpPr>
          <p:cNvPr id="9" name="Rectangle 13">
            <a:extLst>
              <a:ext uri="{FF2B5EF4-FFF2-40B4-BE49-F238E27FC236}">
                <a16:creationId xmlns:a16="http://schemas.microsoft.com/office/drawing/2014/main" id="{8C7874CE-0378-C1AF-CE94-BB6C228FBDE6}"/>
              </a:ext>
            </a:extLst>
          </p:cNvPr>
          <p:cNvSpPr/>
          <p:nvPr/>
        </p:nvSpPr>
        <p:spPr>
          <a:xfrm>
            <a:off x="4051172" y="2179481"/>
            <a:ext cx="3411455" cy="1077218"/>
          </a:xfrm>
          <a:prstGeom prst="rect">
            <a:avLst/>
          </a:prstGeom>
          <a:solidFill>
            <a:srgbClr val="DBFBFD"/>
          </a:solidFill>
          <a:ln w="19050" cap="flat" cmpd="sng" algn="ctr">
            <a:solidFill>
              <a:srgbClr val="333300"/>
            </a:solidFill>
            <a:prstDash val="solid"/>
          </a:ln>
          <a:effectLst>
            <a:glow rad="63500">
              <a:srgbClr val="DBFBFD">
                <a:tint val="30000"/>
                <a:shade val="95000"/>
                <a:satMod val="300000"/>
                <a:alpha val="50000"/>
              </a:srgbClr>
            </a:glo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200" b="0" i="0" u="none" strike="noStrike" kern="0" cap="none" spc="0" normalizeH="0" baseline="0" noProof="0" dirty="0">
                <a:ln>
                  <a:noFill/>
                </a:ln>
                <a:solidFill>
                  <a:srgbClr val="333300"/>
                </a:solidFill>
                <a:effectLst/>
                <a:uLnTx/>
                <a:uFillTx/>
                <a:latin typeface="Roboto" panose="02000000000000000000" pitchFamily="2" charset="0"/>
                <a:ea typeface="Roboto" panose="02000000000000000000" pitchFamily="2" charset="0"/>
                <a:cs typeface="Roboto" panose="02000000000000000000" pitchFamily="2" charset="0"/>
              </a:rPr>
              <a:t> Αύξηση εσόδων από τόκους </a:t>
            </a:r>
          </a:p>
        </p:txBody>
      </p:sp>
      <p:sp>
        <p:nvSpPr>
          <p:cNvPr id="10" name="Rectangle 13">
            <a:extLst>
              <a:ext uri="{FF2B5EF4-FFF2-40B4-BE49-F238E27FC236}">
                <a16:creationId xmlns:a16="http://schemas.microsoft.com/office/drawing/2014/main" id="{978DDDE7-6868-2B00-BCD1-3D1621050A5F}"/>
              </a:ext>
            </a:extLst>
          </p:cNvPr>
          <p:cNvSpPr/>
          <p:nvPr/>
        </p:nvSpPr>
        <p:spPr>
          <a:xfrm>
            <a:off x="8160872" y="2191535"/>
            <a:ext cx="1966256" cy="1077218"/>
          </a:xfrm>
          <a:prstGeom prst="rect">
            <a:avLst/>
          </a:prstGeom>
          <a:solidFill>
            <a:srgbClr val="DBFBFD"/>
          </a:solidFill>
          <a:ln w="19050" cap="flat" cmpd="sng" algn="ctr">
            <a:solidFill>
              <a:srgbClr val="333300"/>
            </a:solidFill>
            <a:prstDash val="solid"/>
          </a:ln>
          <a:effectLst>
            <a:glow rad="63500">
              <a:srgbClr val="DBFBFD">
                <a:tint val="30000"/>
                <a:shade val="95000"/>
                <a:satMod val="300000"/>
                <a:alpha val="50000"/>
              </a:srgbClr>
            </a:glo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200" b="0" i="0" u="none" strike="noStrike" kern="0" cap="none" spc="0" normalizeH="0" baseline="0" noProof="0" dirty="0">
                <a:ln>
                  <a:noFill/>
                </a:ln>
                <a:solidFill>
                  <a:srgbClr val="333300"/>
                </a:solidFill>
                <a:effectLst/>
                <a:uLnTx/>
                <a:uFillTx/>
                <a:latin typeface="Roboto" panose="02000000000000000000" pitchFamily="2" charset="0"/>
                <a:ea typeface="Roboto" panose="02000000000000000000" pitchFamily="2" charset="0"/>
                <a:cs typeface="Roboto" panose="02000000000000000000" pitchFamily="2" charset="0"/>
              </a:rPr>
              <a:t> Αύξηση κερδών</a:t>
            </a:r>
          </a:p>
        </p:txBody>
      </p:sp>
      <p:sp>
        <p:nvSpPr>
          <p:cNvPr id="11" name="Rectangle 13">
            <a:extLst>
              <a:ext uri="{FF2B5EF4-FFF2-40B4-BE49-F238E27FC236}">
                <a16:creationId xmlns:a16="http://schemas.microsoft.com/office/drawing/2014/main" id="{48D40F6E-8C70-031F-4A5A-9651C7F2A1A9}"/>
              </a:ext>
            </a:extLst>
          </p:cNvPr>
          <p:cNvSpPr/>
          <p:nvPr/>
        </p:nvSpPr>
        <p:spPr>
          <a:xfrm>
            <a:off x="4005197" y="4294632"/>
            <a:ext cx="3411455" cy="1077218"/>
          </a:xfrm>
          <a:prstGeom prst="rect">
            <a:avLst/>
          </a:prstGeom>
          <a:solidFill>
            <a:srgbClr val="DBFBFD"/>
          </a:solidFill>
          <a:ln w="19050" cap="flat" cmpd="sng" algn="ctr">
            <a:solidFill>
              <a:srgbClr val="333300"/>
            </a:solidFill>
            <a:prstDash val="solid"/>
          </a:ln>
          <a:effectLst>
            <a:glow rad="63500">
              <a:srgbClr val="DBFBFD">
                <a:tint val="30000"/>
                <a:shade val="95000"/>
                <a:satMod val="300000"/>
                <a:alpha val="50000"/>
              </a:srgbClr>
            </a:glo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200" b="0" i="0" u="none" strike="noStrike" kern="0" cap="none" spc="0" normalizeH="0" baseline="0" noProof="0" dirty="0">
                <a:ln>
                  <a:noFill/>
                </a:ln>
                <a:solidFill>
                  <a:srgbClr val="333300"/>
                </a:solidFill>
                <a:effectLst/>
                <a:uLnTx/>
                <a:uFillTx/>
                <a:latin typeface="Roboto" panose="02000000000000000000" pitchFamily="2" charset="0"/>
                <a:ea typeface="Roboto" panose="02000000000000000000" pitchFamily="2" charset="0"/>
                <a:cs typeface="Roboto" panose="02000000000000000000" pitchFamily="2" charset="0"/>
              </a:rPr>
              <a:t> Αύξηση </a:t>
            </a:r>
            <a:r>
              <a:rPr kumimoji="0" lang="en-US" sz="3200" b="0" i="0" u="none" strike="noStrike" kern="0" cap="none" spc="0" normalizeH="0" baseline="0" noProof="0" dirty="0">
                <a:ln>
                  <a:noFill/>
                </a:ln>
                <a:solidFill>
                  <a:srgbClr val="3333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l-GR" sz="3200" b="0" i="0" u="none" strike="noStrike" kern="0" cap="none" spc="0" normalizeH="0" baseline="0" noProof="0" dirty="0">
                <a:ln>
                  <a:noFill/>
                </a:ln>
                <a:solidFill>
                  <a:srgbClr val="333300"/>
                </a:solidFill>
                <a:effectLst/>
                <a:uLnTx/>
                <a:uFillTx/>
                <a:latin typeface="Roboto" panose="02000000000000000000" pitchFamily="2" charset="0"/>
                <a:ea typeface="Roboto" panose="02000000000000000000" pitchFamily="2" charset="0"/>
                <a:cs typeface="Roboto" panose="02000000000000000000" pitchFamily="2" charset="0"/>
              </a:rPr>
              <a:t>κινδύνου</a:t>
            </a:r>
          </a:p>
        </p:txBody>
      </p:sp>
      <p:cxnSp>
        <p:nvCxnSpPr>
          <p:cNvPr id="12" name="Straight Connector 36">
            <a:extLst>
              <a:ext uri="{FF2B5EF4-FFF2-40B4-BE49-F238E27FC236}">
                <a16:creationId xmlns:a16="http://schemas.microsoft.com/office/drawing/2014/main" id="{C67F718D-6367-C6D7-A84C-AD6B38086E66}"/>
              </a:ext>
            </a:extLst>
          </p:cNvPr>
          <p:cNvCxnSpPr/>
          <p:nvPr/>
        </p:nvCxnSpPr>
        <p:spPr>
          <a:xfrm rot="5400000" flipH="1" flipV="1">
            <a:off x="821325" y="4095824"/>
            <a:ext cx="504056" cy="0"/>
          </a:xfrm>
          <a:prstGeom prst="line">
            <a:avLst/>
          </a:prstGeom>
          <a:noFill/>
          <a:ln w="22225" cap="flat" cmpd="sng" algn="ctr">
            <a:solidFill>
              <a:srgbClr val="FF3300"/>
            </a:solidFill>
            <a:prstDash val="solid"/>
            <a:tailEnd type="triangle"/>
          </a:ln>
          <a:effectLst/>
        </p:spPr>
      </p:cxnSp>
      <p:cxnSp>
        <p:nvCxnSpPr>
          <p:cNvPr id="13" name="Straight Connector 36">
            <a:extLst>
              <a:ext uri="{FF2B5EF4-FFF2-40B4-BE49-F238E27FC236}">
                <a16:creationId xmlns:a16="http://schemas.microsoft.com/office/drawing/2014/main" id="{4E3DCB74-7FDD-081C-387D-4A1F55D202B2}"/>
              </a:ext>
            </a:extLst>
          </p:cNvPr>
          <p:cNvCxnSpPr/>
          <p:nvPr/>
        </p:nvCxnSpPr>
        <p:spPr>
          <a:xfrm rot="5400000" flipH="1" flipV="1">
            <a:off x="8053772" y="2669764"/>
            <a:ext cx="504056" cy="0"/>
          </a:xfrm>
          <a:prstGeom prst="line">
            <a:avLst/>
          </a:prstGeom>
          <a:noFill/>
          <a:ln w="22225" cap="flat" cmpd="sng" algn="ctr">
            <a:solidFill>
              <a:srgbClr val="FF3300"/>
            </a:solidFill>
            <a:prstDash val="solid"/>
            <a:tailEnd type="triangle"/>
          </a:ln>
          <a:effectLst/>
        </p:spPr>
      </p:cxnSp>
      <p:cxnSp>
        <p:nvCxnSpPr>
          <p:cNvPr id="14" name="Straight Connector 36">
            <a:extLst>
              <a:ext uri="{FF2B5EF4-FFF2-40B4-BE49-F238E27FC236}">
                <a16:creationId xmlns:a16="http://schemas.microsoft.com/office/drawing/2014/main" id="{CB2FCA6E-1027-F95D-3AF2-323FF0ECF2A8}"/>
              </a:ext>
            </a:extLst>
          </p:cNvPr>
          <p:cNvCxnSpPr/>
          <p:nvPr/>
        </p:nvCxnSpPr>
        <p:spPr>
          <a:xfrm rot="5400000" flipH="1" flipV="1">
            <a:off x="3988322" y="2616764"/>
            <a:ext cx="504056" cy="0"/>
          </a:xfrm>
          <a:prstGeom prst="line">
            <a:avLst/>
          </a:prstGeom>
          <a:noFill/>
          <a:ln w="22225" cap="flat" cmpd="sng" algn="ctr">
            <a:solidFill>
              <a:srgbClr val="FF3300"/>
            </a:solidFill>
            <a:prstDash val="solid"/>
            <a:tailEnd type="triangle"/>
          </a:ln>
          <a:effectLst/>
        </p:spPr>
      </p:cxnSp>
      <p:cxnSp>
        <p:nvCxnSpPr>
          <p:cNvPr id="15" name="Straight Connector 36">
            <a:extLst>
              <a:ext uri="{FF2B5EF4-FFF2-40B4-BE49-F238E27FC236}">
                <a16:creationId xmlns:a16="http://schemas.microsoft.com/office/drawing/2014/main" id="{AE933623-591B-D8E9-374E-D5F62567EA1D}"/>
              </a:ext>
            </a:extLst>
          </p:cNvPr>
          <p:cNvCxnSpPr/>
          <p:nvPr/>
        </p:nvCxnSpPr>
        <p:spPr>
          <a:xfrm rot="5400000" flipH="1" flipV="1">
            <a:off x="4293122" y="4833241"/>
            <a:ext cx="504056" cy="0"/>
          </a:xfrm>
          <a:prstGeom prst="line">
            <a:avLst/>
          </a:prstGeom>
          <a:noFill/>
          <a:ln w="22225" cap="flat" cmpd="sng" algn="ctr">
            <a:solidFill>
              <a:srgbClr val="FF3300"/>
            </a:solidFill>
            <a:prstDash val="solid"/>
            <a:tailEnd type="triangle"/>
          </a:ln>
          <a:effectLst/>
        </p:spPr>
      </p:cxnSp>
      <p:cxnSp>
        <p:nvCxnSpPr>
          <p:cNvPr id="16" name="Straight Connector 36">
            <a:extLst>
              <a:ext uri="{FF2B5EF4-FFF2-40B4-BE49-F238E27FC236}">
                <a16:creationId xmlns:a16="http://schemas.microsoft.com/office/drawing/2014/main" id="{12B56C19-C84D-C4FB-01DF-0D5B7B86D40E}"/>
              </a:ext>
            </a:extLst>
          </p:cNvPr>
          <p:cNvCxnSpPr>
            <a:cxnSpLocks/>
            <a:stCxn id="8" idx="3"/>
            <a:endCxn id="9" idx="1"/>
          </p:cNvCxnSpPr>
          <p:nvPr/>
        </p:nvCxnSpPr>
        <p:spPr>
          <a:xfrm flipV="1">
            <a:off x="2984554" y="2718090"/>
            <a:ext cx="1066618" cy="1388122"/>
          </a:xfrm>
          <a:prstGeom prst="line">
            <a:avLst/>
          </a:prstGeom>
          <a:ln/>
        </p:spPr>
        <p:style>
          <a:lnRef idx="2">
            <a:schemeClr val="dk1"/>
          </a:lnRef>
          <a:fillRef idx="0">
            <a:schemeClr val="dk1"/>
          </a:fillRef>
          <a:effectRef idx="1">
            <a:schemeClr val="dk1"/>
          </a:effectRef>
          <a:fontRef idx="minor">
            <a:schemeClr val="tx1"/>
          </a:fontRef>
        </p:style>
      </p:cxnSp>
      <p:cxnSp>
        <p:nvCxnSpPr>
          <p:cNvPr id="17" name="Straight Connector 36">
            <a:extLst>
              <a:ext uri="{FF2B5EF4-FFF2-40B4-BE49-F238E27FC236}">
                <a16:creationId xmlns:a16="http://schemas.microsoft.com/office/drawing/2014/main" id="{8D8E5422-6F19-72F0-4DB9-127916D7268C}"/>
              </a:ext>
            </a:extLst>
          </p:cNvPr>
          <p:cNvCxnSpPr>
            <a:cxnSpLocks/>
            <a:stCxn id="9" idx="3"/>
            <a:endCxn id="10" idx="1"/>
          </p:cNvCxnSpPr>
          <p:nvPr/>
        </p:nvCxnSpPr>
        <p:spPr>
          <a:xfrm>
            <a:off x="7462627" y="2718090"/>
            <a:ext cx="698245" cy="12054"/>
          </a:xfrm>
          <a:prstGeom prst="line">
            <a:avLst/>
          </a:prstGeom>
          <a:ln/>
        </p:spPr>
        <p:style>
          <a:lnRef idx="2">
            <a:schemeClr val="dk1"/>
          </a:lnRef>
          <a:fillRef idx="0">
            <a:schemeClr val="dk1"/>
          </a:fillRef>
          <a:effectRef idx="1">
            <a:schemeClr val="dk1"/>
          </a:effectRef>
          <a:fontRef idx="minor">
            <a:schemeClr val="tx1"/>
          </a:fontRef>
        </p:style>
      </p:cxnSp>
      <p:cxnSp>
        <p:nvCxnSpPr>
          <p:cNvPr id="18" name="Straight Connector 36">
            <a:extLst>
              <a:ext uri="{FF2B5EF4-FFF2-40B4-BE49-F238E27FC236}">
                <a16:creationId xmlns:a16="http://schemas.microsoft.com/office/drawing/2014/main" id="{D0378572-6FCA-4A2E-8A1D-C98A208C148B}"/>
              </a:ext>
            </a:extLst>
          </p:cNvPr>
          <p:cNvCxnSpPr>
            <a:cxnSpLocks/>
            <a:stCxn id="8" idx="3"/>
            <a:endCxn id="11" idx="1"/>
          </p:cNvCxnSpPr>
          <p:nvPr/>
        </p:nvCxnSpPr>
        <p:spPr>
          <a:xfrm>
            <a:off x="2984554" y="4106212"/>
            <a:ext cx="1020643" cy="727029"/>
          </a:xfrm>
          <a:prstGeom prst="line">
            <a:avLst/>
          </a:prstGeom>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C3E224A1-611F-C05D-EA08-FE1934320F11}"/>
              </a:ext>
            </a:extLst>
          </p:cNvPr>
          <p:cNvSpPr txBox="1"/>
          <p:nvPr/>
        </p:nvSpPr>
        <p:spPr>
          <a:xfrm>
            <a:off x="1194314" y="7030301"/>
            <a:ext cx="9144000" cy="1023998"/>
          </a:xfrm>
          <a:prstGeom prst="rect">
            <a:avLst/>
          </a:prstGeom>
          <a:noFill/>
        </p:spPr>
        <p:txBody>
          <a:bodyPr wrap="square">
            <a:spAutoFit/>
          </a:bodyPr>
          <a:lstStyle/>
          <a:p>
            <a:pPr marL="0" marR="0" lvl="0" indent="0" algn="ctr" defTabSz="914400" rtl="0" eaLnBrk="1" fontAlgn="auto" latinLnBrk="0" hangingPunct="1">
              <a:lnSpc>
                <a:spcPts val="3780"/>
              </a:lnSpc>
              <a:spcBef>
                <a:spcPts val="0"/>
              </a:spcBef>
              <a:spcAft>
                <a:spcPts val="0"/>
              </a:spcAft>
              <a:buClrTx/>
              <a:buSzTx/>
              <a:buFontTx/>
              <a:buNone/>
              <a:tabLst/>
              <a:defRPr/>
            </a:pPr>
            <a:r>
              <a:rPr kumimoji="0" lang="el-GR" sz="2700" b="0" i="1" u="none" strike="noStrike" kern="1200" cap="none" spc="0" normalizeH="0" baseline="0" noProof="0" dirty="0">
                <a:ln>
                  <a:noFill/>
                </a:ln>
                <a:solidFill>
                  <a:schemeClr val="bg1"/>
                </a:solidFill>
                <a:effectLst/>
                <a:uLnTx/>
                <a:uFillTx/>
                <a:latin typeface="Montserrat Italics"/>
                <a:ea typeface="Montserrat Italics"/>
                <a:cs typeface="Montserrat Italics"/>
                <a:sym typeface="Montserrat Italics"/>
              </a:rPr>
              <a:t>Τελικά, οι δανειοδοτήσεις γίνονται με τέτοιο τρόπο, ώστε να μειώνεται ο κίνδυνος στο ελάχιστο δυνατό.</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53339" y="3619500"/>
            <a:ext cx="3824131" cy="0"/>
          </a:xfrm>
          <a:prstGeom prst="line">
            <a:avLst/>
          </a:prstGeom>
          <a:ln w="47625" cap="flat">
            <a:solidFill>
              <a:srgbClr val="EDB402"/>
            </a:solidFill>
            <a:prstDash val="solid"/>
            <a:headEnd type="none" w="sm" len="sm"/>
            <a:tailEnd type="none" w="sm" len="sm"/>
          </a:ln>
        </p:spPr>
      </p:sp>
      <p:sp>
        <p:nvSpPr>
          <p:cNvPr id="3" name="Freeform 3"/>
          <p:cNvSpPr/>
          <p:nvPr/>
        </p:nvSpPr>
        <p:spPr>
          <a:xfrm rot="5189349">
            <a:off x="11028229" y="-1904239"/>
            <a:ext cx="9595284" cy="9595284"/>
          </a:xfrm>
          <a:custGeom>
            <a:avLst/>
            <a:gdLst/>
            <a:ahLst/>
            <a:cxnLst/>
            <a:rect l="l" t="t" r="r" b="b"/>
            <a:pathLst>
              <a:path w="9595284" h="9595284">
                <a:moveTo>
                  <a:pt x="0" y="0"/>
                </a:moveTo>
                <a:lnTo>
                  <a:pt x="9595283" y="0"/>
                </a:lnTo>
                <a:lnTo>
                  <a:pt x="9595283" y="9595284"/>
                </a:lnTo>
                <a:lnTo>
                  <a:pt x="0" y="9595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144000" y="1079214"/>
            <a:ext cx="8643345" cy="7843836"/>
          </a:xfrm>
          <a:custGeom>
            <a:avLst/>
            <a:gdLst/>
            <a:ahLst/>
            <a:cxnLst/>
            <a:rect l="l" t="t" r="r" b="b"/>
            <a:pathLst>
              <a:path w="8643345" h="7843836">
                <a:moveTo>
                  <a:pt x="0" y="0"/>
                </a:moveTo>
                <a:lnTo>
                  <a:pt x="8643345" y="0"/>
                </a:lnTo>
                <a:lnTo>
                  <a:pt x="8643345" y="7843835"/>
                </a:lnTo>
                <a:lnTo>
                  <a:pt x="0" y="7843835"/>
                </a:lnTo>
                <a:lnTo>
                  <a:pt x="0" y="0"/>
                </a:lnTo>
                <a:close/>
              </a:path>
            </a:pathLst>
          </a:custGeom>
          <a:blipFill>
            <a:blip r:embed="rId4"/>
            <a:stretch>
              <a:fillRect/>
            </a:stretch>
          </a:blipFill>
        </p:spPr>
      </p:sp>
      <p:sp>
        <p:nvSpPr>
          <p:cNvPr id="7" name="TextBox 7"/>
          <p:cNvSpPr txBox="1"/>
          <p:nvPr/>
        </p:nvSpPr>
        <p:spPr>
          <a:xfrm>
            <a:off x="1453339" y="1207279"/>
            <a:ext cx="7461759" cy="1716880"/>
          </a:xfrm>
          <a:prstGeom prst="rect">
            <a:avLst/>
          </a:prstGeom>
        </p:spPr>
        <p:txBody>
          <a:bodyPr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l-GR" sz="5000" b="0" i="0" u="none" strike="noStrike" kern="1200" cap="none" spc="0" normalizeH="0" baseline="0" noProof="0" dirty="0">
                <a:ln>
                  <a:noFill/>
                </a:ln>
                <a:solidFill>
                  <a:srgbClr val="1B2D39"/>
                </a:solidFill>
                <a:effectLst/>
                <a:uLnTx/>
                <a:uFillTx/>
                <a:latin typeface="Open Sans Extra Bold"/>
                <a:ea typeface="Open Sans Extra Bold"/>
                <a:cs typeface="Open Sans Extra Bold"/>
                <a:sym typeface="Open Sans Extra Bold"/>
              </a:rPr>
              <a:t>Η ποσότητα του χρήματος σε κυκλοφορία</a:t>
            </a:r>
          </a:p>
        </p:txBody>
      </p:sp>
      <p:sp>
        <p:nvSpPr>
          <p:cNvPr id="9" name="TextBox 9"/>
          <p:cNvSpPr txBox="1"/>
          <p:nvPr/>
        </p:nvSpPr>
        <p:spPr>
          <a:xfrm>
            <a:off x="1455797" y="3986285"/>
            <a:ext cx="6776261" cy="5362430"/>
          </a:xfrm>
          <a:prstGeom prst="rect">
            <a:avLst/>
          </a:prstGeom>
        </p:spPr>
        <p:txBody>
          <a:bodyPr wrap="square" lIns="0" tIns="0" rIns="0" bIns="0" rtlCol="0" anchor="t">
            <a:spAutoFit/>
          </a:bodyPr>
          <a:lstStyle/>
          <a:p>
            <a:pPr marL="457200" marR="0" lvl="0" indent="-457200" defTabSz="914400" rtl="0" eaLnBrk="1" fontAlgn="auto" latinLnBrk="0" hangingPunct="1">
              <a:lnSpc>
                <a:spcPct val="114000"/>
              </a:lnSpc>
              <a:spcBef>
                <a:spcPts val="0"/>
              </a:spcBef>
              <a:spcAft>
                <a:spcPts val="0"/>
              </a:spcAft>
              <a:buClrTx/>
              <a:buSzTx/>
              <a:buFont typeface="Wingdings" panose="05000000000000000000" pitchFamily="2" charset="2"/>
              <a:buChar char="q"/>
              <a:tabLst/>
              <a:defRPr/>
            </a:pPr>
            <a:r>
              <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rPr>
              <a:t>Αφορά την ποσότητα των χρημάτων (κέρματα,</a:t>
            </a:r>
            <a:r>
              <a:rPr kumimoji="0" lang="en-US" sz="2800" i="0" u="none" strike="noStrike" kern="1200" cap="none" spc="0" normalizeH="0" baseline="0" noProof="0" dirty="0">
                <a:ln>
                  <a:noFill/>
                </a:ln>
                <a:solidFill>
                  <a:srgbClr val="000000"/>
                </a:solidFill>
                <a:effectLst/>
                <a:uLnTx/>
                <a:uFillTx/>
                <a:latin typeface="Lato Bold"/>
                <a:ea typeface="Lato Bold"/>
                <a:cs typeface="Lato Bold"/>
                <a:sym typeface="Lato Bold"/>
              </a:rPr>
              <a:t> </a:t>
            </a:r>
            <a:r>
              <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rPr>
              <a:t>χαρτονομίσματα και καταθέσεις) που βρίσκονται στα χέρια των </a:t>
            </a:r>
            <a:r>
              <a:rPr kumimoji="0" lang="el-GR" sz="2800" i="0" u="none" strike="noStrike" kern="1200" cap="none" spc="0" normalizeH="0" baseline="0" noProof="0" dirty="0" err="1">
                <a:ln>
                  <a:noFill/>
                </a:ln>
                <a:solidFill>
                  <a:srgbClr val="000000"/>
                </a:solidFill>
                <a:effectLst/>
                <a:uLnTx/>
                <a:uFillTx/>
                <a:latin typeface="Lato Bold"/>
                <a:ea typeface="Lato Bold"/>
                <a:cs typeface="Lato Bold"/>
                <a:sym typeface="Lato Bold"/>
              </a:rPr>
              <a:t>οικονομούντων</a:t>
            </a:r>
            <a:r>
              <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rPr>
              <a:t> ατόμων (ιδιωτών, επιχειρήσεων και δημοσίων οργανισμών).</a:t>
            </a:r>
            <a:endParaRPr kumimoji="0" lang="en-US" sz="2800" i="0" u="none" strike="noStrike" kern="1200" cap="none" spc="0" normalizeH="0" baseline="0" noProof="0" dirty="0">
              <a:ln>
                <a:noFill/>
              </a:ln>
              <a:solidFill>
                <a:srgbClr val="000000"/>
              </a:solidFill>
              <a:effectLst/>
              <a:uLnTx/>
              <a:uFillTx/>
              <a:latin typeface="Lato Bold"/>
              <a:ea typeface="Lato Bold"/>
              <a:cs typeface="Lato Bold"/>
              <a:sym typeface="Lato Bold"/>
            </a:endParaRPr>
          </a:p>
          <a:p>
            <a:pPr marL="0" marR="0" lvl="0" indent="0" algn="just" defTabSz="914400" rtl="0" eaLnBrk="1" fontAlgn="auto" latinLnBrk="0" hangingPunct="1">
              <a:lnSpc>
                <a:spcPct val="114000"/>
              </a:lnSpc>
              <a:spcBef>
                <a:spcPts val="0"/>
              </a:spcBef>
              <a:spcAft>
                <a:spcPts val="0"/>
              </a:spcAft>
              <a:buClrTx/>
              <a:buSzTx/>
              <a:buFontTx/>
              <a:buNone/>
              <a:tabLst/>
              <a:defRPr/>
            </a:pPr>
            <a:endPar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endParaRPr>
          </a:p>
          <a:p>
            <a:pPr marL="457200" marR="0" lvl="0" indent="-457200" defTabSz="914400" rtl="0" eaLnBrk="1" fontAlgn="auto" latinLnBrk="0" hangingPunct="1">
              <a:lnSpc>
                <a:spcPct val="114000"/>
              </a:lnSpc>
              <a:spcBef>
                <a:spcPts val="0"/>
              </a:spcBef>
              <a:spcAft>
                <a:spcPts val="0"/>
              </a:spcAft>
              <a:buClrTx/>
              <a:buSzTx/>
              <a:buFont typeface="Wingdings" panose="05000000000000000000" pitchFamily="2" charset="2"/>
              <a:buChar char="q"/>
              <a:tabLst/>
              <a:defRPr/>
            </a:pPr>
            <a:r>
              <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rPr>
              <a:t>Έχει πολύ μεγάλη σημασία το πόσα χρήματα κυκλοφορούν στην οικονομία</a:t>
            </a:r>
            <a:r>
              <a:rPr kumimoji="0" lang="en-US" sz="2800" i="0" u="none" strike="noStrike" kern="1200" cap="none" spc="0" normalizeH="0" baseline="0" noProof="0" dirty="0">
                <a:ln>
                  <a:noFill/>
                </a:ln>
                <a:solidFill>
                  <a:srgbClr val="000000"/>
                </a:solidFill>
                <a:effectLst/>
                <a:uLnTx/>
                <a:uFillTx/>
                <a:latin typeface="Lato Bold"/>
                <a:ea typeface="Lato Bold"/>
                <a:cs typeface="Lato Bold"/>
                <a:sym typeface="Lato Bold"/>
              </a:rPr>
              <a:t> </a:t>
            </a:r>
            <a:r>
              <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rPr>
              <a:t>π.χ. για τη ζήτηση, τις τιμές, τις επενδύσεις </a:t>
            </a:r>
            <a:r>
              <a:rPr kumimoji="0" lang="el-GR" sz="2800" i="0" u="none" strike="noStrike" kern="1200" cap="none" spc="0" normalizeH="0" baseline="0" noProof="0" dirty="0" err="1">
                <a:ln>
                  <a:noFill/>
                </a:ln>
                <a:solidFill>
                  <a:srgbClr val="000000"/>
                </a:solidFill>
                <a:effectLst/>
                <a:uLnTx/>
                <a:uFillTx/>
                <a:latin typeface="Lato Bold"/>
                <a:ea typeface="Lato Bold"/>
                <a:cs typeface="Lato Bold"/>
                <a:sym typeface="Lato Bold"/>
              </a:rPr>
              <a:t>κ.λ.π</a:t>
            </a:r>
            <a:endParaRPr kumimoji="0" lang="el-GR" sz="2800" i="0" u="none" strike="noStrike" kern="1200" cap="none" spc="0" normalizeH="0" baseline="0" noProof="0" dirty="0">
              <a:ln>
                <a:noFill/>
              </a:ln>
              <a:solidFill>
                <a:srgbClr val="000000"/>
              </a:solidFill>
              <a:effectLst/>
              <a:uLnTx/>
              <a:uFillTx/>
              <a:latin typeface="Lato Bold"/>
              <a:ea typeface="Lato Bold"/>
              <a:cs typeface="Lato Bold"/>
              <a:sym typeface="Lat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l="23611" r="23611"/>
            <a:stretch/>
          </p:blipFill>
          <p:spPr>
            <a:xfrm>
              <a:off x="0" y="0"/>
              <a:ext cx="11582287" cy="13716000"/>
            </a:xfrm>
            <a:prstGeom prst="rect">
              <a:avLst/>
            </a:prstGeom>
          </p:spPr>
        </p:pic>
      </p:grpSp>
      <p:sp>
        <p:nvSpPr>
          <p:cNvPr id="5" name="Freeform 5"/>
          <p:cNvSpPr/>
          <p:nvPr/>
        </p:nvSpPr>
        <p:spPr>
          <a:xfrm rot="-5400000">
            <a:off x="215412" y="735624"/>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6" name="AutoShape 6"/>
          <p:cNvSpPr/>
          <p:nvPr/>
        </p:nvSpPr>
        <p:spPr>
          <a:xfrm rot="-5376337">
            <a:off x="-400441" y="2727526"/>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1550938" y="6172200"/>
            <a:ext cx="577806" cy="57780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grpSp>
        <p:nvGrpSpPr>
          <p:cNvPr id="9" name="Group 9"/>
          <p:cNvGrpSpPr/>
          <p:nvPr/>
        </p:nvGrpSpPr>
        <p:grpSpPr>
          <a:xfrm>
            <a:off x="1550938" y="7332019"/>
            <a:ext cx="577806" cy="57780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598D"/>
            </a:solidFill>
          </p:spPr>
        </p:sp>
      </p:grpSp>
      <p:sp>
        <p:nvSpPr>
          <p:cNvPr id="12" name="TextBox 12"/>
          <p:cNvSpPr txBox="1"/>
          <p:nvPr/>
        </p:nvSpPr>
        <p:spPr>
          <a:xfrm>
            <a:off x="1550938" y="666751"/>
            <a:ext cx="6907262" cy="1025922"/>
          </a:xfrm>
          <a:prstGeom prst="rect">
            <a:avLst/>
          </a:prstGeom>
        </p:spPr>
        <p:txBody>
          <a:bodyPr wrap="square" lIns="0" tIns="0" rIns="0" bIns="0" rtlCol="0" anchor="t">
            <a:spAutoFit/>
          </a:bodyPr>
          <a:lstStyle/>
          <a:p>
            <a:pPr marL="0" marR="0" lvl="0" indent="0" algn="l" defTabSz="914400" rtl="0" eaLnBrk="1" fontAlgn="auto" latinLnBrk="0" hangingPunct="1">
              <a:lnSpc>
                <a:spcPts val="8000"/>
              </a:lnSpc>
              <a:spcBef>
                <a:spcPct val="0"/>
              </a:spcBef>
              <a:spcAft>
                <a:spcPts val="0"/>
              </a:spcAft>
              <a:buClrTx/>
              <a:buSzTx/>
              <a:buFontTx/>
              <a:buNone/>
              <a:tabLst/>
              <a:defRPr/>
            </a:pPr>
            <a:r>
              <a:rPr kumimoji="0" lang="el-GR" sz="8000" b="1" i="0" u="none" strike="noStrike" kern="1200" cap="none" spc="0" normalizeH="0" baseline="0" noProof="0" dirty="0">
                <a:ln>
                  <a:noFill/>
                </a:ln>
                <a:solidFill>
                  <a:srgbClr val="19598D"/>
                </a:solidFill>
                <a:effectLst/>
                <a:uLnTx/>
                <a:uFillTx/>
                <a:latin typeface="Montserrat Ultra-Bold"/>
                <a:ea typeface="Montserrat Ultra-Bold"/>
                <a:cs typeface="Montserrat Ultra-Bold"/>
                <a:sym typeface="Montserrat Ultra-Bold"/>
              </a:rPr>
              <a:t>Τι είναι Χρήμα</a:t>
            </a:r>
          </a:p>
        </p:txBody>
      </p:sp>
      <p:sp>
        <p:nvSpPr>
          <p:cNvPr id="13" name="TextBox 13"/>
          <p:cNvSpPr txBox="1"/>
          <p:nvPr/>
        </p:nvSpPr>
        <p:spPr>
          <a:xfrm>
            <a:off x="1593802" y="1962051"/>
            <a:ext cx="7092913" cy="2209900"/>
          </a:xfrm>
          <a:prstGeom prst="rect">
            <a:avLst/>
          </a:prstGeom>
        </p:spPr>
        <p:txBody>
          <a:bodyPr wrap="square" lIns="0" tIns="0" rIns="0" bIns="0" rtlCol="0" anchor="t">
            <a:spAutoFit/>
          </a:bodyPr>
          <a:lstStyle/>
          <a:p>
            <a:pPr marL="0" marR="0" lvl="0" indent="0" algn="just" defTabSz="914400" rtl="0" eaLnBrk="1" fontAlgn="auto" latinLnBrk="0" hangingPunct="1">
              <a:lnSpc>
                <a:spcPts val="3499"/>
              </a:lnSpc>
              <a:spcBef>
                <a:spcPts val="0"/>
              </a:spcBef>
              <a:spcAft>
                <a:spcPts val="0"/>
              </a:spcAft>
              <a:buClrTx/>
              <a:buSzTx/>
              <a:buFontTx/>
              <a:buNone/>
              <a:tabLst/>
              <a:defRPr/>
            </a:pP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Από τα πολύ παλιά χρόνια, ο άνθρωπος ικανοποιούσε τις ανάγκες του με αγαθά που ο ίδιος δεν μπορούσε να παράγει. Έτσι, έπρεπε να ανταλλάξει τα αγαθά που ο ίδιος παρήγαγε με τα αγαθά κάποιων άλλων παραγωγών. </a:t>
            </a:r>
          </a:p>
        </p:txBody>
      </p:sp>
      <p:sp>
        <p:nvSpPr>
          <p:cNvPr id="14" name="TextBox 14"/>
          <p:cNvSpPr txBox="1"/>
          <p:nvPr/>
        </p:nvSpPr>
        <p:spPr>
          <a:xfrm>
            <a:off x="2648833" y="6134100"/>
            <a:ext cx="6342767" cy="863378"/>
          </a:xfrm>
          <a:prstGeom prst="rect">
            <a:avLst/>
          </a:prstGeom>
        </p:spPr>
        <p:txBody>
          <a:bodyPr wrap="square"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Α) Έπρεπε να συμφωνούν τα δύο άτομα ως προς τα αγαθά που θα </a:t>
            </a:r>
            <a:r>
              <a:rPr kumimoji="0" lang="el-GR" sz="2499"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αντάλλασαν</a:t>
            </a: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a:t>
            </a:r>
          </a:p>
        </p:txBody>
      </p:sp>
      <p:sp>
        <p:nvSpPr>
          <p:cNvPr id="15" name="TextBox 15"/>
          <p:cNvSpPr txBox="1"/>
          <p:nvPr/>
        </p:nvSpPr>
        <p:spPr>
          <a:xfrm>
            <a:off x="2648833" y="7293919"/>
            <a:ext cx="6190367" cy="863378"/>
          </a:xfrm>
          <a:prstGeom prst="rect">
            <a:avLst/>
          </a:prstGeom>
        </p:spPr>
        <p:txBody>
          <a:bodyPr wrap="square"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Β) Έπρεπε να συμφωνούν ως προς τις ποσότητες που θα </a:t>
            </a:r>
            <a:r>
              <a:rPr kumimoji="0" lang="el-GR" sz="2499"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αντάλλασαν</a:t>
            </a: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a:t>
            </a:r>
          </a:p>
        </p:txBody>
      </p:sp>
      <p:sp>
        <p:nvSpPr>
          <p:cNvPr id="16" name="TextBox 13">
            <a:extLst>
              <a:ext uri="{FF2B5EF4-FFF2-40B4-BE49-F238E27FC236}">
                <a16:creationId xmlns:a16="http://schemas.microsoft.com/office/drawing/2014/main" id="{CDC3735D-75D6-B895-ADD8-526E60C7CB3E}"/>
              </a:ext>
            </a:extLst>
          </p:cNvPr>
          <p:cNvSpPr txBox="1"/>
          <p:nvPr/>
        </p:nvSpPr>
        <p:spPr>
          <a:xfrm>
            <a:off x="1606092" y="4383732"/>
            <a:ext cx="7092913" cy="1312219"/>
          </a:xfrm>
          <a:prstGeom prst="rect">
            <a:avLst/>
          </a:prstGeom>
        </p:spPr>
        <p:txBody>
          <a:bodyPr wrap="square" lIns="0" tIns="0" rIns="0" bIns="0" rtlCol="0" anchor="t">
            <a:spAutoFit/>
          </a:bodyPr>
          <a:lstStyle/>
          <a:p>
            <a:pPr marL="0" marR="0" lvl="0" indent="0" algn="just" defTabSz="914400" rtl="0" eaLnBrk="1" fontAlgn="auto" latinLnBrk="0" hangingPunct="1">
              <a:lnSpc>
                <a:spcPts val="3499"/>
              </a:lnSpc>
              <a:spcBef>
                <a:spcPts val="0"/>
              </a:spcBef>
              <a:spcAft>
                <a:spcPts val="0"/>
              </a:spcAft>
              <a:buClrTx/>
              <a:buSzTx/>
              <a:buFontTx/>
              <a:buNone/>
              <a:tabLst/>
              <a:defRPr/>
            </a:pP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Αυτή η ανταλλαγή προϊόντων ονομάζεται </a:t>
            </a:r>
            <a:r>
              <a:rPr kumimoji="0" lang="el-GR" sz="2499"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αντιπραγματισμός</a:t>
            </a: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  Ο αντιπραγματισμός είχε όμως ορισμένα </a:t>
            </a:r>
            <a:r>
              <a:rPr kumimoji="0" lang="el-GR" sz="2499"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προβλήματα</a:t>
            </a:r>
            <a:r>
              <a:rPr kumimoji="0" lang="el-GR" sz="2499"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 όπως:</a:t>
            </a:r>
          </a:p>
        </p:txBody>
      </p:sp>
      <p:sp>
        <p:nvSpPr>
          <p:cNvPr id="20" name="TextBox 19">
            <a:extLst>
              <a:ext uri="{FF2B5EF4-FFF2-40B4-BE49-F238E27FC236}">
                <a16:creationId xmlns:a16="http://schemas.microsoft.com/office/drawing/2014/main" id="{BD155F56-32CE-8F70-DD72-2AF572B6490F}"/>
              </a:ext>
            </a:extLst>
          </p:cNvPr>
          <p:cNvSpPr txBox="1"/>
          <p:nvPr/>
        </p:nvSpPr>
        <p:spPr>
          <a:xfrm>
            <a:off x="1406068" y="8469005"/>
            <a:ext cx="7737932" cy="1246495"/>
          </a:xfrm>
          <a:prstGeom prst="rect">
            <a:avLst/>
          </a:prstGeom>
          <a:noFill/>
        </p:spPr>
        <p:txBody>
          <a:bodyPr wrap="square">
            <a:spAutoFit/>
          </a:bodyPr>
          <a:lstStyle/>
          <a:p>
            <a:pPr algn="just"/>
            <a:r>
              <a:rPr lang="el-GR" sz="2500" dirty="0">
                <a:latin typeface="Open Sans" panose="020B0606030504020204" pitchFamily="34" charset="0"/>
                <a:ea typeface="Open Sans" panose="020B0606030504020204" pitchFamily="34" charset="0"/>
                <a:cs typeface="Open Sans" panose="020B0606030504020204" pitchFamily="34" charset="0"/>
              </a:rPr>
              <a:t>Για το λόγο αυτό επινοήθηκε το χρήμα, το οποίο «έσπασε» τη μια ανταλλαγή που γινόταν παλιά σε </a:t>
            </a:r>
            <a:r>
              <a:rPr lang="el-GR" sz="2500" dirty="0">
                <a:solidFill>
                  <a:srgbClr val="FF0000"/>
                </a:solidFill>
                <a:latin typeface="Open Sans" panose="020B0606030504020204" pitchFamily="34" charset="0"/>
                <a:ea typeface="Open Sans" panose="020B0606030504020204" pitchFamily="34" charset="0"/>
                <a:cs typeface="Open Sans" panose="020B0606030504020204" pitchFamily="34" charset="0"/>
              </a:rPr>
              <a:t>δύο συναλλαγές</a:t>
            </a:r>
            <a:r>
              <a:rPr lang="el-GR" sz="2500" dirty="0">
                <a:latin typeface="Open Sans" panose="020B0606030504020204" pitchFamily="34" charset="0"/>
                <a:ea typeface="Open Sans" panose="020B0606030504020204" pitchFamily="34" charset="0"/>
                <a:cs typeface="Open Sans" panose="020B0606030504020204" pitchFamily="34" charset="0"/>
              </a:rPr>
              <a:t>, μια </a:t>
            </a:r>
            <a:r>
              <a:rPr lang="el-GR" sz="2500" dirty="0">
                <a:solidFill>
                  <a:srgbClr val="FF0000"/>
                </a:solidFill>
                <a:latin typeface="Open Sans" panose="020B0606030504020204" pitchFamily="34" charset="0"/>
                <a:ea typeface="Open Sans" panose="020B0606030504020204" pitchFamily="34" charset="0"/>
                <a:cs typeface="Open Sans" panose="020B0606030504020204" pitchFamily="34" charset="0"/>
              </a:rPr>
              <a:t>πώληση</a:t>
            </a:r>
            <a:r>
              <a:rPr lang="el-GR" sz="2500" dirty="0">
                <a:latin typeface="Open Sans" panose="020B0606030504020204" pitchFamily="34" charset="0"/>
                <a:ea typeface="Open Sans" panose="020B0606030504020204" pitchFamily="34" charset="0"/>
                <a:cs typeface="Open Sans" panose="020B0606030504020204" pitchFamily="34" charset="0"/>
              </a:rPr>
              <a:t> και μια </a:t>
            </a:r>
            <a:r>
              <a:rPr lang="el-GR" sz="2500" dirty="0">
                <a:solidFill>
                  <a:srgbClr val="FF0000"/>
                </a:solidFill>
                <a:latin typeface="Open Sans" panose="020B0606030504020204" pitchFamily="34" charset="0"/>
                <a:ea typeface="Open Sans" panose="020B0606030504020204" pitchFamily="34" charset="0"/>
                <a:cs typeface="Open Sans" panose="020B0606030504020204" pitchFamily="34" charset="0"/>
              </a:rPr>
              <a:t>αγορά</a:t>
            </a:r>
            <a:r>
              <a:rPr lang="el-GR" sz="2500" dirty="0">
                <a:latin typeface="Open Sans" panose="020B0606030504020204" pitchFamily="34" charset="0"/>
                <a:ea typeface="Open Sans" panose="020B0606030504020204" pitchFamily="34" charset="0"/>
                <a:cs typeface="Open Sans" panose="020B060603050402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8288000" cy="3544044"/>
          </a:xfrm>
          <a:prstGeom prst="rect">
            <a:avLst/>
          </a:prstGeom>
        </p:spPr>
      </p:pic>
      <p:sp>
        <p:nvSpPr>
          <p:cNvPr id="3" name="Text 0"/>
          <p:cNvSpPr/>
          <p:nvPr/>
        </p:nvSpPr>
        <p:spPr>
          <a:xfrm>
            <a:off x="992238" y="5216278"/>
            <a:ext cx="12004030"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Ποσότητα Χρήματος σε Κυκλοφορία</a:t>
            </a:r>
            <a:endParaRPr lang="en-US" sz="5563" dirty="0"/>
          </a:p>
        </p:txBody>
      </p:sp>
      <p:sp>
        <p:nvSpPr>
          <p:cNvPr id="4" name="Shape 1"/>
          <p:cNvSpPr/>
          <p:nvPr/>
        </p:nvSpPr>
        <p:spPr>
          <a:xfrm>
            <a:off x="992236" y="6527453"/>
            <a:ext cx="10590163" cy="2883247"/>
          </a:xfrm>
          <a:prstGeom prst="roundRect">
            <a:avLst>
              <a:gd name="adj" fmla="val 2038"/>
            </a:avLst>
          </a:prstGeom>
          <a:solidFill>
            <a:srgbClr val="F3EEE3"/>
          </a:solidFill>
          <a:ln/>
        </p:spPr>
      </p:sp>
      <p:sp>
        <p:nvSpPr>
          <p:cNvPr id="5" name="Text 2"/>
          <p:cNvSpPr/>
          <p:nvPr/>
        </p:nvSpPr>
        <p:spPr>
          <a:xfrm>
            <a:off x="1275756" y="6810970"/>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Ορισμός</a:t>
            </a:r>
            <a:endParaRPr lang="en-US" sz="2750" dirty="0"/>
          </a:p>
        </p:txBody>
      </p:sp>
      <p:sp>
        <p:nvSpPr>
          <p:cNvPr id="6" name="Text 3"/>
          <p:cNvSpPr/>
          <p:nvPr/>
        </p:nvSpPr>
        <p:spPr>
          <a:xfrm>
            <a:off x="1275755" y="7423995"/>
            <a:ext cx="9849445" cy="907256"/>
          </a:xfrm>
          <a:prstGeom prst="rect">
            <a:avLst/>
          </a:prstGeom>
          <a:noFill/>
          <a:ln/>
        </p:spPr>
        <p:txBody>
          <a:bodyPr wrap="square" lIns="0" tIns="0" rIns="0" bIns="0" rtlCol="0" anchor="t"/>
          <a:lstStyle/>
          <a:p>
            <a:pPr>
              <a:lnSpc>
                <a:spcPts val="3563"/>
              </a:lnSpc>
            </a:pPr>
            <a:r>
              <a:rPr lang="el-GR" sz="2188" dirty="0">
                <a:solidFill>
                  <a:srgbClr val="2B4150"/>
                </a:solidFill>
                <a:latin typeface="Source Sans Pro" pitchFamily="34" charset="0"/>
                <a:ea typeface="Source Sans Pro" pitchFamily="34" charset="-122"/>
                <a:cs typeface="Source Sans Pro" pitchFamily="34" charset="-120"/>
              </a:rPr>
              <a:t>Αφορά την ποσότητα των χρημάτων (κέρματα, χαρτονομίσματα και καταθέσεις) που βρίσκονται στα χέρια των </a:t>
            </a:r>
            <a:r>
              <a:rPr lang="el-GR" sz="2188" dirty="0" err="1">
                <a:solidFill>
                  <a:srgbClr val="2B4150"/>
                </a:solidFill>
                <a:latin typeface="Source Sans Pro" pitchFamily="34" charset="0"/>
                <a:ea typeface="Source Sans Pro" pitchFamily="34" charset="-122"/>
                <a:cs typeface="Source Sans Pro" pitchFamily="34" charset="-120"/>
              </a:rPr>
              <a:t>οικονομούντων</a:t>
            </a:r>
            <a:r>
              <a:rPr lang="el-GR" sz="2188" dirty="0">
                <a:solidFill>
                  <a:srgbClr val="2B4150"/>
                </a:solidFill>
                <a:latin typeface="Source Sans Pro" pitchFamily="34" charset="0"/>
                <a:ea typeface="Source Sans Pro" pitchFamily="34" charset="-122"/>
                <a:cs typeface="Source Sans Pro" pitchFamily="34" charset="-120"/>
              </a:rPr>
              <a:t> ατόμων (ιδιωτών, επιχειρήσεων και δημοσίων οργανισμών).</a:t>
            </a:r>
          </a:p>
        </p:txBody>
      </p:sp>
      <p:sp>
        <p:nvSpPr>
          <p:cNvPr id="10" name="Shape 7"/>
          <p:cNvSpPr/>
          <p:nvPr/>
        </p:nvSpPr>
        <p:spPr>
          <a:xfrm>
            <a:off x="12050166" y="6527453"/>
            <a:ext cx="5245448" cy="2883247"/>
          </a:xfrm>
          <a:prstGeom prst="roundRect">
            <a:avLst>
              <a:gd name="adj" fmla="val 2038"/>
            </a:avLst>
          </a:prstGeom>
          <a:solidFill>
            <a:srgbClr val="F3EEE3"/>
          </a:solidFill>
          <a:ln/>
        </p:spPr>
      </p:sp>
      <p:sp>
        <p:nvSpPr>
          <p:cNvPr id="11" name="Text 8"/>
          <p:cNvSpPr/>
          <p:nvPr/>
        </p:nvSpPr>
        <p:spPr>
          <a:xfrm>
            <a:off x="12333686" y="6810970"/>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Σημασία</a:t>
            </a:r>
            <a:endParaRPr lang="en-US" sz="2750" dirty="0"/>
          </a:p>
        </p:txBody>
      </p:sp>
      <p:sp>
        <p:nvSpPr>
          <p:cNvPr id="12" name="Text 9"/>
          <p:cNvSpPr/>
          <p:nvPr/>
        </p:nvSpPr>
        <p:spPr>
          <a:xfrm>
            <a:off x="12333685" y="7423995"/>
            <a:ext cx="4678413" cy="907256"/>
          </a:xfrm>
          <a:prstGeom prst="rect">
            <a:avLst/>
          </a:prstGeom>
          <a:noFill/>
          <a:ln/>
        </p:spPr>
        <p:txBody>
          <a:bodyPr wrap="square" lIns="0" tIns="0" rIns="0" bIns="0" rtlCol="0" anchor="t"/>
          <a:lstStyle/>
          <a:p>
            <a:pPr>
              <a:lnSpc>
                <a:spcPts val="3563"/>
              </a:lnSpc>
            </a:pPr>
            <a:r>
              <a:rPr lang="el-GR" sz="2188" dirty="0">
                <a:solidFill>
                  <a:srgbClr val="2B4150"/>
                </a:solidFill>
                <a:latin typeface="Source Sans Pro" pitchFamily="34" charset="0"/>
                <a:ea typeface="Source Sans Pro" pitchFamily="34" charset="-122"/>
                <a:cs typeface="Source Sans Pro" pitchFamily="34" charset="-120"/>
              </a:rPr>
              <a:t>Έχει πολύ μεγάλη σημασία το πόσα χρήματα κυκλοφορούν στην οικονομία</a:t>
            </a:r>
          </a:p>
          <a:p>
            <a:pPr>
              <a:lnSpc>
                <a:spcPts val="3563"/>
              </a:lnSpc>
            </a:pPr>
            <a:r>
              <a:rPr lang="el-GR" sz="2188" dirty="0">
                <a:solidFill>
                  <a:srgbClr val="2B4150"/>
                </a:solidFill>
                <a:latin typeface="Source Sans Pro" pitchFamily="34" charset="0"/>
                <a:ea typeface="Source Sans Pro" pitchFamily="34" charset="-122"/>
                <a:cs typeface="Source Sans Pro" pitchFamily="34" charset="-120"/>
              </a:rPr>
              <a:t>π.χ. για τη ζήτηση, τις τιμές, τις επενδύσεις </a:t>
            </a:r>
            <a:r>
              <a:rPr lang="el-GR" sz="2188" dirty="0" err="1">
                <a:solidFill>
                  <a:srgbClr val="2B4150"/>
                </a:solidFill>
                <a:latin typeface="Source Sans Pro" pitchFamily="34" charset="0"/>
                <a:ea typeface="Source Sans Pro" pitchFamily="34" charset="-122"/>
                <a:cs typeface="Source Sans Pro" pitchFamily="34" charset="-120"/>
              </a:rPr>
              <a:t>κ.λ.π</a:t>
            </a:r>
            <a:endParaRPr lang="el-GR" sz="2188" dirty="0">
              <a:solidFill>
                <a:srgbClr val="2B4150"/>
              </a:solidFill>
              <a:latin typeface="Source Sans Pro" pitchFamily="34" charset="0"/>
              <a:ea typeface="Source Sans Pro" pitchFamily="34" charset="-122"/>
              <a:cs typeface="Source Sans Pro"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24341" y="760363"/>
            <a:ext cx="9497318" cy="1725514"/>
          </a:xfrm>
          <a:prstGeom prst="rect">
            <a:avLst/>
          </a:prstGeom>
          <a:noFill/>
          <a:ln/>
        </p:spPr>
        <p:txBody>
          <a:bodyPr wrap="square" lIns="0" tIns="0" rIns="0" bIns="0" rtlCol="0" anchor="t"/>
          <a:lstStyle/>
          <a:p>
            <a:pPr>
              <a:lnSpc>
                <a:spcPts val="6750"/>
              </a:lnSpc>
            </a:pPr>
            <a:r>
              <a:rPr lang="en-US" sz="5375" dirty="0">
                <a:solidFill>
                  <a:srgbClr val="124E73"/>
                </a:solidFill>
                <a:latin typeface="MuseoModerno Medium" pitchFamily="34" charset="0"/>
                <a:ea typeface="MuseoModerno Medium" pitchFamily="34" charset="-122"/>
                <a:cs typeface="MuseoModerno Medium" pitchFamily="34" charset="-120"/>
              </a:rPr>
              <a:t>Δημιουργία Χρήματος από Τράπεζες</a:t>
            </a:r>
            <a:endParaRPr lang="en-US" sz="5375" dirty="0"/>
          </a:p>
        </p:txBody>
      </p:sp>
      <p:pic>
        <p:nvPicPr>
          <p:cNvPr id="4" name="Image 1" descr="preencoded.png"/>
          <p:cNvPicPr>
            <a:picLocks noChangeAspect="1"/>
          </p:cNvPicPr>
          <p:nvPr/>
        </p:nvPicPr>
        <p:blipFill>
          <a:blip r:embed="rId4"/>
          <a:stretch>
            <a:fillRect/>
          </a:stretch>
        </p:blipFill>
        <p:spPr>
          <a:xfrm>
            <a:off x="7824341" y="2899916"/>
            <a:ext cx="1380530" cy="2208908"/>
          </a:xfrm>
          <a:prstGeom prst="rect">
            <a:avLst/>
          </a:prstGeom>
        </p:spPr>
      </p:pic>
      <p:sp>
        <p:nvSpPr>
          <p:cNvPr id="5" name="Text 1"/>
          <p:cNvSpPr/>
          <p:nvPr/>
        </p:nvSpPr>
        <p:spPr>
          <a:xfrm>
            <a:off x="9618910" y="3175993"/>
            <a:ext cx="3451473" cy="431304"/>
          </a:xfrm>
          <a:prstGeom prst="rect">
            <a:avLst/>
          </a:prstGeom>
          <a:noFill/>
          <a:ln/>
        </p:spPr>
        <p:txBody>
          <a:bodyPr wrap="none" lIns="0" tIns="0" rIns="0" bIns="0" rtlCol="0" anchor="t"/>
          <a:lstStyle/>
          <a:p>
            <a:pPr>
              <a:lnSpc>
                <a:spcPts val="3375"/>
              </a:lnSpc>
            </a:pPr>
            <a:r>
              <a:rPr lang="en-US" sz="2688" dirty="0">
                <a:solidFill>
                  <a:srgbClr val="2B4150"/>
                </a:solidFill>
                <a:latin typeface="MuseoModerno Medium" pitchFamily="34" charset="0"/>
                <a:ea typeface="MuseoModerno Medium" pitchFamily="34" charset="-122"/>
                <a:cs typeface="MuseoModerno Medium" pitchFamily="34" charset="-120"/>
              </a:rPr>
              <a:t>Κατάθεση</a:t>
            </a:r>
            <a:endParaRPr lang="en-US" sz="2688" dirty="0"/>
          </a:p>
        </p:txBody>
      </p:sp>
      <p:sp>
        <p:nvSpPr>
          <p:cNvPr id="6" name="Text 2"/>
          <p:cNvSpPr/>
          <p:nvPr/>
        </p:nvSpPr>
        <p:spPr>
          <a:xfrm>
            <a:off x="9618911" y="3772941"/>
            <a:ext cx="7702749" cy="441723"/>
          </a:xfrm>
          <a:prstGeom prst="rect">
            <a:avLst/>
          </a:prstGeom>
          <a:noFill/>
          <a:ln/>
        </p:spPr>
        <p:txBody>
          <a:bodyPr wrap="none" lIns="0" tIns="0" rIns="0" bIns="0" rtlCol="0" anchor="t"/>
          <a:lstStyle/>
          <a:p>
            <a:pPr>
              <a:lnSpc>
                <a:spcPts val="3438"/>
              </a:lnSpc>
            </a:pPr>
            <a:r>
              <a:rPr lang="en-US" sz="2125" dirty="0">
                <a:solidFill>
                  <a:srgbClr val="2B4150"/>
                </a:solidFill>
                <a:latin typeface="Source Sans Pro" pitchFamily="34" charset="0"/>
                <a:ea typeface="Source Sans Pro" pitchFamily="34" charset="-122"/>
                <a:cs typeface="Source Sans Pro" pitchFamily="34" charset="-120"/>
              </a:rPr>
              <a:t>Ένα άτομο καταθέτει χρήματα στην τράπεζα.</a:t>
            </a:r>
            <a:endParaRPr lang="en-US" sz="2125" dirty="0"/>
          </a:p>
        </p:txBody>
      </p:sp>
      <p:pic>
        <p:nvPicPr>
          <p:cNvPr id="7" name="Image 2" descr="preencoded.png"/>
          <p:cNvPicPr>
            <a:picLocks noChangeAspect="1"/>
          </p:cNvPicPr>
          <p:nvPr/>
        </p:nvPicPr>
        <p:blipFill>
          <a:blip r:embed="rId5"/>
          <a:stretch>
            <a:fillRect/>
          </a:stretch>
        </p:blipFill>
        <p:spPr>
          <a:xfrm>
            <a:off x="7824341" y="5108822"/>
            <a:ext cx="1380530" cy="2208908"/>
          </a:xfrm>
          <a:prstGeom prst="rect">
            <a:avLst/>
          </a:prstGeom>
        </p:spPr>
      </p:pic>
      <p:sp>
        <p:nvSpPr>
          <p:cNvPr id="8" name="Text 3"/>
          <p:cNvSpPr/>
          <p:nvPr/>
        </p:nvSpPr>
        <p:spPr>
          <a:xfrm>
            <a:off x="9618910" y="5384899"/>
            <a:ext cx="3451473" cy="431304"/>
          </a:xfrm>
          <a:prstGeom prst="rect">
            <a:avLst/>
          </a:prstGeom>
          <a:noFill/>
          <a:ln/>
        </p:spPr>
        <p:txBody>
          <a:bodyPr wrap="none" lIns="0" tIns="0" rIns="0" bIns="0" rtlCol="0" anchor="t"/>
          <a:lstStyle/>
          <a:p>
            <a:pPr>
              <a:lnSpc>
                <a:spcPts val="3375"/>
              </a:lnSpc>
            </a:pPr>
            <a:r>
              <a:rPr lang="en-US" sz="2688" dirty="0">
                <a:solidFill>
                  <a:srgbClr val="2B4150"/>
                </a:solidFill>
                <a:latin typeface="MuseoModerno Medium" pitchFamily="34" charset="0"/>
                <a:ea typeface="MuseoModerno Medium" pitchFamily="34" charset="-122"/>
                <a:cs typeface="MuseoModerno Medium" pitchFamily="34" charset="-120"/>
              </a:rPr>
              <a:t>Δανεισμός</a:t>
            </a:r>
            <a:endParaRPr lang="en-US" sz="2688" dirty="0"/>
          </a:p>
        </p:txBody>
      </p:sp>
      <p:sp>
        <p:nvSpPr>
          <p:cNvPr id="9" name="Text 4"/>
          <p:cNvSpPr/>
          <p:nvPr/>
        </p:nvSpPr>
        <p:spPr>
          <a:xfrm>
            <a:off x="9618911" y="5981849"/>
            <a:ext cx="7702749" cy="441723"/>
          </a:xfrm>
          <a:prstGeom prst="rect">
            <a:avLst/>
          </a:prstGeom>
          <a:noFill/>
          <a:ln/>
        </p:spPr>
        <p:txBody>
          <a:bodyPr wrap="none" lIns="0" tIns="0" rIns="0" bIns="0" rtlCol="0" anchor="t"/>
          <a:lstStyle/>
          <a:p>
            <a:pPr>
              <a:lnSpc>
                <a:spcPts val="3438"/>
              </a:lnSpc>
            </a:pPr>
            <a:r>
              <a:rPr lang="en-US" sz="2125" dirty="0">
                <a:solidFill>
                  <a:srgbClr val="2B4150"/>
                </a:solidFill>
                <a:latin typeface="Source Sans Pro" pitchFamily="34" charset="0"/>
                <a:ea typeface="Source Sans Pro" pitchFamily="34" charset="-122"/>
                <a:cs typeface="Source Sans Pro" pitchFamily="34" charset="-120"/>
              </a:rPr>
              <a:t>Η τράπεζα δανείζει μέρος της κατάθεσης σε άλλο άτομο.</a:t>
            </a:r>
            <a:endParaRPr lang="en-US" sz="2125" dirty="0"/>
          </a:p>
        </p:txBody>
      </p:sp>
      <p:pic>
        <p:nvPicPr>
          <p:cNvPr id="10" name="Image 3" descr="preencoded.png"/>
          <p:cNvPicPr>
            <a:picLocks noChangeAspect="1"/>
          </p:cNvPicPr>
          <p:nvPr/>
        </p:nvPicPr>
        <p:blipFill>
          <a:blip r:embed="rId6"/>
          <a:stretch>
            <a:fillRect/>
          </a:stretch>
        </p:blipFill>
        <p:spPr>
          <a:xfrm>
            <a:off x="7824341" y="7317730"/>
            <a:ext cx="1380530" cy="2208908"/>
          </a:xfrm>
          <a:prstGeom prst="rect">
            <a:avLst/>
          </a:prstGeom>
        </p:spPr>
      </p:pic>
      <p:sp>
        <p:nvSpPr>
          <p:cNvPr id="11" name="Text 5"/>
          <p:cNvSpPr/>
          <p:nvPr/>
        </p:nvSpPr>
        <p:spPr>
          <a:xfrm>
            <a:off x="9618910" y="7593807"/>
            <a:ext cx="3451473" cy="431304"/>
          </a:xfrm>
          <a:prstGeom prst="rect">
            <a:avLst/>
          </a:prstGeom>
          <a:noFill/>
          <a:ln/>
        </p:spPr>
        <p:txBody>
          <a:bodyPr wrap="none" lIns="0" tIns="0" rIns="0" bIns="0" rtlCol="0" anchor="t"/>
          <a:lstStyle/>
          <a:p>
            <a:pPr>
              <a:lnSpc>
                <a:spcPts val="3375"/>
              </a:lnSpc>
            </a:pPr>
            <a:r>
              <a:rPr lang="en-US" sz="2688" dirty="0">
                <a:solidFill>
                  <a:srgbClr val="2B4150"/>
                </a:solidFill>
                <a:latin typeface="MuseoModerno Medium" pitchFamily="34" charset="0"/>
                <a:ea typeface="MuseoModerno Medium" pitchFamily="34" charset="-122"/>
                <a:cs typeface="MuseoModerno Medium" pitchFamily="34" charset="-120"/>
              </a:rPr>
              <a:t>Αύξηση</a:t>
            </a:r>
            <a:endParaRPr lang="en-US" sz="2688" dirty="0"/>
          </a:p>
        </p:txBody>
      </p:sp>
      <p:sp>
        <p:nvSpPr>
          <p:cNvPr id="12" name="Text 6"/>
          <p:cNvSpPr/>
          <p:nvPr/>
        </p:nvSpPr>
        <p:spPr>
          <a:xfrm>
            <a:off x="9618911" y="8190756"/>
            <a:ext cx="7702749" cy="441723"/>
          </a:xfrm>
          <a:prstGeom prst="rect">
            <a:avLst/>
          </a:prstGeom>
          <a:noFill/>
          <a:ln/>
        </p:spPr>
        <p:txBody>
          <a:bodyPr wrap="none" lIns="0" tIns="0" rIns="0" bIns="0" rtlCol="0" anchor="t"/>
          <a:lstStyle/>
          <a:p>
            <a:pPr>
              <a:lnSpc>
                <a:spcPts val="3438"/>
              </a:lnSpc>
            </a:pPr>
            <a:r>
              <a:rPr lang="en-US" sz="2125" dirty="0">
                <a:solidFill>
                  <a:srgbClr val="2B4150"/>
                </a:solidFill>
                <a:latin typeface="Source Sans Pro" pitchFamily="34" charset="0"/>
                <a:ea typeface="Source Sans Pro" pitchFamily="34" charset="-122"/>
                <a:cs typeface="Source Sans Pro" pitchFamily="34" charset="-120"/>
              </a:rPr>
              <a:t>Η ποσότητα χρήματος σε κυκλοφορία αυξάνεται.</a:t>
            </a:r>
            <a:endParaRPr lang="en-US" sz="21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8288000" cy="3544044"/>
          </a:xfrm>
          <a:prstGeom prst="rect">
            <a:avLst/>
          </a:prstGeom>
        </p:spPr>
      </p:pic>
      <p:sp>
        <p:nvSpPr>
          <p:cNvPr id="3" name="Text 0"/>
          <p:cNvSpPr/>
          <p:nvPr/>
        </p:nvSpPr>
        <p:spPr>
          <a:xfrm>
            <a:off x="762000" y="3669586"/>
            <a:ext cx="11967419"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Παράδειγμα Δημιουργίας Χρήματος</a:t>
            </a:r>
            <a:endParaRPr lang="en-US" sz="5563" dirty="0"/>
          </a:p>
        </p:txBody>
      </p:sp>
      <p:sp>
        <p:nvSpPr>
          <p:cNvPr id="6" name="Text 3"/>
          <p:cNvSpPr/>
          <p:nvPr/>
        </p:nvSpPr>
        <p:spPr>
          <a:xfrm>
            <a:off x="718240" y="4573120"/>
            <a:ext cx="16806122" cy="907256"/>
          </a:xfrm>
          <a:prstGeom prst="rect">
            <a:avLst/>
          </a:prstGeom>
          <a:noFill/>
          <a:ln/>
        </p:spPr>
        <p:txBody>
          <a:bodyPr wrap="square" lIns="0" tIns="0" rIns="0" bIns="0" rtlCol="0" anchor="t"/>
          <a:lstStyle/>
          <a:p>
            <a:pPr algn="just">
              <a:lnSpc>
                <a:spcPts val="3563"/>
              </a:lnSpc>
            </a:pPr>
            <a:r>
              <a:rPr lang="el-GR" sz="2188" dirty="0">
                <a:solidFill>
                  <a:srgbClr val="2B4150"/>
                </a:solidFill>
                <a:latin typeface="Source Sans Pro" pitchFamily="34" charset="0"/>
                <a:ea typeface="Source Sans Pro" pitchFamily="34" charset="-122"/>
                <a:cs typeface="Source Sans Pro" pitchFamily="34" charset="-120"/>
              </a:rPr>
              <a:t>Η διαδικασία με την οποία οι εμπορικές τράπεζες μπορούν να δημιουργήσουν ή αλλιώς να αυξήσουν την ποσότητα χρήματος που κυκλοφορεί στην οικονομία είναι η εξής :</a:t>
            </a:r>
          </a:p>
        </p:txBody>
      </p:sp>
      <p:graphicFrame>
        <p:nvGraphicFramePr>
          <p:cNvPr id="14" name="Πίνακας 13">
            <a:extLst>
              <a:ext uri="{FF2B5EF4-FFF2-40B4-BE49-F238E27FC236}">
                <a16:creationId xmlns:a16="http://schemas.microsoft.com/office/drawing/2014/main" id="{4F0F8779-CA5C-39BB-B5C3-BF72CFB41A06}"/>
              </a:ext>
            </a:extLst>
          </p:cNvPr>
          <p:cNvGraphicFramePr>
            <a:graphicFrameLocks noGrp="1"/>
          </p:cNvGraphicFramePr>
          <p:nvPr>
            <p:extLst>
              <p:ext uri="{D42A27DB-BD31-4B8C-83A1-F6EECF244321}">
                <p14:modId xmlns:p14="http://schemas.microsoft.com/office/powerpoint/2010/main" val="1671316830"/>
              </p:ext>
            </p:extLst>
          </p:nvPr>
        </p:nvGraphicFramePr>
        <p:xfrm>
          <a:off x="4419600" y="5351114"/>
          <a:ext cx="12192000" cy="402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94538111"/>
                    </a:ext>
                  </a:extLst>
                </a:gridCol>
                <a:gridCol w="4064000">
                  <a:extLst>
                    <a:ext uri="{9D8B030D-6E8A-4147-A177-3AD203B41FA5}">
                      <a16:colId xmlns:a16="http://schemas.microsoft.com/office/drawing/2014/main" val="3232261758"/>
                    </a:ext>
                  </a:extLst>
                </a:gridCol>
                <a:gridCol w="4064000">
                  <a:extLst>
                    <a:ext uri="{9D8B030D-6E8A-4147-A177-3AD203B41FA5}">
                      <a16:colId xmlns:a16="http://schemas.microsoft.com/office/drawing/2014/main" val="875189534"/>
                    </a:ext>
                  </a:extLst>
                </a:gridCol>
              </a:tblGrid>
              <a:tr h="370840">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Ποσό Κατάθεσης</a:t>
                      </a:r>
                    </a:p>
                  </a:txBody>
                  <a:tcP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Ρευστά διαθέσιμα (20%)</a:t>
                      </a:r>
                    </a:p>
                  </a:txBody>
                  <a:tcP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Ποσό δανεισμού (δημιουργία χρήματος)</a:t>
                      </a:r>
                    </a:p>
                  </a:txBody>
                  <a:tcPr/>
                </a:tc>
                <a:extLst>
                  <a:ext uri="{0D108BD9-81ED-4DB2-BD59-A6C34878D82A}">
                    <a16:rowId xmlns:a16="http://schemas.microsoft.com/office/drawing/2014/main" val="3722525083"/>
                  </a:ext>
                </a:extLst>
              </a:tr>
              <a:tr h="370840">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Άτομο Α (όψεως)</a:t>
                      </a:r>
                    </a:p>
                    <a:p>
                      <a:pPr algn="ctr"/>
                      <a:r>
                        <a:rPr lang="el-GR" sz="3000" dirty="0">
                          <a:latin typeface="MuseoModerno Medium" panose="020B0604020202020204" charset="0"/>
                          <a:ea typeface="Sans Serif Collection" panose="020B0502040504020204" pitchFamily="34" charset="0"/>
                          <a:cs typeface="MuseoModerno Medium" panose="020B0604020202020204" charset="0"/>
                        </a:rPr>
                        <a:t>10.000€</a:t>
                      </a:r>
                    </a:p>
                  </a:txBody>
                  <a:tcP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2.000€</a:t>
                      </a:r>
                    </a:p>
                  </a:txBody>
                  <a:tcPr anchor="ct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8.000€ </a:t>
                      </a:r>
                    </a:p>
                    <a:p>
                      <a:pPr algn="ctr"/>
                      <a:r>
                        <a:rPr lang="el-GR" sz="3000" dirty="0">
                          <a:latin typeface="MuseoModerno Medium" panose="020B0604020202020204" charset="0"/>
                          <a:ea typeface="Sans Serif Collection" panose="020B0502040504020204" pitchFamily="34" charset="0"/>
                          <a:cs typeface="MuseoModerno Medium" panose="020B0604020202020204" charset="0"/>
                        </a:rPr>
                        <a:t>(προς άτομο Β)</a:t>
                      </a:r>
                    </a:p>
                  </a:txBody>
                  <a:tcPr anchor="ctr"/>
                </a:tc>
                <a:extLst>
                  <a:ext uri="{0D108BD9-81ED-4DB2-BD59-A6C34878D82A}">
                    <a16:rowId xmlns:a16="http://schemas.microsoft.com/office/drawing/2014/main" val="1056478477"/>
                  </a:ext>
                </a:extLst>
              </a:tr>
              <a:tr h="370840">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Άτομο Β (όψεως)</a:t>
                      </a:r>
                    </a:p>
                    <a:p>
                      <a:pPr algn="ctr"/>
                      <a:r>
                        <a:rPr lang="el-GR" sz="3000" dirty="0">
                          <a:latin typeface="MuseoModerno Medium" panose="020B0604020202020204" charset="0"/>
                          <a:ea typeface="Sans Serif Collection" panose="020B0502040504020204" pitchFamily="34" charset="0"/>
                          <a:cs typeface="MuseoModerno Medium" panose="020B0604020202020204" charset="0"/>
                        </a:rPr>
                        <a:t>8.00€</a:t>
                      </a:r>
                    </a:p>
                  </a:txBody>
                  <a:tcP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1.600€</a:t>
                      </a:r>
                    </a:p>
                  </a:txBody>
                  <a:tcPr anchor="ct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6.400€</a:t>
                      </a:r>
                    </a:p>
                    <a:p>
                      <a:pPr algn="ctr"/>
                      <a:r>
                        <a:rPr lang="el-GR" sz="3000" dirty="0">
                          <a:latin typeface="MuseoModerno Medium" panose="020B0604020202020204" charset="0"/>
                          <a:ea typeface="Sans Serif Collection" panose="020B0502040504020204" pitchFamily="34" charset="0"/>
                          <a:cs typeface="MuseoModerno Medium" panose="020B0604020202020204" charset="0"/>
                        </a:rPr>
                        <a:t>(προς άτομο Γ)</a:t>
                      </a:r>
                    </a:p>
                  </a:txBody>
                  <a:tcPr anchor="ctr"/>
                </a:tc>
                <a:extLst>
                  <a:ext uri="{0D108BD9-81ED-4DB2-BD59-A6C34878D82A}">
                    <a16:rowId xmlns:a16="http://schemas.microsoft.com/office/drawing/2014/main" val="3013826385"/>
                  </a:ext>
                </a:extLst>
              </a:tr>
              <a:tr h="370840">
                <a:tc>
                  <a:txBody>
                    <a:bodyPr/>
                    <a:lstStyle/>
                    <a:p>
                      <a:pPr algn="ctr"/>
                      <a:endParaRPr lang="el-GR" sz="3000">
                        <a:latin typeface="MuseoModerno Medium" panose="020B0604020202020204" charset="0"/>
                        <a:ea typeface="Sans Serif Collection" panose="020B0502040504020204" pitchFamily="34" charset="0"/>
                        <a:cs typeface="MuseoModerno Medium" panose="020B0604020202020204" charset="0"/>
                      </a:endParaRPr>
                    </a:p>
                  </a:txBody>
                  <a:tcP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Νέα ποσότητα χρήματος</a:t>
                      </a:r>
                    </a:p>
                  </a:txBody>
                  <a:tcPr anchor="ctr"/>
                </a:tc>
                <a:tc>
                  <a:txBody>
                    <a:bodyPr/>
                    <a:lstStyle/>
                    <a:p>
                      <a:pPr algn="ctr"/>
                      <a:r>
                        <a:rPr lang="el-GR" sz="3000" dirty="0">
                          <a:latin typeface="MuseoModerno Medium" panose="020B0604020202020204" charset="0"/>
                          <a:ea typeface="Sans Serif Collection" panose="020B0502040504020204" pitchFamily="34" charset="0"/>
                          <a:cs typeface="MuseoModerno Medium" panose="020B0604020202020204" charset="0"/>
                        </a:rPr>
                        <a:t>14.400€</a:t>
                      </a:r>
                    </a:p>
                  </a:txBody>
                  <a:tcPr anchor="ctr"/>
                </a:tc>
                <a:extLst>
                  <a:ext uri="{0D108BD9-81ED-4DB2-BD59-A6C34878D82A}">
                    <a16:rowId xmlns:a16="http://schemas.microsoft.com/office/drawing/2014/main" val="3176243823"/>
                  </a:ext>
                </a:extLst>
              </a:tr>
            </a:tbl>
          </a:graphicData>
        </a:graphic>
      </p:graphicFrame>
      <p:sp>
        <p:nvSpPr>
          <p:cNvPr id="27" name="TextBox 26">
            <a:extLst>
              <a:ext uri="{FF2B5EF4-FFF2-40B4-BE49-F238E27FC236}">
                <a16:creationId xmlns:a16="http://schemas.microsoft.com/office/drawing/2014/main" id="{3C5CDAEA-E31F-C8FB-7699-7119DDD4F23B}"/>
              </a:ext>
            </a:extLst>
          </p:cNvPr>
          <p:cNvSpPr txBox="1"/>
          <p:nvPr/>
        </p:nvSpPr>
        <p:spPr>
          <a:xfrm>
            <a:off x="381000" y="6221944"/>
            <a:ext cx="3810000" cy="3152530"/>
          </a:xfrm>
          <a:prstGeom prst="rect">
            <a:avLst/>
          </a:prstGeom>
          <a:noFill/>
        </p:spPr>
        <p:txBody>
          <a:bodyPr wrap="square">
            <a:spAutoFit/>
          </a:bodyPr>
          <a:lstStyle/>
          <a:p>
            <a:pPr marL="457200" marR="0" lvl="0" indent="-457200" defTabSz="914400" rtl="0" eaLnBrk="1" fontAlgn="auto" latinLnBrk="0" hangingPunct="1">
              <a:lnSpc>
                <a:spcPct val="114000"/>
              </a:lnSpc>
              <a:spcBef>
                <a:spcPts val="600"/>
              </a:spcBef>
              <a:spcAft>
                <a:spcPts val="600"/>
              </a:spcAft>
              <a:buClr>
                <a:srgbClr val="C00000"/>
              </a:buClr>
              <a:buSzPct val="80000"/>
              <a:buFont typeface="Wingdings" panose="05000000000000000000" pitchFamily="2" charset="2"/>
              <a:buChar char="Ä"/>
              <a:tabLst/>
              <a:defRPr/>
            </a:pPr>
            <a:r>
              <a:rPr lang="el-GR" sz="2800" dirty="0">
                <a:latin typeface="MuseoModerno Medium" panose="020B0604020202020204" charset="0"/>
                <a:cs typeface="MuseoModerno Medium" panose="020B0604020202020204" charset="0"/>
              </a:rPr>
              <a:t>Ρευστά διαθέσιμα = 20% </a:t>
            </a:r>
            <a:r>
              <a:rPr lang="en-US" sz="2800" dirty="0">
                <a:latin typeface="MuseoModerno Medium" panose="020B0604020202020204" charset="0"/>
                <a:cs typeface="MuseoModerno Medium" panose="020B0604020202020204" charset="0"/>
              </a:rPr>
              <a:t>x</a:t>
            </a:r>
            <a:r>
              <a:rPr lang="el-GR" sz="2800" dirty="0">
                <a:latin typeface="MuseoModerno Medium" panose="020B0604020202020204" charset="0"/>
                <a:cs typeface="MuseoModerno Medium" panose="020B0604020202020204" charset="0"/>
              </a:rPr>
              <a:t> 10.000 = 2.000€</a:t>
            </a:r>
          </a:p>
          <a:p>
            <a:pPr marL="457200" indent="-457200">
              <a:lnSpc>
                <a:spcPct val="114000"/>
              </a:lnSpc>
              <a:spcBef>
                <a:spcPts val="600"/>
              </a:spcBef>
              <a:spcAft>
                <a:spcPts val="600"/>
              </a:spcAft>
              <a:buClr>
                <a:srgbClr val="C00000"/>
              </a:buClr>
              <a:buSzPct val="80000"/>
              <a:buFont typeface="Wingdings" panose="05000000000000000000" pitchFamily="2" charset="2"/>
              <a:buChar char="Ä"/>
              <a:defRPr/>
            </a:pPr>
            <a:r>
              <a:rPr lang="el-GR" sz="2800" dirty="0">
                <a:latin typeface="MuseoModerno Medium" panose="020B0604020202020204" charset="0"/>
                <a:cs typeface="MuseoModerno Medium" panose="020B0604020202020204" charset="0"/>
              </a:rPr>
              <a:t>Ρευστά διαθέσιμα = 20% </a:t>
            </a:r>
            <a:r>
              <a:rPr lang="en-US" sz="2800" dirty="0">
                <a:latin typeface="MuseoModerno Medium" panose="020B0604020202020204" charset="0"/>
                <a:cs typeface="MuseoModerno Medium" panose="020B0604020202020204" charset="0"/>
              </a:rPr>
              <a:t>x</a:t>
            </a:r>
            <a:r>
              <a:rPr lang="el-GR" sz="2800" dirty="0">
                <a:latin typeface="MuseoModerno Medium" panose="020B0604020202020204" charset="0"/>
                <a:cs typeface="MuseoModerno Medium" panose="020B0604020202020204" charset="0"/>
              </a:rPr>
              <a:t> 8.000 = 1.600€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8288000" cy="3544044"/>
          </a:xfrm>
          <a:prstGeom prst="rect">
            <a:avLst/>
          </a:prstGeom>
        </p:spPr>
      </p:pic>
      <p:sp>
        <p:nvSpPr>
          <p:cNvPr id="3" name="Text 0"/>
          <p:cNvSpPr/>
          <p:nvPr/>
        </p:nvSpPr>
        <p:spPr>
          <a:xfrm>
            <a:off x="992237" y="4891981"/>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Συμπεράσματα</a:t>
            </a:r>
            <a:endParaRPr lang="en-US" sz="5563" dirty="0"/>
          </a:p>
        </p:txBody>
      </p:sp>
      <p:sp>
        <p:nvSpPr>
          <p:cNvPr id="4" name="Shape 1"/>
          <p:cNvSpPr/>
          <p:nvPr/>
        </p:nvSpPr>
        <p:spPr>
          <a:xfrm>
            <a:off x="992238" y="6522096"/>
            <a:ext cx="496044" cy="496044"/>
          </a:xfrm>
          <a:prstGeom prst="roundRect">
            <a:avLst>
              <a:gd name="adj" fmla="val 8574"/>
            </a:avLst>
          </a:prstGeom>
          <a:ln/>
        </p:spPr>
        <p:style>
          <a:lnRef idx="1">
            <a:schemeClr val="accent5"/>
          </a:lnRef>
          <a:fillRef idx="3">
            <a:schemeClr val="accent5"/>
          </a:fillRef>
          <a:effectRef idx="2">
            <a:schemeClr val="accent5"/>
          </a:effectRef>
          <a:fontRef idx="minor">
            <a:schemeClr val="lt1"/>
          </a:fontRef>
        </p:style>
      </p:sp>
      <p:sp>
        <p:nvSpPr>
          <p:cNvPr id="5" name="Text 2"/>
          <p:cNvSpPr/>
          <p:nvPr/>
        </p:nvSpPr>
        <p:spPr>
          <a:xfrm>
            <a:off x="1771799" y="6522095"/>
            <a:ext cx="4465885" cy="885825"/>
          </a:xfrm>
          <a:prstGeom prst="rect">
            <a:avLst/>
          </a:prstGeom>
          <a:noFill/>
          <a:ln/>
        </p:spPr>
        <p:txBody>
          <a:bodyPr wrap="squar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Πολλαπλασιαστικό αποτέλεσμα</a:t>
            </a:r>
            <a:endParaRPr lang="en-US" sz="2750" dirty="0"/>
          </a:p>
        </p:txBody>
      </p:sp>
      <p:sp>
        <p:nvSpPr>
          <p:cNvPr id="6" name="Text 3"/>
          <p:cNvSpPr/>
          <p:nvPr/>
        </p:nvSpPr>
        <p:spPr>
          <a:xfrm>
            <a:off x="1771799" y="7578030"/>
            <a:ext cx="4465885" cy="1360885"/>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Οι τράπεζες μπορούν να αυξήσουν την ποσότητα χρήματος σε κυκλοφορία.</a:t>
            </a:r>
            <a:endParaRPr lang="en-US" sz="2188" dirty="0"/>
          </a:p>
        </p:txBody>
      </p:sp>
      <p:sp>
        <p:nvSpPr>
          <p:cNvPr id="7" name="Shape 4"/>
          <p:cNvSpPr/>
          <p:nvPr/>
        </p:nvSpPr>
        <p:spPr>
          <a:xfrm>
            <a:off x="6521203" y="6522096"/>
            <a:ext cx="496044" cy="496044"/>
          </a:xfrm>
          <a:prstGeom prst="roundRect">
            <a:avLst>
              <a:gd name="adj" fmla="val 8574"/>
            </a:avLst>
          </a:prstGeom>
          <a:ln/>
        </p:spPr>
        <p:style>
          <a:lnRef idx="1">
            <a:schemeClr val="accent5"/>
          </a:lnRef>
          <a:fillRef idx="3">
            <a:schemeClr val="accent5"/>
          </a:fillRef>
          <a:effectRef idx="2">
            <a:schemeClr val="accent5"/>
          </a:effectRef>
          <a:fontRef idx="minor">
            <a:schemeClr val="lt1"/>
          </a:fontRef>
        </p:style>
      </p:sp>
      <p:sp>
        <p:nvSpPr>
          <p:cNvPr id="8" name="Text 5"/>
          <p:cNvSpPr/>
          <p:nvPr/>
        </p:nvSpPr>
        <p:spPr>
          <a:xfrm>
            <a:off x="7300764" y="6522095"/>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Περιορισμοί</a:t>
            </a:r>
            <a:endParaRPr lang="en-US" sz="2750" dirty="0"/>
          </a:p>
        </p:txBody>
      </p:sp>
      <p:sp>
        <p:nvSpPr>
          <p:cNvPr id="9" name="Text 6"/>
          <p:cNvSpPr/>
          <p:nvPr/>
        </p:nvSpPr>
        <p:spPr>
          <a:xfrm>
            <a:off x="7300764" y="7135118"/>
            <a:ext cx="4465885" cy="1360885"/>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Υπάρχουν όρια στη δημιουργία χρήματος λόγω κανονισμών και ρίσκου.</a:t>
            </a:r>
            <a:endParaRPr lang="en-US" sz="2188" dirty="0"/>
          </a:p>
        </p:txBody>
      </p:sp>
      <p:sp>
        <p:nvSpPr>
          <p:cNvPr id="10" name="Shape 7"/>
          <p:cNvSpPr/>
          <p:nvPr/>
        </p:nvSpPr>
        <p:spPr>
          <a:xfrm>
            <a:off x="12050167" y="6522096"/>
            <a:ext cx="496044" cy="496044"/>
          </a:xfrm>
          <a:prstGeom prst="roundRect">
            <a:avLst>
              <a:gd name="adj" fmla="val 8574"/>
            </a:avLst>
          </a:prstGeom>
          <a:ln/>
        </p:spPr>
        <p:style>
          <a:lnRef idx="1">
            <a:schemeClr val="accent5"/>
          </a:lnRef>
          <a:fillRef idx="3">
            <a:schemeClr val="accent5"/>
          </a:fillRef>
          <a:effectRef idx="2">
            <a:schemeClr val="accent5"/>
          </a:effectRef>
          <a:fontRef idx="minor">
            <a:schemeClr val="lt1"/>
          </a:fontRef>
        </p:style>
      </p:sp>
      <p:sp>
        <p:nvSpPr>
          <p:cNvPr id="11" name="Text 8"/>
          <p:cNvSpPr/>
          <p:nvPr/>
        </p:nvSpPr>
        <p:spPr>
          <a:xfrm>
            <a:off x="12829729" y="6522095"/>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Σημασία</a:t>
            </a:r>
            <a:endParaRPr lang="en-US" sz="2750" dirty="0"/>
          </a:p>
        </p:txBody>
      </p:sp>
      <p:sp>
        <p:nvSpPr>
          <p:cNvPr id="12" name="Text 9"/>
          <p:cNvSpPr/>
          <p:nvPr/>
        </p:nvSpPr>
        <p:spPr>
          <a:xfrm>
            <a:off x="12829729" y="7135118"/>
            <a:ext cx="4465885"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Η διαδικασία αυτή είναι κρίσιμη για τη λειτουργία της οικονομίας.</a:t>
            </a:r>
            <a:endParaRPr lang="en-US" sz="2188"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A2"/>
        </a:solidFill>
        <a:effectLst/>
      </p:bgPr>
    </p:bg>
    <p:spTree>
      <p:nvGrpSpPr>
        <p:cNvPr id="1" name=""/>
        <p:cNvGrpSpPr/>
        <p:nvPr/>
      </p:nvGrpSpPr>
      <p:grpSpPr>
        <a:xfrm>
          <a:off x="0" y="0"/>
          <a:ext cx="0" cy="0"/>
          <a:chOff x="0" y="0"/>
          <a:chExt cx="0" cy="0"/>
        </a:xfrm>
      </p:grpSpPr>
      <p:sp>
        <p:nvSpPr>
          <p:cNvPr id="2" name="AutoShape 2"/>
          <p:cNvSpPr/>
          <p:nvPr/>
        </p:nvSpPr>
        <p:spPr>
          <a:xfrm rot="81197">
            <a:off x="-712018" y="-279795"/>
            <a:ext cx="13628027" cy="10846589"/>
          </a:xfrm>
          <a:prstGeom prst="rect">
            <a:avLst/>
          </a:prstGeom>
          <a:solidFill>
            <a:schemeClr val="accent5">
              <a:lumMod val="75000"/>
            </a:schemeClr>
          </a:solidFill>
        </p:spPr>
      </p:sp>
      <p:sp>
        <p:nvSpPr>
          <p:cNvPr id="3" name="AutoShape 3"/>
          <p:cNvSpPr/>
          <p:nvPr/>
        </p:nvSpPr>
        <p:spPr>
          <a:xfrm>
            <a:off x="-9720" y="3342152"/>
            <a:ext cx="17773963" cy="6944848"/>
          </a:xfrm>
          <a:prstGeom prst="rect">
            <a:avLst/>
          </a:prstGeom>
          <a:solidFill>
            <a:srgbClr val="FFFFFF"/>
          </a:solidFill>
        </p:spPr>
      </p:sp>
      <p:sp>
        <p:nvSpPr>
          <p:cNvPr id="15" name="AutoShape 15"/>
          <p:cNvSpPr/>
          <p:nvPr/>
        </p:nvSpPr>
        <p:spPr>
          <a:xfrm>
            <a:off x="2509596" y="3036683"/>
            <a:ext cx="7786669" cy="0"/>
          </a:xfrm>
          <a:prstGeom prst="line">
            <a:avLst/>
          </a:prstGeom>
          <a:ln w="63500" cap="rnd">
            <a:solidFill>
              <a:srgbClr val="F2F1F4"/>
            </a:solidFill>
            <a:prstDash val="solid"/>
            <a:headEnd type="none" w="sm" len="sm"/>
            <a:tailEnd type="none" w="sm" len="sm"/>
          </a:ln>
        </p:spPr>
      </p:sp>
      <p:sp>
        <p:nvSpPr>
          <p:cNvPr id="24" name="TextBox 23">
            <a:extLst>
              <a:ext uri="{FF2B5EF4-FFF2-40B4-BE49-F238E27FC236}">
                <a16:creationId xmlns:a16="http://schemas.microsoft.com/office/drawing/2014/main" id="{F1E60059-D1A1-BA87-7268-F4D895E06181}"/>
              </a:ext>
            </a:extLst>
          </p:cNvPr>
          <p:cNvSpPr txBox="1"/>
          <p:nvPr/>
        </p:nvSpPr>
        <p:spPr>
          <a:xfrm>
            <a:off x="682953" y="682193"/>
            <a:ext cx="11933520" cy="2049022"/>
          </a:xfrm>
          <a:prstGeom prst="rect">
            <a:avLst/>
          </a:prstGeom>
          <a:noFill/>
        </p:spPr>
        <p:txBody>
          <a:bodyPr wrap="square">
            <a:spAutoFit/>
          </a:bodyPr>
          <a:lstStyle/>
          <a:p>
            <a:pPr marL="0" marR="0" lvl="0" indent="0" algn="just" defTabSz="914400" rtl="0" eaLnBrk="1" fontAlgn="auto" latinLnBrk="0" hangingPunct="1">
              <a:lnSpc>
                <a:spcPct val="114000"/>
              </a:lnSpc>
              <a:spcBef>
                <a:spcPts val="600"/>
              </a:spcBef>
              <a:spcAft>
                <a:spcPts val="600"/>
              </a:spcAft>
              <a:buClr>
                <a:schemeClr val="accent1"/>
              </a:buClr>
              <a:buSzPct val="80000"/>
              <a:buFont typeface="Wingdings 2"/>
              <a:buNone/>
              <a:tabLst/>
              <a:defRPr/>
            </a:pPr>
            <a:r>
              <a:rPr lang="el-GR" sz="2400" noProof="0" dirty="0">
                <a:solidFill>
                  <a:schemeClr val="bg1"/>
                </a:solidFill>
                <a:latin typeface="Public Sans" panose="020B0604020202020204" charset="0"/>
              </a:rPr>
              <a:t>Όταν κάνουμε μία κατάθεση στην τράπεζα, στο τέλος του έτους εκτός από το αρχικό ποσό θα εισπράξουμε και τον τόκο. Ο τόκος υπολογίζεται με βάση το επιτόκιο.</a:t>
            </a:r>
          </a:p>
          <a:p>
            <a:pPr marL="0" marR="0" lvl="0" indent="0" algn="just" defTabSz="914400" rtl="0" eaLnBrk="1" fontAlgn="auto" latinLnBrk="0" hangingPunct="1">
              <a:lnSpc>
                <a:spcPct val="114000"/>
              </a:lnSpc>
              <a:spcBef>
                <a:spcPts val="600"/>
              </a:spcBef>
              <a:spcAft>
                <a:spcPts val="600"/>
              </a:spcAft>
              <a:buClr>
                <a:schemeClr val="accent1"/>
              </a:buClr>
              <a:buSzPct val="80000"/>
              <a:buFont typeface="Wingdings 2"/>
              <a:buNone/>
              <a:tabLst/>
              <a:defRPr/>
            </a:pPr>
            <a:r>
              <a:rPr lang="el-GR" sz="2400" noProof="0" dirty="0">
                <a:solidFill>
                  <a:schemeClr val="bg1"/>
                </a:solidFill>
                <a:effectLst>
                  <a:outerShdw blurRad="38100" dist="38100" dir="2700000" algn="tl">
                    <a:srgbClr val="000000">
                      <a:alpha val="43137"/>
                    </a:srgbClr>
                  </a:outerShdw>
                </a:effectLst>
                <a:latin typeface="Public Sans" panose="020B0604020202020204" charset="0"/>
              </a:rPr>
              <a:t>Επιτόκιο είναι το ποσό του τόκου που θα εισπράξουμε για κάθε 100 € κατάθεσης.</a:t>
            </a:r>
          </a:p>
          <a:p>
            <a:pPr marL="0" marR="0" lvl="0" indent="0" algn="just" defTabSz="914400" rtl="0" eaLnBrk="1" fontAlgn="auto" latinLnBrk="0" hangingPunct="1">
              <a:lnSpc>
                <a:spcPct val="114000"/>
              </a:lnSpc>
              <a:spcBef>
                <a:spcPts val="600"/>
              </a:spcBef>
              <a:spcAft>
                <a:spcPts val="600"/>
              </a:spcAft>
              <a:buClr>
                <a:schemeClr val="accent1"/>
              </a:buClr>
              <a:buSzPct val="80000"/>
              <a:buFont typeface="Wingdings 2"/>
              <a:buNone/>
              <a:tabLst/>
              <a:defRPr/>
            </a:pPr>
            <a:r>
              <a:rPr lang="el-GR" sz="2400" noProof="0" dirty="0">
                <a:solidFill>
                  <a:schemeClr val="bg1"/>
                </a:solidFill>
                <a:effectLst>
                  <a:outerShdw blurRad="38100" dist="38100" dir="2700000" algn="tl">
                    <a:srgbClr val="000000">
                      <a:alpha val="43137"/>
                    </a:srgbClr>
                  </a:outerShdw>
                </a:effectLst>
                <a:latin typeface="Public Sans" panose="020B0604020202020204" charset="0"/>
              </a:rPr>
              <a:t>π.χ. </a:t>
            </a:r>
            <a:r>
              <a:rPr lang="el-GR" sz="2400" noProof="0" dirty="0">
                <a:solidFill>
                  <a:schemeClr val="bg1"/>
                </a:solidFill>
                <a:latin typeface="Public Sans" panose="020B0604020202020204" charset="0"/>
              </a:rPr>
              <a:t>για 400.000 € αρχικό ποσό και επιτόκιο 15%, στο τέλους τους έτους θα έχει:</a:t>
            </a:r>
          </a:p>
        </p:txBody>
      </p:sp>
      <p:sp>
        <p:nvSpPr>
          <p:cNvPr id="26" name="TextBox 25">
            <a:extLst>
              <a:ext uri="{FF2B5EF4-FFF2-40B4-BE49-F238E27FC236}">
                <a16:creationId xmlns:a16="http://schemas.microsoft.com/office/drawing/2014/main" id="{19C4891E-5967-556D-9387-7A6FFDFD9ABE}"/>
              </a:ext>
            </a:extLst>
          </p:cNvPr>
          <p:cNvSpPr txBox="1"/>
          <p:nvPr/>
        </p:nvSpPr>
        <p:spPr>
          <a:xfrm>
            <a:off x="10694795" y="898366"/>
            <a:ext cx="9416844" cy="2354491"/>
          </a:xfrm>
          <a:prstGeom prst="rect">
            <a:avLst/>
          </a:prstGeom>
          <a:noFill/>
        </p:spPr>
        <p:txBody>
          <a:bodyPr wrap="square">
            <a:sp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lang="el-GR" sz="6000" b="1" dirty="0">
                <a:latin typeface="Ink Free" panose="03080402000500000000" pitchFamily="66" charset="0"/>
              </a:rPr>
              <a:t>Τοκισμός </a:t>
            </a:r>
            <a:endParaRPr lang="en-US" sz="6000" b="1" dirty="0">
              <a:latin typeface="Ink Free" panose="03080402000500000000" pitchFamily="66" charset="0"/>
            </a:endParaRPr>
          </a:p>
          <a:p>
            <a:pPr marL="0" marR="0" lvl="0" indent="0" algn="ctr" defTabSz="914400" rtl="0" eaLnBrk="1" fontAlgn="auto" latinLnBrk="0" hangingPunct="1">
              <a:lnSpc>
                <a:spcPct val="80000"/>
              </a:lnSpc>
              <a:spcBef>
                <a:spcPct val="0"/>
              </a:spcBef>
              <a:spcAft>
                <a:spcPts val="0"/>
              </a:spcAft>
              <a:buClrTx/>
              <a:buSzTx/>
              <a:buFontTx/>
              <a:buNone/>
              <a:tabLst/>
              <a:defRPr/>
            </a:pPr>
            <a:r>
              <a:rPr lang="el-GR" sz="6000" b="1" dirty="0">
                <a:latin typeface="Ink Free" panose="03080402000500000000" pitchFamily="66" charset="0"/>
              </a:rPr>
              <a:t>-</a:t>
            </a:r>
            <a:endParaRPr lang="en-US" sz="6000" b="1" dirty="0">
              <a:latin typeface="Ink Free" panose="03080402000500000000" pitchFamily="66" charset="0"/>
            </a:endParaRPr>
          </a:p>
          <a:p>
            <a:pPr marL="0" marR="0" lvl="0" indent="0" algn="ctr" defTabSz="914400" rtl="0" eaLnBrk="1" fontAlgn="auto" latinLnBrk="0" hangingPunct="1">
              <a:lnSpc>
                <a:spcPct val="80000"/>
              </a:lnSpc>
              <a:spcBef>
                <a:spcPct val="0"/>
              </a:spcBef>
              <a:spcAft>
                <a:spcPts val="0"/>
              </a:spcAft>
              <a:buClrTx/>
              <a:buSzTx/>
              <a:buFontTx/>
              <a:buNone/>
              <a:tabLst/>
              <a:defRPr/>
            </a:pPr>
            <a:r>
              <a:rPr lang="el-GR" sz="6000" b="1" dirty="0">
                <a:latin typeface="Ink Free" panose="03080402000500000000" pitchFamily="66" charset="0"/>
              </a:rPr>
              <a:t> </a:t>
            </a:r>
            <a:r>
              <a:rPr lang="el-GR" sz="6000" b="1" dirty="0" err="1">
                <a:latin typeface="Ink Free" panose="03080402000500000000" pitchFamily="66" charset="0"/>
              </a:rPr>
              <a:t>ανατοκισμός</a:t>
            </a:r>
            <a:endParaRPr lang="el-GR" sz="6000" b="1" dirty="0">
              <a:latin typeface="Ink Free" panose="03080402000500000000" pitchFamily="66" charset="0"/>
            </a:endParaRPr>
          </a:p>
        </p:txBody>
      </p:sp>
      <p:graphicFrame>
        <p:nvGraphicFramePr>
          <p:cNvPr id="63" name="Πίνακας 62">
            <a:extLst>
              <a:ext uri="{FF2B5EF4-FFF2-40B4-BE49-F238E27FC236}">
                <a16:creationId xmlns:a16="http://schemas.microsoft.com/office/drawing/2014/main" id="{06BD3B38-D791-BB62-4BE1-4AF4973340BD}"/>
              </a:ext>
            </a:extLst>
          </p:cNvPr>
          <p:cNvGraphicFramePr>
            <a:graphicFrameLocks noGrp="1"/>
          </p:cNvGraphicFramePr>
          <p:nvPr>
            <p:extLst>
              <p:ext uri="{D42A27DB-BD31-4B8C-83A1-F6EECF244321}">
                <p14:modId xmlns:p14="http://schemas.microsoft.com/office/powerpoint/2010/main" val="1628172107"/>
              </p:ext>
            </p:extLst>
          </p:nvPr>
        </p:nvGraphicFramePr>
        <p:xfrm>
          <a:off x="668205" y="3635823"/>
          <a:ext cx="16452000" cy="2560320"/>
        </p:xfrm>
        <a:graphic>
          <a:graphicData uri="http://schemas.openxmlformats.org/drawingml/2006/table">
            <a:tbl>
              <a:tblPr firstRow="1" bandRow="1">
                <a:tableStyleId>{7DF18680-E054-41AD-8BC1-D1AEF772440D}</a:tableStyleId>
              </a:tblPr>
              <a:tblGrid>
                <a:gridCol w="3780000">
                  <a:extLst>
                    <a:ext uri="{9D8B030D-6E8A-4147-A177-3AD203B41FA5}">
                      <a16:colId xmlns:a16="http://schemas.microsoft.com/office/drawing/2014/main" val="4137782360"/>
                    </a:ext>
                  </a:extLst>
                </a:gridCol>
                <a:gridCol w="756000">
                  <a:extLst>
                    <a:ext uri="{9D8B030D-6E8A-4147-A177-3AD203B41FA5}">
                      <a16:colId xmlns:a16="http://schemas.microsoft.com/office/drawing/2014/main" val="2999368692"/>
                    </a:ext>
                  </a:extLst>
                </a:gridCol>
                <a:gridCol w="3780000">
                  <a:extLst>
                    <a:ext uri="{9D8B030D-6E8A-4147-A177-3AD203B41FA5}">
                      <a16:colId xmlns:a16="http://schemas.microsoft.com/office/drawing/2014/main" val="4237147411"/>
                    </a:ext>
                  </a:extLst>
                </a:gridCol>
                <a:gridCol w="684000">
                  <a:extLst>
                    <a:ext uri="{9D8B030D-6E8A-4147-A177-3AD203B41FA5}">
                      <a16:colId xmlns:a16="http://schemas.microsoft.com/office/drawing/2014/main" val="4059031964"/>
                    </a:ext>
                  </a:extLst>
                </a:gridCol>
                <a:gridCol w="3060000">
                  <a:extLst>
                    <a:ext uri="{9D8B030D-6E8A-4147-A177-3AD203B41FA5}">
                      <a16:colId xmlns:a16="http://schemas.microsoft.com/office/drawing/2014/main" val="3177107621"/>
                    </a:ext>
                  </a:extLst>
                </a:gridCol>
                <a:gridCol w="612000">
                  <a:extLst>
                    <a:ext uri="{9D8B030D-6E8A-4147-A177-3AD203B41FA5}">
                      <a16:colId xmlns:a16="http://schemas.microsoft.com/office/drawing/2014/main" val="269606681"/>
                    </a:ext>
                  </a:extLst>
                </a:gridCol>
                <a:gridCol w="3780000">
                  <a:extLst>
                    <a:ext uri="{9D8B030D-6E8A-4147-A177-3AD203B41FA5}">
                      <a16:colId xmlns:a16="http://schemas.microsoft.com/office/drawing/2014/main" val="1397525530"/>
                    </a:ext>
                  </a:extLst>
                </a:gridCol>
              </a:tblGrid>
              <a:tr h="370840">
                <a:tc>
                  <a:txBody>
                    <a:bodyPr/>
                    <a:lstStyle/>
                    <a:p>
                      <a:pPr algn="ctr"/>
                      <a:r>
                        <a:rPr lang="el-GR" sz="3600" dirty="0"/>
                        <a:t>Τελικό Κεφάλαιο</a:t>
                      </a:r>
                    </a:p>
                  </a:txBody>
                  <a:tcPr/>
                </a:tc>
                <a:tc>
                  <a:txBody>
                    <a:bodyPr/>
                    <a:lstStyle/>
                    <a:p>
                      <a:pPr algn="ctr"/>
                      <a:r>
                        <a:rPr lang="el-GR" sz="3600" dirty="0"/>
                        <a:t>=</a:t>
                      </a:r>
                    </a:p>
                  </a:txBody>
                  <a:tcPr/>
                </a:tc>
                <a:tc>
                  <a:txBody>
                    <a:bodyPr/>
                    <a:lstStyle/>
                    <a:p>
                      <a:pPr algn="ctr"/>
                      <a:r>
                        <a:rPr lang="el-GR" sz="3600" dirty="0"/>
                        <a:t>Αρχικό Κεφάλαιο</a:t>
                      </a:r>
                    </a:p>
                  </a:txBody>
                  <a:tcPr/>
                </a:tc>
                <a:tc>
                  <a:txBody>
                    <a:bodyPr/>
                    <a:lstStyle/>
                    <a:p>
                      <a:pPr algn="ctr"/>
                      <a:r>
                        <a:rPr lang="el-GR" sz="3600" dirty="0"/>
                        <a:t>+</a:t>
                      </a:r>
                    </a:p>
                  </a:txBody>
                  <a:tcPr/>
                </a:tc>
                <a:tc>
                  <a:txBody>
                    <a:bodyPr/>
                    <a:lstStyle/>
                    <a:p>
                      <a:pPr algn="ctr"/>
                      <a:r>
                        <a:rPr lang="el-GR" sz="3600" dirty="0"/>
                        <a:t>Επιτόκιο</a:t>
                      </a:r>
                    </a:p>
                  </a:txBody>
                  <a:tcPr/>
                </a:tc>
                <a:tc>
                  <a:txBody>
                    <a:bodyPr/>
                    <a:lstStyle/>
                    <a:p>
                      <a:pPr algn="ctr"/>
                      <a:r>
                        <a:rPr lang="en-US" sz="3600" dirty="0"/>
                        <a:t>x</a:t>
                      </a:r>
                      <a:endParaRPr lang="el-GR" sz="3600" dirty="0"/>
                    </a:p>
                  </a:txBody>
                  <a:tcPr/>
                </a:tc>
                <a:tc>
                  <a:txBody>
                    <a:bodyPr/>
                    <a:lstStyle/>
                    <a:p>
                      <a:pPr algn="ctr"/>
                      <a:r>
                        <a:rPr lang="el-GR" sz="3600" dirty="0"/>
                        <a:t>Αρχικό Κεφάλαιο</a:t>
                      </a:r>
                    </a:p>
                  </a:txBody>
                  <a:tcPr/>
                </a:tc>
                <a:extLst>
                  <a:ext uri="{0D108BD9-81ED-4DB2-BD59-A6C34878D82A}">
                    <a16:rowId xmlns:a16="http://schemas.microsoft.com/office/drawing/2014/main" val="853848318"/>
                  </a:ext>
                </a:extLst>
              </a:tr>
              <a:tr h="370840">
                <a:tc>
                  <a:txBody>
                    <a:bodyPr/>
                    <a:lstStyle/>
                    <a:p>
                      <a:pPr algn="ctr"/>
                      <a:endParaRPr lang="el-GR" sz="3600" dirty="0"/>
                    </a:p>
                  </a:txBody>
                  <a:tcPr/>
                </a:tc>
                <a:tc>
                  <a:txBody>
                    <a:bodyPr/>
                    <a:lstStyle/>
                    <a:p>
                      <a:pPr algn="ctr"/>
                      <a:endParaRPr lang="el-GR" sz="3600" dirty="0"/>
                    </a:p>
                  </a:txBody>
                  <a:tcPr/>
                </a:tc>
                <a:tc>
                  <a:txBody>
                    <a:bodyPr/>
                    <a:lstStyle/>
                    <a:p>
                      <a:pPr algn="ctr"/>
                      <a:r>
                        <a:rPr lang="el-GR" sz="3600" dirty="0"/>
                        <a:t>400.000,00€</a:t>
                      </a:r>
                    </a:p>
                  </a:txBody>
                  <a:tcPr/>
                </a:tc>
                <a:tc>
                  <a:txBody>
                    <a:bodyPr/>
                    <a:lstStyle/>
                    <a:p>
                      <a:pPr algn="ctr"/>
                      <a:r>
                        <a:rPr lang="el-GR" sz="3600" dirty="0"/>
                        <a:t>+</a:t>
                      </a:r>
                    </a:p>
                  </a:txBody>
                  <a:tcPr/>
                </a:tc>
                <a:tc>
                  <a:txBody>
                    <a:bodyPr/>
                    <a:lstStyle/>
                    <a:p>
                      <a:pPr algn="ctr"/>
                      <a:r>
                        <a:rPr lang="el-GR" sz="3600" dirty="0"/>
                        <a:t>15%</a:t>
                      </a:r>
                    </a:p>
                  </a:txBody>
                  <a:tcPr/>
                </a:tc>
                <a:tc>
                  <a:txBody>
                    <a:bodyPr/>
                    <a:lstStyle/>
                    <a:p>
                      <a:pPr algn="ctr"/>
                      <a:r>
                        <a:rPr lang="en-US" sz="3600" dirty="0"/>
                        <a:t>x</a:t>
                      </a:r>
                      <a:endParaRPr lang="el-GR" sz="3600" dirty="0"/>
                    </a:p>
                  </a:txBody>
                  <a:tcPr/>
                </a:tc>
                <a:tc>
                  <a:txBody>
                    <a:bodyPr/>
                    <a:lstStyle/>
                    <a:p>
                      <a:pPr algn="ctr"/>
                      <a:r>
                        <a:rPr lang="el-GR" sz="3600" dirty="0"/>
                        <a:t>400.000,00€</a:t>
                      </a:r>
                    </a:p>
                  </a:txBody>
                  <a:tcPr/>
                </a:tc>
                <a:extLst>
                  <a:ext uri="{0D108BD9-81ED-4DB2-BD59-A6C34878D82A}">
                    <a16:rowId xmlns:a16="http://schemas.microsoft.com/office/drawing/2014/main" val="3085872648"/>
                  </a:ext>
                </a:extLst>
              </a:tr>
              <a:tr h="370840">
                <a:tc>
                  <a:txBody>
                    <a:bodyPr/>
                    <a:lstStyle/>
                    <a:p>
                      <a:pPr algn="ctr"/>
                      <a:endParaRPr lang="el-GR" sz="3600" dirty="0"/>
                    </a:p>
                  </a:txBody>
                  <a:tcPr/>
                </a:tc>
                <a:tc>
                  <a:txBody>
                    <a:bodyPr/>
                    <a:lstStyle/>
                    <a:p>
                      <a:pPr algn="ctr"/>
                      <a:endParaRPr lang="el-GR" sz="3600" dirty="0"/>
                    </a:p>
                  </a:txBody>
                  <a:tcPr/>
                </a:tc>
                <a:tc>
                  <a:txBody>
                    <a:bodyPr/>
                    <a:lstStyle/>
                    <a:p>
                      <a:pPr algn="ctr"/>
                      <a:r>
                        <a:rPr lang="el-GR" sz="3600" dirty="0"/>
                        <a:t>400.000,00€</a:t>
                      </a:r>
                    </a:p>
                  </a:txBody>
                  <a:tcPr/>
                </a:tc>
                <a:tc>
                  <a:txBody>
                    <a:bodyPr/>
                    <a:lstStyle/>
                    <a:p>
                      <a:pPr algn="ctr"/>
                      <a:r>
                        <a:rPr lang="el-GR" sz="3600" dirty="0"/>
                        <a:t>+</a:t>
                      </a:r>
                    </a:p>
                  </a:txBody>
                  <a:tcPr/>
                </a:tc>
                <a:tc gridSpan="3">
                  <a:txBody>
                    <a:bodyPr/>
                    <a:lstStyle/>
                    <a:p>
                      <a:pPr algn="ctr"/>
                      <a:r>
                        <a:rPr lang="el-GR" sz="3600" dirty="0"/>
                        <a:t>60.000,00€</a:t>
                      </a:r>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9398246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3600" dirty="0"/>
                        <a:t>Τελικό Κεφάλαιο</a:t>
                      </a:r>
                    </a:p>
                  </a:txBody>
                  <a:tcPr/>
                </a:tc>
                <a:tc>
                  <a:txBody>
                    <a:bodyPr/>
                    <a:lstStyle/>
                    <a:p>
                      <a:pPr algn="ctr"/>
                      <a:r>
                        <a:rPr lang="en-US" sz="3600" dirty="0"/>
                        <a:t>=</a:t>
                      </a:r>
                      <a:endParaRPr lang="el-GR" sz="3600" dirty="0"/>
                    </a:p>
                  </a:txBody>
                  <a:tcPr/>
                </a:tc>
                <a:tc gridSpan="5">
                  <a:txBody>
                    <a:bodyPr/>
                    <a:lstStyle/>
                    <a:p>
                      <a:pPr algn="ctr"/>
                      <a:r>
                        <a:rPr lang="en-US" sz="3600" dirty="0"/>
                        <a:t>460.000,00</a:t>
                      </a:r>
                      <a:r>
                        <a:rPr lang="el-GR" sz="3600" dirty="0"/>
                        <a:t>€</a:t>
                      </a:r>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2077894395"/>
                  </a:ext>
                </a:extLst>
              </a:tr>
            </a:tbl>
          </a:graphicData>
        </a:graphic>
      </p:graphicFrame>
      <p:graphicFrame>
        <p:nvGraphicFramePr>
          <p:cNvPr id="82" name="Πίνακας 81">
            <a:extLst>
              <a:ext uri="{FF2B5EF4-FFF2-40B4-BE49-F238E27FC236}">
                <a16:creationId xmlns:a16="http://schemas.microsoft.com/office/drawing/2014/main" id="{E2DD9476-D5DD-8D2C-8BD1-F3BDDF156833}"/>
              </a:ext>
            </a:extLst>
          </p:cNvPr>
          <p:cNvGraphicFramePr>
            <a:graphicFrameLocks noGrp="1"/>
          </p:cNvGraphicFramePr>
          <p:nvPr>
            <p:extLst>
              <p:ext uri="{D42A27DB-BD31-4B8C-83A1-F6EECF244321}">
                <p14:modId xmlns:p14="http://schemas.microsoft.com/office/powerpoint/2010/main" val="3015479580"/>
              </p:ext>
            </p:extLst>
          </p:nvPr>
        </p:nvGraphicFramePr>
        <p:xfrm>
          <a:off x="682953" y="7240639"/>
          <a:ext cx="16452000" cy="2560320"/>
        </p:xfrm>
        <a:graphic>
          <a:graphicData uri="http://schemas.openxmlformats.org/drawingml/2006/table">
            <a:tbl>
              <a:tblPr firstRow="1" bandRow="1">
                <a:tableStyleId>{7DF18680-E054-41AD-8BC1-D1AEF772440D}</a:tableStyleId>
              </a:tblPr>
              <a:tblGrid>
                <a:gridCol w="3780000">
                  <a:extLst>
                    <a:ext uri="{9D8B030D-6E8A-4147-A177-3AD203B41FA5}">
                      <a16:colId xmlns:a16="http://schemas.microsoft.com/office/drawing/2014/main" val="4137782360"/>
                    </a:ext>
                  </a:extLst>
                </a:gridCol>
                <a:gridCol w="756000">
                  <a:extLst>
                    <a:ext uri="{9D8B030D-6E8A-4147-A177-3AD203B41FA5}">
                      <a16:colId xmlns:a16="http://schemas.microsoft.com/office/drawing/2014/main" val="2999368692"/>
                    </a:ext>
                  </a:extLst>
                </a:gridCol>
                <a:gridCol w="3780000">
                  <a:extLst>
                    <a:ext uri="{9D8B030D-6E8A-4147-A177-3AD203B41FA5}">
                      <a16:colId xmlns:a16="http://schemas.microsoft.com/office/drawing/2014/main" val="4237147411"/>
                    </a:ext>
                  </a:extLst>
                </a:gridCol>
                <a:gridCol w="684000">
                  <a:extLst>
                    <a:ext uri="{9D8B030D-6E8A-4147-A177-3AD203B41FA5}">
                      <a16:colId xmlns:a16="http://schemas.microsoft.com/office/drawing/2014/main" val="4059031964"/>
                    </a:ext>
                  </a:extLst>
                </a:gridCol>
                <a:gridCol w="3060000">
                  <a:extLst>
                    <a:ext uri="{9D8B030D-6E8A-4147-A177-3AD203B41FA5}">
                      <a16:colId xmlns:a16="http://schemas.microsoft.com/office/drawing/2014/main" val="3177107621"/>
                    </a:ext>
                  </a:extLst>
                </a:gridCol>
                <a:gridCol w="612000">
                  <a:extLst>
                    <a:ext uri="{9D8B030D-6E8A-4147-A177-3AD203B41FA5}">
                      <a16:colId xmlns:a16="http://schemas.microsoft.com/office/drawing/2014/main" val="269606681"/>
                    </a:ext>
                  </a:extLst>
                </a:gridCol>
                <a:gridCol w="3780000">
                  <a:extLst>
                    <a:ext uri="{9D8B030D-6E8A-4147-A177-3AD203B41FA5}">
                      <a16:colId xmlns:a16="http://schemas.microsoft.com/office/drawing/2014/main" val="1397525530"/>
                    </a:ext>
                  </a:extLst>
                </a:gridCol>
              </a:tblGrid>
              <a:tr h="370840">
                <a:tc>
                  <a:txBody>
                    <a:bodyPr/>
                    <a:lstStyle/>
                    <a:p>
                      <a:pPr algn="ctr"/>
                      <a:r>
                        <a:rPr lang="el-GR" sz="3600" dirty="0"/>
                        <a:t>Τελικό Κεφάλαιο</a:t>
                      </a:r>
                    </a:p>
                  </a:txBody>
                  <a:tcPr/>
                </a:tc>
                <a:tc>
                  <a:txBody>
                    <a:bodyPr/>
                    <a:lstStyle/>
                    <a:p>
                      <a:pPr algn="ctr"/>
                      <a:r>
                        <a:rPr lang="el-GR" sz="3600" dirty="0"/>
                        <a:t>=</a:t>
                      </a:r>
                    </a:p>
                  </a:txBody>
                  <a:tcPr/>
                </a:tc>
                <a:tc>
                  <a:txBody>
                    <a:bodyPr/>
                    <a:lstStyle/>
                    <a:p>
                      <a:pPr algn="ctr"/>
                      <a:r>
                        <a:rPr lang="el-GR" sz="3600" dirty="0"/>
                        <a:t>Αρχικό Κεφάλαιο</a:t>
                      </a:r>
                    </a:p>
                  </a:txBody>
                  <a:tcPr/>
                </a:tc>
                <a:tc>
                  <a:txBody>
                    <a:bodyPr/>
                    <a:lstStyle/>
                    <a:p>
                      <a:pPr algn="ctr"/>
                      <a:r>
                        <a:rPr lang="el-GR" sz="3600" dirty="0"/>
                        <a:t>+</a:t>
                      </a:r>
                    </a:p>
                  </a:txBody>
                  <a:tcPr/>
                </a:tc>
                <a:tc>
                  <a:txBody>
                    <a:bodyPr/>
                    <a:lstStyle/>
                    <a:p>
                      <a:pPr algn="ctr"/>
                      <a:r>
                        <a:rPr lang="el-GR" sz="3600" dirty="0"/>
                        <a:t>Επιτόκιο</a:t>
                      </a:r>
                    </a:p>
                  </a:txBody>
                  <a:tcPr/>
                </a:tc>
                <a:tc>
                  <a:txBody>
                    <a:bodyPr/>
                    <a:lstStyle/>
                    <a:p>
                      <a:pPr algn="ctr"/>
                      <a:r>
                        <a:rPr lang="en-US" sz="3600" dirty="0"/>
                        <a:t>x</a:t>
                      </a:r>
                      <a:endParaRPr lang="el-GR" sz="3600" dirty="0"/>
                    </a:p>
                  </a:txBody>
                  <a:tcPr/>
                </a:tc>
                <a:tc>
                  <a:txBody>
                    <a:bodyPr/>
                    <a:lstStyle/>
                    <a:p>
                      <a:pPr algn="ctr"/>
                      <a:r>
                        <a:rPr lang="el-GR" sz="3600" dirty="0"/>
                        <a:t>Αρχικό Κεφάλαιο</a:t>
                      </a:r>
                    </a:p>
                  </a:txBody>
                  <a:tcPr/>
                </a:tc>
                <a:extLst>
                  <a:ext uri="{0D108BD9-81ED-4DB2-BD59-A6C34878D82A}">
                    <a16:rowId xmlns:a16="http://schemas.microsoft.com/office/drawing/2014/main" val="853848318"/>
                  </a:ext>
                </a:extLst>
              </a:tr>
              <a:tr h="370840">
                <a:tc>
                  <a:txBody>
                    <a:bodyPr/>
                    <a:lstStyle/>
                    <a:p>
                      <a:pPr algn="ctr"/>
                      <a:endParaRPr lang="el-GR" sz="3600" dirty="0"/>
                    </a:p>
                  </a:txBody>
                  <a:tcPr/>
                </a:tc>
                <a:tc>
                  <a:txBody>
                    <a:bodyPr/>
                    <a:lstStyle/>
                    <a:p>
                      <a:pPr algn="ctr"/>
                      <a:endParaRPr lang="el-GR" sz="3600" dirty="0"/>
                    </a:p>
                  </a:txBody>
                  <a:tcPr/>
                </a:tc>
                <a:tc>
                  <a:txBody>
                    <a:bodyPr/>
                    <a:lstStyle/>
                    <a:p>
                      <a:pPr algn="ctr"/>
                      <a:r>
                        <a:rPr lang="el-GR" sz="3600" dirty="0"/>
                        <a:t>4</a:t>
                      </a:r>
                      <a:r>
                        <a:rPr lang="en-US" sz="3600" dirty="0"/>
                        <a:t>6</a:t>
                      </a:r>
                      <a:r>
                        <a:rPr lang="el-GR" sz="3600" dirty="0"/>
                        <a:t>0.000,00€</a:t>
                      </a:r>
                    </a:p>
                  </a:txBody>
                  <a:tcPr/>
                </a:tc>
                <a:tc>
                  <a:txBody>
                    <a:bodyPr/>
                    <a:lstStyle/>
                    <a:p>
                      <a:pPr algn="ctr"/>
                      <a:r>
                        <a:rPr lang="el-GR" sz="3600" dirty="0"/>
                        <a:t>+</a:t>
                      </a:r>
                    </a:p>
                  </a:txBody>
                  <a:tcPr/>
                </a:tc>
                <a:tc>
                  <a:txBody>
                    <a:bodyPr/>
                    <a:lstStyle/>
                    <a:p>
                      <a:pPr algn="ctr"/>
                      <a:r>
                        <a:rPr lang="el-GR" sz="3600" dirty="0"/>
                        <a:t>15%</a:t>
                      </a:r>
                    </a:p>
                  </a:txBody>
                  <a:tcPr/>
                </a:tc>
                <a:tc>
                  <a:txBody>
                    <a:bodyPr/>
                    <a:lstStyle/>
                    <a:p>
                      <a:pPr algn="ctr"/>
                      <a:r>
                        <a:rPr lang="en-US" sz="3600" dirty="0"/>
                        <a:t>x</a:t>
                      </a:r>
                      <a:endParaRPr lang="el-GR" sz="3600" dirty="0"/>
                    </a:p>
                  </a:txBody>
                  <a:tcPr/>
                </a:tc>
                <a:tc>
                  <a:txBody>
                    <a:bodyPr/>
                    <a:lstStyle/>
                    <a:p>
                      <a:pPr algn="ctr"/>
                      <a:r>
                        <a:rPr lang="el-GR" sz="3600" dirty="0"/>
                        <a:t>4</a:t>
                      </a:r>
                      <a:r>
                        <a:rPr lang="en-US" sz="3600" dirty="0"/>
                        <a:t>60</a:t>
                      </a:r>
                      <a:r>
                        <a:rPr lang="el-GR" sz="3600" dirty="0"/>
                        <a:t>.000,00€</a:t>
                      </a:r>
                    </a:p>
                  </a:txBody>
                  <a:tcPr/>
                </a:tc>
                <a:extLst>
                  <a:ext uri="{0D108BD9-81ED-4DB2-BD59-A6C34878D82A}">
                    <a16:rowId xmlns:a16="http://schemas.microsoft.com/office/drawing/2014/main" val="3085872648"/>
                  </a:ext>
                </a:extLst>
              </a:tr>
              <a:tr h="370840">
                <a:tc>
                  <a:txBody>
                    <a:bodyPr/>
                    <a:lstStyle/>
                    <a:p>
                      <a:pPr algn="ctr"/>
                      <a:endParaRPr lang="el-GR" sz="3600" dirty="0"/>
                    </a:p>
                  </a:txBody>
                  <a:tcPr/>
                </a:tc>
                <a:tc>
                  <a:txBody>
                    <a:bodyPr/>
                    <a:lstStyle/>
                    <a:p>
                      <a:pPr algn="ctr"/>
                      <a:endParaRPr lang="el-GR" sz="3600" dirty="0"/>
                    </a:p>
                  </a:txBody>
                  <a:tcPr/>
                </a:tc>
                <a:tc>
                  <a:txBody>
                    <a:bodyPr/>
                    <a:lstStyle/>
                    <a:p>
                      <a:pPr algn="ctr"/>
                      <a:r>
                        <a:rPr lang="el-GR" sz="3600" dirty="0"/>
                        <a:t>4</a:t>
                      </a:r>
                      <a:r>
                        <a:rPr lang="en-US" sz="3600" dirty="0"/>
                        <a:t>6</a:t>
                      </a:r>
                      <a:r>
                        <a:rPr lang="el-GR" sz="3600" dirty="0"/>
                        <a:t>0.000,00€</a:t>
                      </a:r>
                    </a:p>
                  </a:txBody>
                  <a:tcPr/>
                </a:tc>
                <a:tc>
                  <a:txBody>
                    <a:bodyPr/>
                    <a:lstStyle/>
                    <a:p>
                      <a:pPr algn="ctr"/>
                      <a:r>
                        <a:rPr lang="el-GR" sz="3600" dirty="0"/>
                        <a:t>+</a:t>
                      </a:r>
                    </a:p>
                  </a:txBody>
                  <a:tcPr/>
                </a:tc>
                <a:tc gridSpan="3">
                  <a:txBody>
                    <a:bodyPr/>
                    <a:lstStyle/>
                    <a:p>
                      <a:pPr algn="ctr"/>
                      <a:r>
                        <a:rPr lang="el-GR" sz="3600" dirty="0"/>
                        <a:t>6</a:t>
                      </a:r>
                      <a:r>
                        <a:rPr lang="en-US" sz="3600" dirty="0"/>
                        <a:t>9</a:t>
                      </a:r>
                      <a:r>
                        <a:rPr lang="el-GR" sz="3600" dirty="0"/>
                        <a:t>.000,00€</a:t>
                      </a:r>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9398246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3600" dirty="0"/>
                        <a:t>Τελικό Κεφάλαιο</a:t>
                      </a:r>
                    </a:p>
                  </a:txBody>
                  <a:tcPr/>
                </a:tc>
                <a:tc>
                  <a:txBody>
                    <a:bodyPr/>
                    <a:lstStyle/>
                    <a:p>
                      <a:pPr algn="ctr"/>
                      <a:r>
                        <a:rPr lang="en-US" sz="3600" dirty="0"/>
                        <a:t>=</a:t>
                      </a:r>
                      <a:endParaRPr lang="el-GR" sz="3600" dirty="0"/>
                    </a:p>
                  </a:txBody>
                  <a:tcPr/>
                </a:tc>
                <a:tc gridSpan="5">
                  <a:txBody>
                    <a:bodyPr/>
                    <a:lstStyle/>
                    <a:p>
                      <a:pPr algn="ctr"/>
                      <a:r>
                        <a:rPr lang="en-US" sz="3600" dirty="0"/>
                        <a:t>529.000,00</a:t>
                      </a:r>
                      <a:r>
                        <a:rPr lang="el-GR" sz="3600" dirty="0"/>
                        <a:t>€</a:t>
                      </a:r>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2077894395"/>
                  </a:ext>
                </a:extLst>
              </a:tr>
            </a:tbl>
          </a:graphicData>
        </a:graphic>
      </p:graphicFrame>
      <p:sp>
        <p:nvSpPr>
          <p:cNvPr id="84" name="TextBox 83">
            <a:extLst>
              <a:ext uri="{FF2B5EF4-FFF2-40B4-BE49-F238E27FC236}">
                <a16:creationId xmlns:a16="http://schemas.microsoft.com/office/drawing/2014/main" id="{F513A18D-E69D-7FF6-7C88-F7C456E46739}"/>
              </a:ext>
            </a:extLst>
          </p:cNvPr>
          <p:cNvSpPr txBox="1"/>
          <p:nvPr/>
        </p:nvSpPr>
        <p:spPr>
          <a:xfrm>
            <a:off x="668204" y="6660061"/>
            <a:ext cx="14495595" cy="523220"/>
          </a:xfrm>
          <a:prstGeom prst="rect">
            <a:avLst/>
          </a:prstGeom>
          <a:noFill/>
        </p:spPr>
        <p:txBody>
          <a:bodyPr wrap="square">
            <a:spAutoFit/>
          </a:bodyPr>
          <a:lstStyle/>
          <a:p>
            <a:pPr marL="457200" indent="-457200">
              <a:buClr>
                <a:srgbClr val="C00000"/>
              </a:buClr>
              <a:buFont typeface="Wingdings" panose="05000000000000000000" pitchFamily="2" charset="2"/>
              <a:buChar char=""/>
            </a:pPr>
            <a:r>
              <a:rPr lang="el-GR" sz="2800" dirty="0">
                <a:latin typeface="Public Sans" panose="020B0604020202020204" charset="0"/>
              </a:rPr>
              <a:t>Αν, όμως, συνεχίσει την κατάθεση, στο τέλους του δεύτερου έτους θα εισπράξει</a:t>
            </a:r>
            <a:r>
              <a:rPr lang="en-US" sz="2800" dirty="0">
                <a:latin typeface="Public Sans" panose="020B0604020202020204" charset="0"/>
              </a:rPr>
              <a:t>:</a:t>
            </a:r>
            <a:r>
              <a:rPr lang="el-GR" sz="2800" dirty="0">
                <a:latin typeface="Public Sans" panose="020B0604020202020204"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AutoShape 3"/>
          <p:cNvSpPr/>
          <p:nvPr/>
        </p:nvSpPr>
        <p:spPr>
          <a:xfrm rot="-97629">
            <a:off x="-131324" y="-310702"/>
            <a:ext cx="7601453" cy="10908404"/>
          </a:xfrm>
          <a:prstGeom prst="rect">
            <a:avLst/>
          </a:prstGeom>
          <a:solidFill>
            <a:srgbClr val="A2DAE7"/>
          </a:solidFill>
        </p:spPr>
      </p:sp>
      <p:sp>
        <p:nvSpPr>
          <p:cNvPr id="4" name="Freeform 4"/>
          <p:cNvSpPr/>
          <p:nvPr/>
        </p:nvSpPr>
        <p:spPr>
          <a:xfrm>
            <a:off x="5965471" y="1161304"/>
            <a:ext cx="2579207" cy="813630"/>
          </a:xfrm>
          <a:custGeom>
            <a:avLst/>
            <a:gdLst/>
            <a:ahLst/>
            <a:cxnLst/>
            <a:rect l="l" t="t" r="r" b="b"/>
            <a:pathLst>
              <a:path w="2579207" h="813630">
                <a:moveTo>
                  <a:pt x="0" y="0"/>
                </a:moveTo>
                <a:lnTo>
                  <a:pt x="2579208" y="0"/>
                </a:lnTo>
                <a:lnTo>
                  <a:pt x="2579208" y="813630"/>
                </a:lnTo>
                <a:lnTo>
                  <a:pt x="0" y="813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983301" y="7001436"/>
            <a:ext cx="6098309" cy="2151404"/>
            <a:chOff x="42644" y="130007"/>
            <a:chExt cx="8131079" cy="2868539"/>
          </a:xfrm>
        </p:grpSpPr>
        <p:grpSp>
          <p:nvGrpSpPr>
            <p:cNvPr id="15" name="Group 15"/>
            <p:cNvGrpSpPr/>
            <p:nvPr/>
          </p:nvGrpSpPr>
          <p:grpSpPr>
            <a:xfrm rot="-112324">
              <a:off x="169644" y="257007"/>
              <a:ext cx="8004079" cy="2741539"/>
              <a:chOff x="0" y="0"/>
              <a:chExt cx="2030664" cy="695539"/>
            </a:xfrm>
          </p:grpSpPr>
          <p:sp>
            <p:nvSpPr>
              <p:cNvPr id="16" name="Freeform 16"/>
              <p:cNvSpPr/>
              <p:nvPr/>
            </p:nvSpPr>
            <p:spPr>
              <a:xfrm>
                <a:off x="0" y="0"/>
                <a:ext cx="2030665" cy="695539"/>
              </a:xfrm>
              <a:custGeom>
                <a:avLst/>
                <a:gdLst/>
                <a:ahLst/>
                <a:cxnLst/>
                <a:rect l="l" t="t" r="r" b="b"/>
                <a:pathLst>
                  <a:path w="2030665" h="695539">
                    <a:moveTo>
                      <a:pt x="1906204" y="695539"/>
                    </a:moveTo>
                    <a:lnTo>
                      <a:pt x="124460" y="695539"/>
                    </a:lnTo>
                    <a:cubicBezTo>
                      <a:pt x="55880" y="695539"/>
                      <a:pt x="0" y="639659"/>
                      <a:pt x="0" y="571079"/>
                    </a:cubicBezTo>
                    <a:lnTo>
                      <a:pt x="0" y="124460"/>
                    </a:lnTo>
                    <a:cubicBezTo>
                      <a:pt x="0" y="55880"/>
                      <a:pt x="55880" y="0"/>
                      <a:pt x="124460" y="0"/>
                    </a:cubicBezTo>
                    <a:lnTo>
                      <a:pt x="1906205" y="0"/>
                    </a:lnTo>
                    <a:cubicBezTo>
                      <a:pt x="1974785" y="0"/>
                      <a:pt x="2030665" y="55880"/>
                      <a:pt x="2030665" y="124460"/>
                    </a:cubicBezTo>
                    <a:lnTo>
                      <a:pt x="2030665" y="571079"/>
                    </a:lnTo>
                    <a:cubicBezTo>
                      <a:pt x="2030665" y="639659"/>
                      <a:pt x="1974785" y="695539"/>
                      <a:pt x="1906205" y="695539"/>
                    </a:cubicBezTo>
                    <a:close/>
                  </a:path>
                </a:pathLst>
              </a:custGeom>
              <a:solidFill>
                <a:srgbClr val="FFE5A2"/>
              </a:solidFill>
            </p:spPr>
          </p:sp>
        </p:grpSp>
        <p:grpSp>
          <p:nvGrpSpPr>
            <p:cNvPr id="17" name="Group 17"/>
            <p:cNvGrpSpPr/>
            <p:nvPr/>
          </p:nvGrpSpPr>
          <p:grpSpPr>
            <a:xfrm rot="-112324">
              <a:off x="42644" y="130007"/>
              <a:ext cx="8004079" cy="2741539"/>
              <a:chOff x="0" y="0"/>
              <a:chExt cx="2030664" cy="695539"/>
            </a:xfrm>
          </p:grpSpPr>
          <p:sp>
            <p:nvSpPr>
              <p:cNvPr id="18" name="Freeform 18"/>
              <p:cNvSpPr/>
              <p:nvPr/>
            </p:nvSpPr>
            <p:spPr>
              <a:xfrm>
                <a:off x="0" y="0"/>
                <a:ext cx="2030665" cy="695539"/>
              </a:xfrm>
              <a:custGeom>
                <a:avLst/>
                <a:gdLst/>
                <a:ahLst/>
                <a:cxnLst/>
                <a:rect l="l" t="t" r="r" b="b"/>
                <a:pathLst>
                  <a:path w="2030665" h="695539">
                    <a:moveTo>
                      <a:pt x="1906204" y="695539"/>
                    </a:moveTo>
                    <a:lnTo>
                      <a:pt x="124460" y="695539"/>
                    </a:lnTo>
                    <a:cubicBezTo>
                      <a:pt x="55880" y="695539"/>
                      <a:pt x="0" y="639659"/>
                      <a:pt x="0" y="571079"/>
                    </a:cubicBezTo>
                    <a:lnTo>
                      <a:pt x="0" y="124460"/>
                    </a:lnTo>
                    <a:cubicBezTo>
                      <a:pt x="0" y="55880"/>
                      <a:pt x="55880" y="0"/>
                      <a:pt x="124460" y="0"/>
                    </a:cubicBezTo>
                    <a:lnTo>
                      <a:pt x="1906205" y="0"/>
                    </a:lnTo>
                    <a:cubicBezTo>
                      <a:pt x="1974785" y="0"/>
                      <a:pt x="2030665" y="55880"/>
                      <a:pt x="2030665" y="124460"/>
                    </a:cubicBezTo>
                    <a:lnTo>
                      <a:pt x="2030665" y="571079"/>
                    </a:lnTo>
                    <a:cubicBezTo>
                      <a:pt x="2030665" y="639659"/>
                      <a:pt x="1974785" y="695539"/>
                      <a:pt x="1906205" y="695539"/>
                    </a:cubicBezTo>
                    <a:close/>
                  </a:path>
                </a:pathLst>
              </a:custGeom>
              <a:solidFill>
                <a:srgbClr val="F2F1F4"/>
              </a:solidFill>
            </p:spPr>
          </p:sp>
        </p:grpSp>
      </p:grpSp>
      <p:sp>
        <p:nvSpPr>
          <p:cNvPr id="43" name="TextBox 42">
            <a:extLst>
              <a:ext uri="{FF2B5EF4-FFF2-40B4-BE49-F238E27FC236}">
                <a16:creationId xmlns:a16="http://schemas.microsoft.com/office/drawing/2014/main" id="{F38DF8E5-9746-D623-D5FC-7CD2DFCADA46}"/>
              </a:ext>
            </a:extLst>
          </p:cNvPr>
          <p:cNvSpPr txBox="1"/>
          <p:nvPr/>
        </p:nvSpPr>
        <p:spPr>
          <a:xfrm>
            <a:off x="277829" y="1098136"/>
            <a:ext cx="6977245" cy="1575431"/>
          </a:xfrm>
          <a:prstGeom prst="rect">
            <a:avLst/>
          </a:prstGeom>
          <a:noFill/>
        </p:spPr>
        <p:txBody>
          <a:bodyPr wrap="square">
            <a:spAutoFit/>
          </a:bodyPr>
          <a:lstStyle/>
          <a:p>
            <a:pPr defTabSz="1371600">
              <a:lnSpc>
                <a:spcPct val="114000"/>
              </a:lnSpc>
              <a:spcBef>
                <a:spcPts val="900"/>
              </a:spcBef>
              <a:spcAft>
                <a:spcPts val="900"/>
              </a:spcAft>
              <a:buClr>
                <a:srgbClr val="0F6FC6"/>
              </a:buClr>
              <a:buSzPct val="80000"/>
              <a:defRPr/>
            </a:pPr>
            <a:r>
              <a:rPr lang="el-GR" sz="4400" dirty="0">
                <a:latin typeface="Times New Roman" panose="02020603050405020304" pitchFamily="18" charset="0"/>
                <a:ea typeface="Source Sans Pro" pitchFamily="34" charset="-122"/>
                <a:cs typeface="Times New Roman" panose="02020603050405020304" pitchFamily="18" charset="0"/>
              </a:rPr>
              <a:t>Η παραπάνω διαδικασία ονομάζεται </a:t>
            </a:r>
            <a:r>
              <a:rPr lang="el-GR" sz="4400" b="1" dirty="0" err="1">
                <a:latin typeface="Times New Roman" panose="02020603050405020304" pitchFamily="18" charset="0"/>
                <a:ea typeface="Source Sans Pro" pitchFamily="34" charset="-122"/>
                <a:cs typeface="Times New Roman" panose="02020603050405020304" pitchFamily="18" charset="0"/>
              </a:rPr>
              <a:t>ανατοκισμός</a:t>
            </a:r>
            <a:r>
              <a:rPr lang="el-GR" sz="4400" dirty="0">
                <a:latin typeface="Times New Roman" panose="02020603050405020304" pitchFamily="18" charset="0"/>
                <a:ea typeface="Source Sans Pro" pitchFamily="34" charset="-122"/>
                <a:cs typeface="Times New Roman" panose="02020603050405020304" pitchFamily="18" charset="0"/>
              </a:rPr>
              <a:t>.</a:t>
            </a:r>
          </a:p>
        </p:txBody>
      </p:sp>
      <p:sp>
        <p:nvSpPr>
          <p:cNvPr id="45" name="TextBox 44">
            <a:extLst>
              <a:ext uri="{FF2B5EF4-FFF2-40B4-BE49-F238E27FC236}">
                <a16:creationId xmlns:a16="http://schemas.microsoft.com/office/drawing/2014/main" id="{51F0A0AB-55FD-8A84-93B7-3C4B2DCA6EC4}"/>
              </a:ext>
            </a:extLst>
          </p:cNvPr>
          <p:cNvSpPr txBox="1"/>
          <p:nvPr/>
        </p:nvSpPr>
        <p:spPr>
          <a:xfrm>
            <a:off x="600623" y="3279727"/>
            <a:ext cx="6333578" cy="3200556"/>
          </a:xfrm>
          <a:prstGeom prst="rect">
            <a:avLst/>
          </a:prstGeom>
          <a:noFill/>
        </p:spPr>
        <p:txBody>
          <a:bodyPr wrap="square">
            <a:spAutoFit/>
          </a:bodyPr>
          <a:lstStyle/>
          <a:p>
            <a:pPr defTabSz="1371600">
              <a:lnSpc>
                <a:spcPct val="114000"/>
              </a:lnSpc>
              <a:spcBef>
                <a:spcPts val="900"/>
              </a:spcBef>
              <a:spcAft>
                <a:spcPts val="900"/>
              </a:spcAft>
              <a:buClr>
                <a:srgbClr val="0F6FC6"/>
              </a:buClr>
              <a:buSzPct val="80000"/>
              <a:defRPr/>
            </a:pPr>
            <a:r>
              <a:rPr lang="el-GR" sz="3600" dirty="0">
                <a:latin typeface="Times New Roman" panose="02020603050405020304" pitchFamily="18" charset="0"/>
                <a:ea typeface="Source Sans Pro" pitchFamily="34" charset="-122"/>
                <a:cs typeface="Times New Roman" panose="02020603050405020304" pitchFamily="18" charset="0"/>
              </a:rPr>
              <a:t>Εάν αυτή η διαδικασία συνεχιστεί για ν έτη, με επιτόκιο </a:t>
            </a:r>
            <a:r>
              <a:rPr lang="en-US" sz="3600" dirty="0" err="1">
                <a:latin typeface="Times New Roman" panose="02020603050405020304" pitchFamily="18" charset="0"/>
                <a:ea typeface="Source Sans Pro" pitchFamily="34" charset="-122"/>
                <a:cs typeface="Times New Roman" panose="02020603050405020304" pitchFamily="18" charset="0"/>
              </a:rPr>
              <a:t>i</a:t>
            </a:r>
            <a:r>
              <a:rPr lang="el-GR" sz="3600" dirty="0">
                <a:latin typeface="Times New Roman" panose="02020603050405020304" pitchFamily="18" charset="0"/>
                <a:ea typeface="Source Sans Pro" pitchFamily="34" charset="-122"/>
                <a:cs typeface="Times New Roman" panose="02020603050405020304" pitchFamily="18" charset="0"/>
              </a:rPr>
              <a:t> και αρχικό ποσό </a:t>
            </a:r>
            <a:r>
              <a:rPr lang="el-GR" sz="3600" dirty="0" err="1">
                <a:latin typeface="Times New Roman" panose="02020603050405020304" pitchFamily="18" charset="0"/>
                <a:ea typeface="Source Sans Pro" pitchFamily="34" charset="-122"/>
                <a:cs typeface="Times New Roman" panose="02020603050405020304" pitchFamily="18" charset="0"/>
              </a:rPr>
              <a:t>Κο</a:t>
            </a:r>
            <a:r>
              <a:rPr lang="el-GR" sz="3600" dirty="0">
                <a:latin typeface="Times New Roman" panose="02020603050405020304" pitchFamily="18" charset="0"/>
                <a:ea typeface="Source Sans Pro" pitchFamily="34" charset="-122"/>
                <a:cs typeface="Times New Roman" panose="02020603050405020304" pitchFamily="18" charset="0"/>
              </a:rPr>
              <a:t>, το τελικό ποσό </a:t>
            </a:r>
            <a:r>
              <a:rPr lang="el-GR" sz="3600" dirty="0" err="1">
                <a:latin typeface="Times New Roman" panose="02020603050405020304" pitchFamily="18" charset="0"/>
                <a:ea typeface="Source Sans Pro" pitchFamily="34" charset="-122"/>
                <a:cs typeface="Times New Roman" panose="02020603050405020304" pitchFamily="18" charset="0"/>
              </a:rPr>
              <a:t>Κν</a:t>
            </a:r>
            <a:r>
              <a:rPr lang="en-US" sz="3600" dirty="0">
                <a:latin typeface="Times New Roman" panose="02020603050405020304" pitchFamily="18" charset="0"/>
                <a:ea typeface="Source Sans Pro" pitchFamily="34" charset="-122"/>
                <a:cs typeface="Times New Roman" panose="02020603050405020304" pitchFamily="18" charset="0"/>
              </a:rPr>
              <a:t> </a:t>
            </a:r>
            <a:r>
              <a:rPr lang="el-GR" sz="3600" dirty="0">
                <a:latin typeface="Times New Roman" panose="02020603050405020304" pitchFamily="18" charset="0"/>
                <a:ea typeface="Source Sans Pro" pitchFamily="34" charset="-122"/>
                <a:cs typeface="Times New Roman" panose="02020603050405020304" pitchFamily="18" charset="0"/>
              </a:rPr>
              <a:t>που θα εισπραχθεί θα προκύψει από τον τύπο:</a:t>
            </a:r>
          </a:p>
        </p:txBody>
      </p:sp>
      <p:sp>
        <p:nvSpPr>
          <p:cNvPr id="47" name="TextBox 46">
            <a:extLst>
              <a:ext uri="{FF2B5EF4-FFF2-40B4-BE49-F238E27FC236}">
                <a16:creationId xmlns:a16="http://schemas.microsoft.com/office/drawing/2014/main" id="{8B9353DB-BE4E-B1F8-3CCF-A4B7F78363E0}"/>
              </a:ext>
            </a:extLst>
          </p:cNvPr>
          <p:cNvSpPr txBox="1"/>
          <p:nvPr/>
        </p:nvSpPr>
        <p:spPr>
          <a:xfrm rot="21433772">
            <a:off x="-590133" y="7899819"/>
            <a:ext cx="9291484" cy="569643"/>
          </a:xfrm>
          <a:prstGeom prst="rect">
            <a:avLst/>
          </a:prstGeom>
          <a:noFill/>
        </p:spPr>
        <p:txBody>
          <a:bodyPr wrap="square">
            <a:spAutoFit/>
          </a:bodyPr>
          <a:lstStyle/>
          <a:p>
            <a:pPr lvl="0" algn="ctr">
              <a:lnSpc>
                <a:spcPts val="2900"/>
              </a:lnSpc>
              <a:spcBef>
                <a:spcPts val="600"/>
              </a:spcBef>
              <a:spcAft>
                <a:spcPts val="600"/>
              </a:spcAft>
              <a:buClr>
                <a:schemeClr val="accent1"/>
              </a:buClr>
              <a:buSzPct val="80000"/>
              <a:defRPr/>
            </a:pPr>
            <a:r>
              <a:rPr lang="el-GR" sz="6600" b="1" dirty="0" err="1">
                <a:latin typeface="Times New Roman" panose="02020603050405020304" pitchFamily="18" charset="0"/>
                <a:cs typeface="Times New Roman" panose="02020603050405020304" pitchFamily="18" charset="0"/>
              </a:rPr>
              <a:t>Κ</a:t>
            </a:r>
            <a:r>
              <a:rPr lang="el-GR" sz="6600" b="1" baseline="-25000" dirty="0" err="1">
                <a:latin typeface="Times New Roman" panose="02020603050405020304" pitchFamily="18" charset="0"/>
                <a:cs typeface="Times New Roman" panose="02020603050405020304" pitchFamily="18" charset="0"/>
              </a:rPr>
              <a:t>ν</a:t>
            </a:r>
            <a:r>
              <a:rPr lang="en-US" sz="6600" b="1" dirty="0">
                <a:latin typeface="Times New Roman" panose="02020603050405020304" pitchFamily="18" charset="0"/>
                <a:cs typeface="Times New Roman" panose="02020603050405020304" pitchFamily="18" charset="0"/>
              </a:rPr>
              <a:t> </a:t>
            </a:r>
            <a:r>
              <a:rPr lang="el-GR" sz="6600" b="1" dirty="0">
                <a:latin typeface="Times New Roman" panose="02020603050405020304" pitchFamily="18" charset="0"/>
                <a:cs typeface="Times New Roman" panose="02020603050405020304" pitchFamily="18" charset="0"/>
              </a:rPr>
              <a:t>= </a:t>
            </a:r>
            <a:r>
              <a:rPr lang="el-GR" sz="6600" b="1" dirty="0" err="1">
                <a:latin typeface="Times New Roman" panose="02020603050405020304" pitchFamily="18" charset="0"/>
                <a:cs typeface="Times New Roman" panose="02020603050405020304" pitchFamily="18" charset="0"/>
              </a:rPr>
              <a:t>Κ</a:t>
            </a:r>
            <a:r>
              <a:rPr lang="el-GR" sz="6600" b="1" baseline="-25000" dirty="0" err="1">
                <a:latin typeface="Times New Roman" panose="02020603050405020304" pitchFamily="18" charset="0"/>
                <a:cs typeface="Times New Roman" panose="02020603050405020304" pitchFamily="18" charset="0"/>
              </a:rPr>
              <a:t>ο</a:t>
            </a:r>
            <a:r>
              <a:rPr lang="el-GR" sz="6600" b="1" dirty="0">
                <a:latin typeface="Times New Roman" panose="02020603050405020304" pitchFamily="18" charset="0"/>
                <a:cs typeface="Times New Roman" panose="02020603050405020304" pitchFamily="18" charset="0"/>
              </a:rPr>
              <a:t> (1 + </a:t>
            </a:r>
            <a:r>
              <a:rPr lang="en-US" sz="6600" b="1" dirty="0" err="1">
                <a:latin typeface="Times New Roman" panose="02020603050405020304" pitchFamily="18" charset="0"/>
                <a:cs typeface="Times New Roman" panose="02020603050405020304" pitchFamily="18" charset="0"/>
              </a:rPr>
              <a:t>i</a:t>
            </a:r>
            <a:r>
              <a:rPr lang="el-GR" sz="6600" b="1" dirty="0">
                <a:latin typeface="Times New Roman" panose="02020603050405020304" pitchFamily="18" charset="0"/>
                <a:cs typeface="Times New Roman" panose="02020603050405020304" pitchFamily="18" charset="0"/>
              </a:rPr>
              <a:t>)</a:t>
            </a:r>
            <a:r>
              <a:rPr lang="el-GR" sz="6600" b="1" baseline="30000" dirty="0">
                <a:latin typeface="Times New Roman" panose="02020603050405020304" pitchFamily="18" charset="0"/>
                <a:cs typeface="Times New Roman" panose="02020603050405020304" pitchFamily="18" charset="0"/>
              </a:rPr>
              <a:t>ν</a:t>
            </a:r>
          </a:p>
        </p:txBody>
      </p:sp>
      <p:sp>
        <p:nvSpPr>
          <p:cNvPr id="49" name="TextBox 48">
            <a:extLst>
              <a:ext uri="{FF2B5EF4-FFF2-40B4-BE49-F238E27FC236}">
                <a16:creationId xmlns:a16="http://schemas.microsoft.com/office/drawing/2014/main" id="{E0AFD214-E201-4258-20EB-E832072FFFCD}"/>
              </a:ext>
            </a:extLst>
          </p:cNvPr>
          <p:cNvSpPr txBox="1"/>
          <p:nvPr/>
        </p:nvSpPr>
        <p:spPr>
          <a:xfrm>
            <a:off x="8852798" y="1119030"/>
            <a:ext cx="8205875" cy="1937390"/>
          </a:xfrm>
          <a:prstGeom prst="rect">
            <a:avLst/>
          </a:prstGeom>
          <a:noFill/>
        </p:spPr>
        <p:txBody>
          <a:bodyPr wrap="square">
            <a:spAutoFit/>
          </a:bodyPr>
          <a:lstStyle/>
          <a:p>
            <a:pPr lvl="0" algn="just">
              <a:lnSpc>
                <a:spcPct val="114000"/>
              </a:lnSpc>
              <a:spcBef>
                <a:spcPts val="600"/>
              </a:spcBef>
              <a:spcAft>
                <a:spcPts val="600"/>
              </a:spcAft>
              <a:buClr>
                <a:schemeClr val="accent1"/>
              </a:buClr>
              <a:buSzPct val="80000"/>
              <a:defRPr/>
            </a:pPr>
            <a:r>
              <a:rPr kumimoji="0" lang="el-GR" sz="3600" i="0" strike="noStrike" kern="1200" cap="none" spc="0" normalizeH="0" noProof="0" dirty="0">
                <a:ln>
                  <a:noFill/>
                </a:ln>
                <a:effectLst/>
                <a:uLnTx/>
                <a:uFillTx/>
                <a:latin typeface="Times New Roman" panose="02020603050405020304" pitchFamily="18" charset="0"/>
                <a:cs typeface="Times New Roman" panose="02020603050405020304" pitchFamily="18" charset="0"/>
              </a:rPr>
              <a:t>Εάν αντικαταστήσουμε τα δεδομένα του προηγούμενου παραδείγματος στον τύπο θα έχουμε:</a:t>
            </a:r>
            <a:endParaRPr lang="el-GR" sz="3600" baseline="300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F7BB4FA6-0A8F-AA94-F437-BB800FD1D84D}"/>
              </a:ext>
            </a:extLst>
          </p:cNvPr>
          <p:cNvSpPr txBox="1"/>
          <p:nvPr/>
        </p:nvSpPr>
        <p:spPr>
          <a:xfrm>
            <a:off x="8852798" y="2743832"/>
            <a:ext cx="4132476" cy="1458028"/>
          </a:xfrm>
          <a:prstGeom prst="rect">
            <a:avLst/>
          </a:prstGeom>
          <a:noFill/>
        </p:spPr>
        <p:txBody>
          <a:bodyPr wrap="square">
            <a:spAutoFit/>
          </a:bodyPr>
          <a:lstStyle/>
          <a:p>
            <a:pPr lvl="0" algn="just">
              <a:lnSpc>
                <a:spcPct val="114000"/>
              </a:lnSpc>
              <a:spcBef>
                <a:spcPts val="600"/>
              </a:spcBef>
              <a:spcAft>
                <a:spcPts val="600"/>
              </a:spcAft>
              <a:buClr>
                <a:schemeClr val="accent1"/>
              </a:buClr>
              <a:buSzPct val="80000"/>
              <a:defRPr/>
            </a:pPr>
            <a:endParaRPr kumimoji="0" lang="el-GR" sz="3600" b="1" i="0" strike="noStrike" kern="1200" cap="none" spc="0" normalizeH="0" noProof="0" dirty="0">
              <a:ln>
                <a:noFill/>
              </a:ln>
              <a:effectLst/>
              <a:uLnTx/>
              <a:uFillTx/>
              <a:latin typeface="Times New Roman" panose="02020603050405020304" pitchFamily="18" charset="0"/>
              <a:cs typeface="Times New Roman" panose="02020603050405020304" pitchFamily="18" charset="0"/>
            </a:endParaRPr>
          </a:p>
          <a:p>
            <a:pPr algn="just">
              <a:lnSpc>
                <a:spcPct val="1140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a:t>
            </a: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ο</a:t>
            </a:r>
            <a:r>
              <a:rPr lang="el-GR" sz="3600" b="1" dirty="0">
                <a:latin typeface="Times New Roman" panose="02020603050405020304" pitchFamily="18" charset="0"/>
                <a:cs typeface="Times New Roman" panose="02020603050405020304" pitchFamily="18" charset="0"/>
              </a:rPr>
              <a:t> (1 + </a:t>
            </a:r>
            <a:r>
              <a:rPr lang="en-US" sz="3600" b="1" dirty="0" err="1">
                <a:latin typeface="Times New Roman" panose="02020603050405020304" pitchFamily="18" charset="0"/>
                <a:cs typeface="Times New Roman" panose="02020603050405020304" pitchFamily="18" charset="0"/>
              </a:rPr>
              <a:t>i</a:t>
            </a:r>
            <a:r>
              <a:rPr lang="el-GR" sz="3600" b="1" dirty="0">
                <a:latin typeface="Times New Roman" panose="02020603050405020304" pitchFamily="18" charset="0"/>
                <a:cs typeface="Times New Roman" panose="02020603050405020304" pitchFamily="18" charset="0"/>
              </a:rPr>
              <a:t>)</a:t>
            </a:r>
            <a:r>
              <a:rPr lang="el-GR" sz="3600" b="1" baseline="30000" dirty="0">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sym typeface="Symbol"/>
              </a:rPr>
              <a:t> </a:t>
            </a:r>
            <a:endParaRPr lang="el-GR" sz="3600" b="1" baseline="30000" dirty="0">
              <a:latin typeface="Times New Roman" panose="02020603050405020304" pitchFamily="18" charset="0"/>
              <a:cs typeface="Times New Roman" panose="02020603050405020304" pitchFamily="18" charset="0"/>
            </a:endParaRPr>
          </a:p>
        </p:txBody>
      </p:sp>
      <p:sp>
        <p:nvSpPr>
          <p:cNvPr id="52" name="50 - Ορθογώνιο">
            <a:extLst>
              <a:ext uri="{FF2B5EF4-FFF2-40B4-BE49-F238E27FC236}">
                <a16:creationId xmlns:a16="http://schemas.microsoft.com/office/drawing/2014/main" id="{BD2D8C2A-D056-5493-4323-A31D219FBA9C}"/>
              </a:ext>
            </a:extLst>
          </p:cNvPr>
          <p:cNvSpPr/>
          <p:nvPr/>
        </p:nvSpPr>
        <p:spPr>
          <a:xfrm>
            <a:off x="8870004" y="4641125"/>
            <a:ext cx="5325497" cy="477759"/>
          </a:xfrm>
          <a:prstGeom prst="rect">
            <a:avLst/>
          </a:prstGeom>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400.000 (1 + 0,15)</a:t>
            </a:r>
            <a:r>
              <a:rPr lang="el-GR" sz="3600" b="1" baseline="30000"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sym typeface="Symbol"/>
              </a:rPr>
              <a:t> </a:t>
            </a:r>
            <a:endParaRPr lang="el-GR" sz="3600" b="1" baseline="30000" dirty="0">
              <a:latin typeface="Times New Roman" panose="02020603050405020304" pitchFamily="18" charset="0"/>
              <a:cs typeface="Times New Roman" panose="02020603050405020304" pitchFamily="18" charset="0"/>
            </a:endParaRPr>
          </a:p>
        </p:txBody>
      </p:sp>
      <p:sp>
        <p:nvSpPr>
          <p:cNvPr id="53" name="51 - Ορθογώνιο">
            <a:extLst>
              <a:ext uri="{FF2B5EF4-FFF2-40B4-BE49-F238E27FC236}">
                <a16:creationId xmlns:a16="http://schemas.microsoft.com/office/drawing/2014/main" id="{13AF3A77-A0F5-64C7-C181-691B1DC0AF5E}"/>
              </a:ext>
            </a:extLst>
          </p:cNvPr>
          <p:cNvSpPr/>
          <p:nvPr/>
        </p:nvSpPr>
        <p:spPr>
          <a:xfrm>
            <a:off x="8870004" y="5587782"/>
            <a:ext cx="4631396" cy="477759"/>
          </a:xfrm>
          <a:prstGeom prst="rect">
            <a:avLst/>
          </a:prstGeom>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400.000 (1,15)</a:t>
            </a:r>
            <a:r>
              <a:rPr lang="el-GR" sz="3600" b="1" baseline="30000"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sym typeface="Symbol"/>
              </a:rPr>
              <a:t> </a:t>
            </a:r>
            <a:endParaRPr lang="el-GR" sz="3600" b="1" baseline="30000" dirty="0">
              <a:latin typeface="Times New Roman" panose="02020603050405020304" pitchFamily="18" charset="0"/>
              <a:cs typeface="Times New Roman" panose="02020603050405020304" pitchFamily="18" charset="0"/>
            </a:endParaRPr>
          </a:p>
        </p:txBody>
      </p:sp>
      <p:sp>
        <p:nvSpPr>
          <p:cNvPr id="54" name="52 - Ορθογώνιο">
            <a:extLst>
              <a:ext uri="{FF2B5EF4-FFF2-40B4-BE49-F238E27FC236}">
                <a16:creationId xmlns:a16="http://schemas.microsoft.com/office/drawing/2014/main" id="{603E2E3C-E5FF-7843-4CDA-A625BFF43745}"/>
              </a:ext>
            </a:extLst>
          </p:cNvPr>
          <p:cNvSpPr/>
          <p:nvPr/>
        </p:nvSpPr>
        <p:spPr>
          <a:xfrm>
            <a:off x="8852798" y="6578588"/>
            <a:ext cx="4979248" cy="477759"/>
          </a:xfrm>
          <a:prstGeom prst="rect">
            <a:avLst/>
          </a:prstGeom>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400.000 × 1,3225 </a:t>
            </a:r>
            <a:r>
              <a:rPr lang="en-US" sz="3600" b="1" dirty="0">
                <a:latin typeface="Times New Roman" panose="02020603050405020304" pitchFamily="18" charset="0"/>
                <a:cs typeface="Times New Roman" panose="02020603050405020304" pitchFamily="18" charset="0"/>
                <a:sym typeface="Symbol"/>
              </a:rPr>
              <a:t></a:t>
            </a:r>
            <a:endParaRPr lang="el-GR" sz="3600" b="1" baseline="30000" dirty="0">
              <a:latin typeface="Times New Roman" panose="02020603050405020304" pitchFamily="18" charset="0"/>
              <a:cs typeface="Times New Roman" panose="02020603050405020304" pitchFamily="18" charset="0"/>
            </a:endParaRPr>
          </a:p>
        </p:txBody>
      </p:sp>
      <p:sp>
        <p:nvSpPr>
          <p:cNvPr id="56" name="53 - Ορθογώνιο">
            <a:extLst>
              <a:ext uri="{FF2B5EF4-FFF2-40B4-BE49-F238E27FC236}">
                <a16:creationId xmlns:a16="http://schemas.microsoft.com/office/drawing/2014/main" id="{03A1ADCF-1142-A033-E79F-313D3F5D6251}"/>
              </a:ext>
            </a:extLst>
          </p:cNvPr>
          <p:cNvSpPr/>
          <p:nvPr/>
        </p:nvSpPr>
        <p:spPr>
          <a:xfrm>
            <a:off x="8852798" y="7429363"/>
            <a:ext cx="2994731" cy="479427"/>
          </a:xfrm>
          <a:prstGeom prst="rect">
            <a:avLst/>
          </a:prstGeom>
          <a:ln w="22225">
            <a:noFill/>
          </a:ln>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529.000 €</a:t>
            </a:r>
            <a:endParaRPr lang="el-GR" sz="3600" b="1" baseline="30000" dirty="0">
              <a:latin typeface="Times New Roman" panose="02020603050405020304" pitchFamily="18" charset="0"/>
              <a:cs typeface="Times New Roman" panose="02020603050405020304" pitchFamily="18" charset="0"/>
            </a:endParaRPr>
          </a:p>
        </p:txBody>
      </p:sp>
      <p:sp>
        <p:nvSpPr>
          <p:cNvPr id="57" name="55 - Ορθογώνιο">
            <a:extLst>
              <a:ext uri="{FF2B5EF4-FFF2-40B4-BE49-F238E27FC236}">
                <a16:creationId xmlns:a16="http://schemas.microsoft.com/office/drawing/2014/main" id="{DFBF04E2-92BA-380F-D933-CFE350B41290}"/>
              </a:ext>
            </a:extLst>
          </p:cNvPr>
          <p:cNvSpPr/>
          <p:nvPr/>
        </p:nvSpPr>
        <p:spPr>
          <a:xfrm>
            <a:off x="8860301" y="7277100"/>
            <a:ext cx="3130338" cy="667457"/>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60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9F448-F581-1468-B532-6C1DF255C1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7292EB-31BE-CDA3-EE6F-83FE7CD4E7B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l-GR" dirty="0"/>
          </a:p>
        </p:txBody>
      </p:sp>
      <p:sp>
        <p:nvSpPr>
          <p:cNvPr id="3" name="AutoShape 3">
            <a:extLst>
              <a:ext uri="{FF2B5EF4-FFF2-40B4-BE49-F238E27FC236}">
                <a16:creationId xmlns:a16="http://schemas.microsoft.com/office/drawing/2014/main" id="{739A6893-124A-C0D1-7761-1EEF2458C431}"/>
              </a:ext>
            </a:extLst>
          </p:cNvPr>
          <p:cNvSpPr/>
          <p:nvPr/>
        </p:nvSpPr>
        <p:spPr>
          <a:xfrm rot="-97629">
            <a:off x="11312507" y="-160976"/>
            <a:ext cx="7601453" cy="10908404"/>
          </a:xfrm>
          <a:prstGeom prst="rect">
            <a:avLst/>
          </a:prstGeom>
          <a:solidFill>
            <a:srgbClr val="A2DAE7"/>
          </a:solidFill>
        </p:spPr>
      </p:sp>
      <p:sp>
        <p:nvSpPr>
          <p:cNvPr id="4" name="Freeform 4">
            <a:extLst>
              <a:ext uri="{FF2B5EF4-FFF2-40B4-BE49-F238E27FC236}">
                <a16:creationId xmlns:a16="http://schemas.microsoft.com/office/drawing/2014/main" id="{2890ABD0-5B27-76CB-F101-DF0F1F275331}"/>
              </a:ext>
            </a:extLst>
          </p:cNvPr>
          <p:cNvSpPr/>
          <p:nvPr/>
        </p:nvSpPr>
        <p:spPr>
          <a:xfrm rot="10800000">
            <a:off x="9704551" y="491462"/>
            <a:ext cx="2579207" cy="813630"/>
          </a:xfrm>
          <a:custGeom>
            <a:avLst/>
            <a:gdLst/>
            <a:ahLst/>
            <a:cxnLst/>
            <a:rect l="l" t="t" r="r" b="b"/>
            <a:pathLst>
              <a:path w="2579207" h="813630">
                <a:moveTo>
                  <a:pt x="0" y="0"/>
                </a:moveTo>
                <a:lnTo>
                  <a:pt x="2579208" y="0"/>
                </a:lnTo>
                <a:lnTo>
                  <a:pt x="2579208" y="813630"/>
                </a:lnTo>
                <a:lnTo>
                  <a:pt x="0" y="813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TextBox 44">
            <a:extLst>
              <a:ext uri="{FF2B5EF4-FFF2-40B4-BE49-F238E27FC236}">
                <a16:creationId xmlns:a16="http://schemas.microsoft.com/office/drawing/2014/main" id="{474D5B1C-F6E5-5852-1C04-417A502F8B4B}"/>
              </a:ext>
            </a:extLst>
          </p:cNvPr>
          <p:cNvSpPr txBox="1"/>
          <p:nvPr/>
        </p:nvSpPr>
        <p:spPr>
          <a:xfrm>
            <a:off x="11730416" y="1571792"/>
            <a:ext cx="6333578" cy="3832139"/>
          </a:xfrm>
          <a:prstGeom prst="rect">
            <a:avLst/>
          </a:prstGeom>
          <a:noFill/>
        </p:spPr>
        <p:txBody>
          <a:bodyPr wrap="square">
            <a:spAutoFit/>
          </a:bodyPr>
          <a:lstStyle/>
          <a:p>
            <a:pPr marL="0" marR="0" lvl="0" indent="0" algn="l" defTabSz="1371600" rtl="0" eaLnBrk="1" fontAlgn="auto" latinLnBrk="0" hangingPunct="1">
              <a:lnSpc>
                <a:spcPct val="114000"/>
              </a:lnSpc>
              <a:spcBef>
                <a:spcPts val="900"/>
              </a:spcBef>
              <a:spcAft>
                <a:spcPts val="900"/>
              </a:spcAft>
              <a:buClr>
                <a:srgbClr val="0F6FC6"/>
              </a:buClr>
              <a:buSzPct val="80000"/>
              <a:buFontTx/>
              <a:buNone/>
              <a:tabLst/>
              <a:defRPr/>
            </a:pPr>
            <a:r>
              <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itchFamily="34" charset="-122"/>
                <a:cs typeface="Times New Roman" panose="02020603050405020304" pitchFamily="18" charset="0"/>
              </a:rPr>
              <a:t>Εάν όμως οι τράπεζες δεν υπολόγιζαν τον τόκο στο τελικό ποσό της προηγούμενης χρονιάς, αλλά πάντα στο αρχικό ποσό, τότε το τελικό ποσό θα υπολογιζόταν από τον τύπο</a:t>
            </a:r>
            <a:r>
              <a:rPr lang="en-US" sz="3600" dirty="0">
                <a:solidFill>
                  <a:prstClr val="black"/>
                </a:solidFill>
                <a:latin typeface="Times New Roman" panose="02020603050405020304" pitchFamily="18" charset="0"/>
                <a:ea typeface="Source Sans Pro" pitchFamily="34" charset="-122"/>
                <a:cs typeface="Times New Roman" panose="02020603050405020304" pitchFamily="18" charset="0"/>
              </a:rPr>
              <a:t>:</a:t>
            </a:r>
            <a:endPar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itchFamily="34" charset="-122"/>
              <a:cs typeface="Times New Roman" panose="02020603050405020304" pitchFamily="18" charset="0"/>
            </a:endParaRPr>
          </a:p>
        </p:txBody>
      </p:sp>
      <p:sp>
        <p:nvSpPr>
          <p:cNvPr id="49" name="TextBox 48">
            <a:extLst>
              <a:ext uri="{FF2B5EF4-FFF2-40B4-BE49-F238E27FC236}">
                <a16:creationId xmlns:a16="http://schemas.microsoft.com/office/drawing/2014/main" id="{17368088-739C-9D2D-6D47-EE6051E3E536}"/>
              </a:ext>
            </a:extLst>
          </p:cNvPr>
          <p:cNvSpPr txBox="1"/>
          <p:nvPr/>
        </p:nvSpPr>
        <p:spPr>
          <a:xfrm>
            <a:off x="1336993" y="603097"/>
            <a:ext cx="8205875" cy="1937390"/>
          </a:xfrm>
          <a:prstGeom prst="rect">
            <a:avLst/>
          </a:prstGeom>
          <a:noFill/>
        </p:spPr>
        <p:txBody>
          <a:bodyPr wrap="square">
            <a:spAutoFit/>
          </a:bodyPr>
          <a:lstStyle/>
          <a:p>
            <a:pPr marL="0" marR="0" lvl="0" indent="0" algn="just" defTabSz="914400" rtl="0" eaLnBrk="1" fontAlgn="auto" latinLnBrk="0" hangingPunct="1">
              <a:lnSpc>
                <a:spcPct val="114000"/>
              </a:lnSpc>
              <a:spcBef>
                <a:spcPts val="600"/>
              </a:spcBef>
              <a:spcAft>
                <a:spcPts val="600"/>
              </a:spcAft>
              <a:buClr>
                <a:srgbClr val="4F81BD"/>
              </a:buClr>
              <a:buSzPct val="80000"/>
              <a:buFontTx/>
              <a:buNone/>
              <a:tabLst/>
              <a:defRPr/>
            </a:pPr>
            <a:r>
              <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Εάν αντικαταστήσουμε τα δεδομένα του προηγούμενου παραδείγματος στον τύπο θα έχουμε:</a:t>
            </a:r>
            <a:endParaRPr kumimoji="0" lang="el-GR" sz="3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5">
            <a:extLst>
              <a:ext uri="{FF2B5EF4-FFF2-40B4-BE49-F238E27FC236}">
                <a16:creationId xmlns:a16="http://schemas.microsoft.com/office/drawing/2014/main" id="{20B54553-78DD-DFB2-BA0B-8B28393D1AD7}"/>
              </a:ext>
            </a:extLst>
          </p:cNvPr>
          <p:cNvGrpSpPr/>
          <p:nvPr/>
        </p:nvGrpSpPr>
        <p:grpSpPr>
          <a:xfrm>
            <a:off x="11730416" y="6539798"/>
            <a:ext cx="6091615" cy="2150034"/>
            <a:chOff x="0" y="0"/>
            <a:chExt cx="8122154" cy="2866713"/>
          </a:xfrm>
        </p:grpSpPr>
        <p:grpSp>
          <p:nvGrpSpPr>
            <p:cNvPr id="6" name="Group 6">
              <a:extLst>
                <a:ext uri="{FF2B5EF4-FFF2-40B4-BE49-F238E27FC236}">
                  <a16:creationId xmlns:a16="http://schemas.microsoft.com/office/drawing/2014/main" id="{887BF36D-F43B-F04E-2898-989D9369E542}"/>
                </a:ext>
              </a:extLst>
            </p:cNvPr>
            <p:cNvGrpSpPr/>
            <p:nvPr/>
          </p:nvGrpSpPr>
          <p:grpSpPr>
            <a:xfrm>
              <a:off x="118075" y="125174"/>
              <a:ext cx="8004079" cy="2741539"/>
              <a:chOff x="0" y="0"/>
              <a:chExt cx="2030664" cy="695539"/>
            </a:xfrm>
          </p:grpSpPr>
          <p:sp>
            <p:nvSpPr>
              <p:cNvPr id="12" name="Freeform 7">
                <a:extLst>
                  <a:ext uri="{FF2B5EF4-FFF2-40B4-BE49-F238E27FC236}">
                    <a16:creationId xmlns:a16="http://schemas.microsoft.com/office/drawing/2014/main" id="{AF497DF6-0046-2FE5-70B3-9C95AF160241}"/>
                  </a:ext>
                </a:extLst>
              </p:cNvPr>
              <p:cNvSpPr/>
              <p:nvPr/>
            </p:nvSpPr>
            <p:spPr>
              <a:xfrm>
                <a:off x="0" y="0"/>
                <a:ext cx="2030665" cy="695539"/>
              </a:xfrm>
              <a:custGeom>
                <a:avLst/>
                <a:gdLst/>
                <a:ahLst/>
                <a:cxnLst/>
                <a:rect l="l" t="t" r="r" b="b"/>
                <a:pathLst>
                  <a:path w="2030665" h="695539">
                    <a:moveTo>
                      <a:pt x="1906204" y="695539"/>
                    </a:moveTo>
                    <a:lnTo>
                      <a:pt x="124460" y="695539"/>
                    </a:lnTo>
                    <a:cubicBezTo>
                      <a:pt x="55880" y="695539"/>
                      <a:pt x="0" y="639659"/>
                      <a:pt x="0" y="571079"/>
                    </a:cubicBezTo>
                    <a:lnTo>
                      <a:pt x="0" y="124460"/>
                    </a:lnTo>
                    <a:cubicBezTo>
                      <a:pt x="0" y="55880"/>
                      <a:pt x="55880" y="0"/>
                      <a:pt x="124460" y="0"/>
                    </a:cubicBezTo>
                    <a:lnTo>
                      <a:pt x="1906205" y="0"/>
                    </a:lnTo>
                    <a:cubicBezTo>
                      <a:pt x="1974785" y="0"/>
                      <a:pt x="2030665" y="55880"/>
                      <a:pt x="2030665" y="124460"/>
                    </a:cubicBezTo>
                    <a:lnTo>
                      <a:pt x="2030665" y="571079"/>
                    </a:lnTo>
                    <a:cubicBezTo>
                      <a:pt x="2030665" y="639659"/>
                      <a:pt x="1974785" y="695539"/>
                      <a:pt x="1906205" y="695539"/>
                    </a:cubicBezTo>
                    <a:close/>
                  </a:path>
                </a:pathLst>
              </a:custGeom>
              <a:solidFill>
                <a:srgbClr val="FFD4D4"/>
              </a:solidFill>
            </p:spPr>
          </p:sp>
        </p:grpSp>
        <p:grpSp>
          <p:nvGrpSpPr>
            <p:cNvPr id="7" name="Group 8">
              <a:extLst>
                <a:ext uri="{FF2B5EF4-FFF2-40B4-BE49-F238E27FC236}">
                  <a16:creationId xmlns:a16="http://schemas.microsoft.com/office/drawing/2014/main" id="{C509DB7E-5C46-F033-A53E-DB88B225A22E}"/>
                </a:ext>
              </a:extLst>
            </p:cNvPr>
            <p:cNvGrpSpPr/>
            <p:nvPr/>
          </p:nvGrpSpPr>
          <p:grpSpPr>
            <a:xfrm>
              <a:off x="0" y="0"/>
              <a:ext cx="8004079" cy="2741539"/>
              <a:chOff x="0" y="0"/>
              <a:chExt cx="2030664" cy="695539"/>
            </a:xfrm>
          </p:grpSpPr>
          <p:sp>
            <p:nvSpPr>
              <p:cNvPr id="11" name="Freeform 9">
                <a:extLst>
                  <a:ext uri="{FF2B5EF4-FFF2-40B4-BE49-F238E27FC236}">
                    <a16:creationId xmlns:a16="http://schemas.microsoft.com/office/drawing/2014/main" id="{B2845D66-CC48-DE8E-E9B7-7F2461756897}"/>
                  </a:ext>
                </a:extLst>
              </p:cNvPr>
              <p:cNvSpPr/>
              <p:nvPr/>
            </p:nvSpPr>
            <p:spPr>
              <a:xfrm>
                <a:off x="0" y="0"/>
                <a:ext cx="2030665" cy="695539"/>
              </a:xfrm>
              <a:custGeom>
                <a:avLst/>
                <a:gdLst/>
                <a:ahLst/>
                <a:cxnLst/>
                <a:rect l="l" t="t" r="r" b="b"/>
                <a:pathLst>
                  <a:path w="2030665" h="695539">
                    <a:moveTo>
                      <a:pt x="1906204" y="695539"/>
                    </a:moveTo>
                    <a:lnTo>
                      <a:pt x="124460" y="695539"/>
                    </a:lnTo>
                    <a:cubicBezTo>
                      <a:pt x="55880" y="695539"/>
                      <a:pt x="0" y="639659"/>
                      <a:pt x="0" y="571079"/>
                    </a:cubicBezTo>
                    <a:lnTo>
                      <a:pt x="0" y="124460"/>
                    </a:lnTo>
                    <a:cubicBezTo>
                      <a:pt x="0" y="55880"/>
                      <a:pt x="55880" y="0"/>
                      <a:pt x="124460" y="0"/>
                    </a:cubicBezTo>
                    <a:lnTo>
                      <a:pt x="1906205" y="0"/>
                    </a:lnTo>
                    <a:cubicBezTo>
                      <a:pt x="1974785" y="0"/>
                      <a:pt x="2030665" y="55880"/>
                      <a:pt x="2030665" y="124460"/>
                    </a:cubicBezTo>
                    <a:lnTo>
                      <a:pt x="2030665" y="571079"/>
                    </a:lnTo>
                    <a:cubicBezTo>
                      <a:pt x="2030665" y="639659"/>
                      <a:pt x="1974785" y="695539"/>
                      <a:pt x="1906205" y="695539"/>
                    </a:cubicBezTo>
                    <a:close/>
                  </a:path>
                </a:pathLst>
              </a:custGeom>
              <a:solidFill>
                <a:srgbClr val="F2F1F4"/>
              </a:solidFill>
            </p:spPr>
          </p:sp>
        </p:grpSp>
      </p:grpSp>
      <p:sp>
        <p:nvSpPr>
          <p:cNvPr id="19" name="TextBox 18">
            <a:extLst>
              <a:ext uri="{FF2B5EF4-FFF2-40B4-BE49-F238E27FC236}">
                <a16:creationId xmlns:a16="http://schemas.microsoft.com/office/drawing/2014/main" id="{C096BDC1-7A97-8578-C054-BA6CDA09D1B1}"/>
              </a:ext>
            </a:extLst>
          </p:cNvPr>
          <p:cNvSpPr txBox="1"/>
          <p:nvPr/>
        </p:nvSpPr>
        <p:spPr>
          <a:xfrm>
            <a:off x="9909843" y="7364128"/>
            <a:ext cx="9540240" cy="569643"/>
          </a:xfrm>
          <a:prstGeom prst="rect">
            <a:avLst/>
          </a:prstGeom>
          <a:noFill/>
        </p:spPr>
        <p:txBody>
          <a:bodyPr wrap="square">
            <a:spAutoFit/>
          </a:bodyPr>
          <a:lstStyle/>
          <a:p>
            <a:pPr lvl="0" algn="ctr">
              <a:lnSpc>
                <a:spcPts val="2900"/>
              </a:lnSpc>
              <a:spcBef>
                <a:spcPts val="600"/>
              </a:spcBef>
              <a:spcAft>
                <a:spcPts val="600"/>
              </a:spcAft>
              <a:buClr>
                <a:schemeClr val="accent1"/>
              </a:buClr>
              <a:buSzPct val="80000"/>
              <a:defRPr/>
            </a:pPr>
            <a:r>
              <a:rPr lang="el-GR" sz="6000" b="1" dirty="0" err="1">
                <a:latin typeface="Times New Roman" panose="02020603050405020304" pitchFamily="18" charset="0"/>
                <a:cs typeface="Times New Roman" panose="02020603050405020304" pitchFamily="18" charset="0"/>
              </a:rPr>
              <a:t>Κν</a:t>
            </a:r>
            <a:r>
              <a:rPr lang="en-US" sz="6000" b="1" dirty="0">
                <a:latin typeface="Times New Roman" panose="02020603050405020304" pitchFamily="18" charset="0"/>
                <a:cs typeface="Times New Roman" panose="02020603050405020304" pitchFamily="18" charset="0"/>
              </a:rPr>
              <a:t> </a:t>
            </a:r>
            <a:r>
              <a:rPr lang="el-GR" sz="6000" b="1" dirty="0">
                <a:latin typeface="Times New Roman" panose="02020603050405020304" pitchFamily="18" charset="0"/>
                <a:cs typeface="Times New Roman" panose="02020603050405020304" pitchFamily="18" charset="0"/>
              </a:rPr>
              <a:t>= </a:t>
            </a:r>
            <a:r>
              <a:rPr lang="el-GR" sz="6000" b="1" dirty="0" err="1">
                <a:latin typeface="Times New Roman" panose="02020603050405020304" pitchFamily="18" charset="0"/>
                <a:cs typeface="Times New Roman" panose="02020603050405020304" pitchFamily="18" charset="0"/>
              </a:rPr>
              <a:t>Κο</a:t>
            </a:r>
            <a:r>
              <a:rPr lang="el-GR" sz="6000" b="1" dirty="0">
                <a:latin typeface="Times New Roman" panose="02020603050405020304" pitchFamily="18" charset="0"/>
                <a:cs typeface="Times New Roman" panose="02020603050405020304" pitchFamily="18" charset="0"/>
              </a:rPr>
              <a:t> (1 + </a:t>
            </a:r>
            <a:r>
              <a:rPr lang="en-US" sz="6000" b="1" dirty="0" err="1">
                <a:latin typeface="Times New Roman" panose="02020603050405020304" pitchFamily="18" charset="0"/>
                <a:cs typeface="Times New Roman" panose="02020603050405020304" pitchFamily="18" charset="0"/>
              </a:rPr>
              <a:t>i</a:t>
            </a:r>
            <a:r>
              <a:rPr lang="en-US" sz="6000" b="1" dirty="0">
                <a:latin typeface="Times New Roman" panose="02020603050405020304" pitchFamily="18" charset="0"/>
                <a:cs typeface="Times New Roman" panose="02020603050405020304" pitchFamily="18" charset="0"/>
              </a:rPr>
              <a:t>×</a:t>
            </a:r>
            <a:r>
              <a:rPr lang="el-GR" sz="6000" b="1" dirty="0">
                <a:latin typeface="Times New Roman" panose="02020603050405020304" pitchFamily="18" charset="0"/>
                <a:cs typeface="Times New Roman" panose="02020603050405020304" pitchFamily="18" charset="0"/>
              </a:rPr>
              <a:t>ν)</a:t>
            </a:r>
          </a:p>
        </p:txBody>
      </p:sp>
      <p:sp>
        <p:nvSpPr>
          <p:cNvPr id="21" name="TextBox 20">
            <a:extLst>
              <a:ext uri="{FF2B5EF4-FFF2-40B4-BE49-F238E27FC236}">
                <a16:creationId xmlns:a16="http://schemas.microsoft.com/office/drawing/2014/main" id="{33CBBDF9-B904-A749-CF89-F2E8780EB7FD}"/>
              </a:ext>
            </a:extLst>
          </p:cNvPr>
          <p:cNvSpPr txBox="1"/>
          <p:nvPr/>
        </p:nvSpPr>
        <p:spPr>
          <a:xfrm>
            <a:off x="1388806" y="3117248"/>
            <a:ext cx="9723120" cy="477759"/>
          </a:xfrm>
          <a:prstGeom prst="rect">
            <a:avLst/>
          </a:prstGeom>
          <a:noFill/>
        </p:spPr>
        <p:txBody>
          <a:bodyPr wrap="squar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a:t>
            </a: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ο</a:t>
            </a:r>
            <a:r>
              <a:rPr lang="el-GR" sz="3600" b="1" dirty="0">
                <a:latin typeface="Times New Roman" panose="02020603050405020304" pitchFamily="18" charset="0"/>
                <a:cs typeface="Times New Roman" panose="02020603050405020304" pitchFamily="18" charset="0"/>
              </a:rPr>
              <a:t> (1 + </a:t>
            </a:r>
            <a:r>
              <a:rPr lang="en-US" sz="3600" b="1" dirty="0" err="1">
                <a:latin typeface="Times New Roman" panose="02020603050405020304" pitchFamily="18" charset="0"/>
                <a:cs typeface="Times New Roman" panose="02020603050405020304" pitchFamily="18" charset="0"/>
              </a:rPr>
              <a:t>i</a:t>
            </a:r>
            <a:r>
              <a:rPr lang="en-US" sz="3600" b="1" dirty="0">
                <a:latin typeface="Times New Roman" panose="02020603050405020304" pitchFamily="18" charset="0"/>
                <a:cs typeface="Times New Roman" panose="02020603050405020304" pitchFamily="18" charset="0"/>
              </a:rPr>
              <a:t>×</a:t>
            </a:r>
            <a:r>
              <a:rPr lang="el-GR" sz="3600" b="1" dirty="0">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sym typeface="Symbol"/>
              </a:rPr>
              <a:t> </a:t>
            </a:r>
            <a:endParaRPr lang="el-GR" sz="3600" b="1" baseline="30000" dirty="0">
              <a:latin typeface="Times New Roman" panose="02020603050405020304" pitchFamily="18" charset="0"/>
              <a:cs typeface="Times New Roman" panose="02020603050405020304" pitchFamily="18" charset="0"/>
            </a:endParaRPr>
          </a:p>
        </p:txBody>
      </p:sp>
      <p:sp>
        <p:nvSpPr>
          <p:cNvPr id="22" name="7 - Ορθογώνιο">
            <a:extLst>
              <a:ext uri="{FF2B5EF4-FFF2-40B4-BE49-F238E27FC236}">
                <a16:creationId xmlns:a16="http://schemas.microsoft.com/office/drawing/2014/main" id="{B2F680FD-8FAE-5BC3-807B-78B0312635B6}"/>
              </a:ext>
            </a:extLst>
          </p:cNvPr>
          <p:cNvSpPr/>
          <p:nvPr/>
        </p:nvSpPr>
        <p:spPr>
          <a:xfrm>
            <a:off x="1388806" y="4040702"/>
            <a:ext cx="5665333" cy="477759"/>
          </a:xfrm>
          <a:prstGeom prst="rect">
            <a:avLst/>
          </a:prstGeom>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400.000 (1 + 0,15</a:t>
            </a:r>
            <a:r>
              <a:rPr lang="en-US" sz="3600" b="1" dirty="0">
                <a:latin typeface="Times New Roman" panose="02020603050405020304" pitchFamily="18" charset="0"/>
                <a:cs typeface="Times New Roman" panose="02020603050405020304" pitchFamily="18" charset="0"/>
              </a:rPr>
              <a:t>×</a:t>
            </a:r>
            <a:r>
              <a:rPr lang="el-GR" sz="3600" b="1"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sym typeface="Symbol"/>
              </a:rPr>
              <a:t> </a:t>
            </a:r>
            <a:endParaRPr lang="el-GR" sz="3600" b="1" baseline="30000" dirty="0">
              <a:latin typeface="Times New Roman" panose="02020603050405020304" pitchFamily="18" charset="0"/>
              <a:cs typeface="Times New Roman" panose="02020603050405020304" pitchFamily="18" charset="0"/>
            </a:endParaRPr>
          </a:p>
        </p:txBody>
      </p:sp>
      <p:sp>
        <p:nvSpPr>
          <p:cNvPr id="23" name="8 - Ορθογώνιο">
            <a:extLst>
              <a:ext uri="{FF2B5EF4-FFF2-40B4-BE49-F238E27FC236}">
                <a16:creationId xmlns:a16="http://schemas.microsoft.com/office/drawing/2014/main" id="{C4F88606-FDAC-C901-7B19-E8AA1FFE644E}"/>
              </a:ext>
            </a:extLst>
          </p:cNvPr>
          <p:cNvSpPr/>
          <p:nvPr/>
        </p:nvSpPr>
        <p:spPr>
          <a:xfrm>
            <a:off x="1352233" y="4981290"/>
            <a:ext cx="4940776" cy="477759"/>
          </a:xfrm>
          <a:prstGeom prst="rect">
            <a:avLst/>
          </a:prstGeom>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400.000 (1 + 0,3) </a:t>
            </a:r>
            <a:r>
              <a:rPr lang="en-US" sz="3600" b="1" dirty="0">
                <a:latin typeface="Times New Roman" panose="02020603050405020304" pitchFamily="18" charset="0"/>
                <a:cs typeface="Times New Roman" panose="02020603050405020304" pitchFamily="18" charset="0"/>
                <a:sym typeface="Symbol"/>
              </a:rPr>
              <a:t></a:t>
            </a:r>
            <a:endParaRPr lang="el-GR" sz="3600" b="1" baseline="30000" dirty="0">
              <a:latin typeface="Times New Roman" panose="02020603050405020304" pitchFamily="18" charset="0"/>
              <a:cs typeface="Times New Roman" panose="02020603050405020304" pitchFamily="18" charset="0"/>
            </a:endParaRPr>
          </a:p>
        </p:txBody>
      </p:sp>
      <p:sp>
        <p:nvSpPr>
          <p:cNvPr id="24" name="9 - Ορθογώνιο">
            <a:extLst>
              <a:ext uri="{FF2B5EF4-FFF2-40B4-BE49-F238E27FC236}">
                <a16:creationId xmlns:a16="http://schemas.microsoft.com/office/drawing/2014/main" id="{651EF97D-E06D-B0E3-2897-488871AB3F3D}"/>
              </a:ext>
            </a:extLst>
          </p:cNvPr>
          <p:cNvSpPr/>
          <p:nvPr/>
        </p:nvSpPr>
        <p:spPr>
          <a:xfrm>
            <a:off x="1388806" y="5904744"/>
            <a:ext cx="4286751" cy="477759"/>
          </a:xfrm>
          <a:prstGeom prst="rect">
            <a:avLst/>
          </a:prstGeom>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400.000 × 1,3 </a:t>
            </a:r>
            <a:r>
              <a:rPr lang="en-US" sz="3600" b="1" dirty="0">
                <a:latin typeface="Times New Roman" panose="02020603050405020304" pitchFamily="18" charset="0"/>
                <a:cs typeface="Times New Roman" panose="02020603050405020304" pitchFamily="18" charset="0"/>
                <a:sym typeface="Symbol"/>
              </a:rPr>
              <a:t></a:t>
            </a:r>
            <a:endParaRPr lang="el-GR" sz="3600" b="1" baseline="30000" dirty="0">
              <a:latin typeface="Times New Roman" panose="02020603050405020304" pitchFamily="18" charset="0"/>
              <a:cs typeface="Times New Roman" panose="02020603050405020304" pitchFamily="18" charset="0"/>
            </a:endParaRPr>
          </a:p>
        </p:txBody>
      </p:sp>
      <p:sp>
        <p:nvSpPr>
          <p:cNvPr id="25" name="10 - Ορθογώνιο">
            <a:extLst>
              <a:ext uri="{FF2B5EF4-FFF2-40B4-BE49-F238E27FC236}">
                <a16:creationId xmlns:a16="http://schemas.microsoft.com/office/drawing/2014/main" id="{8C7DA4EB-E940-B3DC-4553-B30C44AC834D}"/>
              </a:ext>
            </a:extLst>
          </p:cNvPr>
          <p:cNvSpPr/>
          <p:nvPr/>
        </p:nvSpPr>
        <p:spPr>
          <a:xfrm>
            <a:off x="1424869" y="6884701"/>
            <a:ext cx="2994731" cy="479427"/>
          </a:xfrm>
          <a:prstGeom prst="rect">
            <a:avLst/>
          </a:prstGeom>
          <a:ln w="22225">
            <a:noFill/>
          </a:ln>
        </p:spPr>
        <p:txBody>
          <a:bodyPr wrap="none">
            <a:spAutoFit/>
          </a:bodyPr>
          <a:lstStyle/>
          <a:p>
            <a:pPr algn="just">
              <a:lnSpc>
                <a:spcPts val="2900"/>
              </a:lnSpc>
              <a:spcBef>
                <a:spcPts val="600"/>
              </a:spcBef>
              <a:spcAft>
                <a:spcPts val="600"/>
              </a:spcAft>
              <a:buClr>
                <a:schemeClr val="accent1"/>
              </a:buClr>
              <a:buSzPct val="80000"/>
              <a:defRPr/>
            </a:pPr>
            <a:r>
              <a:rPr lang="el-GR" sz="3600" b="1" dirty="0" err="1">
                <a:latin typeface="Times New Roman" panose="02020603050405020304" pitchFamily="18" charset="0"/>
                <a:cs typeface="Times New Roman" panose="02020603050405020304" pitchFamily="18" charset="0"/>
              </a:rPr>
              <a:t>Κ</a:t>
            </a:r>
            <a:r>
              <a:rPr lang="el-GR" sz="3600" b="1" baseline="-25000" dirty="0" err="1">
                <a:latin typeface="Times New Roman" panose="02020603050405020304" pitchFamily="18" charset="0"/>
                <a:cs typeface="Times New Roman" panose="02020603050405020304" pitchFamily="18" charset="0"/>
              </a:rPr>
              <a:t>ν</a:t>
            </a:r>
            <a:r>
              <a:rPr lang="en-US"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 520.000 €</a:t>
            </a:r>
            <a:endParaRPr lang="el-GR" sz="3600" b="1" baseline="30000" dirty="0">
              <a:latin typeface="Times New Roman" panose="02020603050405020304" pitchFamily="18" charset="0"/>
              <a:cs typeface="Times New Roman" panose="02020603050405020304" pitchFamily="18" charset="0"/>
            </a:endParaRPr>
          </a:p>
        </p:txBody>
      </p:sp>
      <p:sp>
        <p:nvSpPr>
          <p:cNvPr id="26" name="11 - Ορθογώνιο">
            <a:extLst>
              <a:ext uri="{FF2B5EF4-FFF2-40B4-BE49-F238E27FC236}">
                <a16:creationId xmlns:a16="http://schemas.microsoft.com/office/drawing/2014/main" id="{FDCF334A-22AF-9F06-E4D9-25D2B81C5123}"/>
              </a:ext>
            </a:extLst>
          </p:cNvPr>
          <p:cNvSpPr/>
          <p:nvPr/>
        </p:nvSpPr>
        <p:spPr>
          <a:xfrm>
            <a:off x="1461442" y="6772603"/>
            <a:ext cx="2958158" cy="57606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600" b="1">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3231AD0-44C0-4D98-41C4-C09E90A864F3}"/>
              </a:ext>
            </a:extLst>
          </p:cNvPr>
          <p:cNvSpPr txBox="1"/>
          <p:nvPr/>
        </p:nvSpPr>
        <p:spPr>
          <a:xfrm>
            <a:off x="1250548" y="8036928"/>
            <a:ext cx="8205875" cy="1305807"/>
          </a:xfrm>
          <a:prstGeom prst="rect">
            <a:avLst/>
          </a:prstGeom>
          <a:noFill/>
        </p:spPr>
        <p:txBody>
          <a:bodyPr wrap="square">
            <a:spAutoFit/>
          </a:bodyPr>
          <a:lstStyle/>
          <a:p>
            <a:pPr marL="0" marR="0" lvl="0" indent="0" algn="just" defTabSz="914400" rtl="0" eaLnBrk="1" fontAlgn="auto" latinLnBrk="0" hangingPunct="1">
              <a:lnSpc>
                <a:spcPct val="114000"/>
              </a:lnSpc>
              <a:spcBef>
                <a:spcPts val="600"/>
              </a:spcBef>
              <a:spcAft>
                <a:spcPts val="600"/>
              </a:spcAft>
              <a:buClr>
                <a:srgbClr val="4F81BD"/>
              </a:buClr>
              <a:buSzPct val="80000"/>
              <a:buFontTx/>
              <a:buNone/>
              <a:tabLst/>
              <a:defRPr/>
            </a:pPr>
            <a:r>
              <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διαφορά στο τελικό ποσό σε σχέση με τον </a:t>
            </a:r>
            <a:r>
              <a:rPr kumimoji="0" lang="el-GR"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ανατοκισμό</a:t>
            </a:r>
            <a:r>
              <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είναι 9.000€</a:t>
            </a:r>
            <a:endParaRPr kumimoji="0" lang="el-GR" sz="3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360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FE61F-9ECC-BF74-A917-944391A6B5D3}"/>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A9CF92B7-F960-D136-F2E5-0B43F0A07E96}"/>
              </a:ext>
            </a:extLst>
          </p:cNvPr>
          <p:cNvGrpSpPr/>
          <p:nvPr/>
        </p:nvGrpSpPr>
        <p:grpSpPr>
          <a:xfrm>
            <a:off x="0" y="3544093"/>
            <a:ext cx="18288000" cy="3198815"/>
            <a:chOff x="0" y="0"/>
            <a:chExt cx="4334785" cy="758212"/>
          </a:xfrm>
        </p:grpSpPr>
        <p:sp>
          <p:nvSpPr>
            <p:cNvPr id="13" name="Freeform 13">
              <a:extLst>
                <a:ext uri="{FF2B5EF4-FFF2-40B4-BE49-F238E27FC236}">
                  <a16:creationId xmlns:a16="http://schemas.microsoft.com/office/drawing/2014/main" id="{F37B6CE1-3137-E220-9D95-A4752F9A4122}"/>
                </a:ext>
              </a:extLst>
            </p:cNvPr>
            <p:cNvSpPr/>
            <p:nvPr/>
          </p:nvSpPr>
          <p:spPr>
            <a:xfrm>
              <a:off x="0" y="0"/>
              <a:ext cx="4334785" cy="758212"/>
            </a:xfrm>
            <a:custGeom>
              <a:avLst/>
              <a:gdLst/>
              <a:ahLst/>
              <a:cxnLst/>
              <a:rect l="l" t="t" r="r" b="b"/>
              <a:pathLst>
                <a:path w="4334785" h="758212">
                  <a:moveTo>
                    <a:pt x="0" y="0"/>
                  </a:moveTo>
                  <a:lnTo>
                    <a:pt x="4334785" y="0"/>
                  </a:lnTo>
                  <a:lnTo>
                    <a:pt x="4334785" y="758212"/>
                  </a:lnTo>
                  <a:lnTo>
                    <a:pt x="0" y="758212"/>
                  </a:lnTo>
                  <a:close/>
                </a:path>
              </a:pathLst>
            </a:custGeom>
            <a:solidFill>
              <a:srgbClr val="02213D"/>
            </a:solidFill>
          </p:spPr>
        </p:sp>
        <p:sp>
          <p:nvSpPr>
            <p:cNvPr id="14" name="TextBox 14">
              <a:extLst>
                <a:ext uri="{FF2B5EF4-FFF2-40B4-BE49-F238E27FC236}">
                  <a16:creationId xmlns:a16="http://schemas.microsoft.com/office/drawing/2014/main" id="{C5169480-3999-E70C-1643-60F3C60AF9A8}"/>
                </a:ext>
              </a:extLst>
            </p:cNvPr>
            <p:cNvSpPr txBox="1"/>
            <p:nvPr/>
          </p:nvSpPr>
          <p:spPr>
            <a:xfrm>
              <a:off x="0" y="-28575"/>
              <a:ext cx="4334785" cy="786787"/>
            </a:xfrm>
            <a:prstGeom prst="rect">
              <a:avLst/>
            </a:prstGeom>
          </p:spPr>
          <p:txBody>
            <a:bodyPr lIns="50800" tIns="50800" rIns="50800" bIns="50800"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a:extLst>
              <a:ext uri="{FF2B5EF4-FFF2-40B4-BE49-F238E27FC236}">
                <a16:creationId xmlns:a16="http://schemas.microsoft.com/office/drawing/2014/main" id="{E10925D4-873C-081A-C8DA-C17C5A80987D}"/>
              </a:ext>
            </a:extLst>
          </p:cNvPr>
          <p:cNvGrpSpPr/>
          <p:nvPr/>
        </p:nvGrpSpPr>
        <p:grpSpPr>
          <a:xfrm>
            <a:off x="1718922" y="1785628"/>
            <a:ext cx="14850155" cy="6715743"/>
            <a:chOff x="0" y="0"/>
            <a:chExt cx="19800207" cy="8954324"/>
          </a:xfrm>
        </p:grpSpPr>
        <p:pic>
          <p:nvPicPr>
            <p:cNvPr id="16" name="Picture 16">
              <a:extLst>
                <a:ext uri="{FF2B5EF4-FFF2-40B4-BE49-F238E27FC236}">
                  <a16:creationId xmlns:a16="http://schemas.microsoft.com/office/drawing/2014/main" id="{385EE54E-FCC8-53C4-519A-EAAFD3DEA123}"/>
                </a:ext>
              </a:extLst>
            </p:cNvPr>
            <p:cNvPicPr>
              <a:picLocks noChangeAspect="1"/>
            </p:cNvPicPr>
            <p:nvPr/>
          </p:nvPicPr>
          <p:blipFill>
            <a:blip r:embed="rId2">
              <a:extLst>
                <a:ext uri="{28A0092B-C50C-407E-A947-70E740481C1C}">
                  <a14:useLocalDpi xmlns:a14="http://schemas.microsoft.com/office/drawing/2010/main" val="0"/>
                </a:ext>
              </a:extLst>
            </a:blip>
            <a:srcRect t="16021" b="16021"/>
            <a:stretch/>
          </p:blipFill>
          <p:spPr>
            <a:xfrm>
              <a:off x="0" y="0"/>
              <a:ext cx="19800207" cy="8954324"/>
            </a:xfrm>
            <a:prstGeom prst="rect">
              <a:avLst/>
            </a:prstGeom>
          </p:spPr>
        </p:pic>
      </p:grpSp>
      <p:grpSp>
        <p:nvGrpSpPr>
          <p:cNvPr id="17" name="Group 17">
            <a:extLst>
              <a:ext uri="{FF2B5EF4-FFF2-40B4-BE49-F238E27FC236}">
                <a16:creationId xmlns:a16="http://schemas.microsoft.com/office/drawing/2014/main" id="{E0265D9A-5D49-CEE7-338D-D08C8BFFD88F}"/>
              </a:ext>
            </a:extLst>
          </p:cNvPr>
          <p:cNvGrpSpPr/>
          <p:nvPr/>
        </p:nvGrpSpPr>
        <p:grpSpPr>
          <a:xfrm>
            <a:off x="2562044" y="2607596"/>
            <a:ext cx="13163911" cy="5071807"/>
            <a:chOff x="0" y="0"/>
            <a:chExt cx="2027103" cy="781005"/>
          </a:xfrm>
        </p:grpSpPr>
        <p:sp>
          <p:nvSpPr>
            <p:cNvPr id="18" name="Freeform 18">
              <a:extLst>
                <a:ext uri="{FF2B5EF4-FFF2-40B4-BE49-F238E27FC236}">
                  <a16:creationId xmlns:a16="http://schemas.microsoft.com/office/drawing/2014/main" id="{5D117218-722E-CF7A-B42B-2415B768E731}"/>
                </a:ext>
              </a:extLst>
            </p:cNvPr>
            <p:cNvSpPr/>
            <p:nvPr/>
          </p:nvSpPr>
          <p:spPr>
            <a:xfrm>
              <a:off x="0" y="0"/>
              <a:ext cx="2027103" cy="781005"/>
            </a:xfrm>
            <a:custGeom>
              <a:avLst/>
              <a:gdLst/>
              <a:ahLst/>
              <a:cxnLst/>
              <a:rect l="l" t="t" r="r" b="b"/>
              <a:pathLst>
                <a:path w="2027103" h="781005">
                  <a:moveTo>
                    <a:pt x="0" y="0"/>
                  </a:moveTo>
                  <a:lnTo>
                    <a:pt x="2027103" y="0"/>
                  </a:lnTo>
                  <a:lnTo>
                    <a:pt x="2027103" y="781005"/>
                  </a:lnTo>
                  <a:lnTo>
                    <a:pt x="0" y="781005"/>
                  </a:lnTo>
                  <a:close/>
                </a:path>
              </a:pathLst>
            </a:custGeom>
            <a:solidFill>
              <a:srgbClr val="02213D">
                <a:alpha val="92941"/>
              </a:srgbClr>
            </a:solidFill>
          </p:spPr>
        </p:sp>
        <p:sp>
          <p:nvSpPr>
            <p:cNvPr id="19" name="TextBox 19">
              <a:extLst>
                <a:ext uri="{FF2B5EF4-FFF2-40B4-BE49-F238E27FC236}">
                  <a16:creationId xmlns:a16="http://schemas.microsoft.com/office/drawing/2014/main" id="{E259CA4F-2D98-BE90-3F31-DF09E19E4DBF}"/>
                </a:ext>
              </a:extLst>
            </p:cNvPr>
            <p:cNvSpPr txBox="1"/>
            <p:nvPr/>
          </p:nvSpPr>
          <p:spPr>
            <a:xfrm>
              <a:off x="0" y="-28575"/>
              <a:ext cx="2027103" cy="809580"/>
            </a:xfrm>
            <a:prstGeom prst="rect">
              <a:avLst/>
            </a:prstGeom>
          </p:spPr>
          <p:txBody>
            <a:bodyPr lIns="50800" tIns="50800" rIns="50800" bIns="50800"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a:extLst>
              <a:ext uri="{FF2B5EF4-FFF2-40B4-BE49-F238E27FC236}">
                <a16:creationId xmlns:a16="http://schemas.microsoft.com/office/drawing/2014/main" id="{50B2657E-E860-28CB-8A05-6F099D64FC11}"/>
              </a:ext>
            </a:extLst>
          </p:cNvPr>
          <p:cNvSpPr txBox="1"/>
          <p:nvPr/>
        </p:nvSpPr>
        <p:spPr>
          <a:xfrm>
            <a:off x="4577236" y="3853869"/>
            <a:ext cx="9133528" cy="3280578"/>
          </a:xfrm>
          <a:prstGeom prst="rect">
            <a:avLst/>
          </a:prstGeom>
        </p:spPr>
        <p:txBody>
          <a:bodyPr lIns="0" tIns="0" rIns="0" bIns="0" rtlCol="0" anchor="t">
            <a:spAutoFit/>
          </a:bodyPr>
          <a:lstStyle/>
          <a:p>
            <a:pPr marL="0" marR="0" lvl="0" indent="0" algn="ctr" defTabSz="914400" rtl="0" eaLnBrk="1" fontAlgn="auto" latinLnBrk="0" hangingPunct="1">
              <a:lnSpc>
                <a:spcPts val="6542"/>
              </a:lnSpc>
              <a:spcBef>
                <a:spcPct val="0"/>
              </a:spcBef>
              <a:spcAft>
                <a:spcPts val="0"/>
              </a:spcAft>
              <a:buClrTx/>
              <a:buSzTx/>
              <a:buFontTx/>
              <a:buNone/>
              <a:tabLst/>
              <a:defRPr/>
            </a:pPr>
            <a:r>
              <a:rPr kumimoji="0" lang="el-GR" sz="4673" b="1" i="1" u="none" strike="noStrike" kern="1200" cap="none" spc="0" normalizeH="0" baseline="0" noProof="0" dirty="0">
                <a:ln>
                  <a:noFill/>
                </a:ln>
                <a:solidFill>
                  <a:srgbClr val="FFFFFF"/>
                </a:solidFill>
                <a:effectLst/>
                <a:uLnTx/>
                <a:uFillTx/>
                <a:latin typeface="Open Sans Bold Italics"/>
                <a:ea typeface="Open Sans Bold Italics"/>
                <a:cs typeface="Open Sans Bold Italics"/>
                <a:sym typeface="Open Sans Bold Italics"/>
              </a:rPr>
              <a:t>Χρήμα είναι οτιδήποτε γίνεται γενικά αποδεκτό ως μέσο ανταλλαγής από τα άτομα μίας κοινωνίας</a:t>
            </a:r>
            <a:endParaRPr kumimoji="0" lang="en-US" sz="4673" b="1" i="1" u="none" strike="noStrike" kern="1200" cap="none" spc="0" normalizeH="0" baseline="0" noProof="0" dirty="0">
              <a:ln>
                <a:noFill/>
              </a:ln>
              <a:solidFill>
                <a:srgbClr val="FFFFFF"/>
              </a:solidFill>
              <a:effectLst/>
              <a:uLnTx/>
              <a:uFillTx/>
              <a:latin typeface="Open Sans Bold Italics"/>
              <a:ea typeface="Open Sans Bold Italics"/>
              <a:cs typeface="Open Sans Bold Italics"/>
              <a:sym typeface="Open Sans Bold Italics"/>
            </a:endParaRPr>
          </a:p>
        </p:txBody>
      </p:sp>
      <p:sp>
        <p:nvSpPr>
          <p:cNvPr id="21" name="Freeform 21">
            <a:extLst>
              <a:ext uri="{FF2B5EF4-FFF2-40B4-BE49-F238E27FC236}">
                <a16:creationId xmlns:a16="http://schemas.microsoft.com/office/drawing/2014/main" id="{0847FEE2-3FE2-436E-E384-7886FC1874BF}"/>
              </a:ext>
            </a:extLst>
          </p:cNvPr>
          <p:cNvSpPr/>
          <p:nvPr/>
        </p:nvSpPr>
        <p:spPr>
          <a:xfrm>
            <a:off x="3068021" y="3121787"/>
            <a:ext cx="1322825" cy="1035111"/>
          </a:xfrm>
          <a:custGeom>
            <a:avLst/>
            <a:gdLst/>
            <a:ahLst/>
            <a:cxnLst/>
            <a:rect l="l" t="t" r="r" b="b"/>
            <a:pathLst>
              <a:path w="1322825" h="1035111">
                <a:moveTo>
                  <a:pt x="0" y="0"/>
                </a:moveTo>
                <a:lnTo>
                  <a:pt x="1322825" y="0"/>
                </a:lnTo>
                <a:lnTo>
                  <a:pt x="1322825" y="1035111"/>
                </a:lnTo>
                <a:lnTo>
                  <a:pt x="0" y="1035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a:extLst>
              <a:ext uri="{FF2B5EF4-FFF2-40B4-BE49-F238E27FC236}">
                <a16:creationId xmlns:a16="http://schemas.microsoft.com/office/drawing/2014/main" id="{5523346A-C94F-2844-944D-0730B2FD9A67}"/>
              </a:ext>
            </a:extLst>
          </p:cNvPr>
          <p:cNvSpPr/>
          <p:nvPr/>
        </p:nvSpPr>
        <p:spPr>
          <a:xfrm flipH="1" flipV="1">
            <a:off x="13897154" y="6130102"/>
            <a:ext cx="1322825" cy="1035111"/>
          </a:xfrm>
          <a:custGeom>
            <a:avLst/>
            <a:gdLst/>
            <a:ahLst/>
            <a:cxnLst/>
            <a:rect l="l" t="t" r="r" b="b"/>
            <a:pathLst>
              <a:path w="1322825" h="1035111">
                <a:moveTo>
                  <a:pt x="1322825" y="1035111"/>
                </a:moveTo>
                <a:lnTo>
                  <a:pt x="0" y="1035111"/>
                </a:lnTo>
                <a:lnTo>
                  <a:pt x="0" y="0"/>
                </a:lnTo>
                <a:lnTo>
                  <a:pt x="1322825" y="0"/>
                </a:lnTo>
                <a:lnTo>
                  <a:pt x="1322825" y="1035111"/>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1942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AutoShape 2"/>
          <p:cNvSpPr/>
          <p:nvPr/>
        </p:nvSpPr>
        <p:spPr>
          <a:xfrm flipH="1" flipV="1">
            <a:off x="9124950" y="1590811"/>
            <a:ext cx="0" cy="7105378"/>
          </a:xfrm>
          <a:prstGeom prst="line">
            <a:avLst/>
          </a:prstGeom>
          <a:ln w="38100" cap="flat">
            <a:solidFill>
              <a:srgbClr val="45474B"/>
            </a:solidFill>
            <a:prstDash val="solid"/>
            <a:headEnd type="none" w="sm" len="sm"/>
            <a:tailEnd type="none" w="sm" len="sm"/>
          </a:ln>
        </p:spPr>
      </p:sp>
      <p:grpSp>
        <p:nvGrpSpPr>
          <p:cNvPr id="3" name="Group 3"/>
          <p:cNvGrpSpPr/>
          <p:nvPr/>
        </p:nvGrpSpPr>
        <p:grpSpPr>
          <a:xfrm rot="5400000">
            <a:off x="9100840" y="2628868"/>
            <a:ext cx="385762" cy="337542"/>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5474B"/>
            </a:solidFill>
          </p:spPr>
        </p:sp>
        <p:sp>
          <p:nvSpPr>
            <p:cNvPr id="5" name="TextBox 5"/>
            <p:cNvSpPr txBox="1"/>
            <p:nvPr/>
          </p:nvSpPr>
          <p:spPr>
            <a:xfrm>
              <a:off x="127000" y="2921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utoShape 6"/>
          <p:cNvSpPr/>
          <p:nvPr/>
        </p:nvSpPr>
        <p:spPr>
          <a:xfrm>
            <a:off x="9557742" y="2797639"/>
            <a:ext cx="508433" cy="0"/>
          </a:xfrm>
          <a:prstGeom prst="line">
            <a:avLst/>
          </a:prstGeom>
          <a:ln w="38100" cap="flat">
            <a:solidFill>
              <a:srgbClr val="45474B"/>
            </a:solidFill>
            <a:prstDash val="sysDot"/>
            <a:headEnd type="none" w="sm" len="sm"/>
            <a:tailEnd type="arrow" w="med" len="sm"/>
          </a:ln>
        </p:spPr>
      </p:sp>
      <p:grpSp>
        <p:nvGrpSpPr>
          <p:cNvPr id="7" name="Group 7"/>
          <p:cNvGrpSpPr/>
          <p:nvPr/>
        </p:nvGrpSpPr>
        <p:grpSpPr>
          <a:xfrm>
            <a:off x="10662238" y="2240431"/>
            <a:ext cx="1039200" cy="1170052"/>
            <a:chOff x="0" y="-38100"/>
            <a:chExt cx="302582" cy="340682"/>
          </a:xfrm>
        </p:grpSpPr>
        <p:sp>
          <p:nvSpPr>
            <p:cNvPr id="8" name="Freeform 8"/>
            <p:cNvSpPr/>
            <p:nvPr/>
          </p:nvSpPr>
          <p:spPr>
            <a:xfrm>
              <a:off x="0" y="0"/>
              <a:ext cx="302582" cy="302582"/>
            </a:xfrm>
            <a:custGeom>
              <a:avLst/>
              <a:gdLst/>
              <a:ahLst/>
              <a:cxnLst/>
              <a:rect l="l" t="t" r="r" b="b"/>
              <a:pathLst>
                <a:path w="302582" h="302582">
                  <a:moveTo>
                    <a:pt x="0" y="0"/>
                  </a:moveTo>
                  <a:lnTo>
                    <a:pt x="302582" y="0"/>
                  </a:lnTo>
                  <a:lnTo>
                    <a:pt x="302582" y="302582"/>
                  </a:lnTo>
                  <a:lnTo>
                    <a:pt x="0" y="302582"/>
                  </a:lnTo>
                  <a:close/>
                </a:path>
              </a:pathLst>
            </a:custGeom>
            <a:solidFill>
              <a:srgbClr val="FCCD2A"/>
            </a:solidFill>
          </p:spPr>
        </p:sp>
        <p:sp>
          <p:nvSpPr>
            <p:cNvPr id="9" name="TextBox 9"/>
            <p:cNvSpPr txBox="1"/>
            <p:nvPr/>
          </p:nvSpPr>
          <p:spPr>
            <a:xfrm>
              <a:off x="0" y="-38100"/>
              <a:ext cx="302582" cy="340682"/>
            </a:xfrm>
            <a:prstGeom prst="rect">
              <a:avLst/>
            </a:prstGeom>
          </p:spPr>
          <p:txBody>
            <a:bodyPr lIns="56383" tIns="56383" rIns="56383" bIns="56383"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475750" y="2184795"/>
            <a:ext cx="372976" cy="372976"/>
            <a:chOff x="0" y="0"/>
            <a:chExt cx="108599" cy="108599"/>
          </a:xfrm>
        </p:grpSpPr>
        <p:sp>
          <p:nvSpPr>
            <p:cNvPr id="11" name="Freeform 11"/>
            <p:cNvSpPr/>
            <p:nvPr/>
          </p:nvSpPr>
          <p:spPr>
            <a:xfrm>
              <a:off x="0" y="0"/>
              <a:ext cx="108599" cy="108599"/>
            </a:xfrm>
            <a:custGeom>
              <a:avLst/>
              <a:gdLst/>
              <a:ahLst/>
              <a:cxnLst/>
              <a:rect l="l" t="t" r="r" b="b"/>
              <a:pathLst>
                <a:path w="108599" h="108599">
                  <a:moveTo>
                    <a:pt x="0" y="0"/>
                  </a:moveTo>
                  <a:lnTo>
                    <a:pt x="108599" y="0"/>
                  </a:lnTo>
                  <a:lnTo>
                    <a:pt x="108599" y="108599"/>
                  </a:lnTo>
                  <a:lnTo>
                    <a:pt x="0" y="108599"/>
                  </a:lnTo>
                  <a:close/>
                </a:path>
              </a:pathLst>
            </a:custGeom>
            <a:solidFill>
              <a:srgbClr val="45474B"/>
            </a:solidFill>
          </p:spPr>
        </p:sp>
        <p:sp>
          <p:nvSpPr>
            <p:cNvPr id="12" name="TextBox 12"/>
            <p:cNvSpPr txBox="1"/>
            <p:nvPr/>
          </p:nvSpPr>
          <p:spPr>
            <a:xfrm>
              <a:off x="0" y="-38100"/>
              <a:ext cx="108599" cy="146699"/>
            </a:xfrm>
            <a:prstGeom prst="rect">
              <a:avLst/>
            </a:prstGeom>
          </p:spPr>
          <p:txBody>
            <a:bodyPr lIns="56383" tIns="56383" rIns="56383" bIns="56383"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9100840" y="4975407"/>
            <a:ext cx="385762" cy="337542"/>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5474B"/>
            </a:solidFill>
          </p:spPr>
        </p:sp>
        <p:sp>
          <p:nvSpPr>
            <p:cNvPr id="15" name="TextBox 15"/>
            <p:cNvSpPr txBox="1"/>
            <p:nvPr/>
          </p:nvSpPr>
          <p:spPr>
            <a:xfrm>
              <a:off x="127000" y="2921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AutoShape 16"/>
          <p:cNvSpPr/>
          <p:nvPr/>
        </p:nvSpPr>
        <p:spPr>
          <a:xfrm>
            <a:off x="9557742" y="5144178"/>
            <a:ext cx="508433" cy="0"/>
          </a:xfrm>
          <a:prstGeom prst="line">
            <a:avLst/>
          </a:prstGeom>
          <a:ln w="38100" cap="flat">
            <a:solidFill>
              <a:srgbClr val="45474B"/>
            </a:solidFill>
            <a:prstDash val="sysDot"/>
            <a:headEnd type="none" w="sm" len="sm"/>
            <a:tailEnd type="arrow" w="med" len="sm"/>
          </a:ln>
        </p:spPr>
      </p:sp>
      <p:sp>
        <p:nvSpPr>
          <p:cNvPr id="18" name="Freeform 18"/>
          <p:cNvSpPr/>
          <p:nvPr/>
        </p:nvSpPr>
        <p:spPr>
          <a:xfrm>
            <a:off x="10662238" y="4717822"/>
            <a:ext cx="1039200" cy="1039200"/>
          </a:xfrm>
          <a:custGeom>
            <a:avLst/>
            <a:gdLst/>
            <a:ahLst/>
            <a:cxnLst/>
            <a:rect l="l" t="t" r="r" b="b"/>
            <a:pathLst>
              <a:path w="302582" h="302582">
                <a:moveTo>
                  <a:pt x="0" y="0"/>
                </a:moveTo>
                <a:lnTo>
                  <a:pt x="302582" y="0"/>
                </a:lnTo>
                <a:lnTo>
                  <a:pt x="302582" y="302582"/>
                </a:lnTo>
                <a:lnTo>
                  <a:pt x="0" y="302582"/>
                </a:lnTo>
                <a:close/>
              </a:path>
            </a:pathLst>
          </a:custGeom>
          <a:solidFill>
            <a:srgbClr val="FCCD2A"/>
          </a:solidFill>
        </p:spPr>
      </p:sp>
      <p:sp>
        <p:nvSpPr>
          <p:cNvPr id="19" name="TextBox 19"/>
          <p:cNvSpPr txBox="1"/>
          <p:nvPr/>
        </p:nvSpPr>
        <p:spPr>
          <a:xfrm>
            <a:off x="10662238" y="4586970"/>
            <a:ext cx="1039200" cy="1170052"/>
          </a:xfrm>
          <a:prstGeom prst="rect">
            <a:avLst/>
          </a:prstGeom>
        </p:spPr>
        <p:txBody>
          <a:bodyPr lIns="56383" tIns="56383" rIns="56383" bIns="56383"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10475750" y="4531334"/>
            <a:ext cx="372976" cy="372976"/>
            <a:chOff x="0" y="0"/>
            <a:chExt cx="108599" cy="108599"/>
          </a:xfrm>
        </p:grpSpPr>
        <p:sp>
          <p:nvSpPr>
            <p:cNvPr id="21" name="Freeform 21"/>
            <p:cNvSpPr/>
            <p:nvPr/>
          </p:nvSpPr>
          <p:spPr>
            <a:xfrm>
              <a:off x="0" y="0"/>
              <a:ext cx="108599" cy="108599"/>
            </a:xfrm>
            <a:custGeom>
              <a:avLst/>
              <a:gdLst/>
              <a:ahLst/>
              <a:cxnLst/>
              <a:rect l="l" t="t" r="r" b="b"/>
              <a:pathLst>
                <a:path w="108599" h="108599">
                  <a:moveTo>
                    <a:pt x="0" y="0"/>
                  </a:moveTo>
                  <a:lnTo>
                    <a:pt x="108599" y="0"/>
                  </a:lnTo>
                  <a:lnTo>
                    <a:pt x="108599" y="108599"/>
                  </a:lnTo>
                  <a:lnTo>
                    <a:pt x="0" y="108599"/>
                  </a:lnTo>
                  <a:close/>
                </a:path>
              </a:pathLst>
            </a:custGeom>
            <a:solidFill>
              <a:srgbClr val="45474B"/>
            </a:solidFill>
          </p:spPr>
        </p:sp>
        <p:sp>
          <p:nvSpPr>
            <p:cNvPr id="22" name="TextBox 22"/>
            <p:cNvSpPr txBox="1"/>
            <p:nvPr/>
          </p:nvSpPr>
          <p:spPr>
            <a:xfrm>
              <a:off x="0" y="-38100"/>
              <a:ext cx="108599" cy="146699"/>
            </a:xfrm>
            <a:prstGeom prst="rect">
              <a:avLst/>
            </a:prstGeom>
          </p:spPr>
          <p:txBody>
            <a:bodyPr lIns="56383" tIns="56383" rIns="56383" bIns="56383"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rot="5400000">
            <a:off x="9100840" y="7320590"/>
            <a:ext cx="385762" cy="337542"/>
            <a:chOff x="0" y="0"/>
            <a:chExt cx="812800" cy="711200"/>
          </a:xfrm>
        </p:grpSpPr>
        <p:sp>
          <p:nvSpPr>
            <p:cNvPr id="24" name="Freeform 2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5474B"/>
            </a:solidFill>
          </p:spPr>
        </p:sp>
        <p:sp>
          <p:nvSpPr>
            <p:cNvPr id="25" name="TextBox 25"/>
            <p:cNvSpPr txBox="1"/>
            <p:nvPr/>
          </p:nvSpPr>
          <p:spPr>
            <a:xfrm>
              <a:off x="127000" y="2921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AutoShape 26"/>
          <p:cNvSpPr/>
          <p:nvPr/>
        </p:nvSpPr>
        <p:spPr>
          <a:xfrm>
            <a:off x="9557742" y="7489361"/>
            <a:ext cx="508433" cy="0"/>
          </a:xfrm>
          <a:prstGeom prst="line">
            <a:avLst/>
          </a:prstGeom>
          <a:ln w="38100" cap="flat">
            <a:solidFill>
              <a:srgbClr val="45474B"/>
            </a:solidFill>
            <a:prstDash val="sysDot"/>
            <a:headEnd type="none" w="sm" len="sm"/>
            <a:tailEnd type="arrow" w="med" len="sm"/>
          </a:ln>
        </p:spPr>
      </p:sp>
      <p:sp>
        <p:nvSpPr>
          <p:cNvPr id="28" name="Freeform 28"/>
          <p:cNvSpPr/>
          <p:nvPr/>
        </p:nvSpPr>
        <p:spPr>
          <a:xfrm>
            <a:off x="10662238" y="7063005"/>
            <a:ext cx="1039200" cy="1039200"/>
          </a:xfrm>
          <a:custGeom>
            <a:avLst/>
            <a:gdLst/>
            <a:ahLst/>
            <a:cxnLst/>
            <a:rect l="l" t="t" r="r" b="b"/>
            <a:pathLst>
              <a:path w="302582" h="302582">
                <a:moveTo>
                  <a:pt x="0" y="0"/>
                </a:moveTo>
                <a:lnTo>
                  <a:pt x="302582" y="0"/>
                </a:lnTo>
                <a:lnTo>
                  <a:pt x="302582" y="302582"/>
                </a:lnTo>
                <a:lnTo>
                  <a:pt x="0" y="302582"/>
                </a:lnTo>
                <a:close/>
              </a:path>
            </a:pathLst>
          </a:custGeom>
          <a:solidFill>
            <a:srgbClr val="FCCD2A"/>
          </a:solidFill>
        </p:spPr>
      </p:sp>
      <p:sp>
        <p:nvSpPr>
          <p:cNvPr id="29" name="TextBox 29"/>
          <p:cNvSpPr txBox="1"/>
          <p:nvPr/>
        </p:nvSpPr>
        <p:spPr>
          <a:xfrm>
            <a:off x="10662238" y="6932153"/>
            <a:ext cx="1039200" cy="1170052"/>
          </a:xfrm>
          <a:prstGeom prst="rect">
            <a:avLst/>
          </a:prstGeom>
        </p:spPr>
        <p:txBody>
          <a:bodyPr lIns="56383" tIns="56383" rIns="56383" bIns="56383"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30"/>
          <p:cNvGrpSpPr/>
          <p:nvPr/>
        </p:nvGrpSpPr>
        <p:grpSpPr>
          <a:xfrm>
            <a:off x="10475750" y="6876517"/>
            <a:ext cx="372976" cy="372976"/>
            <a:chOff x="0" y="0"/>
            <a:chExt cx="108599" cy="108599"/>
          </a:xfrm>
        </p:grpSpPr>
        <p:sp>
          <p:nvSpPr>
            <p:cNvPr id="31" name="Freeform 31"/>
            <p:cNvSpPr/>
            <p:nvPr/>
          </p:nvSpPr>
          <p:spPr>
            <a:xfrm>
              <a:off x="0" y="0"/>
              <a:ext cx="108599" cy="108599"/>
            </a:xfrm>
            <a:custGeom>
              <a:avLst/>
              <a:gdLst/>
              <a:ahLst/>
              <a:cxnLst/>
              <a:rect l="l" t="t" r="r" b="b"/>
              <a:pathLst>
                <a:path w="108599" h="108599">
                  <a:moveTo>
                    <a:pt x="0" y="0"/>
                  </a:moveTo>
                  <a:lnTo>
                    <a:pt x="108599" y="0"/>
                  </a:lnTo>
                  <a:lnTo>
                    <a:pt x="108599" y="108599"/>
                  </a:lnTo>
                  <a:lnTo>
                    <a:pt x="0" y="108599"/>
                  </a:lnTo>
                  <a:close/>
                </a:path>
              </a:pathLst>
            </a:custGeom>
            <a:solidFill>
              <a:srgbClr val="45474B"/>
            </a:solidFill>
          </p:spPr>
        </p:sp>
        <p:sp>
          <p:nvSpPr>
            <p:cNvPr id="32" name="TextBox 32"/>
            <p:cNvSpPr txBox="1"/>
            <p:nvPr/>
          </p:nvSpPr>
          <p:spPr>
            <a:xfrm>
              <a:off x="0" y="-38100"/>
              <a:ext cx="108599" cy="146699"/>
            </a:xfrm>
            <a:prstGeom prst="rect">
              <a:avLst/>
            </a:prstGeom>
          </p:spPr>
          <p:txBody>
            <a:bodyPr lIns="56383" tIns="56383" rIns="56383" bIns="56383"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Freeform 33"/>
          <p:cNvSpPr/>
          <p:nvPr/>
        </p:nvSpPr>
        <p:spPr>
          <a:xfrm rot="-10800000">
            <a:off x="16400669" y="943947"/>
            <a:ext cx="858631" cy="208218"/>
          </a:xfrm>
          <a:custGeom>
            <a:avLst/>
            <a:gdLst/>
            <a:ahLst/>
            <a:cxnLst/>
            <a:rect l="l" t="t" r="r" b="b"/>
            <a:pathLst>
              <a:path w="858631" h="208218">
                <a:moveTo>
                  <a:pt x="0" y="0"/>
                </a:moveTo>
                <a:lnTo>
                  <a:pt x="858631" y="0"/>
                </a:lnTo>
                <a:lnTo>
                  <a:pt x="858631" y="208218"/>
                </a:lnTo>
                <a:lnTo>
                  <a:pt x="0" y="2082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34"/>
          <p:cNvSpPr/>
          <p:nvPr/>
        </p:nvSpPr>
        <p:spPr>
          <a:xfrm>
            <a:off x="16726237" y="8849261"/>
            <a:ext cx="533063" cy="447107"/>
          </a:xfrm>
          <a:custGeom>
            <a:avLst/>
            <a:gdLst/>
            <a:ahLst/>
            <a:cxnLst/>
            <a:rect l="l" t="t" r="r" b="b"/>
            <a:pathLst>
              <a:path w="533063" h="447107">
                <a:moveTo>
                  <a:pt x="0" y="0"/>
                </a:moveTo>
                <a:lnTo>
                  <a:pt x="533063" y="0"/>
                </a:lnTo>
                <a:lnTo>
                  <a:pt x="533063" y="447107"/>
                </a:lnTo>
                <a:lnTo>
                  <a:pt x="0" y="447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5" name="Group 35"/>
          <p:cNvGrpSpPr/>
          <p:nvPr/>
        </p:nvGrpSpPr>
        <p:grpSpPr>
          <a:xfrm>
            <a:off x="1028700" y="6512967"/>
            <a:ext cx="6743700" cy="2745333"/>
            <a:chOff x="0" y="0"/>
            <a:chExt cx="8991600" cy="3660444"/>
          </a:xfrm>
        </p:grpSpPr>
        <p:pic>
          <p:nvPicPr>
            <p:cNvPr id="36" name="Picture 36"/>
            <p:cNvPicPr>
              <a:picLocks noChangeAspect="1"/>
            </p:cNvPicPr>
            <p:nvPr/>
          </p:nvPicPr>
          <p:blipFill>
            <a:blip r:embed="rId6">
              <a:extLst>
                <a:ext uri="{28A0092B-C50C-407E-A947-70E740481C1C}">
                  <a14:useLocalDpi xmlns:a14="http://schemas.microsoft.com/office/drawing/2010/main" val="0"/>
                </a:ext>
              </a:extLst>
            </a:blip>
            <a:srcRect t="16923" b="16923"/>
            <a:stretch/>
          </p:blipFill>
          <p:spPr>
            <a:xfrm>
              <a:off x="0" y="0"/>
              <a:ext cx="8991600" cy="3660444"/>
            </a:xfrm>
            <a:prstGeom prst="rect">
              <a:avLst/>
            </a:prstGeom>
          </p:spPr>
        </p:pic>
      </p:grpSp>
      <p:sp>
        <p:nvSpPr>
          <p:cNvPr id="41" name="TextBox 41"/>
          <p:cNvSpPr txBox="1"/>
          <p:nvPr/>
        </p:nvSpPr>
        <p:spPr>
          <a:xfrm>
            <a:off x="12082438" y="1958423"/>
            <a:ext cx="3926457" cy="423193"/>
          </a:xfrm>
          <a:prstGeom prst="rect">
            <a:avLst/>
          </a:prstGeom>
        </p:spPr>
        <p:txBody>
          <a:bodyPr lIns="0" tIns="0" rIns="0" bIns="0" rtlCol="0" anchor="t">
            <a:spAutoFit/>
          </a:bodyPr>
          <a:lstStyle/>
          <a:p>
            <a:pPr marL="0" marR="0" lvl="0" indent="0" algn="l" defTabSz="914400" rtl="0" eaLnBrk="1" fontAlgn="auto" latinLnBrk="0" hangingPunct="1">
              <a:lnSpc>
                <a:spcPts val="3266"/>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Semi-Bold"/>
              </a:rPr>
              <a:t>Αδιαιρετότητα</a:t>
            </a:r>
            <a:endParaRPr kumimoji="0" 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Semi-Bold"/>
            </a:endParaRPr>
          </a:p>
        </p:txBody>
      </p:sp>
      <p:sp>
        <p:nvSpPr>
          <p:cNvPr id="42" name="TextBox 42"/>
          <p:cNvSpPr txBox="1"/>
          <p:nvPr/>
        </p:nvSpPr>
        <p:spPr>
          <a:xfrm>
            <a:off x="12082438" y="2413449"/>
            <a:ext cx="5176862" cy="1538883"/>
          </a:xfrm>
          <a:prstGeom prst="rect">
            <a:avLst/>
          </a:prstGeom>
        </p:spPr>
        <p:txBody>
          <a:bodyPr lIns="0" tIns="0" rIns="0" bIns="0" rtlCol="0" anchor="t">
            <a:spAutoFit/>
          </a:bodyPr>
          <a:lstStyle/>
          <a:p>
            <a:pPr marL="0" marR="0" lvl="0" indent="0" algn="just" defTabSz="914400" rtl="0" eaLnBrk="1" fontAlgn="auto" latinLnBrk="0" hangingPunct="1">
              <a:lnSpc>
                <a:spcPts val="2380"/>
              </a:lnSpc>
              <a:spcBef>
                <a:spcPct val="0"/>
              </a:spcBef>
              <a:spcAft>
                <a:spcPts val="0"/>
              </a:spcAft>
              <a:buClrTx/>
              <a:buSzTx/>
              <a:buFontTx/>
              <a:buNone/>
              <a:tabLst/>
              <a:defRPr/>
            </a:pPr>
            <a:r>
              <a:rPr kumimoji="0" lang="el-GR"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Όσα από τα παραπάνω εξυπηρετούσαν συναλλαγές μεγάλης αξίας, δεν μπορούσαν να χρησιμοποιηθούν για συναλλαγές μικρής αξίας, διότι δεν μπορούσαν να διαιρεθούν, π.χ. τα ζώα.</a:t>
            </a:r>
          </a:p>
        </p:txBody>
      </p:sp>
      <p:sp>
        <p:nvSpPr>
          <p:cNvPr id="43" name="TextBox 43"/>
          <p:cNvSpPr txBox="1"/>
          <p:nvPr/>
        </p:nvSpPr>
        <p:spPr>
          <a:xfrm>
            <a:off x="12082438" y="4304961"/>
            <a:ext cx="3926457" cy="423193"/>
          </a:xfrm>
          <a:prstGeom prst="rect">
            <a:avLst/>
          </a:prstGeom>
        </p:spPr>
        <p:txBody>
          <a:bodyPr lIns="0" tIns="0" rIns="0" bIns="0" rtlCol="0" anchor="t">
            <a:spAutoFit/>
          </a:bodyPr>
          <a:lstStyle/>
          <a:p>
            <a:pPr marL="0" marR="0" lvl="0" indent="0" algn="l" defTabSz="914400" rtl="0" eaLnBrk="1" fontAlgn="auto" latinLnBrk="0" hangingPunct="1">
              <a:lnSpc>
                <a:spcPts val="3266"/>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Semi-Bold"/>
              </a:rPr>
              <a:t>Μεταβολή της αξίας</a:t>
            </a:r>
            <a:endParaRPr kumimoji="0" 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Semi-Bold"/>
            </a:endParaRPr>
          </a:p>
        </p:txBody>
      </p:sp>
      <p:sp>
        <p:nvSpPr>
          <p:cNvPr id="44" name="TextBox 44"/>
          <p:cNvSpPr txBox="1"/>
          <p:nvPr/>
        </p:nvSpPr>
        <p:spPr>
          <a:xfrm>
            <a:off x="12082438" y="4759988"/>
            <a:ext cx="5176862" cy="923330"/>
          </a:xfrm>
          <a:prstGeom prst="rect">
            <a:avLst/>
          </a:prstGeom>
        </p:spPr>
        <p:txBody>
          <a:bodyPr lIns="0" tIns="0" rIns="0" bIns="0" rtlCol="0" anchor="t">
            <a:spAutoFit/>
          </a:bodyPr>
          <a:lstStyle/>
          <a:p>
            <a:pPr marL="0" marR="0" lvl="0" indent="0" algn="just" defTabSz="914400" rtl="0" eaLnBrk="1" fontAlgn="auto" latinLnBrk="0" hangingPunct="1">
              <a:lnSpc>
                <a:spcPts val="2380"/>
              </a:lnSpc>
              <a:spcBef>
                <a:spcPct val="0"/>
              </a:spcBef>
              <a:spcAft>
                <a:spcPts val="0"/>
              </a:spcAft>
              <a:buClrTx/>
              <a:buSzTx/>
              <a:buFontTx/>
              <a:buNone/>
              <a:tabLst/>
              <a:defRPr/>
            </a:pPr>
            <a:r>
              <a:rPr kumimoji="0" lang="el-GR"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Η αξία ορισμένων από αυτά μπορούσε να αλλάξει, μειώνοντας την εμπιστοσύνη του κόσμου, δυσκολεύοντας τις συναλλαγές.</a:t>
            </a:r>
          </a:p>
        </p:txBody>
      </p:sp>
      <p:sp>
        <p:nvSpPr>
          <p:cNvPr id="45" name="TextBox 45"/>
          <p:cNvSpPr txBox="1"/>
          <p:nvPr/>
        </p:nvSpPr>
        <p:spPr>
          <a:xfrm>
            <a:off x="12082438" y="6650144"/>
            <a:ext cx="3926457" cy="423193"/>
          </a:xfrm>
          <a:prstGeom prst="rect">
            <a:avLst/>
          </a:prstGeom>
        </p:spPr>
        <p:txBody>
          <a:bodyPr lIns="0" tIns="0" rIns="0" bIns="0" rtlCol="0" anchor="t">
            <a:spAutoFit/>
          </a:bodyPr>
          <a:lstStyle/>
          <a:p>
            <a:pPr marL="0" marR="0" lvl="0" indent="0" algn="l" defTabSz="914400" rtl="0" eaLnBrk="1" fontAlgn="auto" latinLnBrk="0" hangingPunct="1">
              <a:lnSpc>
                <a:spcPts val="3266"/>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Semi-Bold"/>
              </a:rPr>
              <a:t>Δυσκολία στη χρήση</a:t>
            </a:r>
            <a:endParaRPr kumimoji="0" lang="en-US" sz="2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Semi-Bold"/>
            </a:endParaRPr>
          </a:p>
        </p:txBody>
      </p:sp>
      <p:sp>
        <p:nvSpPr>
          <p:cNvPr id="46" name="TextBox 46"/>
          <p:cNvSpPr txBox="1"/>
          <p:nvPr/>
        </p:nvSpPr>
        <p:spPr>
          <a:xfrm>
            <a:off x="12082438" y="7105171"/>
            <a:ext cx="5176862" cy="615553"/>
          </a:xfrm>
          <a:prstGeom prst="rect">
            <a:avLst/>
          </a:prstGeom>
        </p:spPr>
        <p:txBody>
          <a:bodyPr lIns="0" tIns="0" rIns="0" bIns="0" rtlCol="0" anchor="t">
            <a:spAutoFit/>
          </a:bodyPr>
          <a:lstStyle/>
          <a:p>
            <a:pPr marL="0" marR="0" lvl="0" indent="0" algn="just" defTabSz="914400" rtl="0" eaLnBrk="1" fontAlgn="auto" latinLnBrk="0" hangingPunct="1">
              <a:lnSpc>
                <a:spcPts val="2380"/>
              </a:lnSpc>
              <a:spcBef>
                <a:spcPct val="0"/>
              </a:spcBef>
              <a:spcAft>
                <a:spcPts val="0"/>
              </a:spcAft>
              <a:buClrTx/>
              <a:buSzTx/>
              <a:buFontTx/>
              <a:buNone/>
              <a:tabLst/>
              <a:defRPr/>
            </a:pPr>
            <a:r>
              <a:rPr kumimoji="0" lang="el-GR"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Το βάρος ή ο όγκος κάποιων από αυτά δυσκόλευε τις συναλλαγές</a:t>
            </a:r>
            <a:endPar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endParaRPr>
          </a:p>
        </p:txBody>
      </p:sp>
      <p:sp>
        <p:nvSpPr>
          <p:cNvPr id="47" name="TextBox 47"/>
          <p:cNvSpPr txBox="1"/>
          <p:nvPr/>
        </p:nvSpPr>
        <p:spPr>
          <a:xfrm>
            <a:off x="1028700" y="1600273"/>
            <a:ext cx="6743700" cy="5223802"/>
          </a:xfrm>
          <a:prstGeom prst="rect">
            <a:avLst/>
          </a:prstGeom>
        </p:spPr>
        <p:txBody>
          <a:bodyPr lIns="0" tIns="0" rIns="0" bIns="0" rtlCol="0" anchor="t">
            <a:spAutoFit/>
          </a:bodyPr>
          <a:lstStyle/>
          <a:p>
            <a:pPr marL="0" marR="0" lvl="0" indent="0" defTabSz="914400" rtl="0" eaLnBrk="1" fontAlgn="auto" latinLnBrk="0" hangingPunct="1">
              <a:lnSpc>
                <a:spcPct val="114000"/>
              </a:lnSpc>
              <a:spcBef>
                <a:spcPct val="0"/>
              </a:spcBef>
              <a:spcAft>
                <a:spcPts val="0"/>
              </a:spcAft>
              <a:buClrTx/>
              <a:buSzTx/>
              <a:buFontTx/>
              <a:buNone/>
              <a:tabLst/>
              <a:defRPr/>
            </a:pPr>
            <a:r>
              <a:rPr kumimoji="0" lang="el-GR"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Ανάλογα με την εποχή και τις συνθήκες που επικρατούσαν σε κάθε οικονομία, χρησιμοποιήθηκαν διάφορα αντικείμενα και ζώα ως χρήμα, όπως βόδια, πρόβατα, δέρματα, κοχύλια, φτερά, αλάτι, διάφορα μέταλλα </a:t>
            </a:r>
            <a:r>
              <a:rPr kumimoji="0" lang="el-GR" sz="28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κ.λ.π</a:t>
            </a:r>
            <a:r>
              <a:rPr kumimoji="0" lang="el-GR"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 </a:t>
            </a:r>
          </a:p>
          <a:p>
            <a:pPr marL="0" marR="0" lvl="0" indent="0" defTabSz="914400" rtl="0" eaLnBrk="1" fontAlgn="auto" latinLnBrk="0" hangingPunct="1">
              <a:lnSpc>
                <a:spcPct val="114000"/>
              </a:lnSpc>
              <a:spcBef>
                <a:spcPct val="0"/>
              </a:spcBef>
              <a:spcAft>
                <a:spcPts val="0"/>
              </a:spcAft>
              <a:buClrTx/>
              <a:buSzTx/>
              <a:buFontTx/>
              <a:buNone/>
              <a:tabLst/>
              <a:defRPr/>
            </a:pPr>
            <a:endParaRPr lang="el-GR" sz="2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Bricolage Grotesque"/>
            </a:endParaRPr>
          </a:p>
          <a:p>
            <a:pPr marL="0" marR="0" lvl="0" indent="0" defTabSz="914400" rtl="0" eaLnBrk="1" fontAlgn="auto" latinLnBrk="0" hangingPunct="1">
              <a:lnSpc>
                <a:spcPct val="114000"/>
              </a:lnSpc>
              <a:spcBef>
                <a:spcPct val="0"/>
              </a:spcBef>
              <a:spcAft>
                <a:spcPts val="0"/>
              </a:spcAft>
              <a:buClrTx/>
              <a:buSzTx/>
              <a:buFontTx/>
              <a:buNone/>
              <a:tabLst/>
              <a:defRPr/>
            </a:pPr>
            <a:r>
              <a:rPr kumimoji="0" lang="el-GR"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Όλα, όμως, αυτά παρουσίαζαν ένα ή περισσότερα μειονεκτήματα, όπως:</a:t>
            </a:r>
          </a:p>
          <a:p>
            <a:pPr marL="0" marR="0" lvl="0" indent="0" defTabSz="914400" rtl="0" eaLnBrk="1" fontAlgn="auto" latinLnBrk="0" hangingPunct="1">
              <a:spcBef>
                <a:spcPct val="0"/>
              </a:spcBef>
              <a:spcAft>
                <a:spcPts val="0"/>
              </a:spcAft>
              <a:buClrTx/>
              <a:buSzTx/>
              <a:buFontTx/>
              <a:buNone/>
              <a:tabLst/>
              <a:defRPr/>
            </a:pPr>
            <a:endParaRPr kumimoji="0" lang="el-GR"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endParaRPr>
          </a:p>
          <a:p>
            <a:pPr marL="0" marR="0" lvl="0" indent="0" algn="just" defTabSz="914400" rtl="0" eaLnBrk="1" fontAlgn="auto" latinLnBrk="0" hangingPunct="1">
              <a:lnSpc>
                <a:spcPts val="294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Bricolage Grotesque"/>
              </a:rPr>
              <a:t>.</a:t>
            </a:r>
          </a:p>
        </p:txBody>
      </p:sp>
      <p:sp>
        <p:nvSpPr>
          <p:cNvPr id="50" name="Ορθογώνιο 49">
            <a:extLst>
              <a:ext uri="{FF2B5EF4-FFF2-40B4-BE49-F238E27FC236}">
                <a16:creationId xmlns:a16="http://schemas.microsoft.com/office/drawing/2014/main" id="{902366C0-963C-92C2-1043-53FFAAC217A0}"/>
              </a:ext>
            </a:extLst>
          </p:cNvPr>
          <p:cNvSpPr/>
          <p:nvPr/>
        </p:nvSpPr>
        <p:spPr>
          <a:xfrm>
            <a:off x="10842292" y="2427244"/>
            <a:ext cx="611065" cy="923330"/>
          </a:xfrm>
          <a:prstGeom prst="rect">
            <a:avLst/>
          </a:prstGeom>
          <a:noFill/>
        </p:spPr>
        <p:txBody>
          <a:bodyPr wrap="none" lIns="91440" tIns="45720" rIns="91440" bIns="45720">
            <a:spAutoFit/>
          </a:bodyPr>
          <a:lstStyle/>
          <a:p>
            <a:pPr algn="ctr"/>
            <a:r>
              <a:rPr lang="el-GR" sz="5400" b="1" spc="50" dirty="0">
                <a:ln w="0"/>
                <a:solidFill>
                  <a:srgbClr val="002060"/>
                </a:solidFill>
                <a:effectLst>
                  <a:innerShdw blurRad="63500" dist="50800" dir="13500000">
                    <a:srgbClr val="000000">
                      <a:alpha val="50000"/>
                    </a:srgbClr>
                  </a:innerShdw>
                </a:effectLst>
              </a:rPr>
              <a:t>Α</a:t>
            </a:r>
            <a:endParaRPr lang="el-GR" sz="5400" b="1" cap="none" spc="50" dirty="0">
              <a:ln w="0"/>
              <a:solidFill>
                <a:srgbClr val="002060"/>
              </a:solidFill>
              <a:effectLst>
                <a:innerShdw blurRad="63500" dist="50800" dir="13500000">
                  <a:srgbClr val="000000">
                    <a:alpha val="50000"/>
                  </a:srgbClr>
                </a:innerShdw>
              </a:effectLst>
            </a:endParaRPr>
          </a:p>
        </p:txBody>
      </p:sp>
      <p:sp>
        <p:nvSpPr>
          <p:cNvPr id="51" name="Ορθογώνιο 50">
            <a:extLst>
              <a:ext uri="{FF2B5EF4-FFF2-40B4-BE49-F238E27FC236}">
                <a16:creationId xmlns:a16="http://schemas.microsoft.com/office/drawing/2014/main" id="{D0C1668A-506E-EB37-ED70-7E8276CBA4B7}"/>
              </a:ext>
            </a:extLst>
          </p:cNvPr>
          <p:cNvSpPr/>
          <p:nvPr/>
        </p:nvSpPr>
        <p:spPr>
          <a:xfrm>
            <a:off x="10862546" y="4702837"/>
            <a:ext cx="579005" cy="923330"/>
          </a:xfrm>
          <a:prstGeom prst="rect">
            <a:avLst/>
          </a:prstGeom>
          <a:noFill/>
        </p:spPr>
        <p:txBody>
          <a:bodyPr wrap="none" lIns="91440" tIns="45720" rIns="91440" bIns="45720">
            <a:spAutoFit/>
          </a:bodyPr>
          <a:lstStyle/>
          <a:p>
            <a:pPr algn="ctr"/>
            <a:r>
              <a:rPr lang="el-GR" sz="5400" b="1" spc="50" dirty="0">
                <a:ln w="0"/>
                <a:solidFill>
                  <a:srgbClr val="002060"/>
                </a:solidFill>
                <a:effectLst>
                  <a:innerShdw blurRad="63500" dist="50800" dir="13500000">
                    <a:srgbClr val="000000">
                      <a:alpha val="50000"/>
                    </a:srgbClr>
                  </a:innerShdw>
                </a:effectLst>
              </a:rPr>
              <a:t>Β</a:t>
            </a:r>
            <a:endParaRPr lang="el-GR" sz="5400" b="1" cap="none" spc="50" dirty="0">
              <a:ln w="0"/>
              <a:solidFill>
                <a:srgbClr val="002060"/>
              </a:solidFill>
              <a:effectLst>
                <a:innerShdw blurRad="63500" dist="50800" dir="13500000">
                  <a:srgbClr val="000000">
                    <a:alpha val="50000"/>
                  </a:srgbClr>
                </a:innerShdw>
              </a:effectLst>
            </a:endParaRPr>
          </a:p>
        </p:txBody>
      </p:sp>
      <p:sp>
        <p:nvSpPr>
          <p:cNvPr id="52" name="Ορθογώνιο 51">
            <a:extLst>
              <a:ext uri="{FF2B5EF4-FFF2-40B4-BE49-F238E27FC236}">
                <a16:creationId xmlns:a16="http://schemas.microsoft.com/office/drawing/2014/main" id="{ABD357B5-5320-E145-AF86-2A67444F8435}"/>
              </a:ext>
            </a:extLst>
          </p:cNvPr>
          <p:cNvSpPr/>
          <p:nvPr/>
        </p:nvSpPr>
        <p:spPr>
          <a:xfrm>
            <a:off x="10873533" y="7084785"/>
            <a:ext cx="474810" cy="923330"/>
          </a:xfrm>
          <a:prstGeom prst="rect">
            <a:avLst/>
          </a:prstGeom>
          <a:noFill/>
        </p:spPr>
        <p:txBody>
          <a:bodyPr wrap="none" lIns="91440" tIns="45720" rIns="91440" bIns="45720">
            <a:spAutoFit/>
          </a:bodyPr>
          <a:lstStyle/>
          <a:p>
            <a:pPr algn="ctr"/>
            <a:r>
              <a:rPr lang="el-GR" sz="5400" b="1" spc="50" dirty="0">
                <a:ln w="0"/>
                <a:solidFill>
                  <a:srgbClr val="002060"/>
                </a:solidFill>
                <a:effectLst>
                  <a:innerShdw blurRad="63500" dist="50800" dir="13500000">
                    <a:srgbClr val="000000">
                      <a:alpha val="50000"/>
                    </a:srgbClr>
                  </a:innerShdw>
                </a:effectLst>
              </a:rPr>
              <a:t>Γ</a:t>
            </a:r>
            <a:endParaRPr lang="el-GR" sz="5400" b="1" cap="none" spc="50" dirty="0">
              <a:ln w="0"/>
              <a:solidFill>
                <a:srgbClr val="002060"/>
              </a:solidFill>
              <a:effectLst>
                <a:innerShdw blurRad="63500" dist="50800" dir="13500000">
                  <a:srgbClr val="000000">
                    <a:alpha val="50000"/>
                  </a:srgbClr>
                </a:inn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304808"/>
            <a:ext cx="9675039" cy="10797397"/>
            <a:chOff x="0" y="0"/>
            <a:chExt cx="3272791" cy="3652453"/>
          </a:xfrm>
        </p:grpSpPr>
        <p:sp>
          <p:nvSpPr>
            <p:cNvPr id="3" name="Freeform 3"/>
            <p:cNvSpPr/>
            <p:nvPr/>
          </p:nvSpPr>
          <p:spPr>
            <a:xfrm>
              <a:off x="0" y="0"/>
              <a:ext cx="3272791" cy="3652453"/>
            </a:xfrm>
            <a:custGeom>
              <a:avLst/>
              <a:gdLst/>
              <a:ahLst/>
              <a:cxnLst/>
              <a:rect l="l" t="t" r="r" b="b"/>
              <a:pathLst>
                <a:path w="3272791" h="3652453">
                  <a:moveTo>
                    <a:pt x="0" y="0"/>
                  </a:moveTo>
                  <a:lnTo>
                    <a:pt x="3272791" y="0"/>
                  </a:lnTo>
                  <a:lnTo>
                    <a:pt x="3272791" y="3652453"/>
                  </a:lnTo>
                  <a:lnTo>
                    <a:pt x="0" y="3652453"/>
                  </a:lnTo>
                  <a:close/>
                </a:path>
              </a:pathLst>
            </a:custGeom>
            <a:solidFill>
              <a:srgbClr val="EDC20D"/>
            </a:solidFill>
          </p:spPr>
        </p:sp>
      </p:grpSp>
      <p:sp>
        <p:nvSpPr>
          <p:cNvPr id="4" name="TextBox 4"/>
          <p:cNvSpPr txBox="1"/>
          <p:nvPr/>
        </p:nvSpPr>
        <p:spPr>
          <a:xfrm>
            <a:off x="1143000" y="1333500"/>
            <a:ext cx="6657436" cy="7848046"/>
          </a:xfrm>
          <a:prstGeom prst="rect">
            <a:avLst/>
          </a:prstGeom>
        </p:spPr>
        <p:txBody>
          <a:bodyPr wrap="square" lIns="0" tIns="0" rIns="0" bIns="0" rtlCol="0" anchor="t">
            <a:spAutoFit/>
          </a:bodyPr>
          <a:lstStyle/>
          <a:p>
            <a:pPr marL="571500" indent="-571500" algn="r">
              <a:lnSpc>
                <a:spcPct val="114000"/>
              </a:lnSpc>
              <a:spcBef>
                <a:spcPts val="600"/>
              </a:spcBef>
              <a:spcAft>
                <a:spcPts val="1800"/>
              </a:spcAft>
              <a:buClr>
                <a:srgbClr val="FF0000"/>
              </a:buClr>
              <a:buFont typeface="Wingdings" panose="05000000000000000000" pitchFamily="2" charset="2"/>
              <a:buChar char="q"/>
            </a:pPr>
            <a:r>
              <a:rPr lang="el-G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Ibarra Real Nova Bold"/>
              </a:rPr>
              <a:t>Τέτοια προϊόντα ήταν πολύτιμα μέταλλα, όπως ο χρυσός και το ασήμι, τα οποία χρησιμοποιήθηκαν για αιώνες ως χρήμα. </a:t>
            </a:r>
          </a:p>
          <a:p>
            <a:pPr marL="571500" indent="-571500" algn="r">
              <a:lnSpc>
                <a:spcPct val="114000"/>
              </a:lnSpc>
              <a:spcBef>
                <a:spcPts val="600"/>
              </a:spcBef>
              <a:spcAft>
                <a:spcPts val="1800"/>
              </a:spcAft>
              <a:buClr>
                <a:srgbClr val="FF0000"/>
              </a:buClr>
              <a:buFont typeface="Wingdings" panose="05000000000000000000" pitchFamily="2" charset="2"/>
              <a:buChar char="q"/>
            </a:pPr>
            <a:r>
              <a:rPr lang="el-G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Ibarra Real Nova Bold"/>
              </a:rPr>
              <a:t>Μάλιστα σε πολλές περιπτώσεις, το ίδιο το κράτος ανέλαβε την κοπή των νομισμάτων, για να υπάρχει σταθερή ποσότητα και να υπάρχει εμπιστοσύνη στην αξία του.</a:t>
            </a:r>
          </a:p>
        </p:txBody>
      </p:sp>
      <p:grpSp>
        <p:nvGrpSpPr>
          <p:cNvPr id="6" name="Group 6"/>
          <p:cNvGrpSpPr/>
          <p:nvPr/>
        </p:nvGrpSpPr>
        <p:grpSpPr>
          <a:xfrm rot="2700000">
            <a:off x="8374811" y="7626248"/>
            <a:ext cx="1538378" cy="1535917"/>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DC20D"/>
            </a:solidFill>
          </p:spPr>
        </p:sp>
      </p:grpSp>
      <p:sp>
        <p:nvSpPr>
          <p:cNvPr id="9" name="TextBox 9"/>
          <p:cNvSpPr txBox="1"/>
          <p:nvPr/>
        </p:nvSpPr>
        <p:spPr>
          <a:xfrm>
            <a:off x="10216180" y="2339705"/>
            <a:ext cx="7543800" cy="5835636"/>
          </a:xfrm>
          <a:prstGeom prst="rect">
            <a:avLst/>
          </a:prstGeom>
        </p:spPr>
        <p:txBody>
          <a:bodyPr wrap="square" lIns="0" tIns="0" rIns="0" bIns="0" rtlCol="0" anchor="t">
            <a:spAutoFit/>
          </a:bodyPr>
          <a:lstStyle/>
          <a:p>
            <a:pPr algn="l">
              <a:lnSpc>
                <a:spcPct val="114000"/>
              </a:lnSpc>
              <a:spcAft>
                <a:spcPts val="1800"/>
              </a:spcAft>
            </a:pPr>
            <a:r>
              <a:rPr lang="el-G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rlito"/>
              </a:rPr>
              <a:t>Για το λόγο αυτό προσπάθησαν οι οικονομίες να βρούνε προϊόντα που δεν θα έχουν τα παραπάνω μειονεκτήματα, δηλαδή που θα έπρεπε να είχαν τις εξής ιδιότητες:</a:t>
            </a:r>
          </a:p>
          <a:p>
            <a:pPr algn="l">
              <a:lnSpc>
                <a:spcPct val="114000"/>
              </a:lnSpc>
              <a:spcBef>
                <a:spcPts val="600"/>
              </a:spcBef>
              <a:spcAft>
                <a:spcPts val="600"/>
              </a:spcAft>
            </a:pPr>
            <a:r>
              <a:rPr lang="el-GR" sz="40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Carlito"/>
              </a:rPr>
              <a:t>Α) Διαιρετότητα. </a:t>
            </a:r>
          </a:p>
          <a:p>
            <a:pPr algn="l">
              <a:lnSpc>
                <a:spcPct val="114000"/>
              </a:lnSpc>
              <a:spcBef>
                <a:spcPts val="600"/>
              </a:spcBef>
              <a:spcAft>
                <a:spcPts val="600"/>
              </a:spcAft>
            </a:pPr>
            <a:r>
              <a:rPr lang="el-GR" sz="40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Carlito"/>
              </a:rPr>
              <a:t>Β) Σταθερότητα στην αξία. </a:t>
            </a:r>
          </a:p>
          <a:p>
            <a:pPr algn="l">
              <a:lnSpc>
                <a:spcPct val="114000"/>
              </a:lnSpc>
              <a:spcBef>
                <a:spcPts val="600"/>
              </a:spcBef>
              <a:spcAft>
                <a:spcPts val="600"/>
              </a:spcAft>
            </a:pPr>
            <a:r>
              <a:rPr lang="el-GR" sz="40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Carlito"/>
              </a:rPr>
              <a:t>Γ) Ευκολία στη χρήση.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sp>
      <p:sp>
        <p:nvSpPr>
          <p:cNvPr id="4" name="Freeform 4"/>
          <p:cNvSpPr/>
          <p:nvPr/>
        </p:nvSpPr>
        <p:spPr>
          <a:xfrm>
            <a:off x="5204945" y="5543387"/>
            <a:ext cx="2992643" cy="3394552"/>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sp>
      <p:sp>
        <p:nvSpPr>
          <p:cNvPr id="7" name="Freeform 7"/>
          <p:cNvSpPr/>
          <p:nvPr/>
        </p:nvSpPr>
        <p:spPr>
          <a:xfrm>
            <a:off x="2482309" y="6258484"/>
            <a:ext cx="3236445" cy="3678251"/>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sp>
      <p:sp>
        <p:nvSpPr>
          <p:cNvPr id="10" name="Freeform 10"/>
          <p:cNvSpPr/>
          <p:nvPr/>
        </p:nvSpPr>
        <p:spPr>
          <a:xfrm>
            <a:off x="-752686" y="6865329"/>
            <a:ext cx="3754955" cy="4281612"/>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l-GR" dirty="0"/>
          </a:p>
        </p:txBody>
      </p:sp>
      <p:grpSp>
        <p:nvGrpSpPr>
          <p:cNvPr id="14" name="Group 14"/>
          <p:cNvGrpSpPr/>
          <p:nvPr/>
        </p:nvGrpSpPr>
        <p:grpSpPr>
          <a:xfrm>
            <a:off x="8767916" y="976230"/>
            <a:ext cx="626542" cy="626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763000" y="3580477"/>
            <a:ext cx="626542" cy="626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56673" y="1514467"/>
            <a:ext cx="7056567" cy="2359620"/>
          </a:xfrm>
          <a:prstGeom prst="rect">
            <a:avLst/>
          </a:prstGeom>
        </p:spPr>
        <p:txBody>
          <a:bodyPr lIns="0" tIns="0" rIns="0" bIns="0" rtlCol="0" anchor="t">
            <a:spAutoFit/>
          </a:bodyPr>
          <a:lstStyle/>
          <a:p>
            <a:pPr marL="0" lvl="0" indent="0" algn="l">
              <a:lnSpc>
                <a:spcPts val="9179"/>
              </a:lnSpc>
            </a:pPr>
            <a:r>
              <a:rPr lang="el-GR" sz="8499" b="1" spc="-212" dirty="0">
                <a:solidFill>
                  <a:srgbClr val="112D4E"/>
                </a:solidFill>
                <a:latin typeface="Barlow Bold"/>
                <a:ea typeface="Barlow Bold"/>
                <a:cs typeface="Barlow Bold"/>
                <a:sym typeface="Barlow Bold"/>
              </a:rPr>
              <a:t>Λειτουργίες του χρήματος </a:t>
            </a:r>
          </a:p>
        </p:txBody>
      </p:sp>
      <p:grpSp>
        <p:nvGrpSpPr>
          <p:cNvPr id="21" name="Group 21"/>
          <p:cNvGrpSpPr/>
          <p:nvPr/>
        </p:nvGrpSpPr>
        <p:grpSpPr>
          <a:xfrm>
            <a:off x="8767916" y="7249841"/>
            <a:ext cx="626542" cy="6265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557595" y="1714558"/>
            <a:ext cx="7701705" cy="1232260"/>
          </a:xfrm>
          <a:prstGeom prst="rect">
            <a:avLst/>
          </a:prstGeom>
        </p:spPr>
        <p:txBody>
          <a:bodyPr wrap="square" lIns="0" tIns="0" rIns="0" bIns="0" rtlCol="0" anchor="t">
            <a:spAutoFit/>
          </a:bodyPr>
          <a:lstStyle/>
          <a:p>
            <a:pPr marL="0" lvl="0" indent="0" algn="l">
              <a:lnSpc>
                <a:spcPts val="3283"/>
              </a:lnSpc>
            </a:pPr>
            <a:r>
              <a:rPr lang="el-GR" sz="2345" spc="-44" dirty="0">
                <a:solidFill>
                  <a:srgbClr val="000000"/>
                </a:solidFill>
                <a:latin typeface="Clear Sans"/>
                <a:ea typeface="Clear Sans"/>
                <a:cs typeface="Clear Sans"/>
                <a:sym typeface="Clear Sans"/>
              </a:rPr>
              <a:t>Το χρήμα χρησιμοποιείται για τις καθημερινές συναλλαγές και για το λόγο αυτό αυξήθηκαν ο καταμερισμός εργασίας και η ανάπτυξη του εμπορίου</a:t>
            </a:r>
            <a:r>
              <a:rPr lang="en-US" sz="2345" spc="-44" dirty="0">
                <a:solidFill>
                  <a:srgbClr val="000000"/>
                </a:solidFill>
                <a:latin typeface="Clear Sans"/>
                <a:ea typeface="Clear Sans"/>
                <a:cs typeface="Clear Sans"/>
                <a:sym typeface="Clear Sans"/>
              </a:rPr>
              <a:t>.</a:t>
            </a:r>
          </a:p>
        </p:txBody>
      </p:sp>
      <p:sp>
        <p:nvSpPr>
          <p:cNvPr id="25" name="TextBox 25"/>
          <p:cNvSpPr txBox="1"/>
          <p:nvPr/>
        </p:nvSpPr>
        <p:spPr>
          <a:xfrm>
            <a:off x="9552679" y="4302781"/>
            <a:ext cx="7701705" cy="2501839"/>
          </a:xfrm>
          <a:prstGeom prst="rect">
            <a:avLst/>
          </a:prstGeom>
        </p:spPr>
        <p:txBody>
          <a:bodyPr wrap="square" lIns="0" tIns="0" rIns="0" bIns="0" rtlCol="0" anchor="t">
            <a:spAutoFit/>
          </a:bodyPr>
          <a:lstStyle/>
          <a:p>
            <a:pPr marL="0" lvl="0" indent="0" algn="l">
              <a:lnSpc>
                <a:spcPts val="3283"/>
              </a:lnSpc>
            </a:pPr>
            <a:r>
              <a:rPr lang="el-GR" sz="2345" spc="-44" dirty="0">
                <a:solidFill>
                  <a:srgbClr val="000000"/>
                </a:solidFill>
                <a:latin typeface="Clear Sans"/>
                <a:ea typeface="Clear Sans"/>
                <a:cs typeface="Clear Sans"/>
                <a:sym typeface="Clear Sans"/>
              </a:rPr>
              <a:t>Η απόλυτη αξία κάθε αγαθού (τιμή) καθορίζεται από την προσφορά και τη ζήτηση και εκφράζεται σε χρηματικές μονάδες, στο νόμισμα κάθε χώρας. Επίσης, με το χρήμα μπορούμε να βρούμε και τη σχετική αξία δύο αγαθών. Π.χ., εάν ένα μολύβι κοστίζει 0,5€ και ένα τετράδιο 2€, τότε η σχετική αξία του τετραδίου είναι 2:0,5 = 4 μολύβια.</a:t>
            </a:r>
          </a:p>
        </p:txBody>
      </p:sp>
      <p:sp>
        <p:nvSpPr>
          <p:cNvPr id="26" name="TextBox 26"/>
          <p:cNvSpPr txBox="1"/>
          <p:nvPr/>
        </p:nvSpPr>
        <p:spPr>
          <a:xfrm>
            <a:off x="9557595" y="7956122"/>
            <a:ext cx="7701705" cy="1655453"/>
          </a:xfrm>
          <a:prstGeom prst="rect">
            <a:avLst/>
          </a:prstGeom>
        </p:spPr>
        <p:txBody>
          <a:bodyPr wrap="square" lIns="0" tIns="0" rIns="0" bIns="0" rtlCol="0" anchor="t">
            <a:spAutoFit/>
          </a:bodyPr>
          <a:lstStyle/>
          <a:p>
            <a:pPr marL="0" lvl="0" indent="0" algn="l">
              <a:lnSpc>
                <a:spcPts val="3283"/>
              </a:lnSpc>
            </a:pPr>
            <a:r>
              <a:rPr lang="el-GR" sz="2345" spc="-44" dirty="0">
                <a:solidFill>
                  <a:srgbClr val="000000"/>
                </a:solidFill>
                <a:latin typeface="Clear Sans"/>
                <a:ea typeface="Clear Sans"/>
                <a:cs typeface="Clear Sans"/>
                <a:sym typeface="Clear Sans"/>
              </a:rPr>
              <a:t>Ο καθένας μας μπορεί να διατηρεί τα χρήματα που εισπράττει από την πώληση του δικού του αγαθού και να τα δαπανά τμηματικά σε διαφορετικές χρονικές στιγμές για την αγορά άλλων αγαθών.</a:t>
            </a:r>
          </a:p>
        </p:txBody>
      </p:sp>
      <p:sp>
        <p:nvSpPr>
          <p:cNvPr id="27" name="TextBox 27"/>
          <p:cNvSpPr txBox="1"/>
          <p:nvPr/>
        </p:nvSpPr>
        <p:spPr>
          <a:xfrm>
            <a:off x="9949250" y="1014330"/>
            <a:ext cx="4833550" cy="500137"/>
          </a:xfrm>
          <a:prstGeom prst="rect">
            <a:avLst/>
          </a:prstGeom>
        </p:spPr>
        <p:txBody>
          <a:bodyPr wrap="square" lIns="0" tIns="0" rIns="0" bIns="0" rtlCol="0" anchor="t">
            <a:spAutoFit/>
          </a:bodyPr>
          <a:lstStyle/>
          <a:p>
            <a:pPr marL="0" lvl="0" indent="0" algn="l">
              <a:lnSpc>
                <a:spcPts val="3949"/>
              </a:lnSpc>
            </a:pPr>
            <a:r>
              <a:rPr lang="el-GR" sz="3656" b="1" spc="-91" dirty="0">
                <a:solidFill>
                  <a:srgbClr val="112D4E"/>
                </a:solidFill>
                <a:latin typeface="Barlow Bold"/>
                <a:ea typeface="Barlow Bold"/>
                <a:cs typeface="Barlow Bold"/>
                <a:sym typeface="Barlow Bold"/>
              </a:rPr>
              <a:t>Μέσο συναλλαγής</a:t>
            </a:r>
            <a:endParaRPr lang="en-US" sz="3656" b="1" spc="-91" dirty="0">
              <a:solidFill>
                <a:srgbClr val="112D4E"/>
              </a:solidFill>
              <a:latin typeface="Barlow Bold"/>
              <a:ea typeface="Barlow Bold"/>
              <a:cs typeface="Barlow Bold"/>
              <a:sym typeface="Barlow Bold"/>
            </a:endParaRPr>
          </a:p>
        </p:txBody>
      </p:sp>
      <p:sp>
        <p:nvSpPr>
          <p:cNvPr id="28" name="TextBox 28"/>
          <p:cNvSpPr txBox="1"/>
          <p:nvPr/>
        </p:nvSpPr>
        <p:spPr>
          <a:xfrm>
            <a:off x="10104177" y="3620019"/>
            <a:ext cx="7150207" cy="500137"/>
          </a:xfrm>
          <a:prstGeom prst="rect">
            <a:avLst/>
          </a:prstGeom>
        </p:spPr>
        <p:txBody>
          <a:bodyPr wrap="square" lIns="0" tIns="0" rIns="0" bIns="0" rtlCol="0" anchor="t">
            <a:spAutoFit/>
          </a:bodyPr>
          <a:lstStyle/>
          <a:p>
            <a:pPr marL="0" lvl="0" indent="0" algn="l">
              <a:lnSpc>
                <a:spcPts val="3949"/>
              </a:lnSpc>
            </a:pPr>
            <a:r>
              <a:rPr lang="el-GR" sz="3656" b="1" spc="-91" dirty="0">
                <a:solidFill>
                  <a:srgbClr val="112D4E"/>
                </a:solidFill>
                <a:latin typeface="Barlow Bold"/>
                <a:ea typeface="Barlow Bold"/>
                <a:cs typeface="Barlow Bold"/>
                <a:sym typeface="Barlow Bold"/>
              </a:rPr>
              <a:t>Μονάδα μέτρησης της αξίας</a:t>
            </a:r>
            <a:endParaRPr lang="en-US" sz="3656" b="1" spc="-91" dirty="0">
              <a:solidFill>
                <a:srgbClr val="112D4E"/>
              </a:solidFill>
              <a:latin typeface="Barlow Bold"/>
              <a:ea typeface="Barlow Bold"/>
              <a:cs typeface="Barlow Bold"/>
              <a:sym typeface="Barlow Bold"/>
            </a:endParaRPr>
          </a:p>
        </p:txBody>
      </p:sp>
      <p:sp>
        <p:nvSpPr>
          <p:cNvPr id="29" name="TextBox 29"/>
          <p:cNvSpPr txBox="1"/>
          <p:nvPr/>
        </p:nvSpPr>
        <p:spPr>
          <a:xfrm>
            <a:off x="10104177" y="7281533"/>
            <a:ext cx="7216325" cy="1000274"/>
          </a:xfrm>
          <a:prstGeom prst="rect">
            <a:avLst/>
          </a:prstGeom>
        </p:spPr>
        <p:txBody>
          <a:bodyPr wrap="square" lIns="0" tIns="0" rIns="0" bIns="0" rtlCol="0" anchor="t">
            <a:spAutoFit/>
          </a:bodyPr>
          <a:lstStyle/>
          <a:p>
            <a:pPr marL="0" lvl="0" indent="0" algn="l">
              <a:lnSpc>
                <a:spcPts val="3949"/>
              </a:lnSpc>
            </a:pPr>
            <a:r>
              <a:rPr lang="el-GR" sz="3656" b="1" spc="-91" dirty="0">
                <a:solidFill>
                  <a:srgbClr val="112D4E"/>
                </a:solidFill>
                <a:latin typeface="Barlow Bold"/>
                <a:ea typeface="Barlow Bold"/>
                <a:cs typeface="Barlow Bold"/>
                <a:sym typeface="Barlow Bold"/>
              </a:rPr>
              <a:t>Μέσο διατήρησης αξιών</a:t>
            </a:r>
          </a:p>
          <a:p>
            <a:pPr marL="0" lvl="0" indent="0" algn="l">
              <a:lnSpc>
                <a:spcPts val="3949"/>
              </a:lnSpc>
            </a:pPr>
            <a:endParaRPr lang="en-US" sz="3656" b="1" spc="-91" dirty="0">
              <a:solidFill>
                <a:srgbClr val="112D4E"/>
              </a:solidFill>
              <a:latin typeface="Barlow Bold"/>
              <a:ea typeface="Barlow Bold"/>
              <a:cs typeface="Barlow Bold"/>
              <a:sym typeface="Barlow Bold"/>
            </a:endParaRPr>
          </a:p>
        </p:txBody>
      </p:sp>
      <p:sp>
        <p:nvSpPr>
          <p:cNvPr id="31" name="TextBox 30">
            <a:extLst>
              <a:ext uri="{FF2B5EF4-FFF2-40B4-BE49-F238E27FC236}">
                <a16:creationId xmlns:a16="http://schemas.microsoft.com/office/drawing/2014/main" id="{D92F8DBC-B8FD-B453-8900-97B22FFC8469}"/>
              </a:ext>
            </a:extLst>
          </p:cNvPr>
          <p:cNvSpPr txBox="1"/>
          <p:nvPr/>
        </p:nvSpPr>
        <p:spPr>
          <a:xfrm>
            <a:off x="561680" y="3917985"/>
            <a:ext cx="6676109" cy="1742080"/>
          </a:xfrm>
          <a:prstGeom prst="rect">
            <a:avLst/>
          </a:prstGeom>
          <a:noFill/>
        </p:spPr>
        <p:txBody>
          <a:bodyPr wrap="square">
            <a:spAutoFit/>
          </a:bodyPr>
          <a:lstStyle/>
          <a:p>
            <a:pPr algn="ctr">
              <a:lnSpc>
                <a:spcPct val="114000"/>
              </a:lnSpc>
            </a:pPr>
            <a:r>
              <a:rPr lang="el-GR" sz="3200" spc="-212" dirty="0">
                <a:solidFill>
                  <a:srgbClr val="112D4E"/>
                </a:solidFill>
                <a:latin typeface="Open Sans" panose="020B0606030504020204" pitchFamily="34" charset="0"/>
                <a:ea typeface="Open Sans" panose="020B0606030504020204" pitchFamily="34" charset="0"/>
                <a:cs typeface="Open Sans" panose="020B0606030504020204" pitchFamily="34" charset="0"/>
                <a:sym typeface="TT Norms"/>
              </a:rPr>
              <a:t>Το χρήμα είναι απαραίτητο πια για τη ζωή μας και την κοινωνία μας, εξαιτίας τριών βασικών λειτουργιών του:</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3183731"/>
            <a:ext cx="9445526" cy="1771948"/>
          </a:xfrm>
          <a:prstGeom prst="rect">
            <a:avLst/>
          </a:prstGeom>
          <a:noFill/>
          <a:ln/>
        </p:spPr>
        <p:txBody>
          <a:bodyPr wrap="squar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Είδη Χρήματος και Τραπεζικό Σύστημα</a:t>
            </a:r>
            <a:endParaRPr lang="en-US" sz="5563" dirty="0"/>
          </a:p>
        </p:txBody>
      </p:sp>
      <p:sp>
        <p:nvSpPr>
          <p:cNvPr id="6" name="Text 3"/>
          <p:cNvSpPr/>
          <p:nvPr/>
        </p:nvSpPr>
        <p:spPr>
          <a:xfrm>
            <a:off x="1141959" y="6794004"/>
            <a:ext cx="154038" cy="121890"/>
          </a:xfrm>
          <a:prstGeom prst="rect">
            <a:avLst/>
          </a:prstGeom>
          <a:noFill/>
          <a:ln/>
        </p:spPr>
        <p:txBody>
          <a:bodyPr wrap="none" lIns="0" tIns="0" rIns="0" bIns="0" rtlCol="0" anchor="t"/>
          <a:lstStyle/>
          <a:p>
            <a:pPr algn="ctr">
              <a:lnSpc>
                <a:spcPts val="938"/>
              </a:lnSpc>
            </a:pPr>
            <a:r>
              <a:rPr lang="en-US" sz="938" dirty="0">
                <a:solidFill>
                  <a:srgbClr val="FFFFFF"/>
                </a:solidFill>
                <a:latin typeface="Source Sans Pro Medium" pitchFamily="34" charset="0"/>
                <a:ea typeface="Source Sans Pro Medium" pitchFamily="34" charset="-122"/>
                <a:cs typeface="Source Sans Pro Medium" pitchFamily="34" charset="-120"/>
              </a:rPr>
              <a:t>TM</a:t>
            </a:r>
            <a:endParaRPr lang="en-US" sz="93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716000" y="0"/>
            <a:ext cx="4572000" cy="10287000"/>
          </a:xfrm>
          <a:prstGeom prst="rect">
            <a:avLst/>
          </a:prstGeom>
        </p:spPr>
      </p:pic>
      <p:sp>
        <p:nvSpPr>
          <p:cNvPr id="3" name="Text 0"/>
          <p:cNvSpPr/>
          <p:nvPr/>
        </p:nvSpPr>
        <p:spPr>
          <a:xfrm>
            <a:off x="992237" y="1550046"/>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Κέρματα</a:t>
            </a:r>
            <a:endParaRPr lang="en-US" sz="5563" dirty="0"/>
          </a:p>
        </p:txBody>
      </p:sp>
      <p:pic>
        <p:nvPicPr>
          <p:cNvPr id="4" name="Image 1" descr="preencoded.png"/>
          <p:cNvPicPr>
            <a:picLocks noChangeAspect="1"/>
          </p:cNvPicPr>
          <p:nvPr/>
        </p:nvPicPr>
        <p:blipFill>
          <a:blip r:embed="rId4"/>
          <a:stretch>
            <a:fillRect/>
          </a:stretch>
        </p:blipFill>
        <p:spPr>
          <a:xfrm>
            <a:off x="992238" y="2861221"/>
            <a:ext cx="708720" cy="708720"/>
          </a:xfrm>
          <a:prstGeom prst="rect">
            <a:avLst/>
          </a:prstGeom>
        </p:spPr>
      </p:pic>
      <p:sp>
        <p:nvSpPr>
          <p:cNvPr id="5" name="Text 1"/>
          <p:cNvSpPr/>
          <p:nvPr/>
        </p:nvSpPr>
        <p:spPr>
          <a:xfrm>
            <a:off x="992237" y="3853457"/>
            <a:ext cx="3652838"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Clear Sans" panose="020B0604020202020204" charset="0"/>
              </a:rPr>
              <a:t>Μεταλλικά νομίσματα</a:t>
            </a:r>
            <a:endParaRPr lang="en-US" sz="2750" dirty="0"/>
          </a:p>
        </p:txBody>
      </p:sp>
      <p:sp>
        <p:nvSpPr>
          <p:cNvPr id="6" name="Text 2"/>
          <p:cNvSpPr/>
          <p:nvPr/>
        </p:nvSpPr>
        <p:spPr>
          <a:xfrm>
            <a:off x="992237" y="4466482"/>
            <a:ext cx="5653088"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Clear Sans" panose="020B0604020202020204" charset="0"/>
              </a:rPr>
              <a:t>Χρησιμοποιούνται για συναλλαγές μικρής αξίας.</a:t>
            </a:r>
            <a:endParaRPr lang="en-US" sz="2188" dirty="0"/>
          </a:p>
        </p:txBody>
      </p:sp>
      <p:pic>
        <p:nvPicPr>
          <p:cNvPr id="7" name="Image 2" descr="preencoded.png"/>
          <p:cNvPicPr>
            <a:picLocks noChangeAspect="1"/>
          </p:cNvPicPr>
          <p:nvPr/>
        </p:nvPicPr>
        <p:blipFill>
          <a:blip r:embed="rId5"/>
          <a:stretch>
            <a:fillRect/>
          </a:stretch>
        </p:blipFill>
        <p:spPr>
          <a:xfrm>
            <a:off x="7070526" y="2861221"/>
            <a:ext cx="708720" cy="708720"/>
          </a:xfrm>
          <a:prstGeom prst="rect">
            <a:avLst/>
          </a:prstGeom>
        </p:spPr>
      </p:pic>
      <p:sp>
        <p:nvSpPr>
          <p:cNvPr id="8" name="Text 3"/>
          <p:cNvSpPr/>
          <p:nvPr/>
        </p:nvSpPr>
        <p:spPr>
          <a:xfrm>
            <a:off x="7070526" y="3853457"/>
            <a:ext cx="3730378"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Clear Sans" panose="020B0604020202020204" charset="0"/>
              </a:rPr>
              <a:t>Παραδείγματα χρήσης</a:t>
            </a:r>
            <a:endParaRPr lang="en-US" sz="2750" dirty="0"/>
          </a:p>
        </p:txBody>
      </p:sp>
      <p:sp>
        <p:nvSpPr>
          <p:cNvPr id="9" name="Text 4"/>
          <p:cNvSpPr/>
          <p:nvPr/>
        </p:nvSpPr>
        <p:spPr>
          <a:xfrm>
            <a:off x="7070527" y="4466482"/>
            <a:ext cx="5653236"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Clear Sans" panose="020B0604020202020204" charset="0"/>
              </a:rPr>
              <a:t>Αγορά εφημερίδων, εισιτηρίων αστικών συγκοινωνιών.</a:t>
            </a:r>
            <a:endParaRPr lang="en-US" sz="2188" dirty="0"/>
          </a:p>
        </p:txBody>
      </p:sp>
      <p:pic>
        <p:nvPicPr>
          <p:cNvPr id="10" name="Image 3" descr="preencoded.png"/>
          <p:cNvPicPr>
            <a:picLocks noChangeAspect="1"/>
          </p:cNvPicPr>
          <p:nvPr/>
        </p:nvPicPr>
        <p:blipFill>
          <a:blip r:embed="rId6"/>
          <a:stretch>
            <a:fillRect/>
          </a:stretch>
        </p:blipFill>
        <p:spPr>
          <a:xfrm>
            <a:off x="992238" y="6224290"/>
            <a:ext cx="708720" cy="708720"/>
          </a:xfrm>
          <a:prstGeom prst="rect">
            <a:avLst/>
          </a:prstGeom>
        </p:spPr>
      </p:pic>
      <p:sp>
        <p:nvSpPr>
          <p:cNvPr id="11" name="Text 5"/>
          <p:cNvSpPr/>
          <p:nvPr/>
        </p:nvSpPr>
        <p:spPr>
          <a:xfrm>
            <a:off x="992238" y="7216527"/>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Clear Sans" panose="020B0604020202020204" charset="0"/>
              </a:rPr>
              <a:t>Ποσοστό στο σύνολο</a:t>
            </a:r>
            <a:endParaRPr lang="en-US" sz="2750" dirty="0"/>
          </a:p>
        </p:txBody>
      </p:sp>
      <p:sp>
        <p:nvSpPr>
          <p:cNvPr id="12" name="Text 6"/>
          <p:cNvSpPr/>
          <p:nvPr/>
        </p:nvSpPr>
        <p:spPr>
          <a:xfrm>
            <a:off x="992237" y="7829551"/>
            <a:ext cx="5653088"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Clear Sans" panose="020B0604020202020204" charset="0"/>
              </a:rPr>
              <a:t>Πολύ μικρό ποσοστό στη συνολική ποσότητα χρήματος.</a:t>
            </a:r>
            <a:endParaRPr lang="en-US" sz="2188" dirty="0"/>
          </a:p>
        </p:txBody>
      </p:sp>
      <p:pic>
        <p:nvPicPr>
          <p:cNvPr id="14" name="Εικόνα 13">
            <a:extLst>
              <a:ext uri="{FF2B5EF4-FFF2-40B4-BE49-F238E27FC236}">
                <a16:creationId xmlns:a16="http://schemas.microsoft.com/office/drawing/2014/main" id="{8CAE0328-8385-177B-3815-CEE14C573C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8654" y="4538121"/>
            <a:ext cx="5873945" cy="56286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5464" r="28966" b="798"/>
          <a:stretch/>
        </p:blipFill>
        <p:spPr>
          <a:xfrm>
            <a:off x="-7283" y="1"/>
            <a:ext cx="7088238" cy="10287000"/>
          </a:xfrm>
          <a:prstGeom prst="rect">
            <a:avLst/>
          </a:prstGeom>
        </p:spPr>
      </p:pic>
      <p:sp>
        <p:nvSpPr>
          <p:cNvPr id="3" name="Text 0"/>
          <p:cNvSpPr/>
          <p:nvPr/>
        </p:nvSpPr>
        <p:spPr>
          <a:xfrm>
            <a:off x="7850237" y="2733676"/>
            <a:ext cx="7088238" cy="885974"/>
          </a:xfrm>
          <a:prstGeom prst="rect">
            <a:avLst/>
          </a:prstGeom>
          <a:noFill/>
          <a:ln/>
        </p:spPr>
        <p:txBody>
          <a:bodyPr wrap="none" lIns="0" tIns="0" rIns="0" bIns="0" rtlCol="0" anchor="t"/>
          <a:lstStyle/>
          <a:p>
            <a:pPr>
              <a:lnSpc>
                <a:spcPts val="6938"/>
              </a:lnSpc>
            </a:pPr>
            <a:r>
              <a:rPr lang="en-US" sz="5563" dirty="0">
                <a:solidFill>
                  <a:srgbClr val="124E73"/>
                </a:solidFill>
                <a:latin typeface="MuseoModerno Medium" pitchFamily="34" charset="0"/>
                <a:ea typeface="MuseoModerno Medium" pitchFamily="34" charset="-122"/>
                <a:cs typeface="MuseoModerno Medium" pitchFamily="34" charset="-120"/>
              </a:rPr>
              <a:t>Χαρτονομίσματα</a:t>
            </a:r>
            <a:endParaRPr lang="en-US" sz="5563" dirty="0"/>
          </a:p>
        </p:txBody>
      </p:sp>
      <p:sp>
        <p:nvSpPr>
          <p:cNvPr id="4" name="Shape 1"/>
          <p:cNvSpPr/>
          <p:nvPr/>
        </p:nvSpPr>
        <p:spPr>
          <a:xfrm>
            <a:off x="7850238" y="4363791"/>
            <a:ext cx="496044" cy="496044"/>
          </a:xfrm>
          <a:prstGeom prst="roundRect">
            <a:avLst>
              <a:gd name="adj" fmla="val 8574"/>
            </a:avLst>
          </a:prstGeom>
          <a:solidFill>
            <a:srgbClr val="F3EEE3"/>
          </a:solidFill>
          <a:ln/>
        </p:spPr>
      </p:sp>
      <p:sp>
        <p:nvSpPr>
          <p:cNvPr id="5" name="Text 2"/>
          <p:cNvSpPr/>
          <p:nvPr/>
        </p:nvSpPr>
        <p:spPr>
          <a:xfrm>
            <a:off x="8629799" y="4363790"/>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Έκδοση</a:t>
            </a:r>
            <a:endParaRPr lang="en-US" sz="2750" dirty="0"/>
          </a:p>
        </p:txBody>
      </p:sp>
      <p:sp>
        <p:nvSpPr>
          <p:cNvPr id="6" name="Text 3"/>
          <p:cNvSpPr/>
          <p:nvPr/>
        </p:nvSpPr>
        <p:spPr>
          <a:xfrm>
            <a:off x="8629800" y="4976813"/>
            <a:ext cx="3801516"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Εκδίδονται από την Κεντρική Τράπεζα.</a:t>
            </a:r>
            <a:endParaRPr lang="en-US" sz="2188" dirty="0"/>
          </a:p>
        </p:txBody>
      </p:sp>
      <p:sp>
        <p:nvSpPr>
          <p:cNvPr id="7" name="Shape 4"/>
          <p:cNvSpPr/>
          <p:nvPr/>
        </p:nvSpPr>
        <p:spPr>
          <a:xfrm>
            <a:off x="12714834" y="4363791"/>
            <a:ext cx="496044" cy="496044"/>
          </a:xfrm>
          <a:prstGeom prst="roundRect">
            <a:avLst>
              <a:gd name="adj" fmla="val 8574"/>
            </a:avLst>
          </a:prstGeom>
          <a:solidFill>
            <a:srgbClr val="F3EEE3"/>
          </a:solidFill>
          <a:ln/>
        </p:spPr>
      </p:sp>
      <p:sp>
        <p:nvSpPr>
          <p:cNvPr id="8" name="Text 5"/>
          <p:cNvSpPr/>
          <p:nvPr/>
        </p:nvSpPr>
        <p:spPr>
          <a:xfrm>
            <a:off x="13494396" y="4363790"/>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Παλαιότερη κάλυψη</a:t>
            </a:r>
            <a:endParaRPr lang="en-US" sz="2750" dirty="0"/>
          </a:p>
        </p:txBody>
      </p:sp>
      <p:sp>
        <p:nvSpPr>
          <p:cNvPr id="9" name="Text 6"/>
          <p:cNvSpPr/>
          <p:nvPr/>
        </p:nvSpPr>
        <p:spPr>
          <a:xfrm>
            <a:off x="13494396" y="4976813"/>
            <a:ext cx="3801516" cy="907256"/>
          </a:xfrm>
          <a:prstGeom prst="rect">
            <a:avLst/>
          </a:prstGeom>
          <a:noFill/>
          <a:ln/>
        </p:spPr>
        <p:txBody>
          <a:bodyPr wrap="squar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Η αξία καλυπτόταν με αντίστοιχη ποσότητα χρυσού.</a:t>
            </a:r>
            <a:endParaRPr lang="en-US" sz="2188" dirty="0"/>
          </a:p>
        </p:txBody>
      </p:sp>
      <p:sp>
        <p:nvSpPr>
          <p:cNvPr id="10" name="Shape 7"/>
          <p:cNvSpPr/>
          <p:nvPr/>
        </p:nvSpPr>
        <p:spPr>
          <a:xfrm>
            <a:off x="7850238" y="6486526"/>
            <a:ext cx="496044" cy="496044"/>
          </a:xfrm>
          <a:prstGeom prst="roundRect">
            <a:avLst>
              <a:gd name="adj" fmla="val 8574"/>
            </a:avLst>
          </a:prstGeom>
          <a:solidFill>
            <a:srgbClr val="F3EEE3"/>
          </a:solidFill>
          <a:ln/>
        </p:spPr>
      </p:sp>
      <p:sp>
        <p:nvSpPr>
          <p:cNvPr id="11" name="Text 8"/>
          <p:cNvSpPr/>
          <p:nvPr/>
        </p:nvSpPr>
        <p:spPr>
          <a:xfrm>
            <a:off x="8629799" y="6486525"/>
            <a:ext cx="3544044" cy="442913"/>
          </a:xfrm>
          <a:prstGeom prst="rect">
            <a:avLst/>
          </a:prstGeom>
          <a:noFill/>
          <a:ln/>
        </p:spPr>
        <p:txBody>
          <a:bodyPr wrap="none" lIns="0" tIns="0" rIns="0" bIns="0" rtlCol="0" anchor="t"/>
          <a:lstStyle/>
          <a:p>
            <a:pPr>
              <a:lnSpc>
                <a:spcPts val="3438"/>
              </a:lnSpc>
            </a:pPr>
            <a:r>
              <a:rPr lang="en-US" sz="2750" dirty="0">
                <a:solidFill>
                  <a:srgbClr val="2B4150"/>
                </a:solidFill>
                <a:latin typeface="MuseoModerno Medium" pitchFamily="34" charset="0"/>
                <a:ea typeface="MuseoModerno Medium" pitchFamily="34" charset="-122"/>
                <a:cs typeface="MuseoModerno Medium" pitchFamily="34" charset="-120"/>
              </a:rPr>
              <a:t>Σύγχρονη πρακτική</a:t>
            </a:r>
            <a:endParaRPr lang="en-US" sz="2750" dirty="0"/>
          </a:p>
        </p:txBody>
      </p:sp>
      <p:sp>
        <p:nvSpPr>
          <p:cNvPr id="12" name="Text 9"/>
          <p:cNvSpPr/>
          <p:nvPr/>
        </p:nvSpPr>
        <p:spPr>
          <a:xfrm>
            <a:off x="8629799" y="7099548"/>
            <a:ext cx="8665964" cy="453629"/>
          </a:xfrm>
          <a:prstGeom prst="rect">
            <a:avLst/>
          </a:prstGeom>
          <a:noFill/>
          <a:ln/>
        </p:spPr>
        <p:txBody>
          <a:bodyPr wrap="none" lIns="0" tIns="0" rIns="0" bIns="0" rtlCol="0" anchor="t"/>
          <a:lstStyle/>
          <a:p>
            <a:pPr>
              <a:lnSpc>
                <a:spcPts val="3563"/>
              </a:lnSpc>
            </a:pPr>
            <a:r>
              <a:rPr lang="en-US" sz="2188" dirty="0">
                <a:solidFill>
                  <a:srgbClr val="2B4150"/>
                </a:solidFill>
                <a:latin typeface="Source Sans Pro" pitchFamily="34" charset="0"/>
                <a:ea typeface="Source Sans Pro" pitchFamily="34" charset="-122"/>
                <a:cs typeface="Source Sans Pro" pitchFamily="34" charset="-120"/>
              </a:rPr>
              <a:t>Η ποσότητα προσδιορίζεται από τη νομισματική πολιτική.</a:t>
            </a:r>
            <a:endParaRPr lang="en-US" sz="2188"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5397</TotalTime>
  <Words>1745</Words>
  <Application>Microsoft Office PowerPoint</Application>
  <PresentationFormat>Προσαρμογή</PresentationFormat>
  <Paragraphs>260</Paragraphs>
  <Slides>26</Slides>
  <Notes>13</Notes>
  <HiddenSlides>0</HiddenSlides>
  <MMClips>0</MMClips>
  <ScaleCrop>false</ScaleCrop>
  <HeadingPairs>
    <vt:vector size="6" baseType="variant">
      <vt:variant>
        <vt:lpstr>Γραμματοσειρές που χρησιμοποιούνται</vt:lpstr>
      </vt:variant>
      <vt:variant>
        <vt:i4>24</vt:i4>
      </vt:variant>
      <vt:variant>
        <vt:lpstr>Θέμα</vt:lpstr>
      </vt:variant>
      <vt:variant>
        <vt:i4>1</vt:i4>
      </vt:variant>
      <vt:variant>
        <vt:lpstr>Τίτλοι διαφανειών</vt:lpstr>
      </vt:variant>
      <vt:variant>
        <vt:i4>26</vt:i4>
      </vt:variant>
    </vt:vector>
  </HeadingPairs>
  <TitlesOfParts>
    <vt:vector size="51" baseType="lpstr">
      <vt:lpstr>Source Sans Pro Medium</vt:lpstr>
      <vt:lpstr>Inter Bold</vt:lpstr>
      <vt:lpstr>Lato Bold</vt:lpstr>
      <vt:lpstr>Comic Sans MS</vt:lpstr>
      <vt:lpstr>Wingdings 2</vt:lpstr>
      <vt:lpstr>Roboto</vt:lpstr>
      <vt:lpstr>Wingdings</vt:lpstr>
      <vt:lpstr>Public Sans</vt:lpstr>
      <vt:lpstr>Open Sans Bold Italics</vt:lpstr>
      <vt:lpstr>Source Sans Pro</vt:lpstr>
      <vt:lpstr>TT Norms Bold</vt:lpstr>
      <vt:lpstr>Calibri</vt:lpstr>
      <vt:lpstr>Arial</vt:lpstr>
      <vt:lpstr>Open Sans Extra Bold</vt:lpstr>
      <vt:lpstr>Lato Heavy</vt:lpstr>
      <vt:lpstr>Times New Roman</vt:lpstr>
      <vt:lpstr>Montserrat Italics</vt:lpstr>
      <vt:lpstr>Clear Sans</vt:lpstr>
      <vt:lpstr>Open Sans</vt:lpstr>
      <vt:lpstr>Montserrat Ultra-Bold</vt:lpstr>
      <vt:lpstr>Barlow Bold</vt:lpstr>
      <vt:lpstr>TT Norms</vt:lpstr>
      <vt:lpstr>Ink Free</vt:lpstr>
      <vt:lpstr>MuseoModerno Medium</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ΔΙΟΝΥΣΙΑ ΜΠΑΚΑΛΗ</dc:creator>
  <cp:lastModifiedBy>ΔΙΟΝΥΣΙΑ ΜΠΑΚΑΛΗ</cp:lastModifiedBy>
  <cp:revision>31</cp:revision>
  <dcterms:created xsi:type="dcterms:W3CDTF">2006-08-16T00:00:00Z</dcterms:created>
  <dcterms:modified xsi:type="dcterms:W3CDTF">2025-01-21T00:30:07Z</dcterms:modified>
  <dc:identifier>DAGcTIy8d8Y</dc:identifier>
</cp:coreProperties>
</file>