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8"/>
  </p:notesMasterIdLst>
  <p:sldIdLst>
    <p:sldId id="257" r:id="rId5"/>
    <p:sldId id="273" r:id="rId6"/>
    <p:sldId id="261" r:id="rId7"/>
    <p:sldId id="270" r:id="rId8"/>
    <p:sldId id="272" r:id="rId9"/>
    <p:sldId id="260" r:id="rId10"/>
    <p:sldId id="263" r:id="rId11"/>
    <p:sldId id="262" r:id="rId12"/>
    <p:sldId id="265" r:id="rId13"/>
    <p:sldId id="274" r:id="rId14"/>
    <p:sldId id="269" r:id="rId15"/>
    <p:sldId id="276" r:id="rId16"/>
    <p:sldId id="277" r:id="rId17"/>
    <p:sldId id="258" r:id="rId18"/>
    <p:sldId id="256" r:id="rId19"/>
    <p:sldId id="266" r:id="rId20"/>
    <p:sldId id="286" r:id="rId21"/>
    <p:sldId id="289" r:id="rId22"/>
    <p:sldId id="267" r:id="rId23"/>
    <p:sldId id="291" r:id="rId24"/>
    <p:sldId id="293" r:id="rId25"/>
    <p:sldId id="288" r:id="rId26"/>
    <p:sldId id="275" r:id="rId2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1B0"/>
    <a:srgbClr val="5F7B9E"/>
    <a:srgbClr val="007586"/>
    <a:srgbClr val="9AACC2"/>
    <a:srgbClr val="FDC412"/>
    <a:srgbClr val="CDD6E1"/>
    <a:srgbClr val="5689C0"/>
    <a:srgbClr val="5586BE"/>
    <a:srgbClr val="D78827"/>
    <a:srgbClr val="8EB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70" autoAdjust="0"/>
  </p:normalViewPr>
  <p:slideViewPr>
    <p:cSldViewPr snapToGrid="0">
      <p:cViewPr varScale="1">
        <p:scale>
          <a:sx n="78" d="100"/>
          <a:sy n="78" d="100"/>
        </p:scale>
        <p:origin x="80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4.xml.rels><?xml version="1.0" encoding="UTF-8" standalone="yes"?>
<Relationships xmlns="http://schemas.openxmlformats.org/package/2006/relationships"><Relationship Id="rId1" Type="http://schemas.openxmlformats.org/officeDocument/2006/relationships/slide" Target="../slides/slide16.xml"/></Relationships>
</file>

<file path=ppt/diagrams/_rels/data6.xml.rels><?xml version="1.0" encoding="UTF-8" standalone="yes"?>
<Relationships xmlns="http://schemas.openxmlformats.org/package/2006/relationships"><Relationship Id="rId1"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2DE04-39EE-4E4E-970C-0FFDF4E80653}" type="doc">
      <dgm:prSet loTypeId="urn:microsoft.com/office/officeart/2005/8/layout/cycle2" loCatId="cycle" qsTypeId="urn:microsoft.com/office/officeart/2005/8/quickstyle/simple4" qsCatId="simple" csTypeId="urn:microsoft.com/office/officeart/2005/8/colors/colorful3" csCatId="colorful" phldr="1"/>
      <dgm:spPr/>
      <dgm:t>
        <a:bodyPr/>
        <a:lstStyle/>
        <a:p>
          <a:endParaRPr lang="el-GR"/>
        </a:p>
      </dgm:t>
    </dgm:pt>
    <dgm:pt modelId="{9BAFAFE0-9DBE-4CCF-BD58-B1FDE6EBE9B4}">
      <dgm:prSet phldrT="[Κείμενο]" custT="1"/>
      <dgm:spPr/>
      <dgm:t>
        <a:bodyPr/>
        <a:lstStyle/>
        <a:p>
          <a:r>
            <a:rPr lang="el-GR" sz="1600">
              <a:latin typeface="Inter" panose="020B0604020202020204" charset="0"/>
              <a:ea typeface="Inter" panose="020B0604020202020204" charset="0"/>
            </a:rPr>
            <a:t>Χαμηλό εισόδημα</a:t>
          </a:r>
          <a:endParaRPr lang="el-GR" sz="1600" dirty="0">
            <a:latin typeface="Inter" panose="020B0604020202020204" charset="0"/>
            <a:ea typeface="Inter" panose="020B0604020202020204" charset="0"/>
          </a:endParaRPr>
        </a:p>
      </dgm:t>
    </dgm:pt>
    <dgm:pt modelId="{6ABE91DF-FED2-4CC7-B1C3-96EBF1B8187F}" type="parTrans" cxnId="{5082B494-6471-4638-806C-18FBFE9A82F3}">
      <dgm:prSet/>
      <dgm:spPr/>
      <dgm:t>
        <a:bodyPr/>
        <a:lstStyle/>
        <a:p>
          <a:endParaRPr lang="el-GR" sz="1600">
            <a:solidFill>
              <a:schemeClr val="tx1"/>
            </a:solidFill>
            <a:latin typeface="Inter" panose="020B0604020202020204" charset="0"/>
            <a:ea typeface="Inter" panose="020B0604020202020204" charset="0"/>
          </a:endParaRPr>
        </a:p>
      </dgm:t>
    </dgm:pt>
    <dgm:pt modelId="{7CFF198D-8442-4992-A2DC-436EFBC66B6D}" type="sibTrans" cxnId="{5082B494-6471-4638-806C-18FBFE9A82F3}">
      <dgm:prSet custT="1"/>
      <dgm:spPr/>
      <dgm:t>
        <a:bodyPr/>
        <a:lstStyle/>
        <a:p>
          <a:endParaRPr lang="el-GR" sz="1600">
            <a:solidFill>
              <a:schemeClr val="tx1"/>
            </a:solidFill>
            <a:latin typeface="Inter" panose="020B0604020202020204" charset="0"/>
            <a:ea typeface="Inter" panose="020B0604020202020204" charset="0"/>
          </a:endParaRPr>
        </a:p>
      </dgm:t>
    </dgm:pt>
    <dgm:pt modelId="{8E13C9F6-7FB8-4101-951A-80737657095F}">
      <dgm:prSet phldrT="[Κείμενο]" custT="1"/>
      <dgm:spPr/>
      <dgm:t>
        <a:bodyPr/>
        <a:lstStyle/>
        <a:p>
          <a:r>
            <a:rPr lang="el-GR" sz="1600">
              <a:latin typeface="Inter" panose="020B0604020202020204" charset="0"/>
              <a:ea typeface="Inter" panose="020B0604020202020204" charset="0"/>
            </a:rPr>
            <a:t>Ανεπαρκής ζήτηση (καταναλωτικών αγαθών)</a:t>
          </a:r>
          <a:endParaRPr lang="el-GR" sz="1600" dirty="0">
            <a:latin typeface="Inter" panose="020B0604020202020204" charset="0"/>
            <a:ea typeface="Inter" panose="020B0604020202020204" charset="0"/>
          </a:endParaRPr>
        </a:p>
      </dgm:t>
    </dgm:pt>
    <dgm:pt modelId="{D3E69D2B-50D4-4AF2-AF4C-50B5D8D9D377}" type="parTrans" cxnId="{DEDC3D8C-043F-42B4-B399-411715294AFE}">
      <dgm:prSet/>
      <dgm:spPr/>
      <dgm:t>
        <a:bodyPr/>
        <a:lstStyle/>
        <a:p>
          <a:endParaRPr lang="el-GR" sz="1600">
            <a:solidFill>
              <a:schemeClr val="tx1"/>
            </a:solidFill>
            <a:latin typeface="Inter" panose="020B0604020202020204" charset="0"/>
            <a:ea typeface="Inter" panose="020B0604020202020204" charset="0"/>
          </a:endParaRPr>
        </a:p>
      </dgm:t>
    </dgm:pt>
    <dgm:pt modelId="{F7FE28FA-0044-4E77-95DB-1D3B76305594}" type="sibTrans" cxnId="{DEDC3D8C-043F-42B4-B399-411715294AFE}">
      <dgm:prSet custT="1"/>
      <dgm:spPr/>
      <dgm:t>
        <a:bodyPr/>
        <a:lstStyle/>
        <a:p>
          <a:endParaRPr lang="el-GR" sz="1600">
            <a:solidFill>
              <a:schemeClr val="tx1"/>
            </a:solidFill>
            <a:latin typeface="Inter" panose="020B0604020202020204" charset="0"/>
            <a:ea typeface="Inter" panose="020B0604020202020204" charset="0"/>
          </a:endParaRPr>
        </a:p>
      </dgm:t>
    </dgm:pt>
    <dgm:pt modelId="{5C89B350-3E96-4F53-ABD3-1B5CA6F70F46}">
      <dgm:prSet phldrT="[Κείμενο]" custT="1"/>
      <dgm:spPr/>
      <dgm:t>
        <a:bodyPr/>
        <a:lstStyle/>
        <a:p>
          <a:r>
            <a:rPr lang="el-GR" sz="1600">
              <a:latin typeface="Inter" panose="020B0604020202020204" charset="0"/>
              <a:ea typeface="Inter" panose="020B0604020202020204" charset="0"/>
            </a:rPr>
            <a:t>Χαμηλές πωλήσεις</a:t>
          </a:r>
          <a:endParaRPr lang="el-GR" sz="1600" dirty="0">
            <a:latin typeface="Inter" panose="020B0604020202020204" charset="0"/>
            <a:ea typeface="Inter" panose="020B0604020202020204" charset="0"/>
          </a:endParaRPr>
        </a:p>
      </dgm:t>
    </dgm:pt>
    <dgm:pt modelId="{239FB877-8754-4A43-BC79-775EEB60793E}" type="parTrans" cxnId="{B49FE997-DB33-4925-A28D-4DDB817FF6E2}">
      <dgm:prSet/>
      <dgm:spPr/>
      <dgm:t>
        <a:bodyPr/>
        <a:lstStyle/>
        <a:p>
          <a:endParaRPr lang="el-GR" sz="1600">
            <a:solidFill>
              <a:schemeClr val="tx1"/>
            </a:solidFill>
            <a:latin typeface="Inter" panose="020B0604020202020204" charset="0"/>
            <a:ea typeface="Inter" panose="020B0604020202020204" charset="0"/>
          </a:endParaRPr>
        </a:p>
      </dgm:t>
    </dgm:pt>
    <dgm:pt modelId="{03E7EBC6-76CF-42AA-9D34-1120D38091C1}" type="sibTrans" cxnId="{B49FE997-DB33-4925-A28D-4DDB817FF6E2}">
      <dgm:prSet custT="1"/>
      <dgm:spPr/>
      <dgm:t>
        <a:bodyPr/>
        <a:lstStyle/>
        <a:p>
          <a:endParaRPr lang="el-GR" sz="1600">
            <a:solidFill>
              <a:schemeClr val="tx1"/>
            </a:solidFill>
            <a:latin typeface="Inter" panose="020B0604020202020204" charset="0"/>
            <a:ea typeface="Inter" panose="020B0604020202020204" charset="0"/>
          </a:endParaRPr>
        </a:p>
      </dgm:t>
    </dgm:pt>
    <dgm:pt modelId="{CFB431EF-FE24-4AAF-A554-1DE2EE4EAEB6}">
      <dgm:prSet phldrT="[Κείμενο]" custT="1"/>
      <dgm:spPr/>
      <dgm:t>
        <a:bodyPr/>
        <a:lstStyle/>
        <a:p>
          <a:r>
            <a:rPr lang="el-GR" sz="1600">
              <a:latin typeface="Inter" panose="020B0604020202020204" charset="0"/>
              <a:ea typeface="Inter" panose="020B0604020202020204" charset="0"/>
            </a:rPr>
            <a:t>Χαμηλή παραγωγή</a:t>
          </a:r>
          <a:endParaRPr lang="el-GR" sz="1600" dirty="0">
            <a:latin typeface="Inter" panose="020B0604020202020204" charset="0"/>
            <a:ea typeface="Inter" panose="020B0604020202020204" charset="0"/>
          </a:endParaRPr>
        </a:p>
      </dgm:t>
    </dgm:pt>
    <dgm:pt modelId="{71852FCD-B666-4975-8412-359EAFC9E607}" type="parTrans" cxnId="{373503E3-2CCE-4CAC-8FA4-3702D1AD00F1}">
      <dgm:prSet/>
      <dgm:spPr/>
      <dgm:t>
        <a:bodyPr/>
        <a:lstStyle/>
        <a:p>
          <a:endParaRPr lang="el-GR" sz="1600">
            <a:solidFill>
              <a:schemeClr val="tx1"/>
            </a:solidFill>
            <a:latin typeface="Inter" panose="020B0604020202020204" charset="0"/>
            <a:ea typeface="Inter" panose="020B0604020202020204" charset="0"/>
          </a:endParaRPr>
        </a:p>
      </dgm:t>
    </dgm:pt>
    <dgm:pt modelId="{082F70D3-BF07-4D29-9EB6-4739BAFF6376}" type="sibTrans" cxnId="{373503E3-2CCE-4CAC-8FA4-3702D1AD00F1}">
      <dgm:prSet custT="1"/>
      <dgm:spPr/>
      <dgm:t>
        <a:bodyPr/>
        <a:lstStyle/>
        <a:p>
          <a:endParaRPr lang="el-GR" sz="1600">
            <a:solidFill>
              <a:schemeClr val="tx1"/>
            </a:solidFill>
            <a:latin typeface="Inter" panose="020B0604020202020204" charset="0"/>
            <a:ea typeface="Inter" panose="020B0604020202020204" charset="0"/>
          </a:endParaRPr>
        </a:p>
      </dgm:t>
    </dgm:pt>
    <dgm:pt modelId="{7A1AFD9A-538E-4CE4-BECA-9219B2B315CE}">
      <dgm:prSet phldrT="[Κείμενο]" custT="1"/>
      <dgm:spPr/>
      <dgm:t>
        <a:bodyPr/>
        <a:lstStyle/>
        <a:p>
          <a:r>
            <a:rPr lang="el-GR" sz="1600">
              <a:latin typeface="Inter" panose="020B0604020202020204" charset="0"/>
              <a:ea typeface="Inter" panose="020B0604020202020204" charset="0"/>
            </a:rPr>
            <a:t>Ανεπαρκής ζήτηση (κεφαλαιουχικών αγαθών)</a:t>
          </a:r>
          <a:endParaRPr lang="el-GR" sz="1600" dirty="0">
            <a:latin typeface="Inter" panose="020B0604020202020204" charset="0"/>
            <a:ea typeface="Inter" panose="020B0604020202020204" charset="0"/>
          </a:endParaRPr>
        </a:p>
      </dgm:t>
    </dgm:pt>
    <dgm:pt modelId="{9D2CB3B8-5C30-44CC-83EB-3235A25A1EDF}" type="parTrans" cxnId="{4C6EB1DB-1D92-4EF8-9545-57DD3369F13B}">
      <dgm:prSet/>
      <dgm:spPr/>
      <dgm:t>
        <a:bodyPr/>
        <a:lstStyle/>
        <a:p>
          <a:endParaRPr lang="el-GR" sz="1600">
            <a:solidFill>
              <a:schemeClr val="tx1"/>
            </a:solidFill>
            <a:latin typeface="Inter" panose="020B0604020202020204" charset="0"/>
            <a:ea typeface="Inter" panose="020B0604020202020204" charset="0"/>
          </a:endParaRPr>
        </a:p>
      </dgm:t>
    </dgm:pt>
    <dgm:pt modelId="{808FCBA6-783A-4502-A9F5-51806586C87D}" type="sibTrans" cxnId="{4C6EB1DB-1D92-4EF8-9545-57DD3369F13B}">
      <dgm:prSet custT="1"/>
      <dgm:spPr/>
      <dgm:t>
        <a:bodyPr/>
        <a:lstStyle/>
        <a:p>
          <a:endParaRPr lang="el-GR" sz="1600">
            <a:solidFill>
              <a:schemeClr val="tx1"/>
            </a:solidFill>
            <a:latin typeface="Inter" panose="020B0604020202020204" charset="0"/>
            <a:ea typeface="Inter" panose="020B0604020202020204" charset="0"/>
          </a:endParaRPr>
        </a:p>
      </dgm:t>
    </dgm:pt>
    <dgm:pt modelId="{2995A533-1E90-4509-A53C-70C151FF3AC9}">
      <dgm:prSet phldrT="[Κείμενο]" custT="1"/>
      <dgm:spPr/>
      <dgm:t>
        <a:bodyPr/>
        <a:lstStyle/>
        <a:p>
          <a:r>
            <a:rPr lang="el-GR" sz="1600">
              <a:latin typeface="Inter" panose="020B0604020202020204" charset="0"/>
              <a:ea typeface="Inter" panose="020B0604020202020204" charset="0"/>
            </a:rPr>
            <a:t>Έλλειψη επενδύσεων</a:t>
          </a:r>
          <a:endParaRPr lang="el-GR" sz="1600" dirty="0">
            <a:latin typeface="Inter" panose="020B0604020202020204" charset="0"/>
            <a:ea typeface="Inter" panose="020B0604020202020204" charset="0"/>
          </a:endParaRPr>
        </a:p>
      </dgm:t>
    </dgm:pt>
    <dgm:pt modelId="{47066FDC-6023-4463-B121-B8B37D52CD26}" type="parTrans" cxnId="{84701091-6573-4FBE-B1C3-92C2664818BB}">
      <dgm:prSet/>
      <dgm:spPr/>
      <dgm:t>
        <a:bodyPr/>
        <a:lstStyle/>
        <a:p>
          <a:endParaRPr lang="el-GR" sz="1600">
            <a:solidFill>
              <a:schemeClr val="tx1"/>
            </a:solidFill>
            <a:latin typeface="Inter" panose="020B0604020202020204" charset="0"/>
            <a:ea typeface="Inter" panose="020B0604020202020204" charset="0"/>
          </a:endParaRPr>
        </a:p>
      </dgm:t>
    </dgm:pt>
    <dgm:pt modelId="{6BA19566-0ECB-4278-97EE-AEFFC7B35BE2}" type="sibTrans" cxnId="{84701091-6573-4FBE-B1C3-92C2664818BB}">
      <dgm:prSet custT="1"/>
      <dgm:spPr/>
      <dgm:t>
        <a:bodyPr/>
        <a:lstStyle/>
        <a:p>
          <a:endParaRPr lang="el-GR" sz="1600">
            <a:solidFill>
              <a:schemeClr val="tx1"/>
            </a:solidFill>
            <a:latin typeface="Inter" panose="020B0604020202020204" charset="0"/>
            <a:ea typeface="Inter" panose="020B0604020202020204" charset="0"/>
          </a:endParaRPr>
        </a:p>
      </dgm:t>
    </dgm:pt>
    <dgm:pt modelId="{754BBABA-0733-401E-AF95-1A81AB6DC443}">
      <dgm:prSet phldrT="[Κείμενο]" custT="1"/>
      <dgm:spPr/>
      <dgm:t>
        <a:bodyPr/>
        <a:lstStyle/>
        <a:p>
          <a:r>
            <a:rPr lang="el-GR" sz="1600">
              <a:latin typeface="Inter" panose="020B0604020202020204" charset="0"/>
              <a:ea typeface="Inter" panose="020B0604020202020204" charset="0"/>
            </a:rPr>
            <a:t>Εκτεταμένη ανεργία</a:t>
          </a:r>
          <a:endParaRPr lang="el-GR" sz="1600" dirty="0">
            <a:latin typeface="Inter" panose="020B0604020202020204" charset="0"/>
            <a:ea typeface="Inter" panose="020B0604020202020204" charset="0"/>
          </a:endParaRPr>
        </a:p>
      </dgm:t>
    </dgm:pt>
    <dgm:pt modelId="{38CA1DE0-F74C-47D4-9221-A1D03115A56E}" type="parTrans" cxnId="{01D66012-B3AB-49CD-877C-EB70A07A0275}">
      <dgm:prSet/>
      <dgm:spPr/>
      <dgm:t>
        <a:bodyPr/>
        <a:lstStyle/>
        <a:p>
          <a:endParaRPr lang="el-GR" sz="1600">
            <a:solidFill>
              <a:schemeClr val="tx1"/>
            </a:solidFill>
            <a:latin typeface="Inter" panose="020B0604020202020204" charset="0"/>
            <a:ea typeface="Inter" panose="020B0604020202020204" charset="0"/>
          </a:endParaRPr>
        </a:p>
      </dgm:t>
    </dgm:pt>
    <dgm:pt modelId="{431F4846-3593-4ED9-81F1-7F7F5C4972D0}" type="sibTrans" cxnId="{01D66012-B3AB-49CD-877C-EB70A07A0275}">
      <dgm:prSet custT="1"/>
      <dgm:spPr/>
      <dgm:t>
        <a:bodyPr/>
        <a:lstStyle/>
        <a:p>
          <a:endParaRPr lang="el-GR" sz="1600">
            <a:solidFill>
              <a:schemeClr val="tx1"/>
            </a:solidFill>
            <a:latin typeface="Inter" panose="020B0604020202020204" charset="0"/>
            <a:ea typeface="Inter" panose="020B0604020202020204" charset="0"/>
          </a:endParaRPr>
        </a:p>
      </dgm:t>
    </dgm:pt>
    <dgm:pt modelId="{CCCC6709-F872-49BD-A772-B64B9B55CCCB}" type="pres">
      <dgm:prSet presAssocID="{3D12DE04-39EE-4E4E-970C-0FFDF4E80653}" presName="cycle" presStyleCnt="0">
        <dgm:presLayoutVars>
          <dgm:dir/>
          <dgm:resizeHandles val="exact"/>
        </dgm:presLayoutVars>
      </dgm:prSet>
      <dgm:spPr/>
    </dgm:pt>
    <dgm:pt modelId="{5C13E057-304F-4668-BF6E-7682135B2B89}" type="pres">
      <dgm:prSet presAssocID="{9BAFAFE0-9DBE-4CCF-BD58-B1FDE6EBE9B4}" presName="node" presStyleLbl="node1" presStyleIdx="0" presStyleCnt="7" custScaleX="162188" custScaleY="90610" custRadScaleRad="90694" custRadScaleInc="-5679">
        <dgm:presLayoutVars>
          <dgm:bulletEnabled val="1"/>
        </dgm:presLayoutVars>
      </dgm:prSet>
      <dgm:spPr/>
    </dgm:pt>
    <dgm:pt modelId="{019B5C84-CE3E-47E1-B1CE-A8D3D5C8BB43}" type="pres">
      <dgm:prSet presAssocID="{7CFF198D-8442-4992-A2DC-436EFBC66B6D}" presName="sibTrans" presStyleLbl="sibTrans2D1" presStyleIdx="0" presStyleCnt="7" custScaleX="122360"/>
      <dgm:spPr/>
    </dgm:pt>
    <dgm:pt modelId="{196379F6-EBC2-435E-A158-356B95A2D58D}" type="pres">
      <dgm:prSet presAssocID="{7CFF198D-8442-4992-A2DC-436EFBC66B6D}" presName="connectorText" presStyleLbl="sibTrans2D1" presStyleIdx="0" presStyleCnt="7"/>
      <dgm:spPr/>
    </dgm:pt>
    <dgm:pt modelId="{89BC070D-832B-4335-9002-03F6DB848E04}" type="pres">
      <dgm:prSet presAssocID="{8E13C9F6-7FB8-4101-951A-80737657095F}" presName="node" presStyleLbl="node1" presStyleIdx="1" presStyleCnt="7" custScaleX="264003" custScaleY="113987" custRadScaleRad="163588" custRadScaleInc="46955">
        <dgm:presLayoutVars>
          <dgm:bulletEnabled val="1"/>
        </dgm:presLayoutVars>
      </dgm:prSet>
      <dgm:spPr>
        <a:prstGeom prst="ellipse">
          <a:avLst/>
        </a:prstGeom>
      </dgm:spPr>
    </dgm:pt>
    <dgm:pt modelId="{19FC2AF9-8DD9-46F8-AB6B-B41F65A455BB}" type="pres">
      <dgm:prSet presAssocID="{F7FE28FA-0044-4E77-95DB-1D3B76305594}" presName="sibTrans" presStyleLbl="sibTrans2D1" presStyleIdx="1" presStyleCnt="7" custScaleX="137685"/>
      <dgm:spPr/>
    </dgm:pt>
    <dgm:pt modelId="{C0F090EA-2064-41A9-BF4A-7BCF08403797}" type="pres">
      <dgm:prSet presAssocID="{F7FE28FA-0044-4E77-95DB-1D3B76305594}" presName="connectorText" presStyleLbl="sibTrans2D1" presStyleIdx="1" presStyleCnt="7"/>
      <dgm:spPr/>
    </dgm:pt>
    <dgm:pt modelId="{5B2027C3-48D6-461B-862C-A73D310AB46F}" type="pres">
      <dgm:prSet presAssocID="{5C89B350-3E96-4F53-ABD3-1B5CA6F70F46}" presName="node" presStyleLbl="node1" presStyleIdx="2" presStyleCnt="7" custScaleX="163695" custScaleY="88035" custRadScaleRad="166669" custRadScaleInc="-1287">
        <dgm:presLayoutVars>
          <dgm:bulletEnabled val="1"/>
        </dgm:presLayoutVars>
      </dgm:prSet>
      <dgm:spPr>
        <a:prstGeom prst="ellipse">
          <a:avLst/>
        </a:prstGeom>
      </dgm:spPr>
    </dgm:pt>
    <dgm:pt modelId="{FC879098-B141-41EC-BD3E-256D0835DE37}" type="pres">
      <dgm:prSet presAssocID="{03E7EBC6-76CF-42AA-9D34-1120D38091C1}" presName="sibTrans" presStyleLbl="sibTrans2D1" presStyleIdx="2" presStyleCnt="7" custScaleX="155403" custLinFactNeighborX="50010" custLinFactNeighborY="72323"/>
      <dgm:spPr/>
    </dgm:pt>
    <dgm:pt modelId="{F6EB364D-B71A-4FB0-AABD-85AFB034F4C7}" type="pres">
      <dgm:prSet presAssocID="{03E7EBC6-76CF-42AA-9D34-1120D38091C1}" presName="connectorText" presStyleLbl="sibTrans2D1" presStyleIdx="2" presStyleCnt="7"/>
      <dgm:spPr/>
    </dgm:pt>
    <dgm:pt modelId="{53CC2709-DEB3-46D5-8610-9E7E58A8B955}" type="pres">
      <dgm:prSet presAssocID="{CFB431EF-FE24-4AAF-A554-1DE2EE4EAEB6}" presName="node" presStyleLbl="node1" presStyleIdx="3" presStyleCnt="7" custScaleX="158313" custRadScaleRad="106589" custRadScaleInc="-8199">
        <dgm:presLayoutVars>
          <dgm:bulletEnabled val="1"/>
        </dgm:presLayoutVars>
      </dgm:prSet>
      <dgm:spPr/>
    </dgm:pt>
    <dgm:pt modelId="{8379DC76-11E6-423F-AFDA-2D256AE18828}" type="pres">
      <dgm:prSet presAssocID="{082F70D3-BF07-4D29-9EB6-4739BAFF6376}" presName="sibTrans" presStyleLbl="sibTrans2D1" presStyleIdx="3" presStyleCnt="7" custScaleX="130270" custLinFactNeighborX="34" custLinFactNeighborY="29560"/>
      <dgm:spPr/>
    </dgm:pt>
    <dgm:pt modelId="{6716D9FA-E820-40CA-8A08-C40443178DD4}" type="pres">
      <dgm:prSet presAssocID="{082F70D3-BF07-4D29-9EB6-4739BAFF6376}" presName="connectorText" presStyleLbl="sibTrans2D1" presStyleIdx="3" presStyleCnt="7"/>
      <dgm:spPr/>
    </dgm:pt>
    <dgm:pt modelId="{3FC03D4D-A8C4-4528-BD6E-D974DBD91A42}" type="pres">
      <dgm:prSet presAssocID="{7A1AFD9A-538E-4CE4-BECA-9219B2B315CE}" presName="node" presStyleLbl="node1" presStyleIdx="4" presStyleCnt="7" custScaleX="263097" custScaleY="133033" custRadScaleRad="150670" custRadScaleInc="128259">
        <dgm:presLayoutVars>
          <dgm:bulletEnabled val="1"/>
        </dgm:presLayoutVars>
      </dgm:prSet>
      <dgm:spPr/>
    </dgm:pt>
    <dgm:pt modelId="{DD7AA3DA-4358-42D9-9C02-1FB98FA3E907}" type="pres">
      <dgm:prSet presAssocID="{808FCBA6-783A-4502-A9F5-51806586C87D}" presName="sibTrans" presStyleLbl="sibTrans2D1" presStyleIdx="4" presStyleCnt="7" custAng="19145142" custScaleX="1164345" custScaleY="101446" custLinFactX="400000" custLinFactNeighborX="405399" custLinFactNeighborY="61267"/>
      <dgm:spPr/>
    </dgm:pt>
    <dgm:pt modelId="{8844D1FD-06E4-4279-8AE5-901E4D7E6CEA}" type="pres">
      <dgm:prSet presAssocID="{808FCBA6-783A-4502-A9F5-51806586C87D}" presName="connectorText" presStyleLbl="sibTrans2D1" presStyleIdx="4" presStyleCnt="7"/>
      <dgm:spPr/>
    </dgm:pt>
    <dgm:pt modelId="{57DA2570-9872-4D46-9BC8-7526241CA0DC}" type="pres">
      <dgm:prSet presAssocID="{2995A533-1E90-4509-A53C-70C151FF3AC9}" presName="node" presStyleLbl="node1" presStyleIdx="5" presStyleCnt="7" custScaleX="188315" custScaleY="92924" custRadScaleRad="155829" custRadScaleInc="58831">
        <dgm:presLayoutVars>
          <dgm:bulletEnabled val="1"/>
        </dgm:presLayoutVars>
      </dgm:prSet>
      <dgm:spPr/>
    </dgm:pt>
    <dgm:pt modelId="{38B11BF7-58D3-44E9-BD50-D0AB1079BE5F}" type="pres">
      <dgm:prSet presAssocID="{6BA19566-0ECB-4278-97EE-AEFFC7B35BE2}" presName="sibTrans" presStyleLbl="sibTrans2D1" presStyleIdx="5" presStyleCnt="7" custAng="18404575" custScaleX="1452636" custScaleY="107557" custLinFactX="400000" custLinFactY="100000" custLinFactNeighborX="447978" custLinFactNeighborY="128675"/>
      <dgm:spPr/>
    </dgm:pt>
    <dgm:pt modelId="{226CBC33-9FB4-48D6-B3C1-DBD3C429D969}" type="pres">
      <dgm:prSet presAssocID="{6BA19566-0ECB-4278-97EE-AEFFC7B35BE2}" presName="connectorText" presStyleLbl="sibTrans2D1" presStyleIdx="5" presStyleCnt="7"/>
      <dgm:spPr/>
    </dgm:pt>
    <dgm:pt modelId="{3F1B138C-9A2C-4CAC-97BE-2160AF5EBA91}" type="pres">
      <dgm:prSet presAssocID="{754BBABA-0733-401E-AF95-1A81AB6DC443}" presName="node" presStyleLbl="node1" presStyleIdx="6" presStyleCnt="7" custScaleX="182962" custScaleY="92944" custRadScaleRad="167569" custRadScaleInc="-34992">
        <dgm:presLayoutVars>
          <dgm:bulletEnabled val="1"/>
        </dgm:presLayoutVars>
      </dgm:prSet>
      <dgm:spPr/>
    </dgm:pt>
    <dgm:pt modelId="{BE866F2D-626B-478D-A203-46924620BD6D}" type="pres">
      <dgm:prSet presAssocID="{431F4846-3593-4ED9-81F1-7F7F5C4972D0}" presName="sibTrans" presStyleLbl="sibTrans2D1" presStyleIdx="6" presStyleCnt="7" custScaleX="135822"/>
      <dgm:spPr/>
    </dgm:pt>
    <dgm:pt modelId="{15BEFA86-63AA-4AB5-AF05-8C70A773C0F7}" type="pres">
      <dgm:prSet presAssocID="{431F4846-3593-4ED9-81F1-7F7F5C4972D0}" presName="connectorText" presStyleLbl="sibTrans2D1" presStyleIdx="6" presStyleCnt="7"/>
      <dgm:spPr/>
    </dgm:pt>
  </dgm:ptLst>
  <dgm:cxnLst>
    <dgm:cxn modelId="{01D66012-B3AB-49CD-877C-EB70A07A0275}" srcId="{3D12DE04-39EE-4E4E-970C-0FFDF4E80653}" destId="{754BBABA-0733-401E-AF95-1A81AB6DC443}" srcOrd="6" destOrd="0" parTransId="{38CA1DE0-F74C-47D4-9221-A1D03115A56E}" sibTransId="{431F4846-3593-4ED9-81F1-7F7F5C4972D0}"/>
    <dgm:cxn modelId="{E157BC1D-06F2-4970-B1CD-582E341A5C2D}" type="presOf" srcId="{082F70D3-BF07-4D29-9EB6-4739BAFF6376}" destId="{6716D9FA-E820-40CA-8A08-C40443178DD4}" srcOrd="1" destOrd="0" presId="urn:microsoft.com/office/officeart/2005/8/layout/cycle2"/>
    <dgm:cxn modelId="{20DCE630-E256-4E7B-A267-377D0921A11B}" type="presOf" srcId="{7A1AFD9A-538E-4CE4-BECA-9219B2B315CE}" destId="{3FC03D4D-A8C4-4528-BD6E-D974DBD91A42}" srcOrd="0" destOrd="0" presId="urn:microsoft.com/office/officeart/2005/8/layout/cycle2"/>
    <dgm:cxn modelId="{EA617945-572B-4D63-9CD2-CDEB67AD613E}" type="presOf" srcId="{03E7EBC6-76CF-42AA-9D34-1120D38091C1}" destId="{FC879098-B141-41EC-BD3E-256D0835DE37}" srcOrd="0" destOrd="0" presId="urn:microsoft.com/office/officeart/2005/8/layout/cycle2"/>
    <dgm:cxn modelId="{8667D04A-2AFB-45DB-89E1-7735A3FB7AFF}" type="presOf" srcId="{5C89B350-3E96-4F53-ABD3-1B5CA6F70F46}" destId="{5B2027C3-48D6-461B-862C-A73D310AB46F}" srcOrd="0" destOrd="0" presId="urn:microsoft.com/office/officeart/2005/8/layout/cycle2"/>
    <dgm:cxn modelId="{DA03F04F-2654-41ED-976C-AA5D71DEACAE}" type="presOf" srcId="{03E7EBC6-76CF-42AA-9D34-1120D38091C1}" destId="{F6EB364D-B71A-4FB0-AABD-85AFB034F4C7}" srcOrd="1" destOrd="0" presId="urn:microsoft.com/office/officeart/2005/8/layout/cycle2"/>
    <dgm:cxn modelId="{C8B28370-C183-42FC-A97C-6BA64E2AB87E}" type="presOf" srcId="{6BA19566-0ECB-4278-97EE-AEFFC7B35BE2}" destId="{38B11BF7-58D3-44E9-BD50-D0AB1079BE5F}" srcOrd="0" destOrd="0" presId="urn:microsoft.com/office/officeart/2005/8/layout/cycle2"/>
    <dgm:cxn modelId="{6D1FCA54-9D8E-403A-9D6B-369BACAE48B6}" type="presOf" srcId="{7CFF198D-8442-4992-A2DC-436EFBC66B6D}" destId="{196379F6-EBC2-435E-A158-356B95A2D58D}" srcOrd="1" destOrd="0" presId="urn:microsoft.com/office/officeart/2005/8/layout/cycle2"/>
    <dgm:cxn modelId="{151FF476-D5EA-4C3C-B01B-6400827D5103}" type="presOf" srcId="{CFB431EF-FE24-4AAF-A554-1DE2EE4EAEB6}" destId="{53CC2709-DEB3-46D5-8610-9E7E58A8B955}" srcOrd="0" destOrd="0" presId="urn:microsoft.com/office/officeart/2005/8/layout/cycle2"/>
    <dgm:cxn modelId="{404DA57A-0EF0-4ED4-903D-4F530EDB4BAA}" type="presOf" srcId="{808FCBA6-783A-4502-A9F5-51806586C87D}" destId="{8844D1FD-06E4-4279-8AE5-901E4D7E6CEA}" srcOrd="1" destOrd="0" presId="urn:microsoft.com/office/officeart/2005/8/layout/cycle2"/>
    <dgm:cxn modelId="{0C819781-A0CB-4639-BDF0-9E03AA250520}" type="presOf" srcId="{9BAFAFE0-9DBE-4CCF-BD58-B1FDE6EBE9B4}" destId="{5C13E057-304F-4668-BF6E-7682135B2B89}" srcOrd="0" destOrd="0" presId="urn:microsoft.com/office/officeart/2005/8/layout/cycle2"/>
    <dgm:cxn modelId="{DEDC3D8C-043F-42B4-B399-411715294AFE}" srcId="{3D12DE04-39EE-4E4E-970C-0FFDF4E80653}" destId="{8E13C9F6-7FB8-4101-951A-80737657095F}" srcOrd="1" destOrd="0" parTransId="{D3E69D2B-50D4-4AF2-AF4C-50B5D8D9D377}" sibTransId="{F7FE28FA-0044-4E77-95DB-1D3B76305594}"/>
    <dgm:cxn modelId="{84701091-6573-4FBE-B1C3-92C2664818BB}" srcId="{3D12DE04-39EE-4E4E-970C-0FFDF4E80653}" destId="{2995A533-1E90-4509-A53C-70C151FF3AC9}" srcOrd="5" destOrd="0" parTransId="{47066FDC-6023-4463-B121-B8B37D52CD26}" sibTransId="{6BA19566-0ECB-4278-97EE-AEFFC7B35BE2}"/>
    <dgm:cxn modelId="{5A7D9191-7141-455F-8ED0-6C011D766D9B}" type="presOf" srcId="{2995A533-1E90-4509-A53C-70C151FF3AC9}" destId="{57DA2570-9872-4D46-9BC8-7526241CA0DC}" srcOrd="0" destOrd="0" presId="urn:microsoft.com/office/officeart/2005/8/layout/cycle2"/>
    <dgm:cxn modelId="{5082B494-6471-4638-806C-18FBFE9A82F3}" srcId="{3D12DE04-39EE-4E4E-970C-0FFDF4E80653}" destId="{9BAFAFE0-9DBE-4CCF-BD58-B1FDE6EBE9B4}" srcOrd="0" destOrd="0" parTransId="{6ABE91DF-FED2-4CC7-B1C3-96EBF1B8187F}" sibTransId="{7CFF198D-8442-4992-A2DC-436EFBC66B6D}"/>
    <dgm:cxn modelId="{B49FE997-DB33-4925-A28D-4DDB817FF6E2}" srcId="{3D12DE04-39EE-4E4E-970C-0FFDF4E80653}" destId="{5C89B350-3E96-4F53-ABD3-1B5CA6F70F46}" srcOrd="2" destOrd="0" parTransId="{239FB877-8754-4A43-BC79-775EEB60793E}" sibTransId="{03E7EBC6-76CF-42AA-9D34-1120D38091C1}"/>
    <dgm:cxn modelId="{E08B3D99-3E07-4297-B0A4-5CE45C42AF7C}" type="presOf" srcId="{7CFF198D-8442-4992-A2DC-436EFBC66B6D}" destId="{019B5C84-CE3E-47E1-B1CE-A8D3D5C8BB43}" srcOrd="0" destOrd="0" presId="urn:microsoft.com/office/officeart/2005/8/layout/cycle2"/>
    <dgm:cxn modelId="{9E20849B-83AD-44FB-8097-5AFFA56B8B40}" type="presOf" srcId="{3D12DE04-39EE-4E4E-970C-0FFDF4E80653}" destId="{CCCC6709-F872-49BD-A772-B64B9B55CCCB}" srcOrd="0" destOrd="0" presId="urn:microsoft.com/office/officeart/2005/8/layout/cycle2"/>
    <dgm:cxn modelId="{E0D86F9E-8835-4A88-BEC3-2B1369762C9D}" type="presOf" srcId="{754BBABA-0733-401E-AF95-1A81AB6DC443}" destId="{3F1B138C-9A2C-4CAC-97BE-2160AF5EBA91}" srcOrd="0" destOrd="0" presId="urn:microsoft.com/office/officeart/2005/8/layout/cycle2"/>
    <dgm:cxn modelId="{36BF6AB6-BE9D-46FF-B781-A74792915970}" type="presOf" srcId="{8E13C9F6-7FB8-4101-951A-80737657095F}" destId="{89BC070D-832B-4335-9002-03F6DB848E04}" srcOrd="0" destOrd="0" presId="urn:microsoft.com/office/officeart/2005/8/layout/cycle2"/>
    <dgm:cxn modelId="{5C50ECC7-A06A-4AB3-A882-EB3C59ECB188}" type="presOf" srcId="{6BA19566-0ECB-4278-97EE-AEFFC7B35BE2}" destId="{226CBC33-9FB4-48D6-B3C1-DBD3C429D969}" srcOrd="1" destOrd="0" presId="urn:microsoft.com/office/officeart/2005/8/layout/cycle2"/>
    <dgm:cxn modelId="{CB3957CF-96BE-4DA4-ADB4-F28B3BAF4DA3}" type="presOf" srcId="{431F4846-3593-4ED9-81F1-7F7F5C4972D0}" destId="{15BEFA86-63AA-4AB5-AF05-8C70A773C0F7}" srcOrd="1" destOrd="0" presId="urn:microsoft.com/office/officeart/2005/8/layout/cycle2"/>
    <dgm:cxn modelId="{014E8FD0-E4DB-4933-8DE2-A04959B3C701}" type="presOf" srcId="{808FCBA6-783A-4502-A9F5-51806586C87D}" destId="{DD7AA3DA-4358-42D9-9C02-1FB98FA3E907}" srcOrd="0" destOrd="0" presId="urn:microsoft.com/office/officeart/2005/8/layout/cycle2"/>
    <dgm:cxn modelId="{4C6EB1DB-1D92-4EF8-9545-57DD3369F13B}" srcId="{3D12DE04-39EE-4E4E-970C-0FFDF4E80653}" destId="{7A1AFD9A-538E-4CE4-BECA-9219B2B315CE}" srcOrd="4" destOrd="0" parTransId="{9D2CB3B8-5C30-44CC-83EB-3235A25A1EDF}" sibTransId="{808FCBA6-783A-4502-A9F5-51806586C87D}"/>
    <dgm:cxn modelId="{4C0C86DC-8D6C-4154-BF6D-700E032F1F1C}" type="presOf" srcId="{082F70D3-BF07-4D29-9EB6-4739BAFF6376}" destId="{8379DC76-11E6-423F-AFDA-2D256AE18828}" srcOrd="0" destOrd="0" presId="urn:microsoft.com/office/officeart/2005/8/layout/cycle2"/>
    <dgm:cxn modelId="{B7E8C9E0-6EEB-474A-A9FC-BA4A7C747D80}" type="presOf" srcId="{F7FE28FA-0044-4E77-95DB-1D3B76305594}" destId="{19FC2AF9-8DD9-46F8-AB6B-B41F65A455BB}" srcOrd="0" destOrd="0" presId="urn:microsoft.com/office/officeart/2005/8/layout/cycle2"/>
    <dgm:cxn modelId="{373503E3-2CCE-4CAC-8FA4-3702D1AD00F1}" srcId="{3D12DE04-39EE-4E4E-970C-0FFDF4E80653}" destId="{CFB431EF-FE24-4AAF-A554-1DE2EE4EAEB6}" srcOrd="3" destOrd="0" parTransId="{71852FCD-B666-4975-8412-359EAFC9E607}" sibTransId="{082F70D3-BF07-4D29-9EB6-4739BAFF6376}"/>
    <dgm:cxn modelId="{07EDE0EE-14E3-44D7-A152-4EC7B2B716FB}" type="presOf" srcId="{F7FE28FA-0044-4E77-95DB-1D3B76305594}" destId="{C0F090EA-2064-41A9-BF4A-7BCF08403797}" srcOrd="1" destOrd="0" presId="urn:microsoft.com/office/officeart/2005/8/layout/cycle2"/>
    <dgm:cxn modelId="{E83070F2-9472-4C86-AF7C-F04B93695A03}" type="presOf" srcId="{431F4846-3593-4ED9-81F1-7F7F5C4972D0}" destId="{BE866F2D-626B-478D-A203-46924620BD6D}" srcOrd="0" destOrd="0" presId="urn:microsoft.com/office/officeart/2005/8/layout/cycle2"/>
    <dgm:cxn modelId="{B33BA2F1-A693-4C8E-8FAB-14197B2D2FD3}" type="presParOf" srcId="{CCCC6709-F872-49BD-A772-B64B9B55CCCB}" destId="{5C13E057-304F-4668-BF6E-7682135B2B89}" srcOrd="0" destOrd="0" presId="urn:microsoft.com/office/officeart/2005/8/layout/cycle2"/>
    <dgm:cxn modelId="{7A0B93E9-6152-411F-AA0C-2B6D7DECB226}" type="presParOf" srcId="{CCCC6709-F872-49BD-A772-B64B9B55CCCB}" destId="{019B5C84-CE3E-47E1-B1CE-A8D3D5C8BB43}" srcOrd="1" destOrd="0" presId="urn:microsoft.com/office/officeart/2005/8/layout/cycle2"/>
    <dgm:cxn modelId="{E73E01B6-D6F4-4A3D-BC3F-FC9D55406051}" type="presParOf" srcId="{019B5C84-CE3E-47E1-B1CE-A8D3D5C8BB43}" destId="{196379F6-EBC2-435E-A158-356B95A2D58D}" srcOrd="0" destOrd="0" presId="urn:microsoft.com/office/officeart/2005/8/layout/cycle2"/>
    <dgm:cxn modelId="{B2AB32FD-C47E-4B29-BDF0-AF7AE1C0523C}" type="presParOf" srcId="{CCCC6709-F872-49BD-A772-B64B9B55CCCB}" destId="{89BC070D-832B-4335-9002-03F6DB848E04}" srcOrd="2" destOrd="0" presId="urn:microsoft.com/office/officeart/2005/8/layout/cycle2"/>
    <dgm:cxn modelId="{31202DB4-726D-4B01-BC73-0E6DE80F4F2D}" type="presParOf" srcId="{CCCC6709-F872-49BD-A772-B64B9B55CCCB}" destId="{19FC2AF9-8DD9-46F8-AB6B-B41F65A455BB}" srcOrd="3" destOrd="0" presId="urn:microsoft.com/office/officeart/2005/8/layout/cycle2"/>
    <dgm:cxn modelId="{E180EB98-18BD-406E-B331-8ACDA865735D}" type="presParOf" srcId="{19FC2AF9-8DD9-46F8-AB6B-B41F65A455BB}" destId="{C0F090EA-2064-41A9-BF4A-7BCF08403797}" srcOrd="0" destOrd="0" presId="urn:microsoft.com/office/officeart/2005/8/layout/cycle2"/>
    <dgm:cxn modelId="{173F45C0-2F88-4D79-8A74-42A88398EDEC}" type="presParOf" srcId="{CCCC6709-F872-49BD-A772-B64B9B55CCCB}" destId="{5B2027C3-48D6-461B-862C-A73D310AB46F}" srcOrd="4" destOrd="0" presId="urn:microsoft.com/office/officeart/2005/8/layout/cycle2"/>
    <dgm:cxn modelId="{E2F847DD-D60A-48DA-AFA2-D1B0C8CBC6BB}" type="presParOf" srcId="{CCCC6709-F872-49BD-A772-B64B9B55CCCB}" destId="{FC879098-B141-41EC-BD3E-256D0835DE37}" srcOrd="5" destOrd="0" presId="urn:microsoft.com/office/officeart/2005/8/layout/cycle2"/>
    <dgm:cxn modelId="{C535B609-7645-412F-A495-6B08F8048A90}" type="presParOf" srcId="{FC879098-B141-41EC-BD3E-256D0835DE37}" destId="{F6EB364D-B71A-4FB0-AABD-85AFB034F4C7}" srcOrd="0" destOrd="0" presId="urn:microsoft.com/office/officeart/2005/8/layout/cycle2"/>
    <dgm:cxn modelId="{CA1A629E-B920-42D3-AD7B-0BA4B776D4F6}" type="presParOf" srcId="{CCCC6709-F872-49BD-A772-B64B9B55CCCB}" destId="{53CC2709-DEB3-46D5-8610-9E7E58A8B955}" srcOrd="6" destOrd="0" presId="urn:microsoft.com/office/officeart/2005/8/layout/cycle2"/>
    <dgm:cxn modelId="{91CC8B1E-5B3B-4500-968C-039B24B68816}" type="presParOf" srcId="{CCCC6709-F872-49BD-A772-B64B9B55CCCB}" destId="{8379DC76-11E6-423F-AFDA-2D256AE18828}" srcOrd="7" destOrd="0" presId="urn:microsoft.com/office/officeart/2005/8/layout/cycle2"/>
    <dgm:cxn modelId="{A87DE7F5-B935-46F4-BE1E-87A0FCBBF9B9}" type="presParOf" srcId="{8379DC76-11E6-423F-AFDA-2D256AE18828}" destId="{6716D9FA-E820-40CA-8A08-C40443178DD4}" srcOrd="0" destOrd="0" presId="urn:microsoft.com/office/officeart/2005/8/layout/cycle2"/>
    <dgm:cxn modelId="{CE8AD8F3-5D72-4802-B51B-485B47F3D8A2}" type="presParOf" srcId="{CCCC6709-F872-49BD-A772-B64B9B55CCCB}" destId="{3FC03D4D-A8C4-4528-BD6E-D974DBD91A42}" srcOrd="8" destOrd="0" presId="urn:microsoft.com/office/officeart/2005/8/layout/cycle2"/>
    <dgm:cxn modelId="{420A6D5E-C76B-48A7-A677-B34246C200C2}" type="presParOf" srcId="{CCCC6709-F872-49BD-A772-B64B9B55CCCB}" destId="{DD7AA3DA-4358-42D9-9C02-1FB98FA3E907}" srcOrd="9" destOrd="0" presId="urn:microsoft.com/office/officeart/2005/8/layout/cycle2"/>
    <dgm:cxn modelId="{8E9E906A-09E3-4C83-9C0E-FE7257661ED1}" type="presParOf" srcId="{DD7AA3DA-4358-42D9-9C02-1FB98FA3E907}" destId="{8844D1FD-06E4-4279-8AE5-901E4D7E6CEA}" srcOrd="0" destOrd="0" presId="urn:microsoft.com/office/officeart/2005/8/layout/cycle2"/>
    <dgm:cxn modelId="{21D75D08-35B3-4483-85F8-F8B0DB561FA2}" type="presParOf" srcId="{CCCC6709-F872-49BD-A772-B64B9B55CCCB}" destId="{57DA2570-9872-4D46-9BC8-7526241CA0DC}" srcOrd="10" destOrd="0" presId="urn:microsoft.com/office/officeart/2005/8/layout/cycle2"/>
    <dgm:cxn modelId="{FCEA0131-6DA9-4D0B-9027-E7C9AD8C3FE2}" type="presParOf" srcId="{CCCC6709-F872-49BD-A772-B64B9B55CCCB}" destId="{38B11BF7-58D3-44E9-BD50-D0AB1079BE5F}" srcOrd="11" destOrd="0" presId="urn:microsoft.com/office/officeart/2005/8/layout/cycle2"/>
    <dgm:cxn modelId="{4FE9B9B8-0273-46E2-B2D6-E1F60A086789}" type="presParOf" srcId="{38B11BF7-58D3-44E9-BD50-D0AB1079BE5F}" destId="{226CBC33-9FB4-48D6-B3C1-DBD3C429D969}" srcOrd="0" destOrd="0" presId="urn:microsoft.com/office/officeart/2005/8/layout/cycle2"/>
    <dgm:cxn modelId="{88FC0AD4-ACC2-42F0-8E8A-D3D16FE1D438}" type="presParOf" srcId="{CCCC6709-F872-49BD-A772-B64B9B55CCCB}" destId="{3F1B138C-9A2C-4CAC-97BE-2160AF5EBA91}" srcOrd="12" destOrd="0" presId="urn:microsoft.com/office/officeart/2005/8/layout/cycle2"/>
    <dgm:cxn modelId="{EFB1D343-8A08-4959-8729-BD3CC528BCAD}" type="presParOf" srcId="{CCCC6709-F872-49BD-A772-B64B9B55CCCB}" destId="{BE866F2D-626B-478D-A203-46924620BD6D}" srcOrd="13" destOrd="0" presId="urn:microsoft.com/office/officeart/2005/8/layout/cycle2"/>
    <dgm:cxn modelId="{55E5E15B-E39A-45A2-9EC4-0C217CDFE6D1}" type="presParOf" srcId="{BE866F2D-626B-478D-A203-46924620BD6D}" destId="{15BEFA86-63AA-4AB5-AF05-8C70A773C0F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D7AE3F-FAA8-4D53-BA8F-FB6A06AA8E3D}" type="doc">
      <dgm:prSet loTypeId="urn:microsoft.com/office/officeart/2005/8/layout/orgChart1" loCatId="hierarchy" qsTypeId="urn:microsoft.com/office/officeart/2005/8/quickstyle/3d1" qsCatId="3D" csTypeId="urn:microsoft.com/office/officeart/2005/8/colors/colorful2" csCatId="colorful" phldr="1"/>
      <dgm:spPr/>
      <dgm:t>
        <a:bodyPr/>
        <a:lstStyle/>
        <a:p>
          <a:endParaRPr lang="el-GR"/>
        </a:p>
      </dgm:t>
    </dgm:pt>
    <dgm:pt modelId="{606CAF45-DF61-4EEC-92DC-200DFD0687CB}">
      <dgm:prSet phldrT="[Κείμενο]" custT="1"/>
      <dgm:spPr/>
      <dgm:t>
        <a:bodyPr/>
        <a:lstStyle/>
        <a:p>
          <a:r>
            <a:rPr lang="el-GR" sz="1800" dirty="0">
              <a:latin typeface="+mn-lt"/>
            </a:rPr>
            <a:t>Μέτρα καταπολέμησης ανεργίας</a:t>
          </a:r>
        </a:p>
      </dgm:t>
    </dgm:pt>
    <dgm:pt modelId="{A9CD4ED5-3562-4497-8236-C6EB8F5143C5}" type="parTrans" cxnId="{30EBA848-8290-4C70-8196-91754EB5F77A}">
      <dgm:prSet/>
      <dgm:spPr/>
      <dgm:t>
        <a:bodyPr/>
        <a:lstStyle/>
        <a:p>
          <a:endParaRPr lang="el-GR" sz="1600">
            <a:latin typeface="+mn-lt"/>
          </a:endParaRPr>
        </a:p>
      </dgm:t>
    </dgm:pt>
    <dgm:pt modelId="{E845A900-943F-438E-A848-4347BD0BEAFD}" type="sibTrans" cxnId="{30EBA848-8290-4C70-8196-91754EB5F77A}">
      <dgm:prSet/>
      <dgm:spPr/>
      <dgm:t>
        <a:bodyPr/>
        <a:lstStyle/>
        <a:p>
          <a:endParaRPr lang="el-GR" sz="1600">
            <a:latin typeface="+mn-lt"/>
          </a:endParaRPr>
        </a:p>
      </dgm:t>
    </dgm:pt>
    <dgm:pt modelId="{8391D3D8-4AE3-445E-95EA-D7BB80D3E75B}">
      <dgm:prSet phldrT="[Κείμενο]" custT="1"/>
      <dgm:spPr/>
      <dgm:t>
        <a:bodyPr/>
        <a:lstStyle/>
        <a:p>
          <a:r>
            <a:rPr lang="el-GR" sz="1800" dirty="0">
              <a:latin typeface="+mn-lt"/>
            </a:rPr>
            <a:t>Μέτρα αύξησης συνολικής ζήτησης</a:t>
          </a:r>
        </a:p>
      </dgm:t>
    </dgm:pt>
    <dgm:pt modelId="{AA114813-6EC8-4217-9A30-0E5A9EC22A5E}" type="parTrans" cxnId="{BA24E206-72E1-460E-9096-D301A1770F03}">
      <dgm:prSet/>
      <dgm:spPr/>
      <dgm:t>
        <a:bodyPr/>
        <a:lstStyle/>
        <a:p>
          <a:endParaRPr lang="el-GR" sz="1600">
            <a:latin typeface="+mn-lt"/>
          </a:endParaRPr>
        </a:p>
      </dgm:t>
    </dgm:pt>
    <dgm:pt modelId="{D69C8DDE-62C2-4FA5-B9B1-950AC17610C7}" type="sibTrans" cxnId="{BA24E206-72E1-460E-9096-D301A1770F03}">
      <dgm:prSet/>
      <dgm:spPr/>
      <dgm:t>
        <a:bodyPr/>
        <a:lstStyle/>
        <a:p>
          <a:endParaRPr lang="el-GR" sz="1600">
            <a:latin typeface="+mn-lt"/>
          </a:endParaRPr>
        </a:p>
      </dgm:t>
    </dgm:pt>
    <dgm:pt modelId="{E0582EA2-AC84-4AE4-9743-3C0F15369B93}">
      <dgm:prSet phldrT="[Κείμενο]" custT="1"/>
      <dgm:spPr/>
      <dgm:t>
        <a:bodyPr/>
        <a:lstStyle/>
        <a:p>
          <a:r>
            <a:rPr lang="el-GR" sz="1800" dirty="0">
              <a:latin typeface="+mn-lt"/>
            </a:rPr>
            <a:t>Δημοσιονομικά</a:t>
          </a:r>
        </a:p>
      </dgm:t>
    </dgm:pt>
    <dgm:pt modelId="{36C5FAA8-22E6-45D0-93BC-FA8F11AD68E3}" type="parTrans" cxnId="{58B0F659-7738-4B0F-A970-674F847B4C5C}">
      <dgm:prSet/>
      <dgm:spPr/>
      <dgm:t>
        <a:bodyPr/>
        <a:lstStyle/>
        <a:p>
          <a:endParaRPr lang="el-GR" sz="1600">
            <a:latin typeface="+mn-lt"/>
          </a:endParaRPr>
        </a:p>
      </dgm:t>
    </dgm:pt>
    <dgm:pt modelId="{C6CE3706-24EF-4118-9572-8520192C7E4B}" type="sibTrans" cxnId="{58B0F659-7738-4B0F-A970-674F847B4C5C}">
      <dgm:prSet/>
      <dgm:spPr/>
      <dgm:t>
        <a:bodyPr/>
        <a:lstStyle/>
        <a:p>
          <a:endParaRPr lang="el-GR" sz="1600">
            <a:latin typeface="+mn-lt"/>
          </a:endParaRPr>
        </a:p>
      </dgm:t>
    </dgm:pt>
    <dgm:pt modelId="{13CC7B12-2C71-4BC7-A445-AB5645B76BF2}">
      <dgm:prSet phldrT="[Κείμενο]" custT="1"/>
      <dgm:spPr/>
      <dgm:t>
        <a:bodyPr/>
        <a:lstStyle/>
        <a:p>
          <a:r>
            <a:rPr lang="el-GR" sz="1800" dirty="0">
              <a:latin typeface="+mn-lt"/>
            </a:rPr>
            <a:t>Νομισματικά</a:t>
          </a:r>
        </a:p>
      </dgm:t>
    </dgm:pt>
    <dgm:pt modelId="{3864DCD0-314B-42A5-9340-23393CD06BC7}" type="parTrans" cxnId="{EBAFC002-8FD1-49DC-A423-F3B7346D7803}">
      <dgm:prSet/>
      <dgm:spPr/>
      <dgm:t>
        <a:bodyPr/>
        <a:lstStyle/>
        <a:p>
          <a:endParaRPr lang="el-GR" sz="1600">
            <a:latin typeface="+mn-lt"/>
          </a:endParaRPr>
        </a:p>
      </dgm:t>
    </dgm:pt>
    <dgm:pt modelId="{D6DAAD28-62A4-44FF-9A50-611FF19B8FC9}" type="sibTrans" cxnId="{EBAFC002-8FD1-49DC-A423-F3B7346D7803}">
      <dgm:prSet/>
      <dgm:spPr/>
      <dgm:t>
        <a:bodyPr/>
        <a:lstStyle/>
        <a:p>
          <a:endParaRPr lang="el-GR" sz="1600">
            <a:latin typeface="+mn-lt"/>
          </a:endParaRPr>
        </a:p>
      </dgm:t>
    </dgm:pt>
    <dgm:pt modelId="{A85B7F6E-E70D-4CE2-9AA9-0893F8578FCC}">
      <dgm:prSet phldrT="[Κείμενο]" custT="1"/>
      <dgm:spPr/>
      <dgm:t>
        <a:bodyPr/>
        <a:lstStyle/>
        <a:p>
          <a:r>
            <a:rPr lang="el-GR" sz="1800" dirty="0">
              <a:latin typeface="+mn-lt"/>
            </a:rPr>
            <a:t>Μέτρα επαγγελματικής κατάρτισης</a:t>
          </a:r>
        </a:p>
      </dgm:t>
    </dgm:pt>
    <dgm:pt modelId="{E676856B-748F-407B-80E2-967EFE80D194}" type="parTrans" cxnId="{A8515B9C-57D8-4909-B290-E95E41AAD38C}">
      <dgm:prSet/>
      <dgm:spPr/>
      <dgm:t>
        <a:bodyPr/>
        <a:lstStyle/>
        <a:p>
          <a:endParaRPr lang="el-GR" sz="1600">
            <a:latin typeface="+mn-lt"/>
          </a:endParaRPr>
        </a:p>
      </dgm:t>
    </dgm:pt>
    <dgm:pt modelId="{BF90DA65-E246-405E-8B4D-C6E39520A5A2}" type="sibTrans" cxnId="{A8515B9C-57D8-4909-B290-E95E41AAD38C}">
      <dgm:prSet/>
      <dgm:spPr/>
      <dgm:t>
        <a:bodyPr/>
        <a:lstStyle/>
        <a:p>
          <a:endParaRPr lang="el-GR" sz="1600">
            <a:latin typeface="+mn-lt"/>
          </a:endParaRPr>
        </a:p>
      </dgm:t>
    </dgm:pt>
    <dgm:pt modelId="{EC60C54F-501B-4C78-B12D-32BD5F530335}">
      <dgm:prSet phldrT="[Κείμενο]" custT="1"/>
      <dgm:spPr/>
      <dgm:t>
        <a:bodyPr/>
        <a:lstStyle/>
        <a:p>
          <a:r>
            <a:rPr lang="el-GR" sz="1800" dirty="0">
              <a:latin typeface="+mn-lt"/>
            </a:rPr>
            <a:t>Αύξηση κρατικών δαπανών για δημόσια έργα</a:t>
          </a:r>
        </a:p>
      </dgm:t>
    </dgm:pt>
    <dgm:pt modelId="{839237C2-FD98-4BF2-992B-0451ACD2B1D1}" type="parTrans" cxnId="{8AD411F7-9256-42E9-A785-7AB09C17EAC4}">
      <dgm:prSet/>
      <dgm:spPr/>
      <dgm:t>
        <a:bodyPr/>
        <a:lstStyle/>
        <a:p>
          <a:endParaRPr lang="el-GR">
            <a:latin typeface="+mn-lt"/>
          </a:endParaRPr>
        </a:p>
      </dgm:t>
    </dgm:pt>
    <dgm:pt modelId="{282C5DDB-9472-498F-8185-1B5EC80D1806}" type="sibTrans" cxnId="{8AD411F7-9256-42E9-A785-7AB09C17EAC4}">
      <dgm:prSet/>
      <dgm:spPr/>
      <dgm:t>
        <a:bodyPr/>
        <a:lstStyle/>
        <a:p>
          <a:endParaRPr lang="el-GR">
            <a:latin typeface="+mn-lt"/>
          </a:endParaRPr>
        </a:p>
      </dgm:t>
    </dgm:pt>
    <dgm:pt modelId="{7AE1C470-7E92-4E02-BDE6-19A1F82EFD56}">
      <dgm:prSet phldrT="[Κείμενο]" custT="1"/>
      <dgm:spPr/>
      <dgm:t>
        <a:bodyPr/>
        <a:lstStyle/>
        <a:p>
          <a:r>
            <a:rPr lang="el-GR" sz="1800" dirty="0">
              <a:latin typeface="+mn-lt"/>
            </a:rPr>
            <a:t>Μείωση επιτοκίου</a:t>
          </a:r>
        </a:p>
      </dgm:t>
    </dgm:pt>
    <dgm:pt modelId="{AE22EB8D-292B-4B92-9BD4-E630AE11B44D}" type="parTrans" cxnId="{E3E6E157-C766-4C88-A2A1-8B6D9902B154}">
      <dgm:prSet/>
      <dgm:spPr/>
      <dgm:t>
        <a:bodyPr/>
        <a:lstStyle/>
        <a:p>
          <a:endParaRPr lang="el-GR">
            <a:latin typeface="+mn-lt"/>
          </a:endParaRPr>
        </a:p>
      </dgm:t>
    </dgm:pt>
    <dgm:pt modelId="{343BE6D4-5C10-40BC-9E20-11C664C274FA}" type="sibTrans" cxnId="{E3E6E157-C766-4C88-A2A1-8B6D9902B154}">
      <dgm:prSet/>
      <dgm:spPr/>
      <dgm:t>
        <a:bodyPr/>
        <a:lstStyle/>
        <a:p>
          <a:endParaRPr lang="el-GR">
            <a:latin typeface="+mn-lt"/>
          </a:endParaRPr>
        </a:p>
      </dgm:t>
    </dgm:pt>
    <dgm:pt modelId="{4E338372-CE4D-467A-9374-D5C1F92392C6}" type="pres">
      <dgm:prSet presAssocID="{44D7AE3F-FAA8-4D53-BA8F-FB6A06AA8E3D}" presName="hierChild1" presStyleCnt="0">
        <dgm:presLayoutVars>
          <dgm:orgChart val="1"/>
          <dgm:chPref val="1"/>
          <dgm:dir/>
          <dgm:animOne val="branch"/>
          <dgm:animLvl val="lvl"/>
          <dgm:resizeHandles/>
        </dgm:presLayoutVars>
      </dgm:prSet>
      <dgm:spPr/>
    </dgm:pt>
    <dgm:pt modelId="{EC260DFC-7BAE-4F18-9893-397019AB7DEF}" type="pres">
      <dgm:prSet presAssocID="{606CAF45-DF61-4EEC-92DC-200DFD0687CB}" presName="hierRoot1" presStyleCnt="0">
        <dgm:presLayoutVars>
          <dgm:hierBranch val="init"/>
        </dgm:presLayoutVars>
      </dgm:prSet>
      <dgm:spPr/>
    </dgm:pt>
    <dgm:pt modelId="{9C7C0B6D-7925-4CCC-8A0F-F89DAF410811}" type="pres">
      <dgm:prSet presAssocID="{606CAF45-DF61-4EEC-92DC-200DFD0687CB}" presName="rootComposite1" presStyleCnt="0"/>
      <dgm:spPr/>
    </dgm:pt>
    <dgm:pt modelId="{16CC336C-A07C-4E88-BC9E-ABFA6A82CBB5}" type="pres">
      <dgm:prSet presAssocID="{606CAF45-DF61-4EEC-92DC-200DFD0687CB}" presName="rootText1" presStyleLbl="node0" presStyleIdx="0" presStyleCnt="1" custScaleX="205445" custScaleY="67215" custLinFactNeighborX="-21559" custLinFactNeighborY="-70653">
        <dgm:presLayoutVars>
          <dgm:chPref val="3"/>
        </dgm:presLayoutVars>
      </dgm:prSet>
      <dgm:spPr/>
    </dgm:pt>
    <dgm:pt modelId="{151270CD-7A12-44AF-A38E-6CBD8116A2F3}" type="pres">
      <dgm:prSet presAssocID="{606CAF45-DF61-4EEC-92DC-200DFD0687CB}" presName="rootConnector1" presStyleLbl="node1" presStyleIdx="0" presStyleCnt="0"/>
      <dgm:spPr/>
    </dgm:pt>
    <dgm:pt modelId="{B713D886-30F6-4AFE-84A1-5C6738B77887}" type="pres">
      <dgm:prSet presAssocID="{606CAF45-DF61-4EEC-92DC-200DFD0687CB}" presName="hierChild2" presStyleCnt="0"/>
      <dgm:spPr/>
    </dgm:pt>
    <dgm:pt modelId="{54122DEF-738A-4059-BD92-8822F9FD2CC4}" type="pres">
      <dgm:prSet presAssocID="{AA114813-6EC8-4217-9A30-0E5A9EC22A5E}" presName="Name37" presStyleLbl="parChTrans1D2" presStyleIdx="0" presStyleCnt="2"/>
      <dgm:spPr/>
    </dgm:pt>
    <dgm:pt modelId="{CA6763E9-E7A9-4DD8-B9EF-C42839F6F218}" type="pres">
      <dgm:prSet presAssocID="{8391D3D8-4AE3-445E-95EA-D7BB80D3E75B}" presName="hierRoot2" presStyleCnt="0">
        <dgm:presLayoutVars>
          <dgm:hierBranch val="init"/>
        </dgm:presLayoutVars>
      </dgm:prSet>
      <dgm:spPr/>
    </dgm:pt>
    <dgm:pt modelId="{30FED4D8-601B-43F2-8176-53AB4E8D417F}" type="pres">
      <dgm:prSet presAssocID="{8391D3D8-4AE3-445E-95EA-D7BB80D3E75B}" presName="rootComposite" presStyleCnt="0"/>
      <dgm:spPr/>
    </dgm:pt>
    <dgm:pt modelId="{DD48CFCE-C491-47B5-8C91-676CF34529AE}" type="pres">
      <dgm:prSet presAssocID="{8391D3D8-4AE3-445E-95EA-D7BB80D3E75B}" presName="rootText" presStyleLbl="node2" presStyleIdx="0" presStyleCnt="2" custScaleX="141966" custScaleY="95644" custLinFactNeighborX="-23816" custLinFactNeighborY="-5202">
        <dgm:presLayoutVars>
          <dgm:chPref val="3"/>
        </dgm:presLayoutVars>
      </dgm:prSet>
      <dgm:spPr/>
    </dgm:pt>
    <dgm:pt modelId="{429DACDF-A1E1-446E-B35A-843C15AE3ABA}" type="pres">
      <dgm:prSet presAssocID="{8391D3D8-4AE3-445E-95EA-D7BB80D3E75B}" presName="rootConnector" presStyleLbl="node2" presStyleIdx="0" presStyleCnt="2"/>
      <dgm:spPr/>
    </dgm:pt>
    <dgm:pt modelId="{2159B83B-100E-4C3D-9FA2-0C978F139532}" type="pres">
      <dgm:prSet presAssocID="{8391D3D8-4AE3-445E-95EA-D7BB80D3E75B}" presName="hierChild4" presStyleCnt="0"/>
      <dgm:spPr/>
    </dgm:pt>
    <dgm:pt modelId="{09B0CB8E-155F-44B2-9054-B6F07A38136A}" type="pres">
      <dgm:prSet presAssocID="{36C5FAA8-22E6-45D0-93BC-FA8F11AD68E3}" presName="Name37" presStyleLbl="parChTrans1D3" presStyleIdx="0" presStyleCnt="2"/>
      <dgm:spPr/>
    </dgm:pt>
    <dgm:pt modelId="{FE3734BC-9AD1-460F-A4D1-1A2B13C55D15}" type="pres">
      <dgm:prSet presAssocID="{E0582EA2-AC84-4AE4-9743-3C0F15369B93}" presName="hierRoot2" presStyleCnt="0">
        <dgm:presLayoutVars>
          <dgm:hierBranch val="init"/>
        </dgm:presLayoutVars>
      </dgm:prSet>
      <dgm:spPr/>
    </dgm:pt>
    <dgm:pt modelId="{8DB81075-416F-4945-93BA-7B7506E23213}" type="pres">
      <dgm:prSet presAssocID="{E0582EA2-AC84-4AE4-9743-3C0F15369B93}" presName="rootComposite" presStyleCnt="0"/>
      <dgm:spPr/>
    </dgm:pt>
    <dgm:pt modelId="{1CF71C40-F975-4333-B2CA-932721C5B3FE}" type="pres">
      <dgm:prSet presAssocID="{E0582EA2-AC84-4AE4-9743-3C0F15369B93}" presName="rootText" presStyleLbl="node3" presStyleIdx="0" presStyleCnt="2" custScaleY="65128" custLinFactNeighborX="598" custLinFactNeighborY="72986">
        <dgm:presLayoutVars>
          <dgm:chPref val="3"/>
        </dgm:presLayoutVars>
      </dgm:prSet>
      <dgm:spPr/>
    </dgm:pt>
    <dgm:pt modelId="{7233769A-2A79-435C-8C37-D4492585B852}" type="pres">
      <dgm:prSet presAssocID="{E0582EA2-AC84-4AE4-9743-3C0F15369B93}" presName="rootConnector" presStyleLbl="node3" presStyleIdx="0" presStyleCnt="2"/>
      <dgm:spPr/>
    </dgm:pt>
    <dgm:pt modelId="{75FA41DF-5621-4A28-8700-4CBCB63E2316}" type="pres">
      <dgm:prSet presAssocID="{E0582EA2-AC84-4AE4-9743-3C0F15369B93}" presName="hierChild4" presStyleCnt="0"/>
      <dgm:spPr/>
    </dgm:pt>
    <dgm:pt modelId="{1B8F860C-5CF4-457C-B730-14776669EA63}" type="pres">
      <dgm:prSet presAssocID="{839237C2-FD98-4BF2-992B-0451ACD2B1D1}" presName="Name37" presStyleLbl="parChTrans1D4" presStyleIdx="0" presStyleCnt="2"/>
      <dgm:spPr/>
    </dgm:pt>
    <dgm:pt modelId="{D29B9ED7-D48B-4731-A957-33FD88854AC5}" type="pres">
      <dgm:prSet presAssocID="{EC60C54F-501B-4C78-B12D-32BD5F530335}" presName="hierRoot2" presStyleCnt="0">
        <dgm:presLayoutVars>
          <dgm:hierBranch val="init"/>
        </dgm:presLayoutVars>
      </dgm:prSet>
      <dgm:spPr/>
    </dgm:pt>
    <dgm:pt modelId="{1C84AA14-4C45-46CA-83FD-FCB437AEBA20}" type="pres">
      <dgm:prSet presAssocID="{EC60C54F-501B-4C78-B12D-32BD5F530335}" presName="rootComposite" presStyleCnt="0"/>
      <dgm:spPr/>
    </dgm:pt>
    <dgm:pt modelId="{06986B5D-94BD-40E1-9501-750E67E1D160}" type="pres">
      <dgm:prSet presAssocID="{EC60C54F-501B-4C78-B12D-32BD5F530335}" presName="rootText" presStyleLbl="node4" presStyleIdx="0" presStyleCnt="2" custScaleY="99252" custLinFactY="14466" custLinFactNeighborX="1890" custLinFactNeighborY="100000">
        <dgm:presLayoutVars>
          <dgm:chPref val="3"/>
        </dgm:presLayoutVars>
      </dgm:prSet>
      <dgm:spPr/>
    </dgm:pt>
    <dgm:pt modelId="{9494165E-D649-43B0-B139-E3C96985A61E}" type="pres">
      <dgm:prSet presAssocID="{EC60C54F-501B-4C78-B12D-32BD5F530335}" presName="rootConnector" presStyleLbl="node4" presStyleIdx="0" presStyleCnt="2"/>
      <dgm:spPr/>
    </dgm:pt>
    <dgm:pt modelId="{3F46B839-0C22-47D0-9CCF-F59586C1B193}" type="pres">
      <dgm:prSet presAssocID="{EC60C54F-501B-4C78-B12D-32BD5F530335}" presName="hierChild4" presStyleCnt="0"/>
      <dgm:spPr/>
    </dgm:pt>
    <dgm:pt modelId="{90ABD22C-1574-4EC5-AF26-242B899CD6A3}" type="pres">
      <dgm:prSet presAssocID="{EC60C54F-501B-4C78-B12D-32BD5F530335}" presName="hierChild5" presStyleCnt="0"/>
      <dgm:spPr/>
    </dgm:pt>
    <dgm:pt modelId="{A843362C-21B5-46C7-944C-6A53592DB970}" type="pres">
      <dgm:prSet presAssocID="{E0582EA2-AC84-4AE4-9743-3C0F15369B93}" presName="hierChild5" presStyleCnt="0"/>
      <dgm:spPr/>
    </dgm:pt>
    <dgm:pt modelId="{8D097489-013F-4EB1-B283-831E044FD8C4}" type="pres">
      <dgm:prSet presAssocID="{3864DCD0-314B-42A5-9340-23393CD06BC7}" presName="Name37" presStyleLbl="parChTrans1D3" presStyleIdx="1" presStyleCnt="2"/>
      <dgm:spPr/>
    </dgm:pt>
    <dgm:pt modelId="{DE667598-3329-4FCB-B34A-F2E73623CD1B}" type="pres">
      <dgm:prSet presAssocID="{13CC7B12-2C71-4BC7-A445-AB5645B76BF2}" presName="hierRoot2" presStyleCnt="0">
        <dgm:presLayoutVars>
          <dgm:hierBranch val="init"/>
        </dgm:presLayoutVars>
      </dgm:prSet>
      <dgm:spPr/>
    </dgm:pt>
    <dgm:pt modelId="{AD4BCA62-8155-4686-9371-7E4AD275337F}" type="pres">
      <dgm:prSet presAssocID="{13CC7B12-2C71-4BC7-A445-AB5645B76BF2}" presName="rootComposite" presStyleCnt="0"/>
      <dgm:spPr/>
    </dgm:pt>
    <dgm:pt modelId="{87153BBB-282F-4CF8-B9DD-1F07566DFA1D}" type="pres">
      <dgm:prSet presAssocID="{13CC7B12-2C71-4BC7-A445-AB5645B76BF2}" presName="rootText" presStyleLbl="node3" presStyleIdx="1" presStyleCnt="2" custScaleY="65128" custLinFactNeighborX="19638" custLinFactNeighborY="72986">
        <dgm:presLayoutVars>
          <dgm:chPref val="3"/>
        </dgm:presLayoutVars>
      </dgm:prSet>
      <dgm:spPr/>
    </dgm:pt>
    <dgm:pt modelId="{792E5D1F-C1EE-4A12-AF6F-00A01517A49E}" type="pres">
      <dgm:prSet presAssocID="{13CC7B12-2C71-4BC7-A445-AB5645B76BF2}" presName="rootConnector" presStyleLbl="node3" presStyleIdx="1" presStyleCnt="2"/>
      <dgm:spPr/>
    </dgm:pt>
    <dgm:pt modelId="{2FCB80FE-B667-4C04-82F6-3E57ACC22CF9}" type="pres">
      <dgm:prSet presAssocID="{13CC7B12-2C71-4BC7-A445-AB5645B76BF2}" presName="hierChild4" presStyleCnt="0"/>
      <dgm:spPr/>
    </dgm:pt>
    <dgm:pt modelId="{8087F46C-3B65-42F5-BE57-99C202DA134E}" type="pres">
      <dgm:prSet presAssocID="{AE22EB8D-292B-4B92-9BD4-E630AE11B44D}" presName="Name37" presStyleLbl="parChTrans1D4" presStyleIdx="1" presStyleCnt="2"/>
      <dgm:spPr/>
    </dgm:pt>
    <dgm:pt modelId="{A938A550-D692-496A-A2BD-9C2C4C63E0A9}" type="pres">
      <dgm:prSet presAssocID="{7AE1C470-7E92-4E02-BDE6-19A1F82EFD56}" presName="hierRoot2" presStyleCnt="0">
        <dgm:presLayoutVars>
          <dgm:hierBranch val="init"/>
        </dgm:presLayoutVars>
      </dgm:prSet>
      <dgm:spPr/>
    </dgm:pt>
    <dgm:pt modelId="{DFC33C1E-DD74-43CE-93F7-5F934E01C651}" type="pres">
      <dgm:prSet presAssocID="{7AE1C470-7E92-4E02-BDE6-19A1F82EFD56}" presName="rootComposite" presStyleCnt="0"/>
      <dgm:spPr/>
    </dgm:pt>
    <dgm:pt modelId="{ECE25664-3AAC-455F-926E-B5D64AD92886}" type="pres">
      <dgm:prSet presAssocID="{7AE1C470-7E92-4E02-BDE6-19A1F82EFD56}" presName="rootText" presStyleLbl="node4" presStyleIdx="1" presStyleCnt="2" custScaleY="102962" custLinFactY="9372" custLinFactNeighborX="18887" custLinFactNeighborY="100000">
        <dgm:presLayoutVars>
          <dgm:chPref val="3"/>
        </dgm:presLayoutVars>
      </dgm:prSet>
      <dgm:spPr/>
    </dgm:pt>
    <dgm:pt modelId="{5AE9BD46-8712-4D1E-8638-C3F813F729DC}" type="pres">
      <dgm:prSet presAssocID="{7AE1C470-7E92-4E02-BDE6-19A1F82EFD56}" presName="rootConnector" presStyleLbl="node4" presStyleIdx="1" presStyleCnt="2"/>
      <dgm:spPr/>
    </dgm:pt>
    <dgm:pt modelId="{8035E1E9-4075-487E-B326-2DD404F7BAA7}" type="pres">
      <dgm:prSet presAssocID="{7AE1C470-7E92-4E02-BDE6-19A1F82EFD56}" presName="hierChild4" presStyleCnt="0"/>
      <dgm:spPr/>
    </dgm:pt>
    <dgm:pt modelId="{703E0BFC-AD59-4C1E-9554-E2F9D67BEBAE}" type="pres">
      <dgm:prSet presAssocID="{7AE1C470-7E92-4E02-BDE6-19A1F82EFD56}" presName="hierChild5" presStyleCnt="0"/>
      <dgm:spPr/>
    </dgm:pt>
    <dgm:pt modelId="{8628CBEA-9633-4167-96A9-B276F7A77C4B}" type="pres">
      <dgm:prSet presAssocID="{13CC7B12-2C71-4BC7-A445-AB5645B76BF2}" presName="hierChild5" presStyleCnt="0"/>
      <dgm:spPr/>
    </dgm:pt>
    <dgm:pt modelId="{BE61CEA9-37B2-4F9B-B701-0EC6BDFFB4BF}" type="pres">
      <dgm:prSet presAssocID="{8391D3D8-4AE3-445E-95EA-D7BB80D3E75B}" presName="hierChild5" presStyleCnt="0"/>
      <dgm:spPr/>
    </dgm:pt>
    <dgm:pt modelId="{9F02F029-ADC3-4745-9E66-8BA2CA216146}" type="pres">
      <dgm:prSet presAssocID="{E676856B-748F-407B-80E2-967EFE80D194}" presName="Name37" presStyleLbl="parChTrans1D2" presStyleIdx="1" presStyleCnt="2"/>
      <dgm:spPr/>
    </dgm:pt>
    <dgm:pt modelId="{FD246D1E-5A2E-43BC-B7B4-12BF7B3DAC95}" type="pres">
      <dgm:prSet presAssocID="{A85B7F6E-E70D-4CE2-9AA9-0893F8578FCC}" presName="hierRoot2" presStyleCnt="0">
        <dgm:presLayoutVars>
          <dgm:hierBranch val="init"/>
        </dgm:presLayoutVars>
      </dgm:prSet>
      <dgm:spPr/>
    </dgm:pt>
    <dgm:pt modelId="{889C900B-5962-4265-89D9-29F6D81CBD7A}" type="pres">
      <dgm:prSet presAssocID="{A85B7F6E-E70D-4CE2-9AA9-0893F8578FCC}" presName="rootComposite" presStyleCnt="0"/>
      <dgm:spPr/>
    </dgm:pt>
    <dgm:pt modelId="{E6C7B3F1-6E0F-4E9B-A821-F4E5D660F3A7}" type="pres">
      <dgm:prSet presAssocID="{A85B7F6E-E70D-4CE2-9AA9-0893F8578FCC}" presName="rootText" presStyleLbl="node2" presStyleIdx="1" presStyleCnt="2" custScaleX="125275" custScaleY="89240" custLinFactNeighborX="279" custLinFactNeighborY="-4446">
        <dgm:presLayoutVars>
          <dgm:chPref val="3"/>
        </dgm:presLayoutVars>
      </dgm:prSet>
      <dgm:spPr/>
    </dgm:pt>
    <dgm:pt modelId="{32A4888F-B5D9-45E9-ADC2-F2027DD33828}" type="pres">
      <dgm:prSet presAssocID="{A85B7F6E-E70D-4CE2-9AA9-0893F8578FCC}" presName="rootConnector" presStyleLbl="node2" presStyleIdx="1" presStyleCnt="2"/>
      <dgm:spPr/>
    </dgm:pt>
    <dgm:pt modelId="{4FB43CDD-AA06-4764-8366-0CBB522A8C7C}" type="pres">
      <dgm:prSet presAssocID="{A85B7F6E-E70D-4CE2-9AA9-0893F8578FCC}" presName="hierChild4" presStyleCnt="0"/>
      <dgm:spPr/>
    </dgm:pt>
    <dgm:pt modelId="{9A1200F4-B88D-44BC-8E5F-407BB821A097}" type="pres">
      <dgm:prSet presAssocID="{A85B7F6E-E70D-4CE2-9AA9-0893F8578FCC}" presName="hierChild5" presStyleCnt="0"/>
      <dgm:spPr/>
    </dgm:pt>
    <dgm:pt modelId="{308E7F65-7428-4DAC-9569-78B5055D0A56}" type="pres">
      <dgm:prSet presAssocID="{606CAF45-DF61-4EEC-92DC-200DFD0687CB}" presName="hierChild3" presStyleCnt="0"/>
      <dgm:spPr/>
    </dgm:pt>
  </dgm:ptLst>
  <dgm:cxnLst>
    <dgm:cxn modelId="{EBAFC002-8FD1-49DC-A423-F3B7346D7803}" srcId="{8391D3D8-4AE3-445E-95EA-D7BB80D3E75B}" destId="{13CC7B12-2C71-4BC7-A445-AB5645B76BF2}" srcOrd="1" destOrd="0" parTransId="{3864DCD0-314B-42A5-9340-23393CD06BC7}" sibTransId="{D6DAAD28-62A4-44FF-9A50-611FF19B8FC9}"/>
    <dgm:cxn modelId="{BA24E206-72E1-460E-9096-D301A1770F03}" srcId="{606CAF45-DF61-4EEC-92DC-200DFD0687CB}" destId="{8391D3D8-4AE3-445E-95EA-D7BB80D3E75B}" srcOrd="0" destOrd="0" parTransId="{AA114813-6EC8-4217-9A30-0E5A9EC22A5E}" sibTransId="{D69C8DDE-62C2-4FA5-B9B1-950AC17610C7}"/>
    <dgm:cxn modelId="{1CA57607-DF47-413B-94B7-8A80D42DBDD5}" type="presOf" srcId="{8391D3D8-4AE3-445E-95EA-D7BB80D3E75B}" destId="{DD48CFCE-C491-47B5-8C91-676CF34529AE}" srcOrd="0" destOrd="0" presId="urn:microsoft.com/office/officeart/2005/8/layout/orgChart1"/>
    <dgm:cxn modelId="{CE15BA1E-3372-4DCC-9CC1-10F206536E2D}" type="presOf" srcId="{606CAF45-DF61-4EEC-92DC-200DFD0687CB}" destId="{16CC336C-A07C-4E88-BC9E-ABFA6A82CBB5}" srcOrd="0" destOrd="0" presId="urn:microsoft.com/office/officeart/2005/8/layout/orgChart1"/>
    <dgm:cxn modelId="{682B3921-A5B1-4805-BF7F-2F0DF3F48CF5}" type="presOf" srcId="{E0582EA2-AC84-4AE4-9743-3C0F15369B93}" destId="{1CF71C40-F975-4333-B2CA-932721C5B3FE}" srcOrd="0" destOrd="0" presId="urn:microsoft.com/office/officeart/2005/8/layout/orgChart1"/>
    <dgm:cxn modelId="{AA954533-AE11-4E44-99CB-175461D828FE}" type="presOf" srcId="{7AE1C470-7E92-4E02-BDE6-19A1F82EFD56}" destId="{ECE25664-3AAC-455F-926E-B5D64AD92886}" srcOrd="0" destOrd="0" presId="urn:microsoft.com/office/officeart/2005/8/layout/orgChart1"/>
    <dgm:cxn modelId="{34778E3F-89FC-426C-8627-82CC97A79177}" type="presOf" srcId="{AA114813-6EC8-4217-9A30-0E5A9EC22A5E}" destId="{54122DEF-738A-4059-BD92-8822F9FD2CC4}" srcOrd="0" destOrd="0" presId="urn:microsoft.com/office/officeart/2005/8/layout/orgChart1"/>
    <dgm:cxn modelId="{30EBA848-8290-4C70-8196-91754EB5F77A}" srcId="{44D7AE3F-FAA8-4D53-BA8F-FB6A06AA8E3D}" destId="{606CAF45-DF61-4EEC-92DC-200DFD0687CB}" srcOrd="0" destOrd="0" parTransId="{A9CD4ED5-3562-4497-8236-C6EB8F5143C5}" sibTransId="{E845A900-943F-438E-A848-4347BD0BEAFD}"/>
    <dgm:cxn modelId="{54EE7D6B-53D1-486C-90F8-912E9694C064}" type="presOf" srcId="{EC60C54F-501B-4C78-B12D-32BD5F530335}" destId="{06986B5D-94BD-40E1-9501-750E67E1D160}" srcOrd="0" destOrd="0" presId="urn:microsoft.com/office/officeart/2005/8/layout/orgChart1"/>
    <dgm:cxn modelId="{7B2F176E-2242-4A2B-B16F-BFA86B212941}" type="presOf" srcId="{A85B7F6E-E70D-4CE2-9AA9-0893F8578FCC}" destId="{32A4888F-B5D9-45E9-ADC2-F2027DD33828}" srcOrd="1" destOrd="0" presId="urn:microsoft.com/office/officeart/2005/8/layout/orgChart1"/>
    <dgm:cxn modelId="{A28D8270-04BB-424F-BC15-08C8CD87F4B1}" type="presOf" srcId="{44D7AE3F-FAA8-4D53-BA8F-FB6A06AA8E3D}" destId="{4E338372-CE4D-467A-9374-D5C1F92392C6}" srcOrd="0" destOrd="0" presId="urn:microsoft.com/office/officeart/2005/8/layout/orgChart1"/>
    <dgm:cxn modelId="{E3E6E157-C766-4C88-A2A1-8B6D9902B154}" srcId="{13CC7B12-2C71-4BC7-A445-AB5645B76BF2}" destId="{7AE1C470-7E92-4E02-BDE6-19A1F82EFD56}" srcOrd="0" destOrd="0" parTransId="{AE22EB8D-292B-4B92-9BD4-E630AE11B44D}" sibTransId="{343BE6D4-5C10-40BC-9E20-11C664C274FA}"/>
    <dgm:cxn modelId="{58B0F659-7738-4B0F-A970-674F847B4C5C}" srcId="{8391D3D8-4AE3-445E-95EA-D7BB80D3E75B}" destId="{E0582EA2-AC84-4AE4-9743-3C0F15369B93}" srcOrd="0" destOrd="0" parTransId="{36C5FAA8-22E6-45D0-93BC-FA8F11AD68E3}" sibTransId="{C6CE3706-24EF-4118-9572-8520192C7E4B}"/>
    <dgm:cxn modelId="{CAFCE27B-F2B2-4DAE-8BD9-9D4146164279}" type="presOf" srcId="{606CAF45-DF61-4EEC-92DC-200DFD0687CB}" destId="{151270CD-7A12-44AF-A38E-6CBD8116A2F3}" srcOrd="1" destOrd="0" presId="urn:microsoft.com/office/officeart/2005/8/layout/orgChart1"/>
    <dgm:cxn modelId="{6500A584-F052-4B44-B437-0919BEDCDDC1}" type="presOf" srcId="{E0582EA2-AC84-4AE4-9743-3C0F15369B93}" destId="{7233769A-2A79-435C-8C37-D4492585B852}" srcOrd="1" destOrd="0" presId="urn:microsoft.com/office/officeart/2005/8/layout/orgChart1"/>
    <dgm:cxn modelId="{E6DB2387-5746-4F1D-B7CA-BBDD9FB7AE35}" type="presOf" srcId="{8391D3D8-4AE3-445E-95EA-D7BB80D3E75B}" destId="{429DACDF-A1E1-446E-B35A-843C15AE3ABA}" srcOrd="1" destOrd="0" presId="urn:microsoft.com/office/officeart/2005/8/layout/orgChart1"/>
    <dgm:cxn modelId="{A8515B9C-57D8-4909-B290-E95E41AAD38C}" srcId="{606CAF45-DF61-4EEC-92DC-200DFD0687CB}" destId="{A85B7F6E-E70D-4CE2-9AA9-0893F8578FCC}" srcOrd="1" destOrd="0" parTransId="{E676856B-748F-407B-80E2-967EFE80D194}" sibTransId="{BF90DA65-E246-405E-8B4D-C6E39520A5A2}"/>
    <dgm:cxn modelId="{A6AA9B9D-E87B-4AE9-913C-0D54617648F0}" type="presOf" srcId="{13CC7B12-2C71-4BC7-A445-AB5645B76BF2}" destId="{792E5D1F-C1EE-4A12-AF6F-00A01517A49E}" srcOrd="1" destOrd="0" presId="urn:microsoft.com/office/officeart/2005/8/layout/orgChart1"/>
    <dgm:cxn modelId="{FDEBD2A5-63FA-40C1-BF21-23C8E40FAAF1}" type="presOf" srcId="{36C5FAA8-22E6-45D0-93BC-FA8F11AD68E3}" destId="{09B0CB8E-155F-44B2-9054-B6F07A38136A}" srcOrd="0" destOrd="0" presId="urn:microsoft.com/office/officeart/2005/8/layout/orgChart1"/>
    <dgm:cxn modelId="{CD2B8FAE-7AF1-4A36-8CB6-61D791486028}" type="presOf" srcId="{3864DCD0-314B-42A5-9340-23393CD06BC7}" destId="{8D097489-013F-4EB1-B283-831E044FD8C4}" srcOrd="0" destOrd="0" presId="urn:microsoft.com/office/officeart/2005/8/layout/orgChart1"/>
    <dgm:cxn modelId="{2B5B25C2-5A28-4E8D-83BE-CF781E12EF56}" type="presOf" srcId="{13CC7B12-2C71-4BC7-A445-AB5645B76BF2}" destId="{87153BBB-282F-4CF8-B9DD-1F07566DFA1D}" srcOrd="0" destOrd="0" presId="urn:microsoft.com/office/officeart/2005/8/layout/orgChart1"/>
    <dgm:cxn modelId="{B82182CB-CA8A-4E17-A364-BEB261727633}" type="presOf" srcId="{AE22EB8D-292B-4B92-9BD4-E630AE11B44D}" destId="{8087F46C-3B65-42F5-BE57-99C202DA134E}" srcOrd="0" destOrd="0" presId="urn:microsoft.com/office/officeart/2005/8/layout/orgChart1"/>
    <dgm:cxn modelId="{2500F1CF-9A22-45F3-98C0-CBD94872D539}" type="presOf" srcId="{E676856B-748F-407B-80E2-967EFE80D194}" destId="{9F02F029-ADC3-4745-9E66-8BA2CA216146}" srcOrd="0" destOrd="0" presId="urn:microsoft.com/office/officeart/2005/8/layout/orgChart1"/>
    <dgm:cxn modelId="{B12E71ED-4E44-4335-AB9E-988A71219B3C}" type="presOf" srcId="{EC60C54F-501B-4C78-B12D-32BD5F530335}" destId="{9494165E-D649-43B0-B139-E3C96985A61E}" srcOrd="1" destOrd="0" presId="urn:microsoft.com/office/officeart/2005/8/layout/orgChart1"/>
    <dgm:cxn modelId="{782F5EF0-A45D-42F9-A981-30DCF4711AE7}" type="presOf" srcId="{A85B7F6E-E70D-4CE2-9AA9-0893F8578FCC}" destId="{E6C7B3F1-6E0F-4E9B-A821-F4E5D660F3A7}" srcOrd="0" destOrd="0" presId="urn:microsoft.com/office/officeart/2005/8/layout/orgChart1"/>
    <dgm:cxn modelId="{B0F4E8F1-C1BE-4DA8-A9F8-4F9A25B04DDB}" type="presOf" srcId="{7AE1C470-7E92-4E02-BDE6-19A1F82EFD56}" destId="{5AE9BD46-8712-4D1E-8638-C3F813F729DC}" srcOrd="1" destOrd="0" presId="urn:microsoft.com/office/officeart/2005/8/layout/orgChart1"/>
    <dgm:cxn modelId="{8AD411F7-9256-42E9-A785-7AB09C17EAC4}" srcId="{E0582EA2-AC84-4AE4-9743-3C0F15369B93}" destId="{EC60C54F-501B-4C78-B12D-32BD5F530335}" srcOrd="0" destOrd="0" parTransId="{839237C2-FD98-4BF2-992B-0451ACD2B1D1}" sibTransId="{282C5DDB-9472-498F-8185-1B5EC80D1806}"/>
    <dgm:cxn modelId="{82629EF8-3578-4254-9752-EFCC0A00771E}" type="presOf" srcId="{839237C2-FD98-4BF2-992B-0451ACD2B1D1}" destId="{1B8F860C-5CF4-457C-B730-14776669EA63}" srcOrd="0" destOrd="0" presId="urn:microsoft.com/office/officeart/2005/8/layout/orgChart1"/>
    <dgm:cxn modelId="{59C5F2DD-EBD6-4451-A4ED-29F83CD0D7A8}" type="presParOf" srcId="{4E338372-CE4D-467A-9374-D5C1F92392C6}" destId="{EC260DFC-7BAE-4F18-9893-397019AB7DEF}" srcOrd="0" destOrd="0" presId="urn:microsoft.com/office/officeart/2005/8/layout/orgChart1"/>
    <dgm:cxn modelId="{704328CA-0696-49D1-AFD9-29530CD4CF89}" type="presParOf" srcId="{EC260DFC-7BAE-4F18-9893-397019AB7DEF}" destId="{9C7C0B6D-7925-4CCC-8A0F-F89DAF410811}" srcOrd="0" destOrd="0" presId="urn:microsoft.com/office/officeart/2005/8/layout/orgChart1"/>
    <dgm:cxn modelId="{95A1267B-0E9E-4BF7-85B0-8453BFF62951}" type="presParOf" srcId="{9C7C0B6D-7925-4CCC-8A0F-F89DAF410811}" destId="{16CC336C-A07C-4E88-BC9E-ABFA6A82CBB5}" srcOrd="0" destOrd="0" presId="urn:microsoft.com/office/officeart/2005/8/layout/orgChart1"/>
    <dgm:cxn modelId="{BE1906B9-7321-4DB4-B6EC-62F5EA8F118C}" type="presParOf" srcId="{9C7C0B6D-7925-4CCC-8A0F-F89DAF410811}" destId="{151270CD-7A12-44AF-A38E-6CBD8116A2F3}" srcOrd="1" destOrd="0" presId="urn:microsoft.com/office/officeart/2005/8/layout/orgChart1"/>
    <dgm:cxn modelId="{C284A0A2-C893-436B-96ED-063E5567885D}" type="presParOf" srcId="{EC260DFC-7BAE-4F18-9893-397019AB7DEF}" destId="{B713D886-30F6-4AFE-84A1-5C6738B77887}" srcOrd="1" destOrd="0" presId="urn:microsoft.com/office/officeart/2005/8/layout/orgChart1"/>
    <dgm:cxn modelId="{52B59522-DB3A-47F3-86E8-1779725C16C3}" type="presParOf" srcId="{B713D886-30F6-4AFE-84A1-5C6738B77887}" destId="{54122DEF-738A-4059-BD92-8822F9FD2CC4}" srcOrd="0" destOrd="0" presId="urn:microsoft.com/office/officeart/2005/8/layout/orgChart1"/>
    <dgm:cxn modelId="{5B50FEB6-9A64-4C4D-B0DC-A4BFE53345D9}" type="presParOf" srcId="{B713D886-30F6-4AFE-84A1-5C6738B77887}" destId="{CA6763E9-E7A9-4DD8-B9EF-C42839F6F218}" srcOrd="1" destOrd="0" presId="urn:microsoft.com/office/officeart/2005/8/layout/orgChart1"/>
    <dgm:cxn modelId="{CE31DE47-AA3E-4C75-99C9-1DE6EEA470D8}" type="presParOf" srcId="{CA6763E9-E7A9-4DD8-B9EF-C42839F6F218}" destId="{30FED4D8-601B-43F2-8176-53AB4E8D417F}" srcOrd="0" destOrd="0" presId="urn:microsoft.com/office/officeart/2005/8/layout/orgChart1"/>
    <dgm:cxn modelId="{BD35F068-8AEC-431B-8359-F50743E5D1C5}" type="presParOf" srcId="{30FED4D8-601B-43F2-8176-53AB4E8D417F}" destId="{DD48CFCE-C491-47B5-8C91-676CF34529AE}" srcOrd="0" destOrd="0" presId="urn:microsoft.com/office/officeart/2005/8/layout/orgChart1"/>
    <dgm:cxn modelId="{1011B371-138E-46EC-945F-F631466D08DF}" type="presParOf" srcId="{30FED4D8-601B-43F2-8176-53AB4E8D417F}" destId="{429DACDF-A1E1-446E-B35A-843C15AE3ABA}" srcOrd="1" destOrd="0" presId="urn:microsoft.com/office/officeart/2005/8/layout/orgChart1"/>
    <dgm:cxn modelId="{02CD548C-8AE8-4690-A094-A66F27481369}" type="presParOf" srcId="{CA6763E9-E7A9-4DD8-B9EF-C42839F6F218}" destId="{2159B83B-100E-4C3D-9FA2-0C978F139532}" srcOrd="1" destOrd="0" presId="urn:microsoft.com/office/officeart/2005/8/layout/orgChart1"/>
    <dgm:cxn modelId="{8412517D-A32E-40D6-915A-29DA1ED18B7B}" type="presParOf" srcId="{2159B83B-100E-4C3D-9FA2-0C978F139532}" destId="{09B0CB8E-155F-44B2-9054-B6F07A38136A}" srcOrd="0" destOrd="0" presId="urn:microsoft.com/office/officeart/2005/8/layout/orgChart1"/>
    <dgm:cxn modelId="{2538A29B-E5E2-47E2-948B-60BBB61129D7}" type="presParOf" srcId="{2159B83B-100E-4C3D-9FA2-0C978F139532}" destId="{FE3734BC-9AD1-460F-A4D1-1A2B13C55D15}" srcOrd="1" destOrd="0" presId="urn:microsoft.com/office/officeart/2005/8/layout/orgChart1"/>
    <dgm:cxn modelId="{7C32E6E4-FE4D-4FB4-B0C4-746E9ABE0A73}" type="presParOf" srcId="{FE3734BC-9AD1-460F-A4D1-1A2B13C55D15}" destId="{8DB81075-416F-4945-93BA-7B7506E23213}" srcOrd="0" destOrd="0" presId="urn:microsoft.com/office/officeart/2005/8/layout/orgChart1"/>
    <dgm:cxn modelId="{D3C6A89C-7ECB-4381-BF03-A174DEE2A7CC}" type="presParOf" srcId="{8DB81075-416F-4945-93BA-7B7506E23213}" destId="{1CF71C40-F975-4333-B2CA-932721C5B3FE}" srcOrd="0" destOrd="0" presId="urn:microsoft.com/office/officeart/2005/8/layout/orgChart1"/>
    <dgm:cxn modelId="{8A26BA38-AE12-45F0-A7F6-6A36E73B40D2}" type="presParOf" srcId="{8DB81075-416F-4945-93BA-7B7506E23213}" destId="{7233769A-2A79-435C-8C37-D4492585B852}" srcOrd="1" destOrd="0" presId="urn:microsoft.com/office/officeart/2005/8/layout/orgChart1"/>
    <dgm:cxn modelId="{78A49368-41E8-4971-B4BF-915FAD6542EB}" type="presParOf" srcId="{FE3734BC-9AD1-460F-A4D1-1A2B13C55D15}" destId="{75FA41DF-5621-4A28-8700-4CBCB63E2316}" srcOrd="1" destOrd="0" presId="urn:microsoft.com/office/officeart/2005/8/layout/orgChart1"/>
    <dgm:cxn modelId="{6084D14F-5BAD-4942-8C89-0A2AE524F5ED}" type="presParOf" srcId="{75FA41DF-5621-4A28-8700-4CBCB63E2316}" destId="{1B8F860C-5CF4-457C-B730-14776669EA63}" srcOrd="0" destOrd="0" presId="urn:microsoft.com/office/officeart/2005/8/layout/orgChart1"/>
    <dgm:cxn modelId="{3F0B5FE4-0CE7-4001-9A3D-505AFF440AD4}" type="presParOf" srcId="{75FA41DF-5621-4A28-8700-4CBCB63E2316}" destId="{D29B9ED7-D48B-4731-A957-33FD88854AC5}" srcOrd="1" destOrd="0" presId="urn:microsoft.com/office/officeart/2005/8/layout/orgChart1"/>
    <dgm:cxn modelId="{20488A49-55A3-42E7-BF45-07C909215016}" type="presParOf" srcId="{D29B9ED7-D48B-4731-A957-33FD88854AC5}" destId="{1C84AA14-4C45-46CA-83FD-FCB437AEBA20}" srcOrd="0" destOrd="0" presId="urn:microsoft.com/office/officeart/2005/8/layout/orgChart1"/>
    <dgm:cxn modelId="{3A131F1F-25E4-4F10-A5BC-932EFED4F4BD}" type="presParOf" srcId="{1C84AA14-4C45-46CA-83FD-FCB437AEBA20}" destId="{06986B5D-94BD-40E1-9501-750E67E1D160}" srcOrd="0" destOrd="0" presId="urn:microsoft.com/office/officeart/2005/8/layout/orgChart1"/>
    <dgm:cxn modelId="{5A619995-725D-4CF5-B105-B9E8C955F707}" type="presParOf" srcId="{1C84AA14-4C45-46CA-83FD-FCB437AEBA20}" destId="{9494165E-D649-43B0-B139-E3C96985A61E}" srcOrd="1" destOrd="0" presId="urn:microsoft.com/office/officeart/2005/8/layout/orgChart1"/>
    <dgm:cxn modelId="{88A39701-6D79-4E83-9866-DE1AFBA97FCC}" type="presParOf" srcId="{D29B9ED7-D48B-4731-A957-33FD88854AC5}" destId="{3F46B839-0C22-47D0-9CCF-F59586C1B193}" srcOrd="1" destOrd="0" presId="urn:microsoft.com/office/officeart/2005/8/layout/orgChart1"/>
    <dgm:cxn modelId="{0A9AE11D-06F9-4313-BD63-24488FE76D09}" type="presParOf" srcId="{D29B9ED7-D48B-4731-A957-33FD88854AC5}" destId="{90ABD22C-1574-4EC5-AF26-242B899CD6A3}" srcOrd="2" destOrd="0" presId="urn:microsoft.com/office/officeart/2005/8/layout/orgChart1"/>
    <dgm:cxn modelId="{467B2152-4832-4C6C-B1C6-8330BCD85400}" type="presParOf" srcId="{FE3734BC-9AD1-460F-A4D1-1A2B13C55D15}" destId="{A843362C-21B5-46C7-944C-6A53592DB970}" srcOrd="2" destOrd="0" presId="urn:microsoft.com/office/officeart/2005/8/layout/orgChart1"/>
    <dgm:cxn modelId="{2A90911D-1B79-4E78-B433-933FCD404FA7}" type="presParOf" srcId="{2159B83B-100E-4C3D-9FA2-0C978F139532}" destId="{8D097489-013F-4EB1-B283-831E044FD8C4}" srcOrd="2" destOrd="0" presId="urn:microsoft.com/office/officeart/2005/8/layout/orgChart1"/>
    <dgm:cxn modelId="{E18536FE-572D-4A9C-8CD1-EB153EE75E7D}" type="presParOf" srcId="{2159B83B-100E-4C3D-9FA2-0C978F139532}" destId="{DE667598-3329-4FCB-B34A-F2E73623CD1B}" srcOrd="3" destOrd="0" presId="urn:microsoft.com/office/officeart/2005/8/layout/orgChart1"/>
    <dgm:cxn modelId="{8616302A-9FF0-45CD-A625-33DF2C100F15}" type="presParOf" srcId="{DE667598-3329-4FCB-B34A-F2E73623CD1B}" destId="{AD4BCA62-8155-4686-9371-7E4AD275337F}" srcOrd="0" destOrd="0" presId="urn:microsoft.com/office/officeart/2005/8/layout/orgChart1"/>
    <dgm:cxn modelId="{DD5E18F7-E7D6-466F-A998-957C45AEE07B}" type="presParOf" srcId="{AD4BCA62-8155-4686-9371-7E4AD275337F}" destId="{87153BBB-282F-4CF8-B9DD-1F07566DFA1D}" srcOrd="0" destOrd="0" presId="urn:microsoft.com/office/officeart/2005/8/layout/orgChart1"/>
    <dgm:cxn modelId="{FE3C976A-4D28-4077-B627-8EF73C43EB08}" type="presParOf" srcId="{AD4BCA62-8155-4686-9371-7E4AD275337F}" destId="{792E5D1F-C1EE-4A12-AF6F-00A01517A49E}" srcOrd="1" destOrd="0" presId="urn:microsoft.com/office/officeart/2005/8/layout/orgChart1"/>
    <dgm:cxn modelId="{08AAB0DF-17FF-439E-B4F5-1AAF5B68643B}" type="presParOf" srcId="{DE667598-3329-4FCB-B34A-F2E73623CD1B}" destId="{2FCB80FE-B667-4C04-82F6-3E57ACC22CF9}" srcOrd="1" destOrd="0" presId="urn:microsoft.com/office/officeart/2005/8/layout/orgChart1"/>
    <dgm:cxn modelId="{145CF595-0769-41BE-959A-1FAFBB328A1C}" type="presParOf" srcId="{2FCB80FE-B667-4C04-82F6-3E57ACC22CF9}" destId="{8087F46C-3B65-42F5-BE57-99C202DA134E}" srcOrd="0" destOrd="0" presId="urn:microsoft.com/office/officeart/2005/8/layout/orgChart1"/>
    <dgm:cxn modelId="{8335FA0C-149E-4043-AF02-A36570904962}" type="presParOf" srcId="{2FCB80FE-B667-4C04-82F6-3E57ACC22CF9}" destId="{A938A550-D692-496A-A2BD-9C2C4C63E0A9}" srcOrd="1" destOrd="0" presId="urn:microsoft.com/office/officeart/2005/8/layout/orgChart1"/>
    <dgm:cxn modelId="{B1AB0B3F-8C87-4868-9453-99F2678AEBCB}" type="presParOf" srcId="{A938A550-D692-496A-A2BD-9C2C4C63E0A9}" destId="{DFC33C1E-DD74-43CE-93F7-5F934E01C651}" srcOrd="0" destOrd="0" presId="urn:microsoft.com/office/officeart/2005/8/layout/orgChart1"/>
    <dgm:cxn modelId="{D775DCDD-6010-4F1C-86DB-08CD45C3337D}" type="presParOf" srcId="{DFC33C1E-DD74-43CE-93F7-5F934E01C651}" destId="{ECE25664-3AAC-455F-926E-B5D64AD92886}" srcOrd="0" destOrd="0" presId="urn:microsoft.com/office/officeart/2005/8/layout/orgChart1"/>
    <dgm:cxn modelId="{A246B825-5F64-4B06-ABB1-05F591404D13}" type="presParOf" srcId="{DFC33C1E-DD74-43CE-93F7-5F934E01C651}" destId="{5AE9BD46-8712-4D1E-8638-C3F813F729DC}" srcOrd="1" destOrd="0" presId="urn:microsoft.com/office/officeart/2005/8/layout/orgChart1"/>
    <dgm:cxn modelId="{33DDC0B9-F543-466A-A711-62B690911484}" type="presParOf" srcId="{A938A550-D692-496A-A2BD-9C2C4C63E0A9}" destId="{8035E1E9-4075-487E-B326-2DD404F7BAA7}" srcOrd="1" destOrd="0" presId="urn:microsoft.com/office/officeart/2005/8/layout/orgChart1"/>
    <dgm:cxn modelId="{ADBC3528-8E8D-46FC-8CF0-D5FC7F300906}" type="presParOf" srcId="{A938A550-D692-496A-A2BD-9C2C4C63E0A9}" destId="{703E0BFC-AD59-4C1E-9554-E2F9D67BEBAE}" srcOrd="2" destOrd="0" presId="urn:microsoft.com/office/officeart/2005/8/layout/orgChart1"/>
    <dgm:cxn modelId="{91DF957D-7216-4CAA-B396-794D991CBCED}" type="presParOf" srcId="{DE667598-3329-4FCB-B34A-F2E73623CD1B}" destId="{8628CBEA-9633-4167-96A9-B276F7A77C4B}" srcOrd="2" destOrd="0" presId="urn:microsoft.com/office/officeart/2005/8/layout/orgChart1"/>
    <dgm:cxn modelId="{3A9BD45A-E20D-4093-A5F5-7BC7B2B8EEA4}" type="presParOf" srcId="{CA6763E9-E7A9-4DD8-B9EF-C42839F6F218}" destId="{BE61CEA9-37B2-4F9B-B701-0EC6BDFFB4BF}" srcOrd="2" destOrd="0" presId="urn:microsoft.com/office/officeart/2005/8/layout/orgChart1"/>
    <dgm:cxn modelId="{6CA5A07C-1EE9-45E8-AAC9-A34175FFC019}" type="presParOf" srcId="{B713D886-30F6-4AFE-84A1-5C6738B77887}" destId="{9F02F029-ADC3-4745-9E66-8BA2CA216146}" srcOrd="2" destOrd="0" presId="urn:microsoft.com/office/officeart/2005/8/layout/orgChart1"/>
    <dgm:cxn modelId="{0EF5F9BE-2D14-41DD-904C-5D8ACC2DCAE7}" type="presParOf" srcId="{B713D886-30F6-4AFE-84A1-5C6738B77887}" destId="{FD246D1E-5A2E-43BC-B7B4-12BF7B3DAC95}" srcOrd="3" destOrd="0" presId="urn:microsoft.com/office/officeart/2005/8/layout/orgChart1"/>
    <dgm:cxn modelId="{A6C97FF3-BFA1-4C01-A867-CBA120C0BCEA}" type="presParOf" srcId="{FD246D1E-5A2E-43BC-B7B4-12BF7B3DAC95}" destId="{889C900B-5962-4265-89D9-29F6D81CBD7A}" srcOrd="0" destOrd="0" presId="urn:microsoft.com/office/officeart/2005/8/layout/orgChart1"/>
    <dgm:cxn modelId="{AD7ED9B9-DC21-4C4B-AA12-51E9381C3920}" type="presParOf" srcId="{889C900B-5962-4265-89D9-29F6D81CBD7A}" destId="{E6C7B3F1-6E0F-4E9B-A821-F4E5D660F3A7}" srcOrd="0" destOrd="0" presId="urn:microsoft.com/office/officeart/2005/8/layout/orgChart1"/>
    <dgm:cxn modelId="{4C178A1B-9B78-4410-8730-FAB6C1AD7A17}" type="presParOf" srcId="{889C900B-5962-4265-89D9-29F6D81CBD7A}" destId="{32A4888F-B5D9-45E9-ADC2-F2027DD33828}" srcOrd="1" destOrd="0" presId="urn:microsoft.com/office/officeart/2005/8/layout/orgChart1"/>
    <dgm:cxn modelId="{D7E8DEBE-F533-4B4D-A416-EDE70FF4BFF4}" type="presParOf" srcId="{FD246D1E-5A2E-43BC-B7B4-12BF7B3DAC95}" destId="{4FB43CDD-AA06-4764-8366-0CBB522A8C7C}" srcOrd="1" destOrd="0" presId="urn:microsoft.com/office/officeart/2005/8/layout/orgChart1"/>
    <dgm:cxn modelId="{3B71CC68-23A0-409C-8346-C54E8FAD4906}" type="presParOf" srcId="{FD246D1E-5A2E-43BC-B7B4-12BF7B3DAC95}" destId="{9A1200F4-B88D-44BC-8E5F-407BB821A097}" srcOrd="2" destOrd="0" presId="urn:microsoft.com/office/officeart/2005/8/layout/orgChart1"/>
    <dgm:cxn modelId="{5ACC390B-9CB8-4355-AAE2-01E843CE968F}" type="presParOf" srcId="{EC260DFC-7BAE-4F18-9893-397019AB7DEF}" destId="{308E7F65-7428-4DAC-9569-78B5055D0A56}"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12DE04-39EE-4E4E-970C-0FFDF4E80653}"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l-GR"/>
        </a:p>
      </dgm:t>
    </dgm:pt>
    <dgm:pt modelId="{9BAFAFE0-9DBE-4CCF-BD58-B1FDE6EBE9B4}">
      <dgm:prSet phldrT="[Κείμενο]" custT="1"/>
      <dgm:spPr>
        <a:solidFill>
          <a:srgbClr val="CC0000"/>
        </a:solidFill>
      </dgm:spPr>
      <dgm:t>
        <a:bodyPr/>
        <a:lstStyle/>
        <a:p>
          <a:r>
            <a:rPr lang="el-GR" sz="1800">
              <a:latin typeface="Inter" panose="020B0604020202020204" charset="0"/>
              <a:ea typeface="Inter" panose="020B0604020202020204" charset="0"/>
            </a:rPr>
            <a:t>Αύξηση εισοδήματος</a:t>
          </a:r>
          <a:endParaRPr lang="el-GR" sz="1800" dirty="0">
            <a:latin typeface="Inter" panose="020B0604020202020204" charset="0"/>
            <a:ea typeface="Inter" panose="020B0604020202020204" charset="0"/>
          </a:endParaRPr>
        </a:p>
      </dgm:t>
    </dgm:pt>
    <dgm:pt modelId="{6ABE91DF-FED2-4CC7-B1C3-96EBF1B8187F}" type="parTrans" cxnId="{5082B494-6471-4638-806C-18FBFE9A82F3}">
      <dgm:prSet/>
      <dgm:spPr/>
      <dgm:t>
        <a:bodyPr/>
        <a:lstStyle/>
        <a:p>
          <a:endParaRPr lang="el-GR" sz="1800">
            <a:solidFill>
              <a:schemeClr val="tx1"/>
            </a:solidFill>
            <a:latin typeface="Inter" panose="020B0604020202020204" charset="0"/>
            <a:ea typeface="Inter" panose="020B0604020202020204" charset="0"/>
          </a:endParaRPr>
        </a:p>
      </dgm:t>
    </dgm:pt>
    <dgm:pt modelId="{7CFF198D-8442-4992-A2DC-436EFBC66B6D}" type="sibTrans" cxnId="{5082B494-6471-4638-806C-18FBFE9A82F3}">
      <dgm:prSet custT="1"/>
      <dgm:spPr/>
      <dgm:t>
        <a:bodyPr/>
        <a:lstStyle/>
        <a:p>
          <a:endParaRPr lang="el-GR" sz="1800">
            <a:solidFill>
              <a:schemeClr val="tx1"/>
            </a:solidFill>
            <a:latin typeface="Inter" panose="020B0604020202020204" charset="0"/>
            <a:ea typeface="Inter" panose="020B0604020202020204" charset="0"/>
          </a:endParaRPr>
        </a:p>
      </dgm:t>
    </dgm:pt>
    <dgm:pt modelId="{8E13C9F6-7FB8-4101-951A-80737657095F}">
      <dgm:prSet phldrT="[Κείμενο]" custT="1"/>
      <dgm:spPr>
        <a:solidFill>
          <a:srgbClr val="7030A0"/>
        </a:solidFill>
      </dgm:spPr>
      <dgm:t>
        <a:bodyPr/>
        <a:lstStyle/>
        <a:p>
          <a:r>
            <a:rPr lang="el-GR" sz="1800">
              <a:latin typeface="Inter" panose="020B0604020202020204" charset="0"/>
              <a:ea typeface="Inter" panose="020B0604020202020204" charset="0"/>
            </a:rPr>
            <a:t>Αύξηση ζήτησης (καταναλωτικών αγαθών)</a:t>
          </a:r>
          <a:endParaRPr lang="el-GR" sz="1800" dirty="0">
            <a:latin typeface="Inter" panose="020B0604020202020204" charset="0"/>
            <a:ea typeface="Inter" panose="020B0604020202020204" charset="0"/>
          </a:endParaRPr>
        </a:p>
      </dgm:t>
    </dgm:pt>
    <dgm:pt modelId="{D3E69D2B-50D4-4AF2-AF4C-50B5D8D9D377}" type="parTrans" cxnId="{DEDC3D8C-043F-42B4-B399-411715294AFE}">
      <dgm:prSet/>
      <dgm:spPr/>
      <dgm:t>
        <a:bodyPr/>
        <a:lstStyle/>
        <a:p>
          <a:endParaRPr lang="el-GR" sz="1800">
            <a:solidFill>
              <a:schemeClr val="tx1"/>
            </a:solidFill>
            <a:latin typeface="Inter" panose="020B0604020202020204" charset="0"/>
            <a:ea typeface="Inter" panose="020B0604020202020204" charset="0"/>
          </a:endParaRPr>
        </a:p>
      </dgm:t>
    </dgm:pt>
    <dgm:pt modelId="{F7FE28FA-0044-4E77-95DB-1D3B76305594}" type="sibTrans" cxnId="{DEDC3D8C-043F-42B4-B399-411715294AFE}">
      <dgm:prSet custT="1"/>
      <dgm:spPr/>
      <dgm:t>
        <a:bodyPr/>
        <a:lstStyle/>
        <a:p>
          <a:endParaRPr lang="el-GR" sz="1800">
            <a:solidFill>
              <a:schemeClr val="tx1"/>
            </a:solidFill>
            <a:latin typeface="Inter" panose="020B0604020202020204" charset="0"/>
            <a:ea typeface="Inter" panose="020B0604020202020204" charset="0"/>
          </a:endParaRPr>
        </a:p>
      </dgm:t>
    </dgm:pt>
    <dgm:pt modelId="{5C89B350-3E96-4F53-ABD3-1B5CA6F70F46}">
      <dgm:prSet phldrT="[Κείμενο]" custT="1"/>
      <dgm:spPr>
        <a:solidFill>
          <a:schemeClr val="accent5">
            <a:lumMod val="75000"/>
          </a:schemeClr>
        </a:solidFill>
      </dgm:spPr>
      <dgm:t>
        <a:bodyPr/>
        <a:lstStyle/>
        <a:p>
          <a:r>
            <a:rPr lang="el-GR" sz="1800">
              <a:latin typeface="Inter" panose="020B0604020202020204" charset="0"/>
              <a:ea typeface="Inter" panose="020B0604020202020204" charset="0"/>
            </a:rPr>
            <a:t>Αύξηση πωλήσεων</a:t>
          </a:r>
          <a:endParaRPr lang="el-GR" sz="1800" dirty="0">
            <a:latin typeface="Inter" panose="020B0604020202020204" charset="0"/>
            <a:ea typeface="Inter" panose="020B0604020202020204" charset="0"/>
          </a:endParaRPr>
        </a:p>
      </dgm:t>
    </dgm:pt>
    <dgm:pt modelId="{239FB877-8754-4A43-BC79-775EEB60793E}" type="parTrans" cxnId="{B49FE997-DB33-4925-A28D-4DDB817FF6E2}">
      <dgm:prSet/>
      <dgm:spPr/>
      <dgm:t>
        <a:bodyPr/>
        <a:lstStyle/>
        <a:p>
          <a:endParaRPr lang="el-GR" sz="1800">
            <a:solidFill>
              <a:schemeClr val="tx1"/>
            </a:solidFill>
            <a:latin typeface="Inter" panose="020B0604020202020204" charset="0"/>
            <a:ea typeface="Inter" panose="020B0604020202020204" charset="0"/>
          </a:endParaRPr>
        </a:p>
      </dgm:t>
    </dgm:pt>
    <dgm:pt modelId="{03E7EBC6-76CF-42AA-9D34-1120D38091C1}" type="sibTrans" cxnId="{B49FE997-DB33-4925-A28D-4DDB817FF6E2}">
      <dgm:prSet custT="1"/>
      <dgm:spPr/>
      <dgm:t>
        <a:bodyPr/>
        <a:lstStyle/>
        <a:p>
          <a:endParaRPr lang="el-GR" sz="1800">
            <a:solidFill>
              <a:schemeClr val="tx1"/>
            </a:solidFill>
            <a:latin typeface="Inter" panose="020B0604020202020204" charset="0"/>
            <a:ea typeface="Inter" panose="020B0604020202020204" charset="0"/>
          </a:endParaRPr>
        </a:p>
      </dgm:t>
    </dgm:pt>
    <dgm:pt modelId="{CFB431EF-FE24-4AAF-A554-1DE2EE4EAEB6}">
      <dgm:prSet phldrT="[Κείμενο]" custT="1"/>
      <dgm:spPr>
        <a:solidFill>
          <a:schemeClr val="accent3">
            <a:lumMod val="75000"/>
          </a:schemeClr>
        </a:solidFill>
      </dgm:spPr>
      <dgm:t>
        <a:bodyPr/>
        <a:lstStyle/>
        <a:p>
          <a:r>
            <a:rPr lang="el-GR" sz="1800">
              <a:latin typeface="Inter" panose="020B0604020202020204" charset="0"/>
              <a:ea typeface="Inter" panose="020B0604020202020204" charset="0"/>
            </a:rPr>
            <a:t>Αύξηση παραγωγής</a:t>
          </a:r>
          <a:endParaRPr lang="el-GR" sz="1800" dirty="0">
            <a:latin typeface="Inter" panose="020B0604020202020204" charset="0"/>
            <a:ea typeface="Inter" panose="020B0604020202020204" charset="0"/>
          </a:endParaRPr>
        </a:p>
      </dgm:t>
    </dgm:pt>
    <dgm:pt modelId="{71852FCD-B666-4975-8412-359EAFC9E607}" type="parTrans" cxnId="{373503E3-2CCE-4CAC-8FA4-3702D1AD00F1}">
      <dgm:prSet/>
      <dgm:spPr/>
      <dgm:t>
        <a:bodyPr/>
        <a:lstStyle/>
        <a:p>
          <a:endParaRPr lang="el-GR" sz="1800">
            <a:solidFill>
              <a:schemeClr val="tx1"/>
            </a:solidFill>
            <a:latin typeface="Inter" panose="020B0604020202020204" charset="0"/>
            <a:ea typeface="Inter" panose="020B0604020202020204" charset="0"/>
          </a:endParaRPr>
        </a:p>
      </dgm:t>
    </dgm:pt>
    <dgm:pt modelId="{082F70D3-BF07-4D29-9EB6-4739BAFF6376}" type="sibTrans" cxnId="{373503E3-2CCE-4CAC-8FA4-3702D1AD00F1}">
      <dgm:prSet custT="1"/>
      <dgm:spPr/>
      <dgm:t>
        <a:bodyPr/>
        <a:lstStyle/>
        <a:p>
          <a:endParaRPr lang="el-GR" sz="1800">
            <a:solidFill>
              <a:schemeClr val="tx1"/>
            </a:solidFill>
            <a:latin typeface="Inter" panose="020B0604020202020204" charset="0"/>
            <a:ea typeface="Inter" panose="020B0604020202020204" charset="0"/>
          </a:endParaRPr>
        </a:p>
      </dgm:t>
    </dgm:pt>
    <dgm:pt modelId="{7A1AFD9A-538E-4CE4-BECA-9219B2B315CE}">
      <dgm:prSet phldrT="[Κείμενο]" custT="1"/>
      <dgm:spPr/>
      <dgm:t>
        <a:bodyPr/>
        <a:lstStyle/>
        <a:p>
          <a:r>
            <a:rPr lang="el-GR" sz="1800">
              <a:latin typeface="Inter" panose="020B0604020202020204" charset="0"/>
              <a:ea typeface="Inter" panose="020B0604020202020204" charset="0"/>
            </a:rPr>
            <a:t>Αύξηση ζήτησης (κεφαλαιουχικών αγαθών)</a:t>
          </a:r>
          <a:endParaRPr lang="el-GR" sz="1800" dirty="0">
            <a:latin typeface="Inter" panose="020B0604020202020204" charset="0"/>
            <a:ea typeface="Inter" panose="020B0604020202020204" charset="0"/>
          </a:endParaRPr>
        </a:p>
      </dgm:t>
    </dgm:pt>
    <dgm:pt modelId="{9D2CB3B8-5C30-44CC-83EB-3235A25A1EDF}" type="parTrans" cxnId="{4C6EB1DB-1D92-4EF8-9545-57DD3369F13B}">
      <dgm:prSet/>
      <dgm:spPr/>
      <dgm:t>
        <a:bodyPr/>
        <a:lstStyle/>
        <a:p>
          <a:endParaRPr lang="el-GR" sz="1800">
            <a:solidFill>
              <a:schemeClr val="tx1"/>
            </a:solidFill>
            <a:latin typeface="Inter" panose="020B0604020202020204" charset="0"/>
            <a:ea typeface="Inter" panose="020B0604020202020204" charset="0"/>
          </a:endParaRPr>
        </a:p>
      </dgm:t>
    </dgm:pt>
    <dgm:pt modelId="{808FCBA6-783A-4502-A9F5-51806586C87D}" type="sibTrans" cxnId="{4C6EB1DB-1D92-4EF8-9545-57DD3369F13B}">
      <dgm:prSet custT="1"/>
      <dgm:spPr/>
      <dgm:t>
        <a:bodyPr/>
        <a:lstStyle/>
        <a:p>
          <a:endParaRPr lang="el-GR" sz="1800">
            <a:solidFill>
              <a:schemeClr val="tx1"/>
            </a:solidFill>
            <a:latin typeface="Inter" panose="020B0604020202020204" charset="0"/>
            <a:ea typeface="Inter" panose="020B0604020202020204" charset="0"/>
          </a:endParaRPr>
        </a:p>
      </dgm:t>
    </dgm:pt>
    <dgm:pt modelId="{2995A533-1E90-4509-A53C-70C151FF3AC9}">
      <dgm:prSet phldrT="[Κείμενο]" custT="1"/>
      <dgm:spPr/>
      <dgm:t>
        <a:bodyPr/>
        <a:lstStyle/>
        <a:p>
          <a:r>
            <a:rPr lang="el-GR" sz="1800">
              <a:latin typeface="Inter" panose="020B0604020202020204" charset="0"/>
              <a:ea typeface="Inter" panose="020B0604020202020204" charset="0"/>
            </a:rPr>
            <a:t>Αύξηση επενδύσεων</a:t>
          </a:r>
          <a:endParaRPr lang="el-GR" sz="1800" dirty="0">
            <a:latin typeface="Inter" panose="020B0604020202020204" charset="0"/>
            <a:ea typeface="Inter" panose="020B0604020202020204" charset="0"/>
          </a:endParaRPr>
        </a:p>
      </dgm:t>
    </dgm:pt>
    <dgm:pt modelId="{47066FDC-6023-4463-B121-B8B37D52CD26}" type="parTrans" cxnId="{84701091-6573-4FBE-B1C3-92C2664818BB}">
      <dgm:prSet/>
      <dgm:spPr/>
      <dgm:t>
        <a:bodyPr/>
        <a:lstStyle/>
        <a:p>
          <a:endParaRPr lang="el-GR" sz="1800">
            <a:solidFill>
              <a:schemeClr val="tx1"/>
            </a:solidFill>
            <a:latin typeface="Inter" panose="020B0604020202020204" charset="0"/>
            <a:ea typeface="Inter" panose="020B0604020202020204" charset="0"/>
          </a:endParaRPr>
        </a:p>
      </dgm:t>
    </dgm:pt>
    <dgm:pt modelId="{6BA19566-0ECB-4278-97EE-AEFFC7B35BE2}" type="sibTrans" cxnId="{84701091-6573-4FBE-B1C3-92C2664818BB}">
      <dgm:prSet custT="1"/>
      <dgm:spPr/>
      <dgm:t>
        <a:bodyPr/>
        <a:lstStyle/>
        <a:p>
          <a:endParaRPr lang="el-GR" sz="1800">
            <a:solidFill>
              <a:schemeClr val="tx1"/>
            </a:solidFill>
            <a:latin typeface="Inter" panose="020B0604020202020204" charset="0"/>
            <a:ea typeface="Inter" panose="020B0604020202020204" charset="0"/>
          </a:endParaRPr>
        </a:p>
      </dgm:t>
    </dgm:pt>
    <dgm:pt modelId="{754BBABA-0733-401E-AF95-1A81AB6DC443}">
      <dgm:prSet phldrT="[Κείμενο]" custT="1"/>
      <dgm:spPr/>
      <dgm:t>
        <a:bodyPr/>
        <a:lstStyle/>
        <a:p>
          <a:r>
            <a:rPr lang="el-GR" sz="1800">
              <a:latin typeface="Inter" panose="020B0604020202020204" charset="0"/>
              <a:ea typeface="Inter" panose="020B0604020202020204" charset="0"/>
            </a:rPr>
            <a:t>Μείωση ανεργίας</a:t>
          </a:r>
          <a:endParaRPr lang="el-GR" sz="1800" dirty="0">
            <a:latin typeface="Inter" panose="020B0604020202020204" charset="0"/>
            <a:ea typeface="Inter" panose="020B0604020202020204" charset="0"/>
          </a:endParaRPr>
        </a:p>
      </dgm:t>
    </dgm:pt>
    <dgm:pt modelId="{38CA1DE0-F74C-47D4-9221-A1D03115A56E}" type="parTrans" cxnId="{01D66012-B3AB-49CD-877C-EB70A07A0275}">
      <dgm:prSet/>
      <dgm:spPr/>
      <dgm:t>
        <a:bodyPr/>
        <a:lstStyle/>
        <a:p>
          <a:endParaRPr lang="el-GR" sz="1800">
            <a:solidFill>
              <a:schemeClr val="tx1"/>
            </a:solidFill>
            <a:latin typeface="Inter" panose="020B0604020202020204" charset="0"/>
            <a:ea typeface="Inter" panose="020B0604020202020204" charset="0"/>
          </a:endParaRPr>
        </a:p>
      </dgm:t>
    </dgm:pt>
    <dgm:pt modelId="{431F4846-3593-4ED9-81F1-7F7F5C4972D0}" type="sibTrans" cxnId="{01D66012-B3AB-49CD-877C-EB70A07A0275}">
      <dgm:prSet custT="1"/>
      <dgm:spPr/>
      <dgm:t>
        <a:bodyPr/>
        <a:lstStyle/>
        <a:p>
          <a:endParaRPr lang="el-GR" sz="1800">
            <a:solidFill>
              <a:schemeClr val="tx1"/>
            </a:solidFill>
            <a:latin typeface="Inter" panose="020B0604020202020204" charset="0"/>
            <a:ea typeface="Inter" panose="020B0604020202020204" charset="0"/>
          </a:endParaRPr>
        </a:p>
      </dgm:t>
    </dgm:pt>
    <dgm:pt modelId="{CCCC6709-F872-49BD-A772-B64B9B55CCCB}" type="pres">
      <dgm:prSet presAssocID="{3D12DE04-39EE-4E4E-970C-0FFDF4E80653}" presName="cycle" presStyleCnt="0">
        <dgm:presLayoutVars>
          <dgm:dir/>
          <dgm:resizeHandles val="exact"/>
        </dgm:presLayoutVars>
      </dgm:prSet>
      <dgm:spPr/>
    </dgm:pt>
    <dgm:pt modelId="{5C13E057-304F-4668-BF6E-7682135B2B89}" type="pres">
      <dgm:prSet presAssocID="{9BAFAFE0-9DBE-4CCF-BD58-B1FDE6EBE9B4}" presName="node" presStyleLbl="node1" presStyleIdx="0" presStyleCnt="7" custScaleX="179129" custScaleY="90610" custRadScaleRad="90694" custRadScaleInc="-5679">
        <dgm:presLayoutVars>
          <dgm:bulletEnabled val="1"/>
        </dgm:presLayoutVars>
      </dgm:prSet>
      <dgm:spPr/>
    </dgm:pt>
    <dgm:pt modelId="{019B5C84-CE3E-47E1-B1CE-A8D3D5C8BB43}" type="pres">
      <dgm:prSet presAssocID="{7CFF198D-8442-4992-A2DC-436EFBC66B6D}" presName="sibTrans" presStyleLbl="sibTrans2D1" presStyleIdx="0" presStyleCnt="7" custScaleX="122360"/>
      <dgm:spPr/>
    </dgm:pt>
    <dgm:pt modelId="{196379F6-EBC2-435E-A158-356B95A2D58D}" type="pres">
      <dgm:prSet presAssocID="{7CFF198D-8442-4992-A2DC-436EFBC66B6D}" presName="connectorText" presStyleLbl="sibTrans2D1" presStyleIdx="0" presStyleCnt="7"/>
      <dgm:spPr/>
    </dgm:pt>
    <dgm:pt modelId="{89BC070D-832B-4335-9002-03F6DB848E04}" type="pres">
      <dgm:prSet presAssocID="{8E13C9F6-7FB8-4101-951A-80737657095F}" presName="node" presStyleLbl="node1" presStyleIdx="1" presStyleCnt="7" custScaleX="244456" custScaleY="113987" custRadScaleRad="161995" custRadScaleInc="51441">
        <dgm:presLayoutVars>
          <dgm:bulletEnabled val="1"/>
        </dgm:presLayoutVars>
      </dgm:prSet>
      <dgm:spPr>
        <a:prstGeom prst="ellipse">
          <a:avLst/>
        </a:prstGeom>
      </dgm:spPr>
    </dgm:pt>
    <dgm:pt modelId="{19FC2AF9-8DD9-46F8-AB6B-B41F65A455BB}" type="pres">
      <dgm:prSet presAssocID="{F7FE28FA-0044-4E77-95DB-1D3B76305594}" presName="sibTrans" presStyleLbl="sibTrans2D1" presStyleIdx="1" presStyleCnt="7" custScaleX="137685"/>
      <dgm:spPr/>
    </dgm:pt>
    <dgm:pt modelId="{C0F090EA-2064-41A9-BF4A-7BCF08403797}" type="pres">
      <dgm:prSet presAssocID="{F7FE28FA-0044-4E77-95DB-1D3B76305594}" presName="connectorText" presStyleLbl="sibTrans2D1" presStyleIdx="1" presStyleCnt="7"/>
      <dgm:spPr/>
    </dgm:pt>
    <dgm:pt modelId="{5B2027C3-48D6-461B-862C-A73D310AB46F}" type="pres">
      <dgm:prSet presAssocID="{5C89B350-3E96-4F53-ABD3-1B5CA6F70F46}" presName="node" presStyleLbl="node1" presStyleIdx="2" presStyleCnt="7" custScaleX="163695" custScaleY="88035" custRadScaleRad="165916" custRadScaleInc="-6065">
        <dgm:presLayoutVars>
          <dgm:bulletEnabled val="1"/>
        </dgm:presLayoutVars>
      </dgm:prSet>
      <dgm:spPr>
        <a:prstGeom prst="ellipse">
          <a:avLst/>
        </a:prstGeom>
      </dgm:spPr>
    </dgm:pt>
    <dgm:pt modelId="{FC879098-B141-41EC-BD3E-256D0835DE37}" type="pres">
      <dgm:prSet presAssocID="{03E7EBC6-76CF-42AA-9D34-1120D38091C1}" presName="sibTrans" presStyleLbl="sibTrans2D1" presStyleIdx="2" presStyleCnt="7" custScaleX="141659" custLinFactNeighborX="64844" custLinFactNeighborY="56305"/>
      <dgm:spPr/>
    </dgm:pt>
    <dgm:pt modelId="{F6EB364D-B71A-4FB0-AABD-85AFB034F4C7}" type="pres">
      <dgm:prSet presAssocID="{03E7EBC6-76CF-42AA-9D34-1120D38091C1}" presName="connectorText" presStyleLbl="sibTrans2D1" presStyleIdx="2" presStyleCnt="7"/>
      <dgm:spPr/>
    </dgm:pt>
    <dgm:pt modelId="{53CC2709-DEB3-46D5-8610-9E7E58A8B955}" type="pres">
      <dgm:prSet presAssocID="{CFB431EF-FE24-4AAF-A554-1DE2EE4EAEB6}" presName="node" presStyleLbl="node1" presStyleIdx="3" presStyleCnt="7" custScaleX="168938" custRadScaleRad="107451" custRadScaleInc="-11542">
        <dgm:presLayoutVars>
          <dgm:bulletEnabled val="1"/>
        </dgm:presLayoutVars>
      </dgm:prSet>
      <dgm:spPr/>
    </dgm:pt>
    <dgm:pt modelId="{8379DC76-11E6-423F-AFDA-2D256AE18828}" type="pres">
      <dgm:prSet presAssocID="{082F70D3-BF07-4D29-9EB6-4739BAFF6376}" presName="sibTrans" presStyleLbl="sibTrans2D1" presStyleIdx="3" presStyleCnt="7" custScaleX="130270" custLinFactNeighborX="34" custLinFactNeighborY="29560"/>
      <dgm:spPr/>
    </dgm:pt>
    <dgm:pt modelId="{6716D9FA-E820-40CA-8A08-C40443178DD4}" type="pres">
      <dgm:prSet presAssocID="{082F70D3-BF07-4D29-9EB6-4739BAFF6376}" presName="connectorText" presStyleLbl="sibTrans2D1" presStyleIdx="3" presStyleCnt="7"/>
      <dgm:spPr/>
    </dgm:pt>
    <dgm:pt modelId="{3FC03D4D-A8C4-4528-BD6E-D974DBD91A42}" type="pres">
      <dgm:prSet presAssocID="{7A1AFD9A-538E-4CE4-BECA-9219B2B315CE}" presName="node" presStyleLbl="node1" presStyleIdx="4" presStyleCnt="7" custScaleX="260238" custScaleY="133033" custRadScaleRad="155682" custRadScaleInc="126513">
        <dgm:presLayoutVars>
          <dgm:bulletEnabled val="1"/>
        </dgm:presLayoutVars>
      </dgm:prSet>
      <dgm:spPr/>
    </dgm:pt>
    <dgm:pt modelId="{DD7AA3DA-4358-42D9-9C02-1FB98FA3E907}" type="pres">
      <dgm:prSet presAssocID="{808FCBA6-783A-4502-A9F5-51806586C87D}" presName="sibTrans" presStyleLbl="sibTrans2D1" presStyleIdx="4" presStyleCnt="7" custAng="19372149" custScaleX="976150" custScaleY="101446" custLinFactX="300000" custLinFactNeighborX="380096" custLinFactNeighborY="44254"/>
      <dgm:spPr/>
    </dgm:pt>
    <dgm:pt modelId="{8844D1FD-06E4-4279-8AE5-901E4D7E6CEA}" type="pres">
      <dgm:prSet presAssocID="{808FCBA6-783A-4502-A9F5-51806586C87D}" presName="connectorText" presStyleLbl="sibTrans2D1" presStyleIdx="4" presStyleCnt="7"/>
      <dgm:spPr/>
    </dgm:pt>
    <dgm:pt modelId="{57DA2570-9872-4D46-9BC8-7526241CA0DC}" type="pres">
      <dgm:prSet presAssocID="{2995A533-1E90-4509-A53C-70C151FF3AC9}" presName="node" presStyleLbl="node1" presStyleIdx="5" presStyleCnt="7" custScaleX="188312" custScaleY="92924" custRadScaleRad="163112" custRadScaleInc="58437">
        <dgm:presLayoutVars>
          <dgm:bulletEnabled val="1"/>
        </dgm:presLayoutVars>
      </dgm:prSet>
      <dgm:spPr/>
    </dgm:pt>
    <dgm:pt modelId="{38B11BF7-58D3-44E9-BD50-D0AB1079BE5F}" type="pres">
      <dgm:prSet presAssocID="{6BA19566-0ECB-4278-97EE-AEFFC7B35BE2}" presName="sibTrans" presStyleLbl="sibTrans2D1" presStyleIdx="5" presStyleCnt="7" custAng="18561724" custScaleX="1431227" custScaleY="107557" custLinFactX="400000" custLinFactY="100000" custLinFactNeighborX="490481" custLinFactNeighborY="139717"/>
      <dgm:spPr/>
    </dgm:pt>
    <dgm:pt modelId="{226CBC33-9FB4-48D6-B3C1-DBD3C429D969}" type="pres">
      <dgm:prSet presAssocID="{6BA19566-0ECB-4278-97EE-AEFFC7B35BE2}" presName="connectorText" presStyleLbl="sibTrans2D1" presStyleIdx="5" presStyleCnt="7"/>
      <dgm:spPr/>
    </dgm:pt>
    <dgm:pt modelId="{3F1B138C-9A2C-4CAC-97BE-2160AF5EBA91}" type="pres">
      <dgm:prSet presAssocID="{754BBABA-0733-401E-AF95-1A81AB6DC443}" presName="node" presStyleLbl="node1" presStyleIdx="6" presStyleCnt="7" custScaleX="155695" custScaleY="92944" custRadScaleRad="173945" custRadScaleInc="-39600">
        <dgm:presLayoutVars>
          <dgm:bulletEnabled val="1"/>
        </dgm:presLayoutVars>
      </dgm:prSet>
      <dgm:spPr/>
    </dgm:pt>
    <dgm:pt modelId="{BE866F2D-626B-478D-A203-46924620BD6D}" type="pres">
      <dgm:prSet presAssocID="{431F4846-3593-4ED9-81F1-7F7F5C4972D0}" presName="sibTrans" presStyleLbl="sibTrans2D1" presStyleIdx="6" presStyleCnt="7" custScaleX="135822"/>
      <dgm:spPr/>
    </dgm:pt>
    <dgm:pt modelId="{15BEFA86-63AA-4AB5-AF05-8C70A773C0F7}" type="pres">
      <dgm:prSet presAssocID="{431F4846-3593-4ED9-81F1-7F7F5C4972D0}" presName="connectorText" presStyleLbl="sibTrans2D1" presStyleIdx="6" presStyleCnt="7"/>
      <dgm:spPr/>
    </dgm:pt>
  </dgm:ptLst>
  <dgm:cxnLst>
    <dgm:cxn modelId="{01D66012-B3AB-49CD-877C-EB70A07A0275}" srcId="{3D12DE04-39EE-4E4E-970C-0FFDF4E80653}" destId="{754BBABA-0733-401E-AF95-1A81AB6DC443}" srcOrd="6" destOrd="0" parTransId="{38CA1DE0-F74C-47D4-9221-A1D03115A56E}" sibTransId="{431F4846-3593-4ED9-81F1-7F7F5C4972D0}"/>
    <dgm:cxn modelId="{A1DFEE19-7D2A-4038-A69F-673109749EA9}" type="presOf" srcId="{431F4846-3593-4ED9-81F1-7F7F5C4972D0}" destId="{15BEFA86-63AA-4AB5-AF05-8C70A773C0F7}" srcOrd="1" destOrd="0" presId="urn:microsoft.com/office/officeart/2005/8/layout/cycle2"/>
    <dgm:cxn modelId="{6E242024-AEB9-4B3A-A79A-E4CF3D9BF7AD}" type="presOf" srcId="{03E7EBC6-76CF-42AA-9D34-1120D38091C1}" destId="{FC879098-B141-41EC-BD3E-256D0835DE37}" srcOrd="0" destOrd="0" presId="urn:microsoft.com/office/officeart/2005/8/layout/cycle2"/>
    <dgm:cxn modelId="{226DBA2F-1683-41FA-B3A5-C0DEB9396EF2}" type="presOf" srcId="{3D12DE04-39EE-4E4E-970C-0FFDF4E80653}" destId="{CCCC6709-F872-49BD-A772-B64B9B55CCCB}" srcOrd="0" destOrd="0" presId="urn:microsoft.com/office/officeart/2005/8/layout/cycle2"/>
    <dgm:cxn modelId="{C3A4885E-C51D-4E63-A695-56E03E88C842}" type="presOf" srcId="{082F70D3-BF07-4D29-9EB6-4739BAFF6376}" destId="{8379DC76-11E6-423F-AFDA-2D256AE18828}" srcOrd="0" destOrd="0" presId="urn:microsoft.com/office/officeart/2005/8/layout/cycle2"/>
    <dgm:cxn modelId="{5D73465F-8946-4CB0-B4EE-E8697BB19345}" type="presOf" srcId="{6BA19566-0ECB-4278-97EE-AEFFC7B35BE2}" destId="{38B11BF7-58D3-44E9-BD50-D0AB1079BE5F}" srcOrd="0" destOrd="0" presId="urn:microsoft.com/office/officeart/2005/8/layout/cycle2"/>
    <dgm:cxn modelId="{ED1A985F-8A4A-4CC1-87E0-12A678253709}" type="presOf" srcId="{03E7EBC6-76CF-42AA-9D34-1120D38091C1}" destId="{F6EB364D-B71A-4FB0-AABD-85AFB034F4C7}" srcOrd="1" destOrd="0" presId="urn:microsoft.com/office/officeart/2005/8/layout/cycle2"/>
    <dgm:cxn modelId="{DE18D347-C8E0-4C3A-96E1-BFBF59FC546C}" type="presOf" srcId="{082F70D3-BF07-4D29-9EB6-4739BAFF6376}" destId="{6716D9FA-E820-40CA-8A08-C40443178DD4}" srcOrd="1" destOrd="0" presId="urn:microsoft.com/office/officeart/2005/8/layout/cycle2"/>
    <dgm:cxn modelId="{02C4176C-5E19-4280-92B7-30D797AC5168}" type="presOf" srcId="{6BA19566-0ECB-4278-97EE-AEFFC7B35BE2}" destId="{226CBC33-9FB4-48D6-B3C1-DBD3C429D969}" srcOrd="1" destOrd="0" presId="urn:microsoft.com/office/officeart/2005/8/layout/cycle2"/>
    <dgm:cxn modelId="{B1CAA876-790F-48C5-B721-3FD00F883D85}" type="presOf" srcId="{F7FE28FA-0044-4E77-95DB-1D3B76305594}" destId="{C0F090EA-2064-41A9-BF4A-7BCF08403797}" srcOrd="1" destOrd="0" presId="urn:microsoft.com/office/officeart/2005/8/layout/cycle2"/>
    <dgm:cxn modelId="{8DF83258-76E2-4E0B-851B-879AA84E1EF4}" type="presOf" srcId="{7CFF198D-8442-4992-A2DC-436EFBC66B6D}" destId="{196379F6-EBC2-435E-A158-356B95A2D58D}" srcOrd="1" destOrd="0" presId="urn:microsoft.com/office/officeart/2005/8/layout/cycle2"/>
    <dgm:cxn modelId="{E874E558-EEAB-4CC3-8BFB-9C15944C24C0}" type="presOf" srcId="{CFB431EF-FE24-4AAF-A554-1DE2EE4EAEB6}" destId="{53CC2709-DEB3-46D5-8610-9E7E58A8B955}" srcOrd="0" destOrd="0" presId="urn:microsoft.com/office/officeart/2005/8/layout/cycle2"/>
    <dgm:cxn modelId="{DEDC3D8C-043F-42B4-B399-411715294AFE}" srcId="{3D12DE04-39EE-4E4E-970C-0FFDF4E80653}" destId="{8E13C9F6-7FB8-4101-951A-80737657095F}" srcOrd="1" destOrd="0" parTransId="{D3E69D2B-50D4-4AF2-AF4C-50B5D8D9D377}" sibTransId="{F7FE28FA-0044-4E77-95DB-1D3B76305594}"/>
    <dgm:cxn modelId="{84701091-6573-4FBE-B1C3-92C2664818BB}" srcId="{3D12DE04-39EE-4E4E-970C-0FFDF4E80653}" destId="{2995A533-1E90-4509-A53C-70C151FF3AC9}" srcOrd="5" destOrd="0" parTransId="{47066FDC-6023-4463-B121-B8B37D52CD26}" sibTransId="{6BA19566-0ECB-4278-97EE-AEFFC7B35BE2}"/>
    <dgm:cxn modelId="{6238CC91-B290-43F2-A408-85691A13181D}" type="presOf" srcId="{F7FE28FA-0044-4E77-95DB-1D3B76305594}" destId="{19FC2AF9-8DD9-46F8-AB6B-B41F65A455BB}" srcOrd="0" destOrd="0" presId="urn:microsoft.com/office/officeart/2005/8/layout/cycle2"/>
    <dgm:cxn modelId="{5082B494-6471-4638-806C-18FBFE9A82F3}" srcId="{3D12DE04-39EE-4E4E-970C-0FFDF4E80653}" destId="{9BAFAFE0-9DBE-4CCF-BD58-B1FDE6EBE9B4}" srcOrd="0" destOrd="0" parTransId="{6ABE91DF-FED2-4CC7-B1C3-96EBF1B8187F}" sibTransId="{7CFF198D-8442-4992-A2DC-436EFBC66B6D}"/>
    <dgm:cxn modelId="{F4AAC396-028D-4662-AE8C-7F26ADFB30B0}" type="presOf" srcId="{808FCBA6-783A-4502-A9F5-51806586C87D}" destId="{DD7AA3DA-4358-42D9-9C02-1FB98FA3E907}" srcOrd="0" destOrd="0" presId="urn:microsoft.com/office/officeart/2005/8/layout/cycle2"/>
    <dgm:cxn modelId="{B49FE997-DB33-4925-A28D-4DDB817FF6E2}" srcId="{3D12DE04-39EE-4E4E-970C-0FFDF4E80653}" destId="{5C89B350-3E96-4F53-ABD3-1B5CA6F70F46}" srcOrd="2" destOrd="0" parTransId="{239FB877-8754-4A43-BC79-775EEB60793E}" sibTransId="{03E7EBC6-76CF-42AA-9D34-1120D38091C1}"/>
    <dgm:cxn modelId="{51327F9B-5FD0-4450-BB4A-DEDC5CC4FBA2}" type="presOf" srcId="{8E13C9F6-7FB8-4101-951A-80737657095F}" destId="{89BC070D-832B-4335-9002-03F6DB848E04}" srcOrd="0" destOrd="0" presId="urn:microsoft.com/office/officeart/2005/8/layout/cycle2"/>
    <dgm:cxn modelId="{281C1F9D-6795-4974-9110-631E0D57D908}" type="presOf" srcId="{431F4846-3593-4ED9-81F1-7F7F5C4972D0}" destId="{BE866F2D-626B-478D-A203-46924620BD6D}" srcOrd="0" destOrd="0" presId="urn:microsoft.com/office/officeart/2005/8/layout/cycle2"/>
    <dgm:cxn modelId="{8D7F8F9F-4475-4B1F-9712-B6DEA1A3260B}" type="presOf" srcId="{2995A533-1E90-4509-A53C-70C151FF3AC9}" destId="{57DA2570-9872-4D46-9BC8-7526241CA0DC}" srcOrd="0" destOrd="0" presId="urn:microsoft.com/office/officeart/2005/8/layout/cycle2"/>
    <dgm:cxn modelId="{B01731A3-5093-439B-B114-9A96E063DE3B}" type="presOf" srcId="{7A1AFD9A-538E-4CE4-BECA-9219B2B315CE}" destId="{3FC03D4D-A8C4-4528-BD6E-D974DBD91A42}" srcOrd="0" destOrd="0" presId="urn:microsoft.com/office/officeart/2005/8/layout/cycle2"/>
    <dgm:cxn modelId="{D83191A9-CB35-417B-AA28-335A94886A1A}" type="presOf" srcId="{5C89B350-3E96-4F53-ABD3-1B5CA6F70F46}" destId="{5B2027C3-48D6-461B-862C-A73D310AB46F}" srcOrd="0" destOrd="0" presId="urn:microsoft.com/office/officeart/2005/8/layout/cycle2"/>
    <dgm:cxn modelId="{08A5F1B3-6EDE-4B5E-A53B-3D652128A01B}" type="presOf" srcId="{754BBABA-0733-401E-AF95-1A81AB6DC443}" destId="{3F1B138C-9A2C-4CAC-97BE-2160AF5EBA91}" srcOrd="0" destOrd="0" presId="urn:microsoft.com/office/officeart/2005/8/layout/cycle2"/>
    <dgm:cxn modelId="{58DA33C8-CA9F-4AB4-ACBC-A71F4D19B1C3}" type="presOf" srcId="{808FCBA6-783A-4502-A9F5-51806586C87D}" destId="{8844D1FD-06E4-4279-8AE5-901E4D7E6CEA}" srcOrd="1" destOrd="0" presId="urn:microsoft.com/office/officeart/2005/8/layout/cycle2"/>
    <dgm:cxn modelId="{4C6EB1DB-1D92-4EF8-9545-57DD3369F13B}" srcId="{3D12DE04-39EE-4E4E-970C-0FFDF4E80653}" destId="{7A1AFD9A-538E-4CE4-BECA-9219B2B315CE}" srcOrd="4" destOrd="0" parTransId="{9D2CB3B8-5C30-44CC-83EB-3235A25A1EDF}" sibTransId="{808FCBA6-783A-4502-A9F5-51806586C87D}"/>
    <dgm:cxn modelId="{373503E3-2CCE-4CAC-8FA4-3702D1AD00F1}" srcId="{3D12DE04-39EE-4E4E-970C-0FFDF4E80653}" destId="{CFB431EF-FE24-4AAF-A554-1DE2EE4EAEB6}" srcOrd="3" destOrd="0" parTransId="{71852FCD-B666-4975-8412-359EAFC9E607}" sibTransId="{082F70D3-BF07-4D29-9EB6-4739BAFF6376}"/>
    <dgm:cxn modelId="{B5F9E2F1-A8EF-4D81-99C5-D8B525532B78}" type="presOf" srcId="{9BAFAFE0-9DBE-4CCF-BD58-B1FDE6EBE9B4}" destId="{5C13E057-304F-4668-BF6E-7682135B2B89}" srcOrd="0" destOrd="0" presId="urn:microsoft.com/office/officeart/2005/8/layout/cycle2"/>
    <dgm:cxn modelId="{258ED5F2-B7C2-4579-B57A-F0799FBA8F36}" type="presOf" srcId="{7CFF198D-8442-4992-A2DC-436EFBC66B6D}" destId="{019B5C84-CE3E-47E1-B1CE-A8D3D5C8BB43}" srcOrd="0" destOrd="0" presId="urn:microsoft.com/office/officeart/2005/8/layout/cycle2"/>
    <dgm:cxn modelId="{16761348-A749-4C5F-ADA7-2BE2CAEDC2EF}" type="presParOf" srcId="{CCCC6709-F872-49BD-A772-B64B9B55CCCB}" destId="{5C13E057-304F-4668-BF6E-7682135B2B89}" srcOrd="0" destOrd="0" presId="urn:microsoft.com/office/officeart/2005/8/layout/cycle2"/>
    <dgm:cxn modelId="{EECB56A1-FFBB-4501-A8E2-F252D1217219}" type="presParOf" srcId="{CCCC6709-F872-49BD-A772-B64B9B55CCCB}" destId="{019B5C84-CE3E-47E1-B1CE-A8D3D5C8BB43}" srcOrd="1" destOrd="0" presId="urn:microsoft.com/office/officeart/2005/8/layout/cycle2"/>
    <dgm:cxn modelId="{5423AF7A-D94F-4149-A322-EAAA919C3AA9}" type="presParOf" srcId="{019B5C84-CE3E-47E1-B1CE-A8D3D5C8BB43}" destId="{196379F6-EBC2-435E-A158-356B95A2D58D}" srcOrd="0" destOrd="0" presId="urn:microsoft.com/office/officeart/2005/8/layout/cycle2"/>
    <dgm:cxn modelId="{59186BDF-9E26-401B-A8F8-AF81FDE3900F}" type="presParOf" srcId="{CCCC6709-F872-49BD-A772-B64B9B55CCCB}" destId="{89BC070D-832B-4335-9002-03F6DB848E04}" srcOrd="2" destOrd="0" presId="urn:microsoft.com/office/officeart/2005/8/layout/cycle2"/>
    <dgm:cxn modelId="{9EABC674-2D37-4767-89CF-41CAC76AD4A6}" type="presParOf" srcId="{CCCC6709-F872-49BD-A772-B64B9B55CCCB}" destId="{19FC2AF9-8DD9-46F8-AB6B-B41F65A455BB}" srcOrd="3" destOrd="0" presId="urn:microsoft.com/office/officeart/2005/8/layout/cycle2"/>
    <dgm:cxn modelId="{0419EECE-998D-4A8D-97CF-1BF42E0DA2FF}" type="presParOf" srcId="{19FC2AF9-8DD9-46F8-AB6B-B41F65A455BB}" destId="{C0F090EA-2064-41A9-BF4A-7BCF08403797}" srcOrd="0" destOrd="0" presId="urn:microsoft.com/office/officeart/2005/8/layout/cycle2"/>
    <dgm:cxn modelId="{2F74C533-C4A1-4981-9AD2-885CD77D2D89}" type="presParOf" srcId="{CCCC6709-F872-49BD-A772-B64B9B55CCCB}" destId="{5B2027C3-48D6-461B-862C-A73D310AB46F}" srcOrd="4" destOrd="0" presId="urn:microsoft.com/office/officeart/2005/8/layout/cycle2"/>
    <dgm:cxn modelId="{C3EC8BE8-232B-4681-87C6-37435AEA2FF2}" type="presParOf" srcId="{CCCC6709-F872-49BD-A772-B64B9B55CCCB}" destId="{FC879098-B141-41EC-BD3E-256D0835DE37}" srcOrd="5" destOrd="0" presId="urn:microsoft.com/office/officeart/2005/8/layout/cycle2"/>
    <dgm:cxn modelId="{56071A69-37CF-438E-8552-CC84DB886AEB}" type="presParOf" srcId="{FC879098-B141-41EC-BD3E-256D0835DE37}" destId="{F6EB364D-B71A-4FB0-AABD-85AFB034F4C7}" srcOrd="0" destOrd="0" presId="urn:microsoft.com/office/officeart/2005/8/layout/cycle2"/>
    <dgm:cxn modelId="{54E3CD52-757E-40EE-A9C9-6D954D9A46BA}" type="presParOf" srcId="{CCCC6709-F872-49BD-A772-B64B9B55CCCB}" destId="{53CC2709-DEB3-46D5-8610-9E7E58A8B955}" srcOrd="6" destOrd="0" presId="urn:microsoft.com/office/officeart/2005/8/layout/cycle2"/>
    <dgm:cxn modelId="{467BDBF6-58EE-461B-826F-D4070A0ACED1}" type="presParOf" srcId="{CCCC6709-F872-49BD-A772-B64B9B55CCCB}" destId="{8379DC76-11E6-423F-AFDA-2D256AE18828}" srcOrd="7" destOrd="0" presId="urn:microsoft.com/office/officeart/2005/8/layout/cycle2"/>
    <dgm:cxn modelId="{EEABEEB5-0D54-4960-9E9C-485254B08C9C}" type="presParOf" srcId="{8379DC76-11E6-423F-AFDA-2D256AE18828}" destId="{6716D9FA-E820-40CA-8A08-C40443178DD4}" srcOrd="0" destOrd="0" presId="urn:microsoft.com/office/officeart/2005/8/layout/cycle2"/>
    <dgm:cxn modelId="{AD4EEA0E-D558-4E4E-9A78-61D9DE2C6944}" type="presParOf" srcId="{CCCC6709-F872-49BD-A772-B64B9B55CCCB}" destId="{3FC03D4D-A8C4-4528-BD6E-D974DBD91A42}" srcOrd="8" destOrd="0" presId="urn:microsoft.com/office/officeart/2005/8/layout/cycle2"/>
    <dgm:cxn modelId="{56DCB338-1328-46CF-9CF0-65F5B8E9E280}" type="presParOf" srcId="{CCCC6709-F872-49BD-A772-B64B9B55CCCB}" destId="{DD7AA3DA-4358-42D9-9C02-1FB98FA3E907}" srcOrd="9" destOrd="0" presId="urn:microsoft.com/office/officeart/2005/8/layout/cycle2"/>
    <dgm:cxn modelId="{0D47E14A-D23B-4823-985A-F87819F1F228}" type="presParOf" srcId="{DD7AA3DA-4358-42D9-9C02-1FB98FA3E907}" destId="{8844D1FD-06E4-4279-8AE5-901E4D7E6CEA}" srcOrd="0" destOrd="0" presId="urn:microsoft.com/office/officeart/2005/8/layout/cycle2"/>
    <dgm:cxn modelId="{4648F2A5-D73E-4AAA-85AA-B0A0905C2FB4}" type="presParOf" srcId="{CCCC6709-F872-49BD-A772-B64B9B55CCCB}" destId="{57DA2570-9872-4D46-9BC8-7526241CA0DC}" srcOrd="10" destOrd="0" presId="urn:microsoft.com/office/officeart/2005/8/layout/cycle2"/>
    <dgm:cxn modelId="{6654D51F-D1B4-43BD-A639-E61E9A648967}" type="presParOf" srcId="{CCCC6709-F872-49BD-A772-B64B9B55CCCB}" destId="{38B11BF7-58D3-44E9-BD50-D0AB1079BE5F}" srcOrd="11" destOrd="0" presId="urn:microsoft.com/office/officeart/2005/8/layout/cycle2"/>
    <dgm:cxn modelId="{B382108C-6A2A-48DB-8483-853CB02F91F6}" type="presParOf" srcId="{38B11BF7-58D3-44E9-BD50-D0AB1079BE5F}" destId="{226CBC33-9FB4-48D6-B3C1-DBD3C429D969}" srcOrd="0" destOrd="0" presId="urn:microsoft.com/office/officeart/2005/8/layout/cycle2"/>
    <dgm:cxn modelId="{C9C57345-9296-4BF5-A3A4-0DFD29648865}" type="presParOf" srcId="{CCCC6709-F872-49BD-A772-B64B9B55CCCB}" destId="{3F1B138C-9A2C-4CAC-97BE-2160AF5EBA91}" srcOrd="12" destOrd="0" presId="urn:microsoft.com/office/officeart/2005/8/layout/cycle2"/>
    <dgm:cxn modelId="{785589B3-C866-48FA-AF95-596A91C2F313}" type="presParOf" srcId="{CCCC6709-F872-49BD-A772-B64B9B55CCCB}" destId="{BE866F2D-626B-478D-A203-46924620BD6D}" srcOrd="13" destOrd="0" presId="urn:microsoft.com/office/officeart/2005/8/layout/cycle2"/>
    <dgm:cxn modelId="{5B9977F1-CB5B-4C8E-9F94-3B700FB65C86}" type="presParOf" srcId="{BE866F2D-626B-478D-A203-46924620BD6D}" destId="{15BEFA86-63AA-4AB5-AF05-8C70A773C0F7}"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12DE04-39EE-4E4E-970C-0FFDF4E80653}" type="doc">
      <dgm:prSet loTypeId="urn:microsoft.com/office/officeart/2005/8/layout/cycle2" loCatId="cycle" qsTypeId="urn:microsoft.com/office/officeart/2005/8/quickstyle/simple4" qsCatId="simple" csTypeId="urn:microsoft.com/office/officeart/2005/8/colors/colorful3" csCatId="colorful" phldr="1"/>
      <dgm:spPr/>
      <dgm:t>
        <a:bodyPr/>
        <a:lstStyle/>
        <a:p>
          <a:endParaRPr lang="el-GR"/>
        </a:p>
      </dgm:t>
    </dgm:pt>
    <dgm:pt modelId="{9BAFAFE0-9DBE-4CCF-BD58-B1FDE6EBE9B4}">
      <dgm:prSet phldrT="[Κείμενο]" custT="1"/>
      <dgm:spPr/>
      <dgm:t>
        <a:bodyPr/>
        <a:lstStyle/>
        <a:p>
          <a:r>
            <a:rPr lang="el-GR" sz="1800">
              <a:latin typeface="Inter" panose="020B0604020202020204" charset="0"/>
              <a:ea typeface="Inter" panose="020B0604020202020204" charset="0"/>
            </a:rPr>
            <a:t>Αύξηση εισοδήματος</a:t>
          </a:r>
          <a:endParaRPr lang="el-GR" sz="1800" dirty="0">
            <a:latin typeface="Inter" panose="020B0604020202020204" charset="0"/>
            <a:ea typeface="Inter" panose="020B0604020202020204" charset="0"/>
          </a:endParaRPr>
        </a:p>
      </dgm:t>
    </dgm:pt>
    <dgm:pt modelId="{6ABE91DF-FED2-4CC7-B1C3-96EBF1B8187F}" type="parTrans" cxnId="{5082B494-6471-4638-806C-18FBFE9A82F3}">
      <dgm:prSet/>
      <dgm:spPr/>
      <dgm:t>
        <a:bodyPr/>
        <a:lstStyle/>
        <a:p>
          <a:endParaRPr lang="el-GR" sz="1800">
            <a:solidFill>
              <a:schemeClr val="tx1"/>
            </a:solidFill>
            <a:latin typeface="Inter" panose="020B0604020202020204" charset="0"/>
            <a:ea typeface="Inter" panose="020B0604020202020204" charset="0"/>
          </a:endParaRPr>
        </a:p>
      </dgm:t>
    </dgm:pt>
    <dgm:pt modelId="{7CFF198D-8442-4992-A2DC-436EFBC66B6D}" type="sibTrans" cxnId="{5082B494-6471-4638-806C-18FBFE9A82F3}">
      <dgm:prSet custT="1"/>
      <dgm:spPr/>
      <dgm:t>
        <a:bodyPr/>
        <a:lstStyle/>
        <a:p>
          <a:endParaRPr lang="el-GR" sz="1800">
            <a:solidFill>
              <a:schemeClr val="tx1"/>
            </a:solidFill>
            <a:latin typeface="Inter" panose="020B0604020202020204" charset="0"/>
            <a:ea typeface="Inter" panose="020B0604020202020204" charset="0"/>
          </a:endParaRPr>
        </a:p>
      </dgm:t>
    </dgm:pt>
    <dgm:pt modelId="{8E13C9F6-7FB8-4101-951A-80737657095F}">
      <dgm:prSet phldrT="[Κείμενο]" custT="1"/>
      <dgm:spPr/>
      <dgm:t>
        <a:bodyPr/>
        <a:lstStyle/>
        <a:p>
          <a:r>
            <a:rPr lang="el-GR" sz="1800">
              <a:latin typeface="Inter" panose="020B0604020202020204" charset="0"/>
              <a:ea typeface="Inter" panose="020B0604020202020204" charset="0"/>
            </a:rPr>
            <a:t>Αύξηση ζήτησης (καταναλωτικών αγαθών)</a:t>
          </a:r>
          <a:endParaRPr lang="el-GR" sz="1800" dirty="0">
            <a:latin typeface="Inter" panose="020B0604020202020204" charset="0"/>
            <a:ea typeface="Inter" panose="020B0604020202020204" charset="0"/>
          </a:endParaRPr>
        </a:p>
      </dgm:t>
    </dgm:pt>
    <dgm:pt modelId="{D3E69D2B-50D4-4AF2-AF4C-50B5D8D9D377}" type="parTrans" cxnId="{DEDC3D8C-043F-42B4-B399-411715294AFE}">
      <dgm:prSet/>
      <dgm:spPr/>
      <dgm:t>
        <a:bodyPr/>
        <a:lstStyle/>
        <a:p>
          <a:endParaRPr lang="el-GR" sz="1800">
            <a:solidFill>
              <a:schemeClr val="tx1"/>
            </a:solidFill>
            <a:latin typeface="Inter" panose="020B0604020202020204" charset="0"/>
            <a:ea typeface="Inter" panose="020B0604020202020204" charset="0"/>
          </a:endParaRPr>
        </a:p>
      </dgm:t>
    </dgm:pt>
    <dgm:pt modelId="{F7FE28FA-0044-4E77-95DB-1D3B76305594}" type="sibTrans" cxnId="{DEDC3D8C-043F-42B4-B399-411715294AFE}">
      <dgm:prSet custT="1"/>
      <dgm:spPr/>
      <dgm:t>
        <a:bodyPr/>
        <a:lstStyle/>
        <a:p>
          <a:endParaRPr lang="el-GR" sz="1800">
            <a:solidFill>
              <a:schemeClr val="tx1"/>
            </a:solidFill>
            <a:latin typeface="Inter" panose="020B0604020202020204" charset="0"/>
            <a:ea typeface="Inter" panose="020B0604020202020204" charset="0"/>
          </a:endParaRPr>
        </a:p>
      </dgm:t>
    </dgm:pt>
    <dgm:pt modelId="{5C89B350-3E96-4F53-ABD3-1B5CA6F70F46}">
      <dgm:prSet phldrT="[Κείμενο]" custT="1"/>
      <dgm:spPr/>
      <dgm:t>
        <a:bodyPr/>
        <a:lstStyle/>
        <a:p>
          <a:r>
            <a:rPr lang="el-GR" sz="1800">
              <a:latin typeface="Inter" panose="020B0604020202020204" charset="0"/>
              <a:ea typeface="Inter" panose="020B0604020202020204" charset="0"/>
            </a:rPr>
            <a:t>Ανάγκη για αύξηση πωλήσεων</a:t>
          </a:r>
          <a:endParaRPr lang="el-GR" sz="1800" dirty="0">
            <a:latin typeface="Inter" panose="020B0604020202020204" charset="0"/>
            <a:ea typeface="Inter" panose="020B0604020202020204" charset="0"/>
          </a:endParaRPr>
        </a:p>
      </dgm:t>
    </dgm:pt>
    <dgm:pt modelId="{239FB877-8754-4A43-BC79-775EEB60793E}" type="parTrans" cxnId="{B49FE997-DB33-4925-A28D-4DDB817FF6E2}">
      <dgm:prSet/>
      <dgm:spPr/>
      <dgm:t>
        <a:bodyPr/>
        <a:lstStyle/>
        <a:p>
          <a:endParaRPr lang="el-GR" sz="1800">
            <a:solidFill>
              <a:schemeClr val="tx1"/>
            </a:solidFill>
            <a:latin typeface="Inter" panose="020B0604020202020204" charset="0"/>
            <a:ea typeface="Inter" panose="020B0604020202020204" charset="0"/>
          </a:endParaRPr>
        </a:p>
      </dgm:t>
    </dgm:pt>
    <dgm:pt modelId="{03E7EBC6-76CF-42AA-9D34-1120D38091C1}" type="sibTrans" cxnId="{B49FE997-DB33-4925-A28D-4DDB817FF6E2}">
      <dgm:prSet custT="1"/>
      <dgm:spPr/>
      <dgm:t>
        <a:bodyPr/>
        <a:lstStyle/>
        <a:p>
          <a:r>
            <a:rPr lang="el-GR" sz="800">
              <a:latin typeface="Inter" panose="020B0604020202020204" charset="0"/>
              <a:ea typeface="Inter" panose="020B0604020202020204" charset="0"/>
            </a:rPr>
            <a:t>ΚΑΙ</a:t>
          </a:r>
          <a:endParaRPr lang="el-GR" sz="800" dirty="0">
            <a:latin typeface="Inter" panose="020B0604020202020204" charset="0"/>
            <a:ea typeface="Inter" panose="020B0604020202020204" charset="0"/>
          </a:endParaRPr>
        </a:p>
      </dgm:t>
    </dgm:pt>
    <dgm:pt modelId="{CFB431EF-FE24-4AAF-A554-1DE2EE4EAEB6}">
      <dgm:prSet phldrT="[Κείμενο]" custT="1"/>
      <dgm:spPr/>
      <dgm:t>
        <a:bodyPr/>
        <a:lstStyle/>
        <a:p>
          <a:r>
            <a:rPr lang="el-GR" sz="1800">
              <a:latin typeface="Inter" panose="020B0604020202020204" charset="0"/>
              <a:ea typeface="Inter" panose="020B0604020202020204" charset="0"/>
            </a:rPr>
            <a:t>Ανάγκη για αύξηση παραγωγής</a:t>
          </a:r>
          <a:endParaRPr lang="el-GR" sz="1800" dirty="0">
            <a:latin typeface="Inter" panose="020B0604020202020204" charset="0"/>
            <a:ea typeface="Inter" panose="020B0604020202020204" charset="0"/>
          </a:endParaRPr>
        </a:p>
      </dgm:t>
    </dgm:pt>
    <dgm:pt modelId="{71852FCD-B666-4975-8412-359EAFC9E607}" type="parTrans" cxnId="{373503E3-2CCE-4CAC-8FA4-3702D1AD00F1}">
      <dgm:prSet/>
      <dgm:spPr/>
      <dgm:t>
        <a:bodyPr/>
        <a:lstStyle/>
        <a:p>
          <a:endParaRPr lang="el-GR" sz="1800">
            <a:solidFill>
              <a:schemeClr val="tx1"/>
            </a:solidFill>
            <a:latin typeface="Inter" panose="020B0604020202020204" charset="0"/>
            <a:ea typeface="Inter" panose="020B0604020202020204" charset="0"/>
          </a:endParaRPr>
        </a:p>
      </dgm:t>
    </dgm:pt>
    <dgm:pt modelId="{082F70D3-BF07-4D29-9EB6-4739BAFF6376}" type="sibTrans" cxnId="{373503E3-2CCE-4CAC-8FA4-3702D1AD00F1}">
      <dgm:prSet custT="1"/>
      <dgm:spPr/>
      <dgm:t>
        <a:bodyPr/>
        <a:lstStyle/>
        <a:p>
          <a:endParaRPr lang="el-GR" sz="1800">
            <a:solidFill>
              <a:schemeClr val="tx1"/>
            </a:solidFill>
            <a:latin typeface="Inter" panose="020B0604020202020204" charset="0"/>
            <a:ea typeface="Inter" panose="020B0604020202020204" charset="0"/>
          </a:endParaRPr>
        </a:p>
      </dgm:t>
    </dgm:pt>
    <dgm:pt modelId="{754BBABA-0733-401E-AF95-1A81AB6DC443}">
      <dgm:prSet phldrT="[Κείμενο]" custT="1"/>
      <dgm:spPr/>
      <dgm:t>
        <a:bodyPr/>
        <a:lstStyle/>
        <a:p>
          <a:r>
            <a:rPr lang="el-GR" sz="1800">
              <a:latin typeface="Inter" panose="020B0604020202020204" charset="0"/>
              <a:ea typeface="Inter" panose="020B0604020202020204" charset="0"/>
            </a:rPr>
            <a:t>Στενότητες, δηλαδή ελλείψεις αρχικά σε ειδικευμένο κι έπειτα σε ανειδίκευτο προσωπικό</a:t>
          </a:r>
          <a:endParaRPr lang="el-GR" sz="1800" dirty="0">
            <a:latin typeface="Inter" panose="020B0604020202020204" charset="0"/>
            <a:ea typeface="Inter" panose="020B0604020202020204" charset="0"/>
          </a:endParaRPr>
        </a:p>
      </dgm:t>
    </dgm:pt>
    <dgm:pt modelId="{38CA1DE0-F74C-47D4-9221-A1D03115A56E}" type="parTrans" cxnId="{01D66012-B3AB-49CD-877C-EB70A07A0275}">
      <dgm:prSet/>
      <dgm:spPr/>
      <dgm:t>
        <a:bodyPr/>
        <a:lstStyle/>
        <a:p>
          <a:endParaRPr lang="el-GR" sz="1800">
            <a:solidFill>
              <a:schemeClr val="tx1"/>
            </a:solidFill>
            <a:latin typeface="Inter" panose="020B0604020202020204" charset="0"/>
            <a:ea typeface="Inter" panose="020B0604020202020204" charset="0"/>
          </a:endParaRPr>
        </a:p>
      </dgm:t>
    </dgm:pt>
    <dgm:pt modelId="{431F4846-3593-4ED9-81F1-7F7F5C4972D0}" type="sibTrans" cxnId="{01D66012-B3AB-49CD-877C-EB70A07A0275}">
      <dgm:prSet custT="1"/>
      <dgm:spPr/>
      <dgm:t>
        <a:bodyPr/>
        <a:lstStyle/>
        <a:p>
          <a:endParaRPr lang="el-GR" sz="1800">
            <a:solidFill>
              <a:schemeClr val="tx1"/>
            </a:solidFill>
            <a:latin typeface="Inter" panose="020B0604020202020204" charset="0"/>
            <a:ea typeface="Inter" panose="020B0604020202020204" charset="0"/>
          </a:endParaRPr>
        </a:p>
      </dgm:t>
    </dgm:pt>
    <dgm:pt modelId="{1D3A87A0-8552-4DAE-93FB-9EDC0D6D4AB5}">
      <dgm:prSet phldrT="[Κείμενο]" custT="1"/>
      <dgm:spPr/>
      <dgm:t>
        <a:bodyPr/>
        <a:lstStyle/>
        <a:p>
          <a:r>
            <a:rPr lang="el-GR" sz="1800">
              <a:latin typeface="Inter" panose="020B0604020202020204" charset="0"/>
              <a:ea typeface="Inter" panose="020B0604020202020204" charset="0"/>
            </a:rPr>
            <a:t>Αύξηση μισθών</a:t>
          </a:r>
          <a:endParaRPr lang="el-GR" sz="1800" dirty="0">
            <a:latin typeface="Inter" panose="020B0604020202020204" charset="0"/>
            <a:ea typeface="Inter" panose="020B0604020202020204" charset="0"/>
          </a:endParaRPr>
        </a:p>
      </dgm:t>
    </dgm:pt>
    <dgm:pt modelId="{54ED9B29-0E8F-427F-B718-F2559F1BD995}" type="parTrans" cxnId="{E8E0752F-57B7-4AE1-91E3-14863DB4260F}">
      <dgm:prSet/>
      <dgm:spPr/>
      <dgm:t>
        <a:bodyPr/>
        <a:lstStyle/>
        <a:p>
          <a:endParaRPr lang="el-GR" sz="1800">
            <a:solidFill>
              <a:schemeClr val="tx1"/>
            </a:solidFill>
            <a:latin typeface="Inter" panose="020B0604020202020204" charset="0"/>
            <a:ea typeface="Inter" panose="020B0604020202020204" charset="0"/>
          </a:endParaRPr>
        </a:p>
      </dgm:t>
    </dgm:pt>
    <dgm:pt modelId="{AA0363B3-C1C5-4E21-9C56-4A726A93B85C}" type="sibTrans" cxnId="{E8E0752F-57B7-4AE1-91E3-14863DB4260F}">
      <dgm:prSet custT="1"/>
      <dgm:spPr/>
      <dgm:t>
        <a:bodyPr/>
        <a:lstStyle/>
        <a:p>
          <a:endParaRPr lang="el-GR" sz="1800">
            <a:solidFill>
              <a:schemeClr val="tx1"/>
            </a:solidFill>
            <a:latin typeface="Inter" panose="020B0604020202020204" charset="0"/>
            <a:ea typeface="Inter" panose="020B0604020202020204" charset="0"/>
          </a:endParaRPr>
        </a:p>
      </dgm:t>
    </dgm:pt>
    <dgm:pt modelId="{1CFCE562-3954-431D-84C5-3A06DB276369}">
      <dgm:prSet phldrT="[Κείμενο]" custT="1"/>
      <dgm:spPr/>
      <dgm:t>
        <a:bodyPr/>
        <a:lstStyle/>
        <a:p>
          <a:r>
            <a:rPr lang="el-GR" sz="1800">
              <a:latin typeface="Inter" panose="020B0604020202020204" charset="0"/>
              <a:ea typeface="Inter" panose="020B0604020202020204" charset="0"/>
            </a:rPr>
            <a:t>Όλο και μεγαλύτερη αύξηση τιμών</a:t>
          </a:r>
          <a:endParaRPr lang="el-GR" sz="1800" dirty="0">
            <a:latin typeface="Inter" panose="020B0604020202020204" charset="0"/>
            <a:ea typeface="Inter" panose="020B0604020202020204" charset="0"/>
          </a:endParaRPr>
        </a:p>
      </dgm:t>
    </dgm:pt>
    <dgm:pt modelId="{859C5951-A69B-44DB-9548-564573954C28}" type="parTrans" cxnId="{37DBAB00-C2A7-400F-B3F8-72BD55B34C12}">
      <dgm:prSet/>
      <dgm:spPr/>
      <dgm:t>
        <a:bodyPr/>
        <a:lstStyle/>
        <a:p>
          <a:endParaRPr lang="el-GR" sz="1800">
            <a:solidFill>
              <a:schemeClr val="tx1"/>
            </a:solidFill>
            <a:latin typeface="Inter" panose="020B0604020202020204" charset="0"/>
            <a:ea typeface="Inter" panose="020B0604020202020204" charset="0"/>
          </a:endParaRPr>
        </a:p>
      </dgm:t>
    </dgm:pt>
    <dgm:pt modelId="{07B6F81D-B349-4110-93D1-189CBC53EFEB}" type="sibTrans" cxnId="{37DBAB00-C2A7-400F-B3F8-72BD55B34C12}">
      <dgm:prSet custT="1"/>
      <dgm:spPr/>
      <dgm:t>
        <a:bodyPr/>
        <a:lstStyle/>
        <a:p>
          <a:endParaRPr lang="el-GR" sz="1800">
            <a:solidFill>
              <a:schemeClr val="tx1"/>
            </a:solidFill>
            <a:latin typeface="Inter" panose="020B0604020202020204" charset="0"/>
            <a:ea typeface="Inter" panose="020B0604020202020204" charset="0"/>
          </a:endParaRPr>
        </a:p>
      </dgm:t>
    </dgm:pt>
    <dgm:pt modelId="{CCCC6709-F872-49BD-A772-B64B9B55CCCB}" type="pres">
      <dgm:prSet presAssocID="{3D12DE04-39EE-4E4E-970C-0FFDF4E80653}" presName="cycle" presStyleCnt="0">
        <dgm:presLayoutVars>
          <dgm:dir/>
          <dgm:resizeHandles val="exact"/>
        </dgm:presLayoutVars>
      </dgm:prSet>
      <dgm:spPr/>
    </dgm:pt>
    <dgm:pt modelId="{5C13E057-304F-4668-BF6E-7682135B2B89}" type="pres">
      <dgm:prSet presAssocID="{9BAFAFE0-9DBE-4CCF-BD58-B1FDE6EBE9B4}" presName="node" presStyleLbl="node1" presStyleIdx="0" presStyleCnt="7" custScaleX="192133" custScaleY="80331" custRadScaleRad="102123" custRadScaleInc="-15884">
        <dgm:presLayoutVars>
          <dgm:bulletEnabled val="1"/>
        </dgm:presLayoutVars>
      </dgm:prSet>
      <dgm:spPr/>
    </dgm:pt>
    <dgm:pt modelId="{019B5C84-CE3E-47E1-B1CE-A8D3D5C8BB43}" type="pres">
      <dgm:prSet presAssocID="{7CFF198D-8442-4992-A2DC-436EFBC66B6D}" presName="sibTrans" presStyleLbl="sibTrans2D1" presStyleIdx="0" presStyleCnt="7" custScaleX="122360"/>
      <dgm:spPr/>
    </dgm:pt>
    <dgm:pt modelId="{196379F6-EBC2-435E-A158-356B95A2D58D}" type="pres">
      <dgm:prSet presAssocID="{7CFF198D-8442-4992-A2DC-436EFBC66B6D}" presName="connectorText" presStyleLbl="sibTrans2D1" presStyleIdx="0" presStyleCnt="7"/>
      <dgm:spPr/>
    </dgm:pt>
    <dgm:pt modelId="{89BC070D-832B-4335-9002-03F6DB848E04}" type="pres">
      <dgm:prSet presAssocID="{8E13C9F6-7FB8-4101-951A-80737657095F}" presName="node" presStyleLbl="node1" presStyleIdx="1" presStyleCnt="7" custScaleX="232401" custScaleY="72455" custRadScaleRad="171385" custRadScaleInc="56886">
        <dgm:presLayoutVars>
          <dgm:bulletEnabled val="1"/>
        </dgm:presLayoutVars>
      </dgm:prSet>
      <dgm:spPr>
        <a:prstGeom prst="ellipse">
          <a:avLst/>
        </a:prstGeom>
      </dgm:spPr>
    </dgm:pt>
    <dgm:pt modelId="{19FC2AF9-8DD9-46F8-AB6B-B41F65A455BB}" type="pres">
      <dgm:prSet presAssocID="{F7FE28FA-0044-4E77-95DB-1D3B76305594}" presName="sibTrans" presStyleLbl="sibTrans2D1" presStyleIdx="1" presStyleCnt="7" custScaleX="137685"/>
      <dgm:spPr/>
    </dgm:pt>
    <dgm:pt modelId="{C0F090EA-2064-41A9-BF4A-7BCF08403797}" type="pres">
      <dgm:prSet presAssocID="{F7FE28FA-0044-4E77-95DB-1D3B76305594}" presName="connectorText" presStyleLbl="sibTrans2D1" presStyleIdx="1" presStyleCnt="7"/>
      <dgm:spPr/>
    </dgm:pt>
    <dgm:pt modelId="{5B2027C3-48D6-461B-862C-A73D310AB46F}" type="pres">
      <dgm:prSet presAssocID="{5C89B350-3E96-4F53-ABD3-1B5CA6F70F46}" presName="node" presStyleLbl="node1" presStyleIdx="2" presStyleCnt="7" custScaleX="182706" custScaleY="94839" custRadScaleRad="173155" custRadScaleInc="-15160">
        <dgm:presLayoutVars>
          <dgm:bulletEnabled val="1"/>
        </dgm:presLayoutVars>
      </dgm:prSet>
      <dgm:spPr>
        <a:prstGeom prst="ellipse">
          <a:avLst/>
        </a:prstGeom>
      </dgm:spPr>
    </dgm:pt>
    <dgm:pt modelId="{FC879098-B141-41EC-BD3E-256D0835DE37}" type="pres">
      <dgm:prSet presAssocID="{03E7EBC6-76CF-42AA-9D34-1120D38091C1}" presName="sibTrans" presStyleLbl="sibTrans2D1" presStyleIdx="2" presStyleCnt="7" custScaleX="206824" custScaleY="113253" custLinFactX="115355" custLinFactNeighborX="200000" custLinFactNeighborY="56140"/>
      <dgm:spPr/>
    </dgm:pt>
    <dgm:pt modelId="{F6EB364D-B71A-4FB0-AABD-85AFB034F4C7}" type="pres">
      <dgm:prSet presAssocID="{03E7EBC6-76CF-42AA-9D34-1120D38091C1}" presName="connectorText" presStyleLbl="sibTrans2D1" presStyleIdx="2" presStyleCnt="7"/>
      <dgm:spPr/>
    </dgm:pt>
    <dgm:pt modelId="{53CC2709-DEB3-46D5-8610-9E7E58A8B955}" type="pres">
      <dgm:prSet presAssocID="{CFB431EF-FE24-4AAF-A554-1DE2EE4EAEB6}" presName="node" presStyleLbl="node1" presStyleIdx="3" presStyleCnt="7" custScaleX="177192" custRadScaleRad="139952" custRadScaleInc="-77825">
        <dgm:presLayoutVars>
          <dgm:bulletEnabled val="1"/>
        </dgm:presLayoutVars>
      </dgm:prSet>
      <dgm:spPr/>
    </dgm:pt>
    <dgm:pt modelId="{8379DC76-11E6-423F-AFDA-2D256AE18828}" type="pres">
      <dgm:prSet presAssocID="{082F70D3-BF07-4D29-9EB6-4739BAFF6376}" presName="sibTrans" presStyleLbl="sibTrans2D1" presStyleIdx="3" presStyleCnt="7" custScaleX="130270" custLinFactNeighborX="-2874" custLinFactNeighborY="5808"/>
      <dgm:spPr/>
    </dgm:pt>
    <dgm:pt modelId="{6716D9FA-E820-40CA-8A08-C40443178DD4}" type="pres">
      <dgm:prSet presAssocID="{082F70D3-BF07-4D29-9EB6-4739BAFF6376}" presName="connectorText" presStyleLbl="sibTrans2D1" presStyleIdx="3" presStyleCnt="7"/>
      <dgm:spPr/>
    </dgm:pt>
    <dgm:pt modelId="{3F1B138C-9A2C-4CAC-97BE-2160AF5EBA91}" type="pres">
      <dgm:prSet presAssocID="{754BBABA-0733-401E-AF95-1A81AB6DC443}" presName="node" presStyleLbl="node1" presStyleIdx="4" presStyleCnt="7" custScaleX="279913" custScaleY="152936" custRadScaleRad="101739" custRadScaleInc="68515">
        <dgm:presLayoutVars>
          <dgm:bulletEnabled val="1"/>
        </dgm:presLayoutVars>
      </dgm:prSet>
      <dgm:spPr/>
    </dgm:pt>
    <dgm:pt modelId="{BE866F2D-626B-478D-A203-46924620BD6D}" type="pres">
      <dgm:prSet presAssocID="{431F4846-3593-4ED9-81F1-7F7F5C4972D0}" presName="sibTrans" presStyleLbl="sibTrans2D1" presStyleIdx="4" presStyleCnt="7" custScaleX="135822" custLinFactX="-100000" custLinFactNeighborX="-190112" custLinFactNeighborY="63013"/>
      <dgm:spPr/>
    </dgm:pt>
    <dgm:pt modelId="{15BEFA86-63AA-4AB5-AF05-8C70A773C0F7}" type="pres">
      <dgm:prSet presAssocID="{431F4846-3593-4ED9-81F1-7F7F5C4972D0}" presName="connectorText" presStyleLbl="sibTrans2D1" presStyleIdx="4" presStyleCnt="7"/>
      <dgm:spPr/>
    </dgm:pt>
    <dgm:pt modelId="{20815A6F-E54F-43AF-915C-5E8CF5B03C27}" type="pres">
      <dgm:prSet presAssocID="{1D3A87A0-8552-4DAE-93FB-9EDC0D6D4AB5}" presName="node" presStyleLbl="node1" presStyleIdx="5" presStyleCnt="7" custScaleX="126483" custScaleY="85450" custRadScaleRad="174986" custRadScaleInc="51598">
        <dgm:presLayoutVars>
          <dgm:bulletEnabled val="1"/>
        </dgm:presLayoutVars>
      </dgm:prSet>
      <dgm:spPr/>
    </dgm:pt>
    <dgm:pt modelId="{1769864A-0378-4CAD-A007-0DECF957942B}" type="pres">
      <dgm:prSet presAssocID="{AA0363B3-C1C5-4E21-9C56-4A726A93B85C}" presName="sibTrans" presStyleLbl="sibTrans2D1" presStyleIdx="5" presStyleCnt="7"/>
      <dgm:spPr/>
    </dgm:pt>
    <dgm:pt modelId="{64FACB5F-616E-420D-B9B5-D88BCCE336B9}" type="pres">
      <dgm:prSet presAssocID="{AA0363B3-C1C5-4E21-9C56-4A726A93B85C}" presName="connectorText" presStyleLbl="sibTrans2D1" presStyleIdx="5" presStyleCnt="7"/>
      <dgm:spPr/>
    </dgm:pt>
    <dgm:pt modelId="{D52CA08F-560C-4031-9827-D3E9F274A8D5}" type="pres">
      <dgm:prSet presAssocID="{1CFCE562-3954-431D-84C5-3A06DB276369}" presName="node" presStyleLbl="node1" presStyleIdx="6" presStyleCnt="7" custScaleX="177766" custRadScaleRad="165219" custRadScaleInc="-30342">
        <dgm:presLayoutVars>
          <dgm:bulletEnabled val="1"/>
        </dgm:presLayoutVars>
      </dgm:prSet>
      <dgm:spPr/>
    </dgm:pt>
    <dgm:pt modelId="{6FD1C3AF-1AB5-4230-99A9-0A3A07CD5E68}" type="pres">
      <dgm:prSet presAssocID="{07B6F81D-B349-4110-93D1-189CBC53EFEB}" presName="sibTrans" presStyleLbl="sibTrans2D1" presStyleIdx="6" presStyleCnt="7" custAng="20013030" custScaleX="476784" custLinFactY="100000" custLinFactNeighborX="-94141" custLinFactNeighborY="113707"/>
      <dgm:spPr/>
    </dgm:pt>
    <dgm:pt modelId="{9551F34A-8084-4EE1-9049-946DC7B1A7E0}" type="pres">
      <dgm:prSet presAssocID="{07B6F81D-B349-4110-93D1-189CBC53EFEB}" presName="connectorText" presStyleLbl="sibTrans2D1" presStyleIdx="6" presStyleCnt="7"/>
      <dgm:spPr/>
    </dgm:pt>
  </dgm:ptLst>
  <dgm:cxnLst>
    <dgm:cxn modelId="{37DBAB00-C2A7-400F-B3F8-72BD55B34C12}" srcId="{3D12DE04-39EE-4E4E-970C-0FFDF4E80653}" destId="{1CFCE562-3954-431D-84C5-3A06DB276369}" srcOrd="6" destOrd="0" parTransId="{859C5951-A69B-44DB-9548-564573954C28}" sibTransId="{07B6F81D-B349-4110-93D1-189CBC53EFEB}"/>
    <dgm:cxn modelId="{C1801805-1DCD-4F99-8026-228915DFBA80}" type="presOf" srcId="{AA0363B3-C1C5-4E21-9C56-4A726A93B85C}" destId="{1769864A-0378-4CAD-A007-0DECF957942B}" srcOrd="0" destOrd="0" presId="urn:microsoft.com/office/officeart/2005/8/layout/cycle2"/>
    <dgm:cxn modelId="{08F0E110-614C-4530-A1BD-9B23BDFB5A9A}" type="presOf" srcId="{03E7EBC6-76CF-42AA-9D34-1120D38091C1}" destId="{FC879098-B141-41EC-BD3E-256D0835DE37}" srcOrd="0" destOrd="0" presId="urn:microsoft.com/office/officeart/2005/8/layout/cycle2"/>
    <dgm:cxn modelId="{6BAD2911-A69F-4FF1-87EE-DA750D1F8F12}" type="presOf" srcId="{7CFF198D-8442-4992-A2DC-436EFBC66B6D}" destId="{019B5C84-CE3E-47E1-B1CE-A8D3D5C8BB43}" srcOrd="0" destOrd="0" presId="urn:microsoft.com/office/officeart/2005/8/layout/cycle2"/>
    <dgm:cxn modelId="{01D66012-B3AB-49CD-877C-EB70A07A0275}" srcId="{3D12DE04-39EE-4E4E-970C-0FFDF4E80653}" destId="{754BBABA-0733-401E-AF95-1A81AB6DC443}" srcOrd="4" destOrd="0" parTransId="{38CA1DE0-F74C-47D4-9221-A1D03115A56E}" sibTransId="{431F4846-3593-4ED9-81F1-7F7F5C4972D0}"/>
    <dgm:cxn modelId="{F2ED462F-BA1A-48BF-95FB-2A14B724128B}" type="presOf" srcId="{431F4846-3593-4ED9-81F1-7F7F5C4972D0}" destId="{15BEFA86-63AA-4AB5-AF05-8C70A773C0F7}" srcOrd="1" destOrd="0" presId="urn:microsoft.com/office/officeart/2005/8/layout/cycle2"/>
    <dgm:cxn modelId="{E8E0752F-57B7-4AE1-91E3-14863DB4260F}" srcId="{3D12DE04-39EE-4E4E-970C-0FFDF4E80653}" destId="{1D3A87A0-8552-4DAE-93FB-9EDC0D6D4AB5}" srcOrd="5" destOrd="0" parTransId="{54ED9B29-0E8F-427F-B718-F2559F1BD995}" sibTransId="{AA0363B3-C1C5-4E21-9C56-4A726A93B85C}"/>
    <dgm:cxn modelId="{FC9E782F-60B2-43A7-BDFC-EBB2EA345294}" type="presOf" srcId="{AA0363B3-C1C5-4E21-9C56-4A726A93B85C}" destId="{64FACB5F-616E-420D-B9B5-D88BCCE336B9}" srcOrd="1" destOrd="0" presId="urn:microsoft.com/office/officeart/2005/8/layout/cycle2"/>
    <dgm:cxn modelId="{8C92E23F-82CE-4778-9477-E93BB3397CAB}" type="presOf" srcId="{8E13C9F6-7FB8-4101-951A-80737657095F}" destId="{89BC070D-832B-4335-9002-03F6DB848E04}" srcOrd="0" destOrd="0" presId="urn:microsoft.com/office/officeart/2005/8/layout/cycle2"/>
    <dgm:cxn modelId="{420E4167-DABB-4350-952E-4A10067A963E}" type="presOf" srcId="{9BAFAFE0-9DBE-4CCF-BD58-B1FDE6EBE9B4}" destId="{5C13E057-304F-4668-BF6E-7682135B2B89}" srcOrd="0" destOrd="0" presId="urn:microsoft.com/office/officeart/2005/8/layout/cycle2"/>
    <dgm:cxn modelId="{435DC552-575C-49C4-AE03-2790517F2CA5}" type="presOf" srcId="{5C89B350-3E96-4F53-ABD3-1B5CA6F70F46}" destId="{5B2027C3-48D6-461B-862C-A73D310AB46F}" srcOrd="0" destOrd="0" presId="urn:microsoft.com/office/officeart/2005/8/layout/cycle2"/>
    <dgm:cxn modelId="{427D6C53-7B93-4FBB-B8F2-3C23F7E18835}" type="presOf" srcId="{1D3A87A0-8552-4DAE-93FB-9EDC0D6D4AB5}" destId="{20815A6F-E54F-43AF-915C-5E8CF5B03C27}" srcOrd="0" destOrd="0" presId="urn:microsoft.com/office/officeart/2005/8/layout/cycle2"/>
    <dgm:cxn modelId="{9B6E3756-B5CC-4573-8F3C-82E10578DF41}" type="presOf" srcId="{07B6F81D-B349-4110-93D1-189CBC53EFEB}" destId="{9551F34A-8084-4EE1-9049-946DC7B1A7E0}" srcOrd="1" destOrd="0" presId="urn:microsoft.com/office/officeart/2005/8/layout/cycle2"/>
    <dgm:cxn modelId="{03678A80-9F46-4D2E-A306-0C85281B96F3}" type="presOf" srcId="{03E7EBC6-76CF-42AA-9D34-1120D38091C1}" destId="{F6EB364D-B71A-4FB0-AABD-85AFB034F4C7}" srcOrd="1" destOrd="0" presId="urn:microsoft.com/office/officeart/2005/8/layout/cycle2"/>
    <dgm:cxn modelId="{DCBAD985-65C8-43A5-A671-1F6A30CCEA17}" type="presOf" srcId="{7CFF198D-8442-4992-A2DC-436EFBC66B6D}" destId="{196379F6-EBC2-435E-A158-356B95A2D58D}" srcOrd="1" destOrd="0" presId="urn:microsoft.com/office/officeart/2005/8/layout/cycle2"/>
    <dgm:cxn modelId="{9B3ED389-5610-42E7-9C26-239025AFC993}" type="presOf" srcId="{3D12DE04-39EE-4E4E-970C-0FFDF4E80653}" destId="{CCCC6709-F872-49BD-A772-B64B9B55CCCB}" srcOrd="0" destOrd="0" presId="urn:microsoft.com/office/officeart/2005/8/layout/cycle2"/>
    <dgm:cxn modelId="{DEDC3D8C-043F-42B4-B399-411715294AFE}" srcId="{3D12DE04-39EE-4E4E-970C-0FFDF4E80653}" destId="{8E13C9F6-7FB8-4101-951A-80737657095F}" srcOrd="1" destOrd="0" parTransId="{D3E69D2B-50D4-4AF2-AF4C-50B5D8D9D377}" sibTransId="{F7FE28FA-0044-4E77-95DB-1D3B76305594}"/>
    <dgm:cxn modelId="{5082B494-6471-4638-806C-18FBFE9A82F3}" srcId="{3D12DE04-39EE-4E4E-970C-0FFDF4E80653}" destId="{9BAFAFE0-9DBE-4CCF-BD58-B1FDE6EBE9B4}" srcOrd="0" destOrd="0" parTransId="{6ABE91DF-FED2-4CC7-B1C3-96EBF1B8187F}" sibTransId="{7CFF198D-8442-4992-A2DC-436EFBC66B6D}"/>
    <dgm:cxn modelId="{B49FE997-DB33-4925-A28D-4DDB817FF6E2}" srcId="{3D12DE04-39EE-4E4E-970C-0FFDF4E80653}" destId="{5C89B350-3E96-4F53-ABD3-1B5CA6F70F46}" srcOrd="2" destOrd="0" parTransId="{239FB877-8754-4A43-BC79-775EEB60793E}" sibTransId="{03E7EBC6-76CF-42AA-9D34-1120D38091C1}"/>
    <dgm:cxn modelId="{8D96F897-6B62-4478-8823-96FFBEE7C39B}" type="presOf" srcId="{082F70D3-BF07-4D29-9EB6-4739BAFF6376}" destId="{6716D9FA-E820-40CA-8A08-C40443178DD4}" srcOrd="1" destOrd="0" presId="urn:microsoft.com/office/officeart/2005/8/layout/cycle2"/>
    <dgm:cxn modelId="{AAC89DA1-FAB0-436D-B8E9-8981A94C2C53}" type="presOf" srcId="{082F70D3-BF07-4D29-9EB6-4739BAFF6376}" destId="{8379DC76-11E6-423F-AFDA-2D256AE18828}" srcOrd="0" destOrd="0" presId="urn:microsoft.com/office/officeart/2005/8/layout/cycle2"/>
    <dgm:cxn modelId="{1480B8AF-DDDF-4361-BDF8-C4A83A519EB2}" type="presOf" srcId="{431F4846-3593-4ED9-81F1-7F7F5C4972D0}" destId="{BE866F2D-626B-478D-A203-46924620BD6D}" srcOrd="0" destOrd="0" presId="urn:microsoft.com/office/officeart/2005/8/layout/cycle2"/>
    <dgm:cxn modelId="{248589B6-E24C-4477-A8F9-F437D12E156B}" type="presOf" srcId="{1CFCE562-3954-431D-84C5-3A06DB276369}" destId="{D52CA08F-560C-4031-9827-D3E9F274A8D5}" srcOrd="0" destOrd="0" presId="urn:microsoft.com/office/officeart/2005/8/layout/cycle2"/>
    <dgm:cxn modelId="{74AB0ABF-73E3-4658-B931-B90328F073FF}" type="presOf" srcId="{F7FE28FA-0044-4E77-95DB-1D3B76305594}" destId="{19FC2AF9-8DD9-46F8-AB6B-B41F65A455BB}" srcOrd="0" destOrd="0" presId="urn:microsoft.com/office/officeart/2005/8/layout/cycle2"/>
    <dgm:cxn modelId="{6E5723BF-263E-46A1-B4C2-4363EAA4EDA8}" type="presOf" srcId="{07B6F81D-B349-4110-93D1-189CBC53EFEB}" destId="{6FD1C3AF-1AB5-4230-99A9-0A3A07CD5E68}" srcOrd="0" destOrd="0" presId="urn:microsoft.com/office/officeart/2005/8/layout/cycle2"/>
    <dgm:cxn modelId="{24FD98CE-9AAB-4495-99E6-F7ECAB73C8CA}" type="presOf" srcId="{F7FE28FA-0044-4E77-95DB-1D3B76305594}" destId="{C0F090EA-2064-41A9-BF4A-7BCF08403797}" srcOrd="1" destOrd="0" presId="urn:microsoft.com/office/officeart/2005/8/layout/cycle2"/>
    <dgm:cxn modelId="{34126BDA-0246-4BF9-9363-7C76F9A4C8A2}" type="presOf" srcId="{754BBABA-0733-401E-AF95-1A81AB6DC443}" destId="{3F1B138C-9A2C-4CAC-97BE-2160AF5EBA91}" srcOrd="0" destOrd="0" presId="urn:microsoft.com/office/officeart/2005/8/layout/cycle2"/>
    <dgm:cxn modelId="{373503E3-2CCE-4CAC-8FA4-3702D1AD00F1}" srcId="{3D12DE04-39EE-4E4E-970C-0FFDF4E80653}" destId="{CFB431EF-FE24-4AAF-A554-1DE2EE4EAEB6}" srcOrd="3" destOrd="0" parTransId="{71852FCD-B666-4975-8412-359EAFC9E607}" sibTransId="{082F70D3-BF07-4D29-9EB6-4739BAFF6376}"/>
    <dgm:cxn modelId="{F028DFF1-EC30-4A74-B483-C3F0C996523E}" type="presOf" srcId="{CFB431EF-FE24-4AAF-A554-1DE2EE4EAEB6}" destId="{53CC2709-DEB3-46D5-8610-9E7E58A8B955}" srcOrd="0" destOrd="0" presId="urn:microsoft.com/office/officeart/2005/8/layout/cycle2"/>
    <dgm:cxn modelId="{BF64849F-5F22-40D0-A940-A29F1DF274FC}" type="presParOf" srcId="{CCCC6709-F872-49BD-A772-B64B9B55CCCB}" destId="{5C13E057-304F-4668-BF6E-7682135B2B89}" srcOrd="0" destOrd="0" presId="urn:microsoft.com/office/officeart/2005/8/layout/cycle2"/>
    <dgm:cxn modelId="{A236C907-FF31-4747-B087-64A91C817931}" type="presParOf" srcId="{CCCC6709-F872-49BD-A772-B64B9B55CCCB}" destId="{019B5C84-CE3E-47E1-B1CE-A8D3D5C8BB43}" srcOrd="1" destOrd="0" presId="urn:microsoft.com/office/officeart/2005/8/layout/cycle2"/>
    <dgm:cxn modelId="{AA748BC7-8A89-4237-B0E5-C6F8203B49FA}" type="presParOf" srcId="{019B5C84-CE3E-47E1-B1CE-A8D3D5C8BB43}" destId="{196379F6-EBC2-435E-A158-356B95A2D58D}" srcOrd="0" destOrd="0" presId="urn:microsoft.com/office/officeart/2005/8/layout/cycle2"/>
    <dgm:cxn modelId="{262660F0-F120-45B8-B9CE-CB73A70F4D6C}" type="presParOf" srcId="{CCCC6709-F872-49BD-A772-B64B9B55CCCB}" destId="{89BC070D-832B-4335-9002-03F6DB848E04}" srcOrd="2" destOrd="0" presId="urn:microsoft.com/office/officeart/2005/8/layout/cycle2"/>
    <dgm:cxn modelId="{06D3AB50-C299-487A-9D91-CBDAE5D61175}" type="presParOf" srcId="{CCCC6709-F872-49BD-A772-B64B9B55CCCB}" destId="{19FC2AF9-8DD9-46F8-AB6B-B41F65A455BB}" srcOrd="3" destOrd="0" presId="urn:microsoft.com/office/officeart/2005/8/layout/cycle2"/>
    <dgm:cxn modelId="{76F68969-2151-443D-AC6B-8FDAEFD86144}" type="presParOf" srcId="{19FC2AF9-8DD9-46F8-AB6B-B41F65A455BB}" destId="{C0F090EA-2064-41A9-BF4A-7BCF08403797}" srcOrd="0" destOrd="0" presId="urn:microsoft.com/office/officeart/2005/8/layout/cycle2"/>
    <dgm:cxn modelId="{A4777EFD-26ED-4C82-9AEB-ED9AEB16B3A9}" type="presParOf" srcId="{CCCC6709-F872-49BD-A772-B64B9B55CCCB}" destId="{5B2027C3-48D6-461B-862C-A73D310AB46F}" srcOrd="4" destOrd="0" presId="urn:microsoft.com/office/officeart/2005/8/layout/cycle2"/>
    <dgm:cxn modelId="{B3ADB0CC-F43C-4487-B828-32445BF5AA36}" type="presParOf" srcId="{CCCC6709-F872-49BD-A772-B64B9B55CCCB}" destId="{FC879098-B141-41EC-BD3E-256D0835DE37}" srcOrd="5" destOrd="0" presId="urn:microsoft.com/office/officeart/2005/8/layout/cycle2"/>
    <dgm:cxn modelId="{168B7146-BCD5-475A-903F-241E6D93F83E}" type="presParOf" srcId="{FC879098-B141-41EC-BD3E-256D0835DE37}" destId="{F6EB364D-B71A-4FB0-AABD-85AFB034F4C7}" srcOrd="0" destOrd="0" presId="urn:microsoft.com/office/officeart/2005/8/layout/cycle2"/>
    <dgm:cxn modelId="{9B14287A-B555-4F67-BA28-BD1522ADC5F7}" type="presParOf" srcId="{CCCC6709-F872-49BD-A772-B64B9B55CCCB}" destId="{53CC2709-DEB3-46D5-8610-9E7E58A8B955}" srcOrd="6" destOrd="0" presId="urn:microsoft.com/office/officeart/2005/8/layout/cycle2"/>
    <dgm:cxn modelId="{CF9107E8-BB33-4079-8178-64CC05090A0E}" type="presParOf" srcId="{CCCC6709-F872-49BD-A772-B64B9B55CCCB}" destId="{8379DC76-11E6-423F-AFDA-2D256AE18828}" srcOrd="7" destOrd="0" presId="urn:microsoft.com/office/officeart/2005/8/layout/cycle2"/>
    <dgm:cxn modelId="{962557F2-F70D-4999-A781-31828A8533C5}" type="presParOf" srcId="{8379DC76-11E6-423F-AFDA-2D256AE18828}" destId="{6716D9FA-E820-40CA-8A08-C40443178DD4}" srcOrd="0" destOrd="0" presId="urn:microsoft.com/office/officeart/2005/8/layout/cycle2"/>
    <dgm:cxn modelId="{307459BB-DD2D-433A-8AD2-F6B7CE42D61B}" type="presParOf" srcId="{CCCC6709-F872-49BD-A772-B64B9B55CCCB}" destId="{3F1B138C-9A2C-4CAC-97BE-2160AF5EBA91}" srcOrd="8" destOrd="0" presId="urn:microsoft.com/office/officeart/2005/8/layout/cycle2"/>
    <dgm:cxn modelId="{4A32286D-C141-496D-8F49-AF17CD909197}" type="presParOf" srcId="{CCCC6709-F872-49BD-A772-B64B9B55CCCB}" destId="{BE866F2D-626B-478D-A203-46924620BD6D}" srcOrd="9" destOrd="0" presId="urn:microsoft.com/office/officeart/2005/8/layout/cycle2"/>
    <dgm:cxn modelId="{023E137D-6E37-4461-812E-2EBD2B9CBB01}" type="presParOf" srcId="{BE866F2D-626B-478D-A203-46924620BD6D}" destId="{15BEFA86-63AA-4AB5-AF05-8C70A773C0F7}" srcOrd="0" destOrd="0" presId="urn:microsoft.com/office/officeart/2005/8/layout/cycle2"/>
    <dgm:cxn modelId="{74327C32-B2AA-4964-A9FA-8224840EF6AD}" type="presParOf" srcId="{CCCC6709-F872-49BD-A772-B64B9B55CCCB}" destId="{20815A6F-E54F-43AF-915C-5E8CF5B03C27}" srcOrd="10" destOrd="0" presId="urn:microsoft.com/office/officeart/2005/8/layout/cycle2"/>
    <dgm:cxn modelId="{FF31B49B-B842-42FB-AF46-89F5A7CE4271}" type="presParOf" srcId="{CCCC6709-F872-49BD-A772-B64B9B55CCCB}" destId="{1769864A-0378-4CAD-A007-0DECF957942B}" srcOrd="11" destOrd="0" presId="urn:microsoft.com/office/officeart/2005/8/layout/cycle2"/>
    <dgm:cxn modelId="{B2B4EC00-FEF7-4415-9E96-539FF818CBDB}" type="presParOf" srcId="{1769864A-0378-4CAD-A007-0DECF957942B}" destId="{64FACB5F-616E-420D-B9B5-D88BCCE336B9}" srcOrd="0" destOrd="0" presId="urn:microsoft.com/office/officeart/2005/8/layout/cycle2"/>
    <dgm:cxn modelId="{5CE6C1E1-281E-41BD-81CC-F26CAB7A0BFE}" type="presParOf" srcId="{CCCC6709-F872-49BD-A772-B64B9B55CCCB}" destId="{D52CA08F-560C-4031-9827-D3E9F274A8D5}" srcOrd="12" destOrd="0" presId="urn:microsoft.com/office/officeart/2005/8/layout/cycle2"/>
    <dgm:cxn modelId="{6300D8EF-C3B8-48D5-AFF8-E20B0A823E91}" type="presParOf" srcId="{CCCC6709-F872-49BD-A772-B64B9B55CCCB}" destId="{6FD1C3AF-1AB5-4230-99A9-0A3A07CD5E68}" srcOrd="13" destOrd="0" presId="urn:microsoft.com/office/officeart/2005/8/layout/cycle2"/>
    <dgm:cxn modelId="{94856A2E-DD72-4CFE-912B-164018A0C961}" type="presParOf" srcId="{6FD1C3AF-1AB5-4230-99A9-0A3A07CD5E68}" destId="{9551F34A-8084-4EE1-9049-946DC7B1A7E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12DE04-39EE-4E4E-970C-0FFDF4E80653}" type="doc">
      <dgm:prSet loTypeId="urn:microsoft.com/office/officeart/2005/8/layout/cycle2" loCatId="cycle" qsTypeId="urn:microsoft.com/office/officeart/2005/8/quickstyle/simple2" qsCatId="simple" csTypeId="urn:microsoft.com/office/officeart/2005/8/colors/accent5_5" csCatId="accent5" phldr="1"/>
      <dgm:spPr/>
      <dgm:t>
        <a:bodyPr/>
        <a:lstStyle/>
        <a:p>
          <a:endParaRPr lang="el-GR"/>
        </a:p>
      </dgm:t>
    </dgm:pt>
    <dgm:pt modelId="{9BAFAFE0-9DBE-4CCF-BD58-B1FDE6EBE9B4}">
      <dgm:prSet phldrT="[Κείμενο]" custT="1"/>
      <dgm:spPr/>
      <dgm:t>
        <a:bodyPr/>
        <a:lstStyle/>
        <a:p>
          <a:r>
            <a:rPr lang="el-GR" sz="2000" dirty="0">
              <a:latin typeface="Comic Sans MS" pitchFamily="66" charset="0"/>
            </a:rPr>
            <a:t>Μείωση εισοδήματος</a:t>
          </a:r>
        </a:p>
      </dgm:t>
    </dgm:pt>
    <dgm:pt modelId="{6ABE91DF-FED2-4CC7-B1C3-96EBF1B8187F}" type="parTrans" cxnId="{5082B494-6471-4638-806C-18FBFE9A82F3}">
      <dgm:prSet/>
      <dgm:spPr/>
      <dgm:t>
        <a:bodyPr/>
        <a:lstStyle/>
        <a:p>
          <a:endParaRPr lang="el-GR" sz="1800">
            <a:solidFill>
              <a:schemeClr val="tx1"/>
            </a:solidFill>
            <a:latin typeface="Comic Sans MS" pitchFamily="66" charset="0"/>
          </a:endParaRPr>
        </a:p>
      </dgm:t>
    </dgm:pt>
    <dgm:pt modelId="{7CFF198D-8442-4992-A2DC-436EFBC66B6D}" type="sibTrans" cxnId="{5082B494-6471-4638-806C-18FBFE9A82F3}">
      <dgm:prSet custT="1"/>
      <dgm:spPr/>
      <dgm:t>
        <a:bodyPr/>
        <a:lstStyle/>
        <a:p>
          <a:endParaRPr lang="el-GR" sz="1800">
            <a:solidFill>
              <a:schemeClr val="tx1"/>
            </a:solidFill>
            <a:latin typeface="Comic Sans MS" pitchFamily="66" charset="0"/>
          </a:endParaRPr>
        </a:p>
      </dgm:t>
    </dgm:pt>
    <dgm:pt modelId="{8E13C9F6-7FB8-4101-951A-80737657095F}">
      <dgm:prSet phldrT="[Κείμενο]" custT="1"/>
      <dgm:spPr/>
      <dgm:t>
        <a:bodyPr/>
        <a:lstStyle/>
        <a:p>
          <a:r>
            <a:rPr lang="el-GR" sz="2000">
              <a:latin typeface="Comic Sans MS" pitchFamily="66" charset="0"/>
            </a:rPr>
            <a:t>Μείωση ζήτησης (καταναλωτικών αγαθών)</a:t>
          </a:r>
          <a:endParaRPr lang="el-GR" sz="2000" dirty="0">
            <a:latin typeface="Comic Sans MS" pitchFamily="66" charset="0"/>
          </a:endParaRPr>
        </a:p>
      </dgm:t>
    </dgm:pt>
    <dgm:pt modelId="{D3E69D2B-50D4-4AF2-AF4C-50B5D8D9D377}" type="parTrans" cxnId="{DEDC3D8C-043F-42B4-B399-411715294AFE}">
      <dgm:prSet/>
      <dgm:spPr/>
      <dgm:t>
        <a:bodyPr/>
        <a:lstStyle/>
        <a:p>
          <a:endParaRPr lang="el-GR" sz="1800">
            <a:solidFill>
              <a:schemeClr val="tx1"/>
            </a:solidFill>
            <a:latin typeface="Comic Sans MS" pitchFamily="66" charset="0"/>
          </a:endParaRPr>
        </a:p>
      </dgm:t>
    </dgm:pt>
    <dgm:pt modelId="{F7FE28FA-0044-4E77-95DB-1D3B76305594}" type="sibTrans" cxnId="{DEDC3D8C-043F-42B4-B399-411715294AFE}">
      <dgm:prSet custT="1"/>
      <dgm:spPr/>
      <dgm:t>
        <a:bodyPr/>
        <a:lstStyle/>
        <a:p>
          <a:endParaRPr lang="el-GR" sz="1800">
            <a:solidFill>
              <a:schemeClr val="tx1"/>
            </a:solidFill>
            <a:latin typeface="Comic Sans MS" pitchFamily="66" charset="0"/>
          </a:endParaRPr>
        </a:p>
      </dgm:t>
    </dgm:pt>
    <dgm:pt modelId="{5C89B350-3E96-4F53-ABD3-1B5CA6F70F46}">
      <dgm:prSet phldrT="[Κείμενο]" custT="1"/>
      <dgm:spPr/>
      <dgm:t>
        <a:bodyPr/>
        <a:lstStyle/>
        <a:p>
          <a:r>
            <a:rPr lang="el-GR" sz="2000">
              <a:latin typeface="Comic Sans MS" pitchFamily="66" charset="0"/>
            </a:rPr>
            <a:t>Μείωση πωλήσεων</a:t>
          </a:r>
          <a:endParaRPr lang="el-GR" sz="2000" dirty="0">
            <a:latin typeface="Comic Sans MS" pitchFamily="66" charset="0"/>
          </a:endParaRPr>
        </a:p>
      </dgm:t>
    </dgm:pt>
    <dgm:pt modelId="{239FB877-8754-4A43-BC79-775EEB60793E}" type="parTrans" cxnId="{B49FE997-DB33-4925-A28D-4DDB817FF6E2}">
      <dgm:prSet/>
      <dgm:spPr/>
      <dgm:t>
        <a:bodyPr/>
        <a:lstStyle/>
        <a:p>
          <a:endParaRPr lang="el-GR" sz="1800">
            <a:solidFill>
              <a:schemeClr val="tx1"/>
            </a:solidFill>
            <a:latin typeface="Comic Sans MS" pitchFamily="66" charset="0"/>
          </a:endParaRPr>
        </a:p>
      </dgm:t>
    </dgm:pt>
    <dgm:pt modelId="{03E7EBC6-76CF-42AA-9D34-1120D38091C1}" type="sibTrans" cxnId="{B49FE997-DB33-4925-A28D-4DDB817FF6E2}">
      <dgm:prSet custT="1"/>
      <dgm:spPr/>
      <dgm:t>
        <a:bodyPr/>
        <a:lstStyle/>
        <a:p>
          <a:endParaRPr lang="el-GR" sz="1800">
            <a:solidFill>
              <a:schemeClr val="tx1"/>
            </a:solidFill>
            <a:latin typeface="Comic Sans MS" pitchFamily="66" charset="0"/>
          </a:endParaRPr>
        </a:p>
      </dgm:t>
    </dgm:pt>
    <dgm:pt modelId="{CFB431EF-FE24-4AAF-A554-1DE2EE4EAEB6}">
      <dgm:prSet phldrT="[Κείμενο]" custT="1"/>
      <dgm:spPr/>
      <dgm:t>
        <a:bodyPr/>
        <a:lstStyle/>
        <a:p>
          <a:r>
            <a:rPr lang="el-GR" sz="2000">
              <a:latin typeface="Comic Sans MS" pitchFamily="66" charset="0"/>
            </a:rPr>
            <a:t>Μείωση παραγωγής</a:t>
          </a:r>
          <a:endParaRPr lang="el-GR" sz="2000" dirty="0">
            <a:latin typeface="Comic Sans MS" pitchFamily="66" charset="0"/>
          </a:endParaRPr>
        </a:p>
      </dgm:t>
    </dgm:pt>
    <dgm:pt modelId="{71852FCD-B666-4975-8412-359EAFC9E607}" type="parTrans" cxnId="{373503E3-2CCE-4CAC-8FA4-3702D1AD00F1}">
      <dgm:prSet/>
      <dgm:spPr/>
      <dgm:t>
        <a:bodyPr/>
        <a:lstStyle/>
        <a:p>
          <a:endParaRPr lang="el-GR" sz="1800">
            <a:solidFill>
              <a:schemeClr val="tx1"/>
            </a:solidFill>
            <a:latin typeface="Comic Sans MS" pitchFamily="66" charset="0"/>
          </a:endParaRPr>
        </a:p>
      </dgm:t>
    </dgm:pt>
    <dgm:pt modelId="{082F70D3-BF07-4D29-9EB6-4739BAFF6376}" type="sibTrans" cxnId="{373503E3-2CCE-4CAC-8FA4-3702D1AD00F1}">
      <dgm:prSet custT="1"/>
      <dgm:spPr/>
      <dgm:t>
        <a:bodyPr/>
        <a:lstStyle/>
        <a:p>
          <a:endParaRPr lang="el-GR" sz="1800">
            <a:solidFill>
              <a:schemeClr val="tx1"/>
            </a:solidFill>
            <a:latin typeface="Comic Sans MS" pitchFamily="66" charset="0"/>
          </a:endParaRPr>
        </a:p>
      </dgm:t>
    </dgm:pt>
    <dgm:pt modelId="{7A1AFD9A-538E-4CE4-BECA-9219B2B315CE}">
      <dgm:prSet phldrT="[Κείμενο]" custT="1"/>
      <dgm:spPr/>
      <dgm:t>
        <a:bodyPr/>
        <a:lstStyle/>
        <a:p>
          <a:r>
            <a:rPr lang="el-GR" sz="2000">
              <a:latin typeface="Comic Sans MS" pitchFamily="66" charset="0"/>
            </a:rPr>
            <a:t>Μείωση ζήτησης (κεφαλαιουχικών αγαθών)</a:t>
          </a:r>
          <a:endParaRPr lang="el-GR" sz="2000" dirty="0">
            <a:latin typeface="Comic Sans MS" pitchFamily="66" charset="0"/>
          </a:endParaRPr>
        </a:p>
      </dgm:t>
    </dgm:pt>
    <dgm:pt modelId="{9D2CB3B8-5C30-44CC-83EB-3235A25A1EDF}" type="parTrans" cxnId="{4C6EB1DB-1D92-4EF8-9545-57DD3369F13B}">
      <dgm:prSet/>
      <dgm:spPr/>
      <dgm:t>
        <a:bodyPr/>
        <a:lstStyle/>
        <a:p>
          <a:endParaRPr lang="el-GR" sz="1800">
            <a:solidFill>
              <a:schemeClr val="tx1"/>
            </a:solidFill>
            <a:latin typeface="Comic Sans MS" pitchFamily="66" charset="0"/>
          </a:endParaRPr>
        </a:p>
      </dgm:t>
    </dgm:pt>
    <dgm:pt modelId="{808FCBA6-783A-4502-A9F5-51806586C87D}" type="sibTrans" cxnId="{4C6EB1DB-1D92-4EF8-9545-57DD3369F13B}">
      <dgm:prSet custT="1"/>
      <dgm:spPr/>
      <dgm:t>
        <a:bodyPr/>
        <a:lstStyle/>
        <a:p>
          <a:endParaRPr lang="el-GR" sz="1800">
            <a:solidFill>
              <a:schemeClr val="tx1"/>
            </a:solidFill>
            <a:latin typeface="Comic Sans MS" pitchFamily="66" charset="0"/>
          </a:endParaRPr>
        </a:p>
      </dgm:t>
    </dgm:pt>
    <dgm:pt modelId="{2995A533-1E90-4509-A53C-70C151FF3AC9}">
      <dgm:prSet phldrT="[Κείμενο]" custT="1"/>
      <dgm:spPr/>
      <dgm:t>
        <a:bodyPr/>
        <a:lstStyle/>
        <a:p>
          <a:r>
            <a:rPr lang="el-GR" sz="2000">
              <a:latin typeface="Comic Sans MS" pitchFamily="66" charset="0"/>
            </a:rPr>
            <a:t>Μείωση επενδύσεων</a:t>
          </a:r>
          <a:endParaRPr lang="el-GR" sz="2000" dirty="0">
            <a:latin typeface="Comic Sans MS" pitchFamily="66" charset="0"/>
          </a:endParaRPr>
        </a:p>
      </dgm:t>
    </dgm:pt>
    <dgm:pt modelId="{47066FDC-6023-4463-B121-B8B37D52CD26}" type="parTrans" cxnId="{84701091-6573-4FBE-B1C3-92C2664818BB}">
      <dgm:prSet/>
      <dgm:spPr/>
      <dgm:t>
        <a:bodyPr/>
        <a:lstStyle/>
        <a:p>
          <a:endParaRPr lang="el-GR" sz="1800">
            <a:solidFill>
              <a:schemeClr val="tx1"/>
            </a:solidFill>
            <a:latin typeface="Comic Sans MS" pitchFamily="66" charset="0"/>
          </a:endParaRPr>
        </a:p>
      </dgm:t>
    </dgm:pt>
    <dgm:pt modelId="{6BA19566-0ECB-4278-97EE-AEFFC7B35BE2}" type="sibTrans" cxnId="{84701091-6573-4FBE-B1C3-92C2664818BB}">
      <dgm:prSet custT="1"/>
      <dgm:spPr/>
      <dgm:t>
        <a:bodyPr/>
        <a:lstStyle/>
        <a:p>
          <a:endParaRPr lang="el-GR" sz="1800">
            <a:solidFill>
              <a:schemeClr val="tx1"/>
            </a:solidFill>
            <a:latin typeface="Comic Sans MS" pitchFamily="66" charset="0"/>
          </a:endParaRPr>
        </a:p>
      </dgm:t>
    </dgm:pt>
    <dgm:pt modelId="{754BBABA-0733-401E-AF95-1A81AB6DC443}">
      <dgm:prSet phldrT="[Κείμενο]" custT="1"/>
      <dgm:spPr/>
      <dgm:t>
        <a:bodyPr/>
        <a:lstStyle/>
        <a:p>
          <a:r>
            <a:rPr lang="el-GR" sz="2000">
              <a:latin typeface="Comic Sans MS" pitchFamily="66" charset="0"/>
              <a:hlinkClick xmlns:r="http://schemas.openxmlformats.org/officeDocument/2006/relationships" r:id="rId1" action="ppaction://hlinksldjump"/>
            </a:rPr>
            <a:t>Αύξηση ανεργίας</a:t>
          </a:r>
          <a:endParaRPr lang="el-GR" sz="2000" dirty="0">
            <a:latin typeface="Comic Sans MS" pitchFamily="66" charset="0"/>
          </a:endParaRPr>
        </a:p>
      </dgm:t>
    </dgm:pt>
    <dgm:pt modelId="{38CA1DE0-F74C-47D4-9221-A1D03115A56E}" type="parTrans" cxnId="{01D66012-B3AB-49CD-877C-EB70A07A0275}">
      <dgm:prSet/>
      <dgm:spPr/>
      <dgm:t>
        <a:bodyPr/>
        <a:lstStyle/>
        <a:p>
          <a:endParaRPr lang="el-GR" sz="1800">
            <a:solidFill>
              <a:schemeClr val="tx1"/>
            </a:solidFill>
            <a:latin typeface="Comic Sans MS" pitchFamily="66" charset="0"/>
          </a:endParaRPr>
        </a:p>
      </dgm:t>
    </dgm:pt>
    <dgm:pt modelId="{431F4846-3593-4ED9-81F1-7F7F5C4972D0}" type="sibTrans" cxnId="{01D66012-B3AB-49CD-877C-EB70A07A0275}">
      <dgm:prSet custT="1"/>
      <dgm:spPr/>
      <dgm:t>
        <a:bodyPr/>
        <a:lstStyle/>
        <a:p>
          <a:endParaRPr lang="el-GR" sz="1800">
            <a:solidFill>
              <a:schemeClr val="tx1"/>
            </a:solidFill>
            <a:latin typeface="Comic Sans MS" pitchFamily="66" charset="0"/>
          </a:endParaRPr>
        </a:p>
      </dgm:t>
    </dgm:pt>
    <dgm:pt modelId="{CCCC6709-F872-49BD-A772-B64B9B55CCCB}" type="pres">
      <dgm:prSet presAssocID="{3D12DE04-39EE-4E4E-970C-0FFDF4E80653}" presName="cycle" presStyleCnt="0">
        <dgm:presLayoutVars>
          <dgm:dir/>
          <dgm:resizeHandles val="exact"/>
        </dgm:presLayoutVars>
      </dgm:prSet>
      <dgm:spPr/>
    </dgm:pt>
    <dgm:pt modelId="{5C13E057-304F-4668-BF6E-7682135B2B89}" type="pres">
      <dgm:prSet presAssocID="{9BAFAFE0-9DBE-4CCF-BD58-B1FDE6EBE9B4}" presName="node" presStyleLbl="node1" presStyleIdx="0" presStyleCnt="7" custScaleX="179129" custScaleY="90610" custRadScaleRad="100112" custRadScaleInc="-35663">
        <dgm:presLayoutVars>
          <dgm:bulletEnabled val="1"/>
        </dgm:presLayoutVars>
      </dgm:prSet>
      <dgm:spPr/>
    </dgm:pt>
    <dgm:pt modelId="{019B5C84-CE3E-47E1-B1CE-A8D3D5C8BB43}" type="pres">
      <dgm:prSet presAssocID="{7CFF198D-8442-4992-A2DC-436EFBC66B6D}" presName="sibTrans" presStyleLbl="sibTrans2D1" presStyleIdx="0" presStyleCnt="7" custScaleX="122360"/>
      <dgm:spPr/>
    </dgm:pt>
    <dgm:pt modelId="{196379F6-EBC2-435E-A158-356B95A2D58D}" type="pres">
      <dgm:prSet presAssocID="{7CFF198D-8442-4992-A2DC-436EFBC66B6D}" presName="connectorText" presStyleLbl="sibTrans2D1" presStyleIdx="0" presStyleCnt="7"/>
      <dgm:spPr/>
    </dgm:pt>
    <dgm:pt modelId="{89BC070D-832B-4335-9002-03F6DB848E04}" type="pres">
      <dgm:prSet presAssocID="{8E13C9F6-7FB8-4101-951A-80737657095F}" presName="node" presStyleLbl="node1" presStyleIdx="1" presStyleCnt="7" custScaleX="244458" custScaleY="113987" custRadScaleRad="136276" custRadScaleInc="41694">
        <dgm:presLayoutVars>
          <dgm:bulletEnabled val="1"/>
        </dgm:presLayoutVars>
      </dgm:prSet>
      <dgm:spPr>
        <a:prstGeom prst="ellipse">
          <a:avLst/>
        </a:prstGeom>
      </dgm:spPr>
    </dgm:pt>
    <dgm:pt modelId="{19FC2AF9-8DD9-46F8-AB6B-B41F65A455BB}" type="pres">
      <dgm:prSet presAssocID="{F7FE28FA-0044-4E77-95DB-1D3B76305594}" presName="sibTrans" presStyleLbl="sibTrans2D1" presStyleIdx="1" presStyleCnt="7" custScaleX="137685"/>
      <dgm:spPr/>
    </dgm:pt>
    <dgm:pt modelId="{C0F090EA-2064-41A9-BF4A-7BCF08403797}" type="pres">
      <dgm:prSet presAssocID="{F7FE28FA-0044-4E77-95DB-1D3B76305594}" presName="connectorText" presStyleLbl="sibTrans2D1" presStyleIdx="1" presStyleCnt="7"/>
      <dgm:spPr/>
    </dgm:pt>
    <dgm:pt modelId="{5B2027C3-48D6-461B-862C-A73D310AB46F}" type="pres">
      <dgm:prSet presAssocID="{5C89B350-3E96-4F53-ABD3-1B5CA6F70F46}" presName="node" presStyleLbl="node1" presStyleIdx="2" presStyleCnt="7" custScaleX="163695" custScaleY="88035" custRadScaleRad="165241" custRadScaleInc="-10885">
        <dgm:presLayoutVars>
          <dgm:bulletEnabled val="1"/>
        </dgm:presLayoutVars>
      </dgm:prSet>
      <dgm:spPr>
        <a:prstGeom prst="ellipse">
          <a:avLst/>
        </a:prstGeom>
      </dgm:spPr>
    </dgm:pt>
    <dgm:pt modelId="{FC879098-B141-41EC-BD3E-256D0835DE37}" type="pres">
      <dgm:prSet presAssocID="{03E7EBC6-76CF-42AA-9D34-1120D38091C1}" presName="sibTrans" presStyleLbl="sibTrans2D1" presStyleIdx="2" presStyleCnt="7" custScaleX="141659" custLinFactNeighborX="64297" custLinFactNeighborY="81859"/>
      <dgm:spPr/>
    </dgm:pt>
    <dgm:pt modelId="{F6EB364D-B71A-4FB0-AABD-85AFB034F4C7}" type="pres">
      <dgm:prSet presAssocID="{03E7EBC6-76CF-42AA-9D34-1120D38091C1}" presName="connectorText" presStyleLbl="sibTrans2D1" presStyleIdx="2" presStyleCnt="7"/>
      <dgm:spPr/>
    </dgm:pt>
    <dgm:pt modelId="{53CC2709-DEB3-46D5-8610-9E7E58A8B955}" type="pres">
      <dgm:prSet presAssocID="{CFB431EF-FE24-4AAF-A554-1DE2EE4EAEB6}" presName="node" presStyleLbl="node1" presStyleIdx="3" presStyleCnt="7" custScaleX="168940" custRadScaleRad="107451" custRadScaleInc="-11541">
        <dgm:presLayoutVars>
          <dgm:bulletEnabled val="1"/>
        </dgm:presLayoutVars>
      </dgm:prSet>
      <dgm:spPr/>
    </dgm:pt>
    <dgm:pt modelId="{8379DC76-11E6-423F-AFDA-2D256AE18828}" type="pres">
      <dgm:prSet presAssocID="{082F70D3-BF07-4D29-9EB6-4739BAFF6376}" presName="sibTrans" presStyleLbl="sibTrans2D1" presStyleIdx="3" presStyleCnt="7" custScaleX="130270" custLinFactNeighborX="34" custLinFactNeighborY="29560"/>
      <dgm:spPr/>
    </dgm:pt>
    <dgm:pt modelId="{6716D9FA-E820-40CA-8A08-C40443178DD4}" type="pres">
      <dgm:prSet presAssocID="{082F70D3-BF07-4D29-9EB6-4739BAFF6376}" presName="connectorText" presStyleLbl="sibTrans2D1" presStyleIdx="3" presStyleCnt="7"/>
      <dgm:spPr/>
    </dgm:pt>
    <dgm:pt modelId="{3FC03D4D-A8C4-4528-BD6E-D974DBD91A42}" type="pres">
      <dgm:prSet presAssocID="{7A1AFD9A-538E-4CE4-BECA-9219B2B315CE}" presName="node" presStyleLbl="node1" presStyleIdx="4" presStyleCnt="7" custScaleX="254527" custScaleY="133033" custRadScaleRad="149533" custRadScaleInc="120796">
        <dgm:presLayoutVars>
          <dgm:bulletEnabled val="1"/>
        </dgm:presLayoutVars>
      </dgm:prSet>
      <dgm:spPr/>
    </dgm:pt>
    <dgm:pt modelId="{DD7AA3DA-4358-42D9-9C02-1FB98FA3E907}" type="pres">
      <dgm:prSet presAssocID="{808FCBA6-783A-4502-A9F5-51806586C87D}" presName="sibTrans" presStyleLbl="sibTrans2D1" presStyleIdx="4" presStyleCnt="7" custAng="19405191" custScaleX="873554" custScaleY="101848" custLinFactX="300000" custLinFactNeighborX="390058" custLinFactNeighborY="60211"/>
      <dgm:spPr/>
    </dgm:pt>
    <dgm:pt modelId="{8844D1FD-06E4-4279-8AE5-901E4D7E6CEA}" type="pres">
      <dgm:prSet presAssocID="{808FCBA6-783A-4502-A9F5-51806586C87D}" presName="connectorText" presStyleLbl="sibTrans2D1" presStyleIdx="4" presStyleCnt="7"/>
      <dgm:spPr/>
    </dgm:pt>
    <dgm:pt modelId="{57DA2570-9872-4D46-9BC8-7526241CA0DC}" type="pres">
      <dgm:prSet presAssocID="{2995A533-1E90-4509-A53C-70C151FF3AC9}" presName="node" presStyleLbl="node1" presStyleIdx="5" presStyleCnt="7" custScaleX="188312" custScaleY="92924" custRadScaleRad="163112" custRadScaleInc="58437">
        <dgm:presLayoutVars>
          <dgm:bulletEnabled val="1"/>
        </dgm:presLayoutVars>
      </dgm:prSet>
      <dgm:spPr/>
    </dgm:pt>
    <dgm:pt modelId="{38B11BF7-58D3-44E9-BD50-D0AB1079BE5F}" type="pres">
      <dgm:prSet presAssocID="{6BA19566-0ECB-4278-97EE-AEFFC7B35BE2}" presName="sibTrans" presStyleLbl="sibTrans2D1" presStyleIdx="5" presStyleCnt="7" custAng="19534687" custScaleX="1398298" custScaleY="107557" custLinFactX="400000" custLinFactY="100000" custLinFactNeighborX="416938" custLinFactNeighborY="135578"/>
      <dgm:spPr/>
    </dgm:pt>
    <dgm:pt modelId="{226CBC33-9FB4-48D6-B3C1-DBD3C429D969}" type="pres">
      <dgm:prSet presAssocID="{6BA19566-0ECB-4278-97EE-AEFFC7B35BE2}" presName="connectorText" presStyleLbl="sibTrans2D1" presStyleIdx="5" presStyleCnt="7"/>
      <dgm:spPr/>
    </dgm:pt>
    <dgm:pt modelId="{3F1B138C-9A2C-4CAC-97BE-2160AF5EBA91}" type="pres">
      <dgm:prSet presAssocID="{754BBABA-0733-401E-AF95-1A81AB6DC443}" presName="node" presStyleLbl="node1" presStyleIdx="6" presStyleCnt="7" custScaleX="155695" custScaleY="92944" custRadScaleRad="170748" custRadScaleInc="-37339">
        <dgm:presLayoutVars>
          <dgm:bulletEnabled val="1"/>
        </dgm:presLayoutVars>
      </dgm:prSet>
      <dgm:spPr/>
    </dgm:pt>
    <dgm:pt modelId="{BE866F2D-626B-478D-A203-46924620BD6D}" type="pres">
      <dgm:prSet presAssocID="{431F4846-3593-4ED9-81F1-7F7F5C4972D0}" presName="sibTrans" presStyleLbl="sibTrans2D1" presStyleIdx="6" presStyleCnt="7" custScaleX="135822"/>
      <dgm:spPr/>
    </dgm:pt>
    <dgm:pt modelId="{15BEFA86-63AA-4AB5-AF05-8C70A773C0F7}" type="pres">
      <dgm:prSet presAssocID="{431F4846-3593-4ED9-81F1-7F7F5C4972D0}" presName="connectorText" presStyleLbl="sibTrans2D1" presStyleIdx="6" presStyleCnt="7"/>
      <dgm:spPr/>
    </dgm:pt>
  </dgm:ptLst>
  <dgm:cxnLst>
    <dgm:cxn modelId="{7B7CD90F-A20B-45D5-A98B-D2B0A43ED74B}" type="presOf" srcId="{8E13C9F6-7FB8-4101-951A-80737657095F}" destId="{89BC070D-832B-4335-9002-03F6DB848E04}" srcOrd="0" destOrd="0" presId="urn:microsoft.com/office/officeart/2005/8/layout/cycle2"/>
    <dgm:cxn modelId="{01D66012-B3AB-49CD-877C-EB70A07A0275}" srcId="{3D12DE04-39EE-4E4E-970C-0FFDF4E80653}" destId="{754BBABA-0733-401E-AF95-1A81AB6DC443}" srcOrd="6" destOrd="0" parTransId="{38CA1DE0-F74C-47D4-9221-A1D03115A56E}" sibTransId="{431F4846-3593-4ED9-81F1-7F7F5C4972D0}"/>
    <dgm:cxn modelId="{73E22617-52C0-42D8-9F12-BA187EEA83C1}" type="presOf" srcId="{754BBABA-0733-401E-AF95-1A81AB6DC443}" destId="{3F1B138C-9A2C-4CAC-97BE-2160AF5EBA91}" srcOrd="0" destOrd="0" presId="urn:microsoft.com/office/officeart/2005/8/layout/cycle2"/>
    <dgm:cxn modelId="{ACA9C92A-F890-4435-990B-4FC381217F96}" type="presOf" srcId="{F7FE28FA-0044-4E77-95DB-1D3B76305594}" destId="{C0F090EA-2064-41A9-BF4A-7BCF08403797}" srcOrd="1" destOrd="0" presId="urn:microsoft.com/office/officeart/2005/8/layout/cycle2"/>
    <dgm:cxn modelId="{53D4492E-0A15-4A97-8006-4B84DE6ACA1E}" type="presOf" srcId="{7CFF198D-8442-4992-A2DC-436EFBC66B6D}" destId="{019B5C84-CE3E-47E1-B1CE-A8D3D5C8BB43}" srcOrd="0" destOrd="0" presId="urn:microsoft.com/office/officeart/2005/8/layout/cycle2"/>
    <dgm:cxn modelId="{1821E039-C14B-4407-AFCF-8B9385D399CC}" type="presOf" srcId="{808FCBA6-783A-4502-A9F5-51806586C87D}" destId="{DD7AA3DA-4358-42D9-9C02-1FB98FA3E907}" srcOrd="0" destOrd="0" presId="urn:microsoft.com/office/officeart/2005/8/layout/cycle2"/>
    <dgm:cxn modelId="{88BEEF44-AB2A-4B47-904F-079DAEC4BA8A}" type="presOf" srcId="{2995A533-1E90-4509-A53C-70C151FF3AC9}" destId="{57DA2570-9872-4D46-9BC8-7526241CA0DC}" srcOrd="0" destOrd="0" presId="urn:microsoft.com/office/officeart/2005/8/layout/cycle2"/>
    <dgm:cxn modelId="{157A1B65-B252-4C44-AC50-469CB4560CE9}" type="presOf" srcId="{3D12DE04-39EE-4E4E-970C-0FFDF4E80653}" destId="{CCCC6709-F872-49BD-A772-B64B9B55CCCB}" srcOrd="0" destOrd="0" presId="urn:microsoft.com/office/officeart/2005/8/layout/cycle2"/>
    <dgm:cxn modelId="{EF32AB72-7532-44EF-9E91-9D0D6993E4C1}" type="presOf" srcId="{431F4846-3593-4ED9-81F1-7F7F5C4972D0}" destId="{BE866F2D-626B-478D-A203-46924620BD6D}" srcOrd="0" destOrd="0" presId="urn:microsoft.com/office/officeart/2005/8/layout/cycle2"/>
    <dgm:cxn modelId="{D8032975-ABFA-40B6-B443-419A2940D9E7}" type="presOf" srcId="{CFB431EF-FE24-4AAF-A554-1DE2EE4EAEB6}" destId="{53CC2709-DEB3-46D5-8610-9E7E58A8B955}" srcOrd="0" destOrd="0" presId="urn:microsoft.com/office/officeart/2005/8/layout/cycle2"/>
    <dgm:cxn modelId="{AC2BD778-7AC9-4368-AE06-72AA80BD9DAA}" type="presOf" srcId="{7CFF198D-8442-4992-A2DC-436EFBC66B6D}" destId="{196379F6-EBC2-435E-A158-356B95A2D58D}" srcOrd="1" destOrd="0" presId="urn:microsoft.com/office/officeart/2005/8/layout/cycle2"/>
    <dgm:cxn modelId="{875D0379-A219-45C3-BA14-F813457E7A21}" type="presOf" srcId="{082F70D3-BF07-4D29-9EB6-4739BAFF6376}" destId="{6716D9FA-E820-40CA-8A08-C40443178DD4}" srcOrd="1" destOrd="0" presId="urn:microsoft.com/office/officeart/2005/8/layout/cycle2"/>
    <dgm:cxn modelId="{1EC1417C-B63E-4594-8230-2CEED3AA0A51}" type="presOf" srcId="{03E7EBC6-76CF-42AA-9D34-1120D38091C1}" destId="{FC879098-B141-41EC-BD3E-256D0835DE37}" srcOrd="0" destOrd="0" presId="urn:microsoft.com/office/officeart/2005/8/layout/cycle2"/>
    <dgm:cxn modelId="{DEDC3D8C-043F-42B4-B399-411715294AFE}" srcId="{3D12DE04-39EE-4E4E-970C-0FFDF4E80653}" destId="{8E13C9F6-7FB8-4101-951A-80737657095F}" srcOrd="1" destOrd="0" parTransId="{D3E69D2B-50D4-4AF2-AF4C-50B5D8D9D377}" sibTransId="{F7FE28FA-0044-4E77-95DB-1D3B76305594}"/>
    <dgm:cxn modelId="{84701091-6573-4FBE-B1C3-92C2664818BB}" srcId="{3D12DE04-39EE-4E4E-970C-0FFDF4E80653}" destId="{2995A533-1E90-4509-A53C-70C151FF3AC9}" srcOrd="5" destOrd="0" parTransId="{47066FDC-6023-4463-B121-B8B37D52CD26}" sibTransId="{6BA19566-0ECB-4278-97EE-AEFFC7B35BE2}"/>
    <dgm:cxn modelId="{5082B494-6471-4638-806C-18FBFE9A82F3}" srcId="{3D12DE04-39EE-4E4E-970C-0FFDF4E80653}" destId="{9BAFAFE0-9DBE-4CCF-BD58-B1FDE6EBE9B4}" srcOrd="0" destOrd="0" parTransId="{6ABE91DF-FED2-4CC7-B1C3-96EBF1B8187F}" sibTransId="{7CFF198D-8442-4992-A2DC-436EFBC66B6D}"/>
    <dgm:cxn modelId="{B49FE997-DB33-4925-A28D-4DDB817FF6E2}" srcId="{3D12DE04-39EE-4E4E-970C-0FFDF4E80653}" destId="{5C89B350-3E96-4F53-ABD3-1B5CA6F70F46}" srcOrd="2" destOrd="0" parTransId="{239FB877-8754-4A43-BC79-775EEB60793E}" sibTransId="{03E7EBC6-76CF-42AA-9D34-1120D38091C1}"/>
    <dgm:cxn modelId="{406D3D99-B5EB-4ACE-9BA4-EA5A5412A3BA}" type="presOf" srcId="{7A1AFD9A-538E-4CE4-BECA-9219B2B315CE}" destId="{3FC03D4D-A8C4-4528-BD6E-D974DBD91A42}" srcOrd="0" destOrd="0" presId="urn:microsoft.com/office/officeart/2005/8/layout/cycle2"/>
    <dgm:cxn modelId="{E0F26FA0-B935-4659-8E08-DBEAD2C90D3B}" type="presOf" srcId="{6BA19566-0ECB-4278-97EE-AEFFC7B35BE2}" destId="{226CBC33-9FB4-48D6-B3C1-DBD3C429D969}" srcOrd="1" destOrd="0" presId="urn:microsoft.com/office/officeart/2005/8/layout/cycle2"/>
    <dgm:cxn modelId="{4C0D4EA9-2EB1-4F08-A0C2-C22D44C15D47}" type="presOf" srcId="{431F4846-3593-4ED9-81F1-7F7F5C4972D0}" destId="{15BEFA86-63AA-4AB5-AF05-8C70A773C0F7}" srcOrd="1" destOrd="0" presId="urn:microsoft.com/office/officeart/2005/8/layout/cycle2"/>
    <dgm:cxn modelId="{3E897CBE-645B-4668-9E64-0C529F2F3855}" type="presOf" srcId="{808FCBA6-783A-4502-A9F5-51806586C87D}" destId="{8844D1FD-06E4-4279-8AE5-901E4D7E6CEA}" srcOrd="1" destOrd="0" presId="urn:microsoft.com/office/officeart/2005/8/layout/cycle2"/>
    <dgm:cxn modelId="{869CB7C0-3F42-42CB-A7FD-AE4C47B065D4}" type="presOf" srcId="{6BA19566-0ECB-4278-97EE-AEFFC7B35BE2}" destId="{38B11BF7-58D3-44E9-BD50-D0AB1079BE5F}" srcOrd="0" destOrd="0" presId="urn:microsoft.com/office/officeart/2005/8/layout/cycle2"/>
    <dgm:cxn modelId="{485FBFC5-4403-4CD4-ADCB-13B63260A4C0}" type="presOf" srcId="{082F70D3-BF07-4D29-9EB6-4739BAFF6376}" destId="{8379DC76-11E6-423F-AFDA-2D256AE18828}" srcOrd="0" destOrd="0" presId="urn:microsoft.com/office/officeart/2005/8/layout/cycle2"/>
    <dgm:cxn modelId="{54FC9BCD-03D1-437E-B344-EBCAC2441B94}" type="presOf" srcId="{5C89B350-3E96-4F53-ABD3-1B5CA6F70F46}" destId="{5B2027C3-48D6-461B-862C-A73D310AB46F}" srcOrd="0" destOrd="0" presId="urn:microsoft.com/office/officeart/2005/8/layout/cycle2"/>
    <dgm:cxn modelId="{656263D0-37FF-439F-B38B-295F5F482675}" type="presOf" srcId="{03E7EBC6-76CF-42AA-9D34-1120D38091C1}" destId="{F6EB364D-B71A-4FB0-AABD-85AFB034F4C7}" srcOrd="1" destOrd="0" presId="urn:microsoft.com/office/officeart/2005/8/layout/cycle2"/>
    <dgm:cxn modelId="{49B799D1-1B33-4208-845C-5C33C11D07E0}" type="presOf" srcId="{9BAFAFE0-9DBE-4CCF-BD58-B1FDE6EBE9B4}" destId="{5C13E057-304F-4668-BF6E-7682135B2B89}" srcOrd="0" destOrd="0" presId="urn:microsoft.com/office/officeart/2005/8/layout/cycle2"/>
    <dgm:cxn modelId="{4C6EB1DB-1D92-4EF8-9545-57DD3369F13B}" srcId="{3D12DE04-39EE-4E4E-970C-0FFDF4E80653}" destId="{7A1AFD9A-538E-4CE4-BECA-9219B2B315CE}" srcOrd="4" destOrd="0" parTransId="{9D2CB3B8-5C30-44CC-83EB-3235A25A1EDF}" sibTransId="{808FCBA6-783A-4502-A9F5-51806586C87D}"/>
    <dgm:cxn modelId="{373503E3-2CCE-4CAC-8FA4-3702D1AD00F1}" srcId="{3D12DE04-39EE-4E4E-970C-0FFDF4E80653}" destId="{CFB431EF-FE24-4AAF-A554-1DE2EE4EAEB6}" srcOrd="3" destOrd="0" parTransId="{71852FCD-B666-4975-8412-359EAFC9E607}" sibTransId="{082F70D3-BF07-4D29-9EB6-4739BAFF6376}"/>
    <dgm:cxn modelId="{984DB3E8-AF54-404C-B76C-AFC42631AC31}" type="presOf" srcId="{F7FE28FA-0044-4E77-95DB-1D3B76305594}" destId="{19FC2AF9-8DD9-46F8-AB6B-B41F65A455BB}" srcOrd="0" destOrd="0" presId="urn:microsoft.com/office/officeart/2005/8/layout/cycle2"/>
    <dgm:cxn modelId="{D7675C32-323E-402F-A5D4-AB877CC3881D}" type="presParOf" srcId="{CCCC6709-F872-49BD-A772-B64B9B55CCCB}" destId="{5C13E057-304F-4668-BF6E-7682135B2B89}" srcOrd="0" destOrd="0" presId="urn:microsoft.com/office/officeart/2005/8/layout/cycle2"/>
    <dgm:cxn modelId="{60C31EB8-8B24-44CE-9907-5AE3444205A0}" type="presParOf" srcId="{CCCC6709-F872-49BD-A772-B64B9B55CCCB}" destId="{019B5C84-CE3E-47E1-B1CE-A8D3D5C8BB43}" srcOrd="1" destOrd="0" presId="urn:microsoft.com/office/officeart/2005/8/layout/cycle2"/>
    <dgm:cxn modelId="{1F760DBA-1019-4467-BB11-71B61E1F7753}" type="presParOf" srcId="{019B5C84-CE3E-47E1-B1CE-A8D3D5C8BB43}" destId="{196379F6-EBC2-435E-A158-356B95A2D58D}" srcOrd="0" destOrd="0" presId="urn:microsoft.com/office/officeart/2005/8/layout/cycle2"/>
    <dgm:cxn modelId="{E7356957-7C34-4A8B-B0DB-D7911209E63B}" type="presParOf" srcId="{CCCC6709-F872-49BD-A772-B64B9B55CCCB}" destId="{89BC070D-832B-4335-9002-03F6DB848E04}" srcOrd="2" destOrd="0" presId="urn:microsoft.com/office/officeart/2005/8/layout/cycle2"/>
    <dgm:cxn modelId="{3A6D7ABD-FBDB-497F-B209-3D177C001AA8}" type="presParOf" srcId="{CCCC6709-F872-49BD-A772-B64B9B55CCCB}" destId="{19FC2AF9-8DD9-46F8-AB6B-B41F65A455BB}" srcOrd="3" destOrd="0" presId="urn:microsoft.com/office/officeart/2005/8/layout/cycle2"/>
    <dgm:cxn modelId="{9C997296-11CD-4E33-B42A-6F23801F9BE7}" type="presParOf" srcId="{19FC2AF9-8DD9-46F8-AB6B-B41F65A455BB}" destId="{C0F090EA-2064-41A9-BF4A-7BCF08403797}" srcOrd="0" destOrd="0" presId="urn:microsoft.com/office/officeart/2005/8/layout/cycle2"/>
    <dgm:cxn modelId="{709715B5-48F0-4519-B5D3-5B25F95E3D53}" type="presParOf" srcId="{CCCC6709-F872-49BD-A772-B64B9B55CCCB}" destId="{5B2027C3-48D6-461B-862C-A73D310AB46F}" srcOrd="4" destOrd="0" presId="urn:microsoft.com/office/officeart/2005/8/layout/cycle2"/>
    <dgm:cxn modelId="{AB5C1656-CD3B-4545-9863-3B4074ABA793}" type="presParOf" srcId="{CCCC6709-F872-49BD-A772-B64B9B55CCCB}" destId="{FC879098-B141-41EC-BD3E-256D0835DE37}" srcOrd="5" destOrd="0" presId="urn:microsoft.com/office/officeart/2005/8/layout/cycle2"/>
    <dgm:cxn modelId="{9D9E3D50-06A6-4AC5-BBAC-EE2907C6697C}" type="presParOf" srcId="{FC879098-B141-41EC-BD3E-256D0835DE37}" destId="{F6EB364D-B71A-4FB0-AABD-85AFB034F4C7}" srcOrd="0" destOrd="0" presId="urn:microsoft.com/office/officeart/2005/8/layout/cycle2"/>
    <dgm:cxn modelId="{47295364-38A9-458E-BCD1-AE3E059DD425}" type="presParOf" srcId="{CCCC6709-F872-49BD-A772-B64B9B55CCCB}" destId="{53CC2709-DEB3-46D5-8610-9E7E58A8B955}" srcOrd="6" destOrd="0" presId="urn:microsoft.com/office/officeart/2005/8/layout/cycle2"/>
    <dgm:cxn modelId="{61837F4A-42EB-4656-892C-0F329D6EE963}" type="presParOf" srcId="{CCCC6709-F872-49BD-A772-B64B9B55CCCB}" destId="{8379DC76-11E6-423F-AFDA-2D256AE18828}" srcOrd="7" destOrd="0" presId="urn:microsoft.com/office/officeart/2005/8/layout/cycle2"/>
    <dgm:cxn modelId="{0CD1B832-BCB0-44BD-B37F-73865BBECF32}" type="presParOf" srcId="{8379DC76-11E6-423F-AFDA-2D256AE18828}" destId="{6716D9FA-E820-40CA-8A08-C40443178DD4}" srcOrd="0" destOrd="0" presId="urn:microsoft.com/office/officeart/2005/8/layout/cycle2"/>
    <dgm:cxn modelId="{F3070EB5-968F-4992-B68F-BB750C0D0186}" type="presParOf" srcId="{CCCC6709-F872-49BD-A772-B64B9B55CCCB}" destId="{3FC03D4D-A8C4-4528-BD6E-D974DBD91A42}" srcOrd="8" destOrd="0" presId="urn:microsoft.com/office/officeart/2005/8/layout/cycle2"/>
    <dgm:cxn modelId="{A9CA5373-C983-443D-A9B2-0A20BB556060}" type="presParOf" srcId="{CCCC6709-F872-49BD-A772-B64B9B55CCCB}" destId="{DD7AA3DA-4358-42D9-9C02-1FB98FA3E907}" srcOrd="9" destOrd="0" presId="urn:microsoft.com/office/officeart/2005/8/layout/cycle2"/>
    <dgm:cxn modelId="{D80603DA-34C0-4DFC-8AE3-7FA47415A348}" type="presParOf" srcId="{DD7AA3DA-4358-42D9-9C02-1FB98FA3E907}" destId="{8844D1FD-06E4-4279-8AE5-901E4D7E6CEA}" srcOrd="0" destOrd="0" presId="urn:microsoft.com/office/officeart/2005/8/layout/cycle2"/>
    <dgm:cxn modelId="{31AE6CB9-300F-4480-B1AC-D5B0EDC97920}" type="presParOf" srcId="{CCCC6709-F872-49BD-A772-B64B9B55CCCB}" destId="{57DA2570-9872-4D46-9BC8-7526241CA0DC}" srcOrd="10" destOrd="0" presId="urn:microsoft.com/office/officeart/2005/8/layout/cycle2"/>
    <dgm:cxn modelId="{C9C2642A-5534-4880-B52C-DA3A6751FBEA}" type="presParOf" srcId="{CCCC6709-F872-49BD-A772-B64B9B55CCCB}" destId="{38B11BF7-58D3-44E9-BD50-D0AB1079BE5F}" srcOrd="11" destOrd="0" presId="urn:microsoft.com/office/officeart/2005/8/layout/cycle2"/>
    <dgm:cxn modelId="{271CFB6A-8DF9-4B5C-A9C2-53AB9F2EEAD8}" type="presParOf" srcId="{38B11BF7-58D3-44E9-BD50-D0AB1079BE5F}" destId="{226CBC33-9FB4-48D6-B3C1-DBD3C429D969}" srcOrd="0" destOrd="0" presId="urn:microsoft.com/office/officeart/2005/8/layout/cycle2"/>
    <dgm:cxn modelId="{C33B9939-1691-46AA-9B81-28B6D5871B3D}" type="presParOf" srcId="{CCCC6709-F872-49BD-A772-B64B9B55CCCB}" destId="{3F1B138C-9A2C-4CAC-97BE-2160AF5EBA91}" srcOrd="12" destOrd="0" presId="urn:microsoft.com/office/officeart/2005/8/layout/cycle2"/>
    <dgm:cxn modelId="{E58AE7B8-B9FA-4638-9F38-7FCCD2A2701B}" type="presParOf" srcId="{CCCC6709-F872-49BD-A772-B64B9B55CCCB}" destId="{BE866F2D-626B-478D-A203-46924620BD6D}" srcOrd="13" destOrd="0" presId="urn:microsoft.com/office/officeart/2005/8/layout/cycle2"/>
    <dgm:cxn modelId="{41335C82-A775-4395-A6FF-8EAACE73219B}" type="presParOf" srcId="{BE866F2D-626B-478D-A203-46924620BD6D}" destId="{15BEFA86-63AA-4AB5-AF05-8C70A773C0F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7D3C96-FE12-4EDB-9D61-8D8038332A4D}"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l-GR"/>
        </a:p>
      </dgm:t>
    </dgm:pt>
    <dgm:pt modelId="{350CDCA4-96CF-48CF-B546-E45E61DB26E4}">
      <dgm:prSet phldrT="[Κείμενο]" custT="1"/>
      <dgm:spPr/>
      <dgm:t>
        <a:bodyPr/>
        <a:lstStyle/>
        <a:p>
          <a:r>
            <a:rPr lang="el-GR" sz="1800" dirty="0">
              <a:latin typeface="Comic Sans MS" pitchFamily="66" charset="0"/>
            </a:rPr>
            <a:t>Δύναμη εργατικών σωματείων που πετυχαίνουν αυξήσεις μισθών</a:t>
          </a:r>
        </a:p>
      </dgm:t>
    </dgm:pt>
    <dgm:pt modelId="{2ABE1FE4-F716-49A8-A397-7683118F6CFE}" type="parTrans" cxnId="{88E7BD43-4319-440A-BE3B-C37349F36A4A}">
      <dgm:prSet/>
      <dgm:spPr/>
      <dgm:t>
        <a:bodyPr/>
        <a:lstStyle/>
        <a:p>
          <a:endParaRPr lang="el-GR" sz="1800">
            <a:latin typeface="Comic Sans MS" pitchFamily="66" charset="0"/>
          </a:endParaRPr>
        </a:p>
      </dgm:t>
    </dgm:pt>
    <dgm:pt modelId="{4DFD6D3A-A8EE-45B4-91A6-32004E0A4C53}" type="sibTrans" cxnId="{88E7BD43-4319-440A-BE3B-C37349F36A4A}">
      <dgm:prSet custT="1"/>
      <dgm:spPr/>
      <dgm:t>
        <a:bodyPr/>
        <a:lstStyle/>
        <a:p>
          <a:endParaRPr lang="el-GR" sz="1800">
            <a:latin typeface="Comic Sans MS" pitchFamily="66" charset="0"/>
          </a:endParaRPr>
        </a:p>
      </dgm:t>
    </dgm:pt>
    <dgm:pt modelId="{7F35E3CD-0513-4DF7-A30B-EE9987744C6C}">
      <dgm:prSet phldrT="[Κείμενο]" custT="1"/>
      <dgm:spPr/>
      <dgm:t>
        <a:bodyPr/>
        <a:lstStyle/>
        <a:p>
          <a:r>
            <a:rPr lang="el-GR" sz="1700" dirty="0">
              <a:latin typeface="Comic Sans MS" pitchFamily="66" charset="0"/>
            </a:rPr>
            <a:t>Δύναμη ολιγοπωλίων, που περνάνε το αυξημένο κόστος στις τιμές</a:t>
          </a:r>
        </a:p>
      </dgm:t>
    </dgm:pt>
    <dgm:pt modelId="{066F053C-E48B-491A-B56A-75CD5A9E9D2F}" type="parTrans" cxnId="{A00A75C4-5CC6-4918-A2CA-34D3EBE78C25}">
      <dgm:prSet/>
      <dgm:spPr/>
      <dgm:t>
        <a:bodyPr/>
        <a:lstStyle/>
        <a:p>
          <a:endParaRPr lang="el-GR" sz="1800">
            <a:latin typeface="Comic Sans MS" pitchFamily="66" charset="0"/>
          </a:endParaRPr>
        </a:p>
      </dgm:t>
    </dgm:pt>
    <dgm:pt modelId="{80145D86-7311-4C38-83F2-732B40B34DD5}" type="sibTrans" cxnId="{A00A75C4-5CC6-4918-A2CA-34D3EBE78C25}">
      <dgm:prSet custT="1"/>
      <dgm:spPr>
        <a:ln w="28575">
          <a:solidFill>
            <a:srgbClr val="C82600"/>
          </a:solidFill>
        </a:ln>
      </dgm:spPr>
      <dgm:t>
        <a:bodyPr/>
        <a:lstStyle/>
        <a:p>
          <a:endParaRPr lang="el-GR" sz="1800">
            <a:latin typeface="Comic Sans MS" pitchFamily="66" charset="0"/>
          </a:endParaRPr>
        </a:p>
      </dgm:t>
    </dgm:pt>
    <dgm:pt modelId="{D441BA2D-ED56-421A-9D46-460FCFA655B6}">
      <dgm:prSet phldrT="[Κείμενο]" custT="1"/>
      <dgm:spPr/>
      <dgm:t>
        <a:bodyPr/>
        <a:lstStyle/>
        <a:p>
          <a:r>
            <a:rPr lang="el-GR" sz="1800" b="1" i="1" dirty="0">
              <a:latin typeface="Comic Sans MS" pitchFamily="66" charset="0"/>
            </a:rPr>
            <a:t>Αύξηση τιμών (πληθωρισμός κόστους)</a:t>
          </a:r>
        </a:p>
      </dgm:t>
    </dgm:pt>
    <dgm:pt modelId="{8C78FAE6-F66A-48C7-B0D1-55F1FFA8D7D3}" type="parTrans" cxnId="{27EFCA47-1F27-4FC9-A894-C7C8FA32D192}">
      <dgm:prSet/>
      <dgm:spPr/>
      <dgm:t>
        <a:bodyPr/>
        <a:lstStyle/>
        <a:p>
          <a:endParaRPr lang="el-GR" sz="1800">
            <a:latin typeface="Comic Sans MS" pitchFamily="66" charset="0"/>
          </a:endParaRPr>
        </a:p>
      </dgm:t>
    </dgm:pt>
    <dgm:pt modelId="{20610510-9601-494F-B0F2-736915EE2972}" type="sibTrans" cxnId="{27EFCA47-1F27-4FC9-A894-C7C8FA32D192}">
      <dgm:prSet/>
      <dgm:spPr/>
      <dgm:t>
        <a:bodyPr/>
        <a:lstStyle/>
        <a:p>
          <a:endParaRPr lang="el-GR" sz="1800">
            <a:latin typeface="Comic Sans MS" pitchFamily="66" charset="0"/>
          </a:endParaRPr>
        </a:p>
      </dgm:t>
    </dgm:pt>
    <dgm:pt modelId="{031A3348-8424-464F-82BE-9B9447F51B43}" type="pres">
      <dgm:prSet presAssocID="{9B7D3C96-FE12-4EDB-9D61-8D8038332A4D}" presName="Name0" presStyleCnt="0">
        <dgm:presLayoutVars>
          <dgm:dir/>
          <dgm:resizeHandles val="exact"/>
        </dgm:presLayoutVars>
      </dgm:prSet>
      <dgm:spPr/>
    </dgm:pt>
    <dgm:pt modelId="{62F3AD05-40B5-40BC-8541-9423287BEAC6}" type="pres">
      <dgm:prSet presAssocID="{9B7D3C96-FE12-4EDB-9D61-8D8038332A4D}" presName="vNodes" presStyleCnt="0"/>
      <dgm:spPr/>
    </dgm:pt>
    <dgm:pt modelId="{2D74E6E0-4E0C-4502-9865-C629FBBE4107}" type="pres">
      <dgm:prSet presAssocID="{350CDCA4-96CF-48CF-B546-E45E61DB26E4}" presName="node" presStyleLbl="node1" presStyleIdx="0" presStyleCnt="3" custScaleX="249808" custScaleY="128892" custLinFactX="-19295" custLinFactNeighborX="-100000" custLinFactNeighborY="75173">
        <dgm:presLayoutVars>
          <dgm:bulletEnabled val="1"/>
        </dgm:presLayoutVars>
      </dgm:prSet>
      <dgm:spPr/>
    </dgm:pt>
    <dgm:pt modelId="{B27184BF-E572-4B0B-8251-C66EE3645CF7}" type="pres">
      <dgm:prSet presAssocID="{4DFD6D3A-A8EE-45B4-91A6-32004E0A4C53}" presName="spacerT" presStyleCnt="0"/>
      <dgm:spPr/>
    </dgm:pt>
    <dgm:pt modelId="{1588030D-43FD-4023-9243-2C40E756FD2E}" type="pres">
      <dgm:prSet presAssocID="{4DFD6D3A-A8EE-45B4-91A6-32004E0A4C53}" presName="sibTrans" presStyleLbl="sibTrans2D1" presStyleIdx="0" presStyleCnt="2" custLinFactX="-95289" custLinFactNeighborX="-100000" custLinFactNeighborY="-43020"/>
      <dgm:spPr/>
    </dgm:pt>
    <dgm:pt modelId="{3F5440D0-C659-4AE2-8BF4-69D9CDA32F71}" type="pres">
      <dgm:prSet presAssocID="{4DFD6D3A-A8EE-45B4-91A6-32004E0A4C53}" presName="spacerB" presStyleCnt="0"/>
      <dgm:spPr/>
    </dgm:pt>
    <dgm:pt modelId="{3231DF38-C572-468C-83BE-6AA86AE66AB1}" type="pres">
      <dgm:prSet presAssocID="{7F35E3CD-0513-4DF7-A30B-EE9987744C6C}" presName="node" presStyleLbl="node1" presStyleIdx="1" presStyleCnt="3" custScaleX="270812" custScaleY="121242" custLinFactX="-18405" custLinFactY="-4157" custLinFactNeighborX="-100000" custLinFactNeighborY="-100000">
        <dgm:presLayoutVars>
          <dgm:bulletEnabled val="1"/>
        </dgm:presLayoutVars>
      </dgm:prSet>
      <dgm:spPr/>
    </dgm:pt>
    <dgm:pt modelId="{DF255FB0-53E0-4C98-AEB2-E55EA00FBDA4}" type="pres">
      <dgm:prSet presAssocID="{9B7D3C96-FE12-4EDB-9D61-8D8038332A4D}" presName="sibTransLast" presStyleLbl="sibTrans2D1" presStyleIdx="1" presStyleCnt="2" custScaleX="266414" custLinFactNeighborX="21983" custLinFactNeighborY="-60164"/>
      <dgm:spPr/>
    </dgm:pt>
    <dgm:pt modelId="{E70CA358-8E39-4EB6-9344-2B9CC3EC0DC1}" type="pres">
      <dgm:prSet presAssocID="{9B7D3C96-FE12-4EDB-9D61-8D8038332A4D}" presName="connectorText" presStyleLbl="sibTrans2D1" presStyleIdx="1" presStyleCnt="2"/>
      <dgm:spPr/>
    </dgm:pt>
    <dgm:pt modelId="{60C3B635-504B-4DF6-94F0-99187986F578}" type="pres">
      <dgm:prSet presAssocID="{9B7D3C96-FE12-4EDB-9D61-8D8038332A4D}" presName="lastNode" presStyleLbl="node1" presStyleIdx="2" presStyleCnt="3" custScaleX="101674" custScaleY="65751" custLinFactX="-57209" custLinFactNeighborX="-100000" custLinFactNeighborY="31283">
        <dgm:presLayoutVars>
          <dgm:bulletEnabled val="1"/>
        </dgm:presLayoutVars>
      </dgm:prSet>
      <dgm:spPr/>
    </dgm:pt>
  </dgm:ptLst>
  <dgm:cxnLst>
    <dgm:cxn modelId="{329D1F10-8556-4ED0-93DC-29FB31CD26FF}" type="presOf" srcId="{D441BA2D-ED56-421A-9D46-460FCFA655B6}" destId="{60C3B635-504B-4DF6-94F0-99187986F578}" srcOrd="0" destOrd="0" presId="urn:microsoft.com/office/officeart/2005/8/layout/equation2"/>
    <dgm:cxn modelId="{E8036F1F-BE09-40CA-A606-19BDE0A8A2B2}" type="presOf" srcId="{9B7D3C96-FE12-4EDB-9D61-8D8038332A4D}" destId="{031A3348-8424-464F-82BE-9B9447F51B43}" srcOrd="0" destOrd="0" presId="urn:microsoft.com/office/officeart/2005/8/layout/equation2"/>
    <dgm:cxn modelId="{88E7BD43-4319-440A-BE3B-C37349F36A4A}" srcId="{9B7D3C96-FE12-4EDB-9D61-8D8038332A4D}" destId="{350CDCA4-96CF-48CF-B546-E45E61DB26E4}" srcOrd="0" destOrd="0" parTransId="{2ABE1FE4-F716-49A8-A397-7683118F6CFE}" sibTransId="{4DFD6D3A-A8EE-45B4-91A6-32004E0A4C53}"/>
    <dgm:cxn modelId="{096F3B46-AEB2-4083-BF35-5D3A66BC542B}" type="presOf" srcId="{80145D86-7311-4C38-83F2-732B40B34DD5}" destId="{E70CA358-8E39-4EB6-9344-2B9CC3EC0DC1}" srcOrd="1" destOrd="0" presId="urn:microsoft.com/office/officeart/2005/8/layout/equation2"/>
    <dgm:cxn modelId="{27EFCA47-1F27-4FC9-A894-C7C8FA32D192}" srcId="{9B7D3C96-FE12-4EDB-9D61-8D8038332A4D}" destId="{D441BA2D-ED56-421A-9D46-460FCFA655B6}" srcOrd="2" destOrd="0" parTransId="{8C78FAE6-F66A-48C7-B0D1-55F1FFA8D7D3}" sibTransId="{20610510-9601-494F-B0F2-736915EE2972}"/>
    <dgm:cxn modelId="{288B6B87-DA1F-452A-8A09-227B876D495E}" type="presOf" srcId="{7F35E3CD-0513-4DF7-A30B-EE9987744C6C}" destId="{3231DF38-C572-468C-83BE-6AA86AE66AB1}" srcOrd="0" destOrd="0" presId="urn:microsoft.com/office/officeart/2005/8/layout/equation2"/>
    <dgm:cxn modelId="{8A78989E-3E63-4E48-BC74-71C741C9E6E7}" type="presOf" srcId="{80145D86-7311-4C38-83F2-732B40B34DD5}" destId="{DF255FB0-53E0-4C98-AEB2-E55EA00FBDA4}" srcOrd="0" destOrd="0" presId="urn:microsoft.com/office/officeart/2005/8/layout/equation2"/>
    <dgm:cxn modelId="{ADEE4FB9-031B-4EFD-9C13-713C662648EB}" type="presOf" srcId="{4DFD6D3A-A8EE-45B4-91A6-32004E0A4C53}" destId="{1588030D-43FD-4023-9243-2C40E756FD2E}" srcOrd="0" destOrd="0" presId="urn:microsoft.com/office/officeart/2005/8/layout/equation2"/>
    <dgm:cxn modelId="{A00A75C4-5CC6-4918-A2CA-34D3EBE78C25}" srcId="{9B7D3C96-FE12-4EDB-9D61-8D8038332A4D}" destId="{7F35E3CD-0513-4DF7-A30B-EE9987744C6C}" srcOrd="1" destOrd="0" parTransId="{066F053C-E48B-491A-B56A-75CD5A9E9D2F}" sibTransId="{80145D86-7311-4C38-83F2-732B40B34DD5}"/>
    <dgm:cxn modelId="{1A1DFBD2-373D-4E39-8EED-D2EA20670661}" type="presOf" srcId="{350CDCA4-96CF-48CF-B546-E45E61DB26E4}" destId="{2D74E6E0-4E0C-4502-9865-C629FBBE4107}" srcOrd="0" destOrd="0" presId="urn:microsoft.com/office/officeart/2005/8/layout/equation2"/>
    <dgm:cxn modelId="{5E36FE1E-5A53-4943-87CE-0B44D2D9C445}" type="presParOf" srcId="{031A3348-8424-464F-82BE-9B9447F51B43}" destId="{62F3AD05-40B5-40BC-8541-9423287BEAC6}" srcOrd="0" destOrd="0" presId="urn:microsoft.com/office/officeart/2005/8/layout/equation2"/>
    <dgm:cxn modelId="{D184DC12-5A72-441B-95B2-AC6B7CFF97E3}" type="presParOf" srcId="{62F3AD05-40B5-40BC-8541-9423287BEAC6}" destId="{2D74E6E0-4E0C-4502-9865-C629FBBE4107}" srcOrd="0" destOrd="0" presId="urn:microsoft.com/office/officeart/2005/8/layout/equation2"/>
    <dgm:cxn modelId="{B5364DEA-AE7A-4059-A051-00312743F180}" type="presParOf" srcId="{62F3AD05-40B5-40BC-8541-9423287BEAC6}" destId="{B27184BF-E572-4B0B-8251-C66EE3645CF7}" srcOrd="1" destOrd="0" presId="urn:microsoft.com/office/officeart/2005/8/layout/equation2"/>
    <dgm:cxn modelId="{20C010FF-9EF1-4206-A759-1172A1D5CFB4}" type="presParOf" srcId="{62F3AD05-40B5-40BC-8541-9423287BEAC6}" destId="{1588030D-43FD-4023-9243-2C40E756FD2E}" srcOrd="2" destOrd="0" presId="urn:microsoft.com/office/officeart/2005/8/layout/equation2"/>
    <dgm:cxn modelId="{CF2D5661-409F-431C-A36D-B3BC824B0B98}" type="presParOf" srcId="{62F3AD05-40B5-40BC-8541-9423287BEAC6}" destId="{3F5440D0-C659-4AE2-8BF4-69D9CDA32F71}" srcOrd="3" destOrd="0" presId="urn:microsoft.com/office/officeart/2005/8/layout/equation2"/>
    <dgm:cxn modelId="{BF6A7BF1-0AD5-48D0-A110-46E51C7E446C}" type="presParOf" srcId="{62F3AD05-40B5-40BC-8541-9423287BEAC6}" destId="{3231DF38-C572-468C-83BE-6AA86AE66AB1}" srcOrd="4" destOrd="0" presId="urn:microsoft.com/office/officeart/2005/8/layout/equation2"/>
    <dgm:cxn modelId="{DE59ADA3-5DA6-4BF5-893E-3670DF7AEDEC}" type="presParOf" srcId="{031A3348-8424-464F-82BE-9B9447F51B43}" destId="{DF255FB0-53E0-4C98-AEB2-E55EA00FBDA4}" srcOrd="1" destOrd="0" presId="urn:microsoft.com/office/officeart/2005/8/layout/equation2"/>
    <dgm:cxn modelId="{37E318E3-00D8-409E-99C4-16F4E448CC1A}" type="presParOf" srcId="{DF255FB0-53E0-4C98-AEB2-E55EA00FBDA4}" destId="{E70CA358-8E39-4EB6-9344-2B9CC3EC0DC1}" srcOrd="0" destOrd="0" presId="urn:microsoft.com/office/officeart/2005/8/layout/equation2"/>
    <dgm:cxn modelId="{B11F8A8D-5CE3-41E4-82AC-E26BDF115A13}" type="presParOf" srcId="{031A3348-8424-464F-82BE-9B9447F51B43}" destId="{60C3B635-504B-4DF6-94F0-99187986F578}" srcOrd="2" destOrd="0" presId="urn:microsoft.com/office/officeart/2005/8/layout/equation2"/>
  </dgm:cxnLst>
  <dgm:bg/>
  <dgm:whole>
    <a:ln w="38100">
      <a:solidFill>
        <a:schemeClr val="accent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EF113D-59B6-4DB6-871C-1ABB3B8C2E3F}"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l-GR"/>
        </a:p>
      </dgm:t>
    </dgm:pt>
    <dgm:pt modelId="{C0A1EC0A-6976-474D-BD2E-D163AD7F2919}">
      <dgm:prSet phldrT="[Κείμενο]" custT="1"/>
      <dgm:spPr/>
      <dgm:t>
        <a:bodyPr/>
        <a:lstStyle/>
        <a:p>
          <a:r>
            <a:rPr lang="el-GR" sz="1800">
              <a:latin typeface="Comic Sans MS" pitchFamily="66" charset="0"/>
              <a:hlinkClick xmlns:r="http://schemas.openxmlformats.org/officeDocument/2006/relationships" r:id="rId1" action="ppaction://hlinksldjump"/>
            </a:rPr>
            <a:t>Πληθωρισμός ζήτησης</a:t>
          </a:r>
          <a:endParaRPr lang="el-GR" sz="1800" dirty="0">
            <a:latin typeface="Comic Sans MS" pitchFamily="66" charset="0"/>
          </a:endParaRPr>
        </a:p>
      </dgm:t>
    </dgm:pt>
    <dgm:pt modelId="{8C8DB780-91C7-4F3C-8744-DF99B998ED19}" type="parTrans" cxnId="{7E3DA948-66FE-4D5B-BA6B-4414773D6F8B}">
      <dgm:prSet/>
      <dgm:spPr/>
      <dgm:t>
        <a:bodyPr/>
        <a:lstStyle/>
        <a:p>
          <a:endParaRPr lang="el-GR" sz="1800">
            <a:latin typeface="Comic Sans MS" pitchFamily="66" charset="0"/>
          </a:endParaRPr>
        </a:p>
      </dgm:t>
    </dgm:pt>
    <dgm:pt modelId="{73094D14-1D3C-492A-8C39-62078C268DAB}" type="sibTrans" cxnId="{7E3DA948-66FE-4D5B-BA6B-4414773D6F8B}">
      <dgm:prSet/>
      <dgm:spPr/>
      <dgm:t>
        <a:bodyPr/>
        <a:lstStyle/>
        <a:p>
          <a:endParaRPr lang="el-GR" sz="1800">
            <a:latin typeface="Comic Sans MS" pitchFamily="66" charset="0"/>
          </a:endParaRPr>
        </a:p>
      </dgm:t>
    </dgm:pt>
    <dgm:pt modelId="{1EB1F55C-77E6-4ABF-A959-3273FF3036F9}">
      <dgm:prSet phldrT="[Κείμενο]" custT="1"/>
      <dgm:spPr/>
      <dgm:t>
        <a:bodyPr/>
        <a:lstStyle/>
        <a:p>
          <a:r>
            <a:rPr lang="el-GR" sz="1800" dirty="0">
              <a:latin typeface="Comic Sans MS" pitchFamily="66" charset="0"/>
            </a:rPr>
            <a:t>Εμφανίζεται στις φάσεις ανόδου και κρίσης του κύκλου.</a:t>
          </a:r>
        </a:p>
      </dgm:t>
    </dgm:pt>
    <dgm:pt modelId="{121ADD92-228A-4E20-A5C3-1996A70C3E49}" type="parTrans" cxnId="{3A51A40D-C9F2-4276-9014-773246B02D5C}">
      <dgm:prSet/>
      <dgm:spPr/>
      <dgm:t>
        <a:bodyPr/>
        <a:lstStyle/>
        <a:p>
          <a:endParaRPr lang="el-GR" sz="1800">
            <a:latin typeface="Comic Sans MS" pitchFamily="66" charset="0"/>
          </a:endParaRPr>
        </a:p>
      </dgm:t>
    </dgm:pt>
    <dgm:pt modelId="{B2EE32D2-275D-47BB-8718-E5CB96343908}" type="sibTrans" cxnId="{3A51A40D-C9F2-4276-9014-773246B02D5C}">
      <dgm:prSet/>
      <dgm:spPr/>
      <dgm:t>
        <a:bodyPr/>
        <a:lstStyle/>
        <a:p>
          <a:endParaRPr lang="el-GR" sz="1800">
            <a:latin typeface="Comic Sans MS" pitchFamily="66" charset="0"/>
          </a:endParaRPr>
        </a:p>
      </dgm:t>
    </dgm:pt>
    <dgm:pt modelId="{E704ECCC-E7DF-47EE-AF45-8C6286E6EE41}">
      <dgm:prSet phldrT="[Κείμενο]" custT="1"/>
      <dgm:spPr/>
      <dgm:t>
        <a:bodyPr/>
        <a:lstStyle/>
        <a:p>
          <a:r>
            <a:rPr lang="el-GR" sz="1800" dirty="0">
              <a:latin typeface="Comic Sans MS" pitchFamily="66" charset="0"/>
            </a:rPr>
            <a:t>Οφείλεται στις στενότητες εργασίας και σε υπερβολική αύξηση της ζήτησης.</a:t>
          </a:r>
        </a:p>
      </dgm:t>
    </dgm:pt>
    <dgm:pt modelId="{93FB8B09-F366-4FC5-A4D4-7A0C6494FA4B}" type="parTrans" cxnId="{4B1AB3AD-4980-429D-AD1F-FB5B1F5A6332}">
      <dgm:prSet/>
      <dgm:spPr/>
      <dgm:t>
        <a:bodyPr/>
        <a:lstStyle/>
        <a:p>
          <a:endParaRPr lang="el-GR" sz="1800">
            <a:latin typeface="Comic Sans MS" pitchFamily="66" charset="0"/>
          </a:endParaRPr>
        </a:p>
      </dgm:t>
    </dgm:pt>
    <dgm:pt modelId="{8F0C7788-CDBB-4550-B992-0B0B01E0E864}" type="sibTrans" cxnId="{4B1AB3AD-4980-429D-AD1F-FB5B1F5A6332}">
      <dgm:prSet/>
      <dgm:spPr/>
      <dgm:t>
        <a:bodyPr/>
        <a:lstStyle/>
        <a:p>
          <a:endParaRPr lang="el-GR" sz="1800">
            <a:latin typeface="Comic Sans MS" pitchFamily="66" charset="0"/>
          </a:endParaRPr>
        </a:p>
      </dgm:t>
    </dgm:pt>
    <dgm:pt modelId="{481BFC8C-99DD-40E9-A2BD-C7E91437FE4A}" type="pres">
      <dgm:prSet presAssocID="{B3EF113D-59B6-4DB6-871C-1ABB3B8C2E3F}" presName="Name0" presStyleCnt="0">
        <dgm:presLayoutVars>
          <dgm:dir/>
          <dgm:animLvl val="lvl"/>
          <dgm:resizeHandles val="exact"/>
        </dgm:presLayoutVars>
      </dgm:prSet>
      <dgm:spPr/>
    </dgm:pt>
    <dgm:pt modelId="{0F05B60C-241F-43A7-A4D3-961E4FB150E3}" type="pres">
      <dgm:prSet presAssocID="{C0A1EC0A-6976-474D-BD2E-D163AD7F2919}" presName="linNode" presStyleCnt="0"/>
      <dgm:spPr/>
    </dgm:pt>
    <dgm:pt modelId="{BF285D58-3342-459F-BB2C-6B2D9B0732E3}" type="pres">
      <dgm:prSet presAssocID="{C0A1EC0A-6976-474D-BD2E-D163AD7F2919}" presName="parentText" presStyleLbl="node1" presStyleIdx="0" presStyleCnt="1" custScaleY="90673">
        <dgm:presLayoutVars>
          <dgm:chMax val="1"/>
          <dgm:bulletEnabled val="1"/>
        </dgm:presLayoutVars>
      </dgm:prSet>
      <dgm:spPr/>
    </dgm:pt>
    <dgm:pt modelId="{63D9B06C-FB9F-43C4-AF64-F24DA6E943CB}" type="pres">
      <dgm:prSet presAssocID="{C0A1EC0A-6976-474D-BD2E-D163AD7F2919}" presName="descendantText" presStyleLbl="alignAccFollowNode1" presStyleIdx="0" presStyleCnt="1" custScaleY="101684">
        <dgm:presLayoutVars>
          <dgm:bulletEnabled val="1"/>
        </dgm:presLayoutVars>
      </dgm:prSet>
      <dgm:spPr/>
    </dgm:pt>
  </dgm:ptLst>
  <dgm:cxnLst>
    <dgm:cxn modelId="{3A51A40D-C9F2-4276-9014-773246B02D5C}" srcId="{C0A1EC0A-6976-474D-BD2E-D163AD7F2919}" destId="{1EB1F55C-77E6-4ABF-A959-3273FF3036F9}" srcOrd="0" destOrd="0" parTransId="{121ADD92-228A-4E20-A5C3-1996A70C3E49}" sibTransId="{B2EE32D2-275D-47BB-8718-E5CB96343908}"/>
    <dgm:cxn modelId="{7E3DA948-66FE-4D5B-BA6B-4414773D6F8B}" srcId="{B3EF113D-59B6-4DB6-871C-1ABB3B8C2E3F}" destId="{C0A1EC0A-6976-474D-BD2E-D163AD7F2919}" srcOrd="0" destOrd="0" parTransId="{8C8DB780-91C7-4F3C-8744-DF99B998ED19}" sibTransId="{73094D14-1D3C-492A-8C39-62078C268DAB}"/>
    <dgm:cxn modelId="{CD9B256B-5756-473C-9E21-F3C23D251B35}" type="presOf" srcId="{B3EF113D-59B6-4DB6-871C-1ABB3B8C2E3F}" destId="{481BFC8C-99DD-40E9-A2BD-C7E91437FE4A}" srcOrd="0" destOrd="0" presId="urn:microsoft.com/office/officeart/2005/8/layout/vList5"/>
    <dgm:cxn modelId="{F0857F93-0AB6-4E8D-B81B-CF826E1DFBBA}" type="presOf" srcId="{1EB1F55C-77E6-4ABF-A959-3273FF3036F9}" destId="{63D9B06C-FB9F-43C4-AF64-F24DA6E943CB}" srcOrd="0" destOrd="0" presId="urn:microsoft.com/office/officeart/2005/8/layout/vList5"/>
    <dgm:cxn modelId="{3A7D0194-62FE-4067-886A-64E8EF96903D}" type="presOf" srcId="{C0A1EC0A-6976-474D-BD2E-D163AD7F2919}" destId="{BF285D58-3342-459F-BB2C-6B2D9B0732E3}" srcOrd="0" destOrd="0" presId="urn:microsoft.com/office/officeart/2005/8/layout/vList5"/>
    <dgm:cxn modelId="{4B1AB3AD-4980-429D-AD1F-FB5B1F5A6332}" srcId="{C0A1EC0A-6976-474D-BD2E-D163AD7F2919}" destId="{E704ECCC-E7DF-47EE-AF45-8C6286E6EE41}" srcOrd="1" destOrd="0" parTransId="{93FB8B09-F366-4FC5-A4D4-7A0C6494FA4B}" sibTransId="{8F0C7788-CDBB-4550-B992-0B0B01E0E864}"/>
    <dgm:cxn modelId="{069D59E5-85B3-4493-9F73-883484E12998}" type="presOf" srcId="{E704ECCC-E7DF-47EE-AF45-8C6286E6EE41}" destId="{63D9B06C-FB9F-43C4-AF64-F24DA6E943CB}" srcOrd="0" destOrd="1" presId="urn:microsoft.com/office/officeart/2005/8/layout/vList5"/>
    <dgm:cxn modelId="{17C87B31-3F12-422B-A203-FAE7D8FC66AA}" type="presParOf" srcId="{481BFC8C-99DD-40E9-A2BD-C7E91437FE4A}" destId="{0F05B60C-241F-43A7-A4D3-961E4FB150E3}" srcOrd="0" destOrd="0" presId="urn:microsoft.com/office/officeart/2005/8/layout/vList5"/>
    <dgm:cxn modelId="{D40252F6-C0FF-495E-A257-F946C4436737}" type="presParOf" srcId="{0F05B60C-241F-43A7-A4D3-961E4FB150E3}" destId="{BF285D58-3342-459F-BB2C-6B2D9B0732E3}" srcOrd="0" destOrd="0" presId="urn:microsoft.com/office/officeart/2005/8/layout/vList5"/>
    <dgm:cxn modelId="{0E0950BE-0F04-410C-8525-CCA6E8423D65}" type="presParOf" srcId="{0F05B60C-241F-43A7-A4D3-961E4FB150E3}" destId="{63D9B06C-FB9F-43C4-AF64-F24DA6E943CB}" srcOrd="1" destOrd="0" presId="urn:microsoft.com/office/officeart/2005/8/layout/vList5"/>
  </dgm:cxnLst>
  <dgm:bg/>
  <dgm:whole>
    <a:ln w="28575">
      <a:solidFill>
        <a:schemeClr val="tx2">
          <a:lumMod val="50000"/>
        </a:schemeClr>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9114CF-97CA-4646-A80B-AF09C83BB584}"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l-GR"/>
        </a:p>
      </dgm:t>
    </dgm:pt>
    <dgm:pt modelId="{E4673AF2-2393-4006-BDC8-4B31DD6AA824}">
      <dgm:prSet phldrT="[Κείμενο]" custT="1"/>
      <dgm:spPr/>
      <dgm:t>
        <a:bodyPr/>
        <a:lstStyle/>
        <a:p>
          <a:r>
            <a:rPr lang="el-GR" sz="2400" b="1" dirty="0"/>
            <a:t>Πληθυσμός</a:t>
          </a:r>
        </a:p>
      </dgm:t>
    </dgm:pt>
    <dgm:pt modelId="{2C2B49BB-2E89-450D-ACA9-EC332F0E2457}" type="parTrans" cxnId="{1907C4E1-2C42-4449-BEFF-AE58A92EDEE8}">
      <dgm:prSet/>
      <dgm:spPr/>
      <dgm:t>
        <a:bodyPr/>
        <a:lstStyle/>
        <a:p>
          <a:endParaRPr lang="el-GR"/>
        </a:p>
      </dgm:t>
    </dgm:pt>
    <dgm:pt modelId="{21B41E71-C999-4CFC-A889-806E5E5C7D17}" type="sibTrans" cxnId="{1907C4E1-2C42-4449-BEFF-AE58A92EDEE8}">
      <dgm:prSet/>
      <dgm:spPr/>
      <dgm:t>
        <a:bodyPr/>
        <a:lstStyle/>
        <a:p>
          <a:endParaRPr lang="el-GR"/>
        </a:p>
      </dgm:t>
    </dgm:pt>
    <dgm:pt modelId="{9C336749-399B-4A62-A17E-EA17A028B103}">
      <dgm:prSet phldrT="[Κείμενο]"/>
      <dgm:spPr/>
      <dgm:t>
        <a:bodyPr/>
        <a:lstStyle/>
        <a:p>
          <a:r>
            <a:rPr lang="el-GR" dirty="0"/>
            <a:t>Οικονομικά ενεργός (</a:t>
          </a:r>
          <a:r>
            <a:rPr lang="el-GR" b="1" dirty="0"/>
            <a:t>εργατικό δυναμικό</a:t>
          </a:r>
          <a:r>
            <a:rPr lang="el-GR" dirty="0"/>
            <a:t>)</a:t>
          </a:r>
        </a:p>
      </dgm:t>
    </dgm:pt>
    <dgm:pt modelId="{51A981DF-7EBD-4AA7-A231-EEBF5836D694}" type="parTrans" cxnId="{A8A6B962-79DC-4F17-B10C-98B3BB289F38}">
      <dgm:prSet/>
      <dgm:spPr/>
      <dgm:t>
        <a:bodyPr/>
        <a:lstStyle/>
        <a:p>
          <a:endParaRPr lang="el-GR"/>
        </a:p>
      </dgm:t>
    </dgm:pt>
    <dgm:pt modelId="{E42A8C1E-539B-4BBF-A12B-AA220CB1EA4D}" type="sibTrans" cxnId="{A8A6B962-79DC-4F17-B10C-98B3BB289F38}">
      <dgm:prSet/>
      <dgm:spPr/>
      <dgm:t>
        <a:bodyPr/>
        <a:lstStyle/>
        <a:p>
          <a:endParaRPr lang="el-GR"/>
        </a:p>
      </dgm:t>
    </dgm:pt>
    <dgm:pt modelId="{1FD7B2EA-3FA9-42BD-A70D-05AA0D4366A8}">
      <dgm:prSet phldrT="[Κείμενο]"/>
      <dgm:spPr/>
      <dgm:t>
        <a:bodyPr/>
        <a:lstStyle/>
        <a:p>
          <a:r>
            <a:rPr lang="el-GR" dirty="0"/>
            <a:t>Οικονομικά μη ενεργός</a:t>
          </a:r>
        </a:p>
      </dgm:t>
    </dgm:pt>
    <dgm:pt modelId="{B9E1BF54-87D1-4A2F-9181-EA28144DC175}" type="parTrans" cxnId="{BEAD3B46-D1E6-4DD0-A51A-48103EE4B3A9}">
      <dgm:prSet/>
      <dgm:spPr/>
      <dgm:t>
        <a:bodyPr/>
        <a:lstStyle/>
        <a:p>
          <a:endParaRPr lang="el-GR"/>
        </a:p>
      </dgm:t>
    </dgm:pt>
    <dgm:pt modelId="{26795ADE-B616-4E6F-A652-72AA431C430B}" type="sibTrans" cxnId="{BEAD3B46-D1E6-4DD0-A51A-48103EE4B3A9}">
      <dgm:prSet/>
      <dgm:spPr/>
      <dgm:t>
        <a:bodyPr/>
        <a:lstStyle/>
        <a:p>
          <a:endParaRPr lang="el-GR"/>
        </a:p>
      </dgm:t>
    </dgm:pt>
    <dgm:pt modelId="{4716EB34-E870-47A8-8F77-76511E76DB40}">
      <dgm:prSet/>
      <dgm:spPr/>
      <dgm:t>
        <a:bodyPr/>
        <a:lstStyle/>
        <a:p>
          <a:r>
            <a:rPr lang="el-GR" dirty="0"/>
            <a:t>Απασχολούμενοι</a:t>
          </a:r>
        </a:p>
      </dgm:t>
    </dgm:pt>
    <dgm:pt modelId="{2E8BE0BD-E803-4171-BC1A-56C6931B8008}" type="parTrans" cxnId="{9E7B35A2-5173-4A56-B8AA-344EAB93778B}">
      <dgm:prSet/>
      <dgm:spPr/>
      <dgm:t>
        <a:bodyPr/>
        <a:lstStyle/>
        <a:p>
          <a:endParaRPr lang="el-GR"/>
        </a:p>
      </dgm:t>
    </dgm:pt>
    <dgm:pt modelId="{478962A2-4DDC-4213-AE73-C9BD7A401556}" type="sibTrans" cxnId="{9E7B35A2-5173-4A56-B8AA-344EAB93778B}">
      <dgm:prSet/>
      <dgm:spPr/>
      <dgm:t>
        <a:bodyPr/>
        <a:lstStyle/>
        <a:p>
          <a:endParaRPr lang="el-GR"/>
        </a:p>
      </dgm:t>
    </dgm:pt>
    <dgm:pt modelId="{50DA3293-FC8C-48C7-B2A3-BCF0800638BB}">
      <dgm:prSet/>
      <dgm:spPr/>
      <dgm:t>
        <a:bodyPr/>
        <a:lstStyle/>
        <a:p>
          <a:r>
            <a:rPr lang="el-GR" dirty="0"/>
            <a:t>Άνεργοι</a:t>
          </a:r>
        </a:p>
      </dgm:t>
    </dgm:pt>
    <dgm:pt modelId="{A35A8272-3D99-42D0-BE25-53D0D98360C8}" type="parTrans" cxnId="{7EE88BBF-A0D3-4F4F-B98C-6A3DF8662BD8}">
      <dgm:prSet/>
      <dgm:spPr/>
      <dgm:t>
        <a:bodyPr/>
        <a:lstStyle/>
        <a:p>
          <a:endParaRPr lang="el-GR"/>
        </a:p>
      </dgm:t>
    </dgm:pt>
    <dgm:pt modelId="{A5DFFD1F-ED08-4BDD-A7D9-5B04957422F0}" type="sibTrans" cxnId="{7EE88BBF-A0D3-4F4F-B98C-6A3DF8662BD8}">
      <dgm:prSet/>
      <dgm:spPr/>
      <dgm:t>
        <a:bodyPr/>
        <a:lstStyle/>
        <a:p>
          <a:endParaRPr lang="el-GR"/>
        </a:p>
      </dgm:t>
    </dgm:pt>
    <dgm:pt modelId="{01AF0081-0592-41C5-86BD-9B027A88574D}">
      <dgm:prSet/>
      <dgm:spPr/>
      <dgm:t>
        <a:bodyPr/>
        <a:lstStyle/>
        <a:p>
          <a:r>
            <a:rPr lang="el-GR" dirty="0"/>
            <a:t>Όσοι δε μπορούν</a:t>
          </a:r>
        </a:p>
      </dgm:t>
    </dgm:pt>
    <dgm:pt modelId="{C62CD5D0-71F3-4595-BA96-39F79091FBCD}" type="parTrans" cxnId="{2CBA5AAD-6D25-423C-862D-78B9F76E9C83}">
      <dgm:prSet/>
      <dgm:spPr/>
      <dgm:t>
        <a:bodyPr/>
        <a:lstStyle/>
        <a:p>
          <a:endParaRPr lang="el-GR"/>
        </a:p>
      </dgm:t>
    </dgm:pt>
    <dgm:pt modelId="{EE4575DB-A080-4F43-8D21-58E8FA1C2491}" type="sibTrans" cxnId="{2CBA5AAD-6D25-423C-862D-78B9F76E9C83}">
      <dgm:prSet/>
      <dgm:spPr/>
      <dgm:t>
        <a:bodyPr/>
        <a:lstStyle/>
        <a:p>
          <a:endParaRPr lang="el-GR"/>
        </a:p>
      </dgm:t>
    </dgm:pt>
    <dgm:pt modelId="{14D8BACB-1003-4617-BEB7-4178B24B1515}">
      <dgm:prSet/>
      <dgm:spPr/>
      <dgm:t>
        <a:bodyPr/>
        <a:lstStyle/>
        <a:p>
          <a:r>
            <a:rPr lang="el-GR" dirty="0"/>
            <a:t>Όσοι δεν θέλουν</a:t>
          </a:r>
        </a:p>
      </dgm:t>
    </dgm:pt>
    <dgm:pt modelId="{6765DAA7-AE19-43C3-BD72-CE841D7C05B5}" type="parTrans" cxnId="{CFCDD5F0-577E-45AB-997C-D677A6BA31A5}">
      <dgm:prSet/>
      <dgm:spPr/>
      <dgm:t>
        <a:bodyPr/>
        <a:lstStyle/>
        <a:p>
          <a:endParaRPr lang="el-GR"/>
        </a:p>
      </dgm:t>
    </dgm:pt>
    <dgm:pt modelId="{8DE684D7-257C-4B42-91ED-1AFB7F362F07}" type="sibTrans" cxnId="{CFCDD5F0-577E-45AB-997C-D677A6BA31A5}">
      <dgm:prSet/>
      <dgm:spPr/>
      <dgm:t>
        <a:bodyPr/>
        <a:lstStyle/>
        <a:p>
          <a:endParaRPr lang="el-GR"/>
        </a:p>
      </dgm:t>
    </dgm:pt>
    <dgm:pt modelId="{FF3C23B2-12C3-45B0-BABA-67E39C803602}">
      <dgm:prSet custT="1"/>
      <dgm:spPr/>
      <dgm:t>
        <a:bodyPr/>
        <a:lstStyle/>
        <a:p>
          <a:r>
            <a:rPr lang="el-GR" sz="1500" kern="1200" dirty="0"/>
            <a:t>Παιδιά, γέροι, </a:t>
          </a:r>
          <a:r>
            <a:rPr lang="el-GR" sz="1500" kern="1200" dirty="0">
              <a:solidFill>
                <a:prstClr val="white"/>
              </a:solidFill>
              <a:latin typeface="Calibri"/>
              <a:ea typeface="+mn-ea"/>
              <a:cs typeface="+mn-cs"/>
            </a:rPr>
            <a:t>ανήμποροι</a:t>
          </a:r>
          <a:r>
            <a:rPr lang="el-GR" sz="1500" kern="1200" dirty="0"/>
            <a:t>, στρατιώτες</a:t>
          </a:r>
        </a:p>
      </dgm:t>
    </dgm:pt>
    <dgm:pt modelId="{BB0040B9-F6CF-4291-AAE2-64FF6B13EE7B}" type="parTrans" cxnId="{803B492B-1D38-474B-95B3-0B659875533A}">
      <dgm:prSet/>
      <dgm:spPr/>
      <dgm:t>
        <a:bodyPr/>
        <a:lstStyle/>
        <a:p>
          <a:endParaRPr lang="el-GR"/>
        </a:p>
      </dgm:t>
    </dgm:pt>
    <dgm:pt modelId="{F5845317-B2E9-481B-B1C0-28D18E9523E0}" type="sibTrans" cxnId="{803B492B-1D38-474B-95B3-0B659875533A}">
      <dgm:prSet/>
      <dgm:spPr/>
      <dgm:t>
        <a:bodyPr/>
        <a:lstStyle/>
        <a:p>
          <a:endParaRPr lang="el-GR"/>
        </a:p>
      </dgm:t>
    </dgm:pt>
    <dgm:pt modelId="{2A308042-6B26-4982-91AF-333ABE6B482B}">
      <dgm:prSet custT="1"/>
      <dgm:spPr/>
      <dgm:t>
        <a:bodyPr/>
        <a:lstStyle/>
        <a:p>
          <a:r>
            <a:rPr lang="el-GR" sz="1500" kern="1200" dirty="0">
              <a:solidFill>
                <a:prstClr val="white"/>
              </a:solidFill>
              <a:latin typeface="Calibri"/>
              <a:ea typeface="+mn-ea"/>
              <a:cs typeface="+mn-cs"/>
            </a:rPr>
            <a:t>Εισοδηματίες, άεργοι (τεμπέληδες)</a:t>
          </a:r>
        </a:p>
      </dgm:t>
    </dgm:pt>
    <dgm:pt modelId="{588B0821-6D4E-4EBA-9E6E-5F7A4195DB42}" type="parTrans" cxnId="{B4C232CC-EB72-4047-ABFF-4CF6892F1384}">
      <dgm:prSet/>
      <dgm:spPr/>
      <dgm:t>
        <a:bodyPr/>
        <a:lstStyle/>
        <a:p>
          <a:endParaRPr lang="el-GR"/>
        </a:p>
      </dgm:t>
    </dgm:pt>
    <dgm:pt modelId="{8F41E88B-61E9-4D16-AAA9-F785C8681931}" type="sibTrans" cxnId="{B4C232CC-EB72-4047-ABFF-4CF6892F1384}">
      <dgm:prSet/>
      <dgm:spPr/>
      <dgm:t>
        <a:bodyPr/>
        <a:lstStyle/>
        <a:p>
          <a:endParaRPr lang="el-GR"/>
        </a:p>
      </dgm:t>
    </dgm:pt>
    <dgm:pt modelId="{544805D3-DE7F-4F97-967E-6A40FE9BD4AF}" type="pres">
      <dgm:prSet presAssocID="{249114CF-97CA-4646-A80B-AF09C83BB584}" presName="hierChild1" presStyleCnt="0">
        <dgm:presLayoutVars>
          <dgm:orgChart val="1"/>
          <dgm:chPref val="1"/>
          <dgm:dir/>
          <dgm:animOne val="branch"/>
          <dgm:animLvl val="lvl"/>
          <dgm:resizeHandles/>
        </dgm:presLayoutVars>
      </dgm:prSet>
      <dgm:spPr/>
    </dgm:pt>
    <dgm:pt modelId="{9041D6ED-BB7A-4A44-B762-4884ED392AA8}" type="pres">
      <dgm:prSet presAssocID="{E4673AF2-2393-4006-BDC8-4B31DD6AA824}" presName="hierRoot1" presStyleCnt="0">
        <dgm:presLayoutVars>
          <dgm:hierBranch val="init"/>
        </dgm:presLayoutVars>
      </dgm:prSet>
      <dgm:spPr/>
    </dgm:pt>
    <dgm:pt modelId="{AB134F60-EFC4-4D85-997F-762E8108B6DE}" type="pres">
      <dgm:prSet presAssocID="{E4673AF2-2393-4006-BDC8-4B31DD6AA824}" presName="rootComposite1" presStyleCnt="0"/>
      <dgm:spPr/>
    </dgm:pt>
    <dgm:pt modelId="{9FA2B5BF-C9E7-4386-8B2A-708F10D7ED97}" type="pres">
      <dgm:prSet presAssocID="{E4673AF2-2393-4006-BDC8-4B31DD6AA824}" presName="rootText1" presStyleLbl="node0" presStyleIdx="0" presStyleCnt="1">
        <dgm:presLayoutVars>
          <dgm:chPref val="3"/>
        </dgm:presLayoutVars>
      </dgm:prSet>
      <dgm:spPr/>
    </dgm:pt>
    <dgm:pt modelId="{A6A14589-F7A2-4DAF-8976-8BA50FD8B1FE}" type="pres">
      <dgm:prSet presAssocID="{E4673AF2-2393-4006-BDC8-4B31DD6AA824}" presName="rootConnector1" presStyleLbl="node1" presStyleIdx="0" presStyleCnt="0"/>
      <dgm:spPr/>
    </dgm:pt>
    <dgm:pt modelId="{202D455F-D0F2-46D0-9B9E-92AAD32615E7}" type="pres">
      <dgm:prSet presAssocID="{E4673AF2-2393-4006-BDC8-4B31DD6AA824}" presName="hierChild2" presStyleCnt="0"/>
      <dgm:spPr/>
    </dgm:pt>
    <dgm:pt modelId="{5BBA463F-C8C2-4497-856D-865461D80C37}" type="pres">
      <dgm:prSet presAssocID="{51A981DF-7EBD-4AA7-A231-EEBF5836D694}" presName="Name37" presStyleLbl="parChTrans1D2" presStyleIdx="0" presStyleCnt="2"/>
      <dgm:spPr/>
    </dgm:pt>
    <dgm:pt modelId="{49F1DCFC-E169-4D2D-8D5E-451EB93E0977}" type="pres">
      <dgm:prSet presAssocID="{9C336749-399B-4A62-A17E-EA17A028B103}" presName="hierRoot2" presStyleCnt="0">
        <dgm:presLayoutVars>
          <dgm:hierBranch val="init"/>
        </dgm:presLayoutVars>
      </dgm:prSet>
      <dgm:spPr/>
    </dgm:pt>
    <dgm:pt modelId="{4D2574DF-E5D8-49E1-8EFC-60523598972D}" type="pres">
      <dgm:prSet presAssocID="{9C336749-399B-4A62-A17E-EA17A028B103}" presName="rootComposite" presStyleCnt="0"/>
      <dgm:spPr/>
    </dgm:pt>
    <dgm:pt modelId="{29846EF0-6B50-468E-982D-3DB32706CDE3}" type="pres">
      <dgm:prSet presAssocID="{9C336749-399B-4A62-A17E-EA17A028B103}" presName="rootText" presStyleLbl="node2" presStyleIdx="0" presStyleCnt="2" custScaleX="128291">
        <dgm:presLayoutVars>
          <dgm:chPref val="3"/>
        </dgm:presLayoutVars>
      </dgm:prSet>
      <dgm:spPr/>
    </dgm:pt>
    <dgm:pt modelId="{CD203FB2-FFF6-491A-B1A2-3C92B8CC13D6}" type="pres">
      <dgm:prSet presAssocID="{9C336749-399B-4A62-A17E-EA17A028B103}" presName="rootConnector" presStyleLbl="node2" presStyleIdx="0" presStyleCnt="2"/>
      <dgm:spPr/>
    </dgm:pt>
    <dgm:pt modelId="{E7F877C9-471D-4EE7-B72F-7EE7CF9BC1F9}" type="pres">
      <dgm:prSet presAssocID="{9C336749-399B-4A62-A17E-EA17A028B103}" presName="hierChild4" presStyleCnt="0"/>
      <dgm:spPr/>
    </dgm:pt>
    <dgm:pt modelId="{1844F313-C6F1-4208-AE40-D17D601B5AB3}" type="pres">
      <dgm:prSet presAssocID="{2E8BE0BD-E803-4171-BC1A-56C6931B8008}" presName="Name37" presStyleLbl="parChTrans1D3" presStyleIdx="0" presStyleCnt="4"/>
      <dgm:spPr/>
    </dgm:pt>
    <dgm:pt modelId="{896898C8-2E0C-47F7-9850-70DABF5BE39E}" type="pres">
      <dgm:prSet presAssocID="{4716EB34-E870-47A8-8F77-76511E76DB40}" presName="hierRoot2" presStyleCnt="0">
        <dgm:presLayoutVars>
          <dgm:hierBranch val="init"/>
        </dgm:presLayoutVars>
      </dgm:prSet>
      <dgm:spPr/>
    </dgm:pt>
    <dgm:pt modelId="{BC8E1022-CBBC-4DC4-ADEC-61840FCBE8CD}" type="pres">
      <dgm:prSet presAssocID="{4716EB34-E870-47A8-8F77-76511E76DB40}" presName="rootComposite" presStyleCnt="0"/>
      <dgm:spPr/>
    </dgm:pt>
    <dgm:pt modelId="{D642AA16-E2D5-4EE9-A7C4-A421653B25B3}" type="pres">
      <dgm:prSet presAssocID="{4716EB34-E870-47A8-8F77-76511E76DB40}" presName="rootText" presStyleLbl="node3" presStyleIdx="0" presStyleCnt="4">
        <dgm:presLayoutVars>
          <dgm:chPref val="3"/>
        </dgm:presLayoutVars>
      </dgm:prSet>
      <dgm:spPr/>
    </dgm:pt>
    <dgm:pt modelId="{464A3F99-CE21-4A62-A1FC-3D1F19F816C4}" type="pres">
      <dgm:prSet presAssocID="{4716EB34-E870-47A8-8F77-76511E76DB40}" presName="rootConnector" presStyleLbl="node3" presStyleIdx="0" presStyleCnt="4"/>
      <dgm:spPr/>
    </dgm:pt>
    <dgm:pt modelId="{ADFC33C4-BDA8-4CFB-A24F-642F2EB4ADAC}" type="pres">
      <dgm:prSet presAssocID="{4716EB34-E870-47A8-8F77-76511E76DB40}" presName="hierChild4" presStyleCnt="0"/>
      <dgm:spPr/>
    </dgm:pt>
    <dgm:pt modelId="{BB7045CD-5008-4754-81D9-243887FF0C5D}" type="pres">
      <dgm:prSet presAssocID="{4716EB34-E870-47A8-8F77-76511E76DB40}" presName="hierChild5" presStyleCnt="0"/>
      <dgm:spPr/>
    </dgm:pt>
    <dgm:pt modelId="{BD1F12FC-9188-48C7-9831-F94CE61B800C}" type="pres">
      <dgm:prSet presAssocID="{A35A8272-3D99-42D0-BE25-53D0D98360C8}" presName="Name37" presStyleLbl="parChTrans1D3" presStyleIdx="1" presStyleCnt="4"/>
      <dgm:spPr/>
    </dgm:pt>
    <dgm:pt modelId="{452FBB7C-99AB-4DC2-B42D-880FD29391C4}" type="pres">
      <dgm:prSet presAssocID="{50DA3293-FC8C-48C7-B2A3-BCF0800638BB}" presName="hierRoot2" presStyleCnt="0">
        <dgm:presLayoutVars>
          <dgm:hierBranch val="init"/>
        </dgm:presLayoutVars>
      </dgm:prSet>
      <dgm:spPr/>
    </dgm:pt>
    <dgm:pt modelId="{9DDDAB9D-CE88-4498-9E22-CBD2E190DE2C}" type="pres">
      <dgm:prSet presAssocID="{50DA3293-FC8C-48C7-B2A3-BCF0800638BB}" presName="rootComposite" presStyleCnt="0"/>
      <dgm:spPr/>
    </dgm:pt>
    <dgm:pt modelId="{F6EFC1D5-09DE-4325-9ECA-E90F2D576B6E}" type="pres">
      <dgm:prSet presAssocID="{50DA3293-FC8C-48C7-B2A3-BCF0800638BB}" presName="rootText" presStyleLbl="node3" presStyleIdx="1" presStyleCnt="4">
        <dgm:presLayoutVars>
          <dgm:chPref val="3"/>
        </dgm:presLayoutVars>
      </dgm:prSet>
      <dgm:spPr/>
    </dgm:pt>
    <dgm:pt modelId="{16609EF1-9AB8-43C1-A796-801513D7165F}" type="pres">
      <dgm:prSet presAssocID="{50DA3293-FC8C-48C7-B2A3-BCF0800638BB}" presName="rootConnector" presStyleLbl="node3" presStyleIdx="1" presStyleCnt="4"/>
      <dgm:spPr/>
    </dgm:pt>
    <dgm:pt modelId="{54CBD36E-2024-41AE-AEF5-0519B3E371FF}" type="pres">
      <dgm:prSet presAssocID="{50DA3293-FC8C-48C7-B2A3-BCF0800638BB}" presName="hierChild4" presStyleCnt="0"/>
      <dgm:spPr/>
    </dgm:pt>
    <dgm:pt modelId="{CD783CF3-5073-4969-AD5B-D05565E6A522}" type="pres">
      <dgm:prSet presAssocID="{50DA3293-FC8C-48C7-B2A3-BCF0800638BB}" presName="hierChild5" presStyleCnt="0"/>
      <dgm:spPr/>
    </dgm:pt>
    <dgm:pt modelId="{1A5A2606-10FE-4ED8-A3A3-58415E2786D4}" type="pres">
      <dgm:prSet presAssocID="{9C336749-399B-4A62-A17E-EA17A028B103}" presName="hierChild5" presStyleCnt="0"/>
      <dgm:spPr/>
    </dgm:pt>
    <dgm:pt modelId="{9A1CCF76-4ACA-43E9-B02C-06698F32A9D0}" type="pres">
      <dgm:prSet presAssocID="{B9E1BF54-87D1-4A2F-9181-EA28144DC175}" presName="Name37" presStyleLbl="parChTrans1D2" presStyleIdx="1" presStyleCnt="2"/>
      <dgm:spPr/>
    </dgm:pt>
    <dgm:pt modelId="{6E818320-AA3B-4A71-A956-87B113B1D430}" type="pres">
      <dgm:prSet presAssocID="{1FD7B2EA-3FA9-42BD-A70D-05AA0D4366A8}" presName="hierRoot2" presStyleCnt="0">
        <dgm:presLayoutVars>
          <dgm:hierBranch val="init"/>
        </dgm:presLayoutVars>
      </dgm:prSet>
      <dgm:spPr/>
    </dgm:pt>
    <dgm:pt modelId="{D02B91A5-C571-4D81-A33F-85EA5FD76E7B}" type="pres">
      <dgm:prSet presAssocID="{1FD7B2EA-3FA9-42BD-A70D-05AA0D4366A8}" presName="rootComposite" presStyleCnt="0"/>
      <dgm:spPr/>
    </dgm:pt>
    <dgm:pt modelId="{B64DCFBC-182F-4BEE-AE7C-A51B8EC43B4E}" type="pres">
      <dgm:prSet presAssocID="{1FD7B2EA-3FA9-42BD-A70D-05AA0D4366A8}" presName="rootText" presStyleLbl="node2" presStyleIdx="1" presStyleCnt="2" custScaleX="121222">
        <dgm:presLayoutVars>
          <dgm:chPref val="3"/>
        </dgm:presLayoutVars>
      </dgm:prSet>
      <dgm:spPr/>
    </dgm:pt>
    <dgm:pt modelId="{F60A0AD2-88B8-494C-9B0C-4E5C76664509}" type="pres">
      <dgm:prSet presAssocID="{1FD7B2EA-3FA9-42BD-A70D-05AA0D4366A8}" presName="rootConnector" presStyleLbl="node2" presStyleIdx="1" presStyleCnt="2"/>
      <dgm:spPr/>
    </dgm:pt>
    <dgm:pt modelId="{D8156CF4-924E-45B2-812A-96F44DE7D02D}" type="pres">
      <dgm:prSet presAssocID="{1FD7B2EA-3FA9-42BD-A70D-05AA0D4366A8}" presName="hierChild4" presStyleCnt="0"/>
      <dgm:spPr/>
    </dgm:pt>
    <dgm:pt modelId="{3161D1E4-B969-4D81-A5A2-C7F5E373F47D}" type="pres">
      <dgm:prSet presAssocID="{C62CD5D0-71F3-4595-BA96-39F79091FBCD}" presName="Name37" presStyleLbl="parChTrans1D3" presStyleIdx="2" presStyleCnt="4"/>
      <dgm:spPr/>
    </dgm:pt>
    <dgm:pt modelId="{C434AD38-9345-4EBF-861D-1968AE4385A8}" type="pres">
      <dgm:prSet presAssocID="{01AF0081-0592-41C5-86BD-9B027A88574D}" presName="hierRoot2" presStyleCnt="0">
        <dgm:presLayoutVars>
          <dgm:hierBranch val="init"/>
        </dgm:presLayoutVars>
      </dgm:prSet>
      <dgm:spPr/>
    </dgm:pt>
    <dgm:pt modelId="{7ADD0194-B25E-4444-934A-DF7E8AD79BC1}" type="pres">
      <dgm:prSet presAssocID="{01AF0081-0592-41C5-86BD-9B027A88574D}" presName="rootComposite" presStyleCnt="0"/>
      <dgm:spPr/>
    </dgm:pt>
    <dgm:pt modelId="{C14DBDB6-47A2-4B6B-8759-AF449A235487}" type="pres">
      <dgm:prSet presAssocID="{01AF0081-0592-41C5-86BD-9B027A88574D}" presName="rootText" presStyleLbl="node3" presStyleIdx="2" presStyleCnt="4">
        <dgm:presLayoutVars>
          <dgm:chPref val="3"/>
        </dgm:presLayoutVars>
      </dgm:prSet>
      <dgm:spPr/>
    </dgm:pt>
    <dgm:pt modelId="{42005B38-3073-4D82-8490-CA6729F8C16F}" type="pres">
      <dgm:prSet presAssocID="{01AF0081-0592-41C5-86BD-9B027A88574D}" presName="rootConnector" presStyleLbl="node3" presStyleIdx="2" presStyleCnt="4"/>
      <dgm:spPr/>
    </dgm:pt>
    <dgm:pt modelId="{E1F86DF6-FB31-49D8-9261-842D587BD006}" type="pres">
      <dgm:prSet presAssocID="{01AF0081-0592-41C5-86BD-9B027A88574D}" presName="hierChild4" presStyleCnt="0"/>
      <dgm:spPr/>
    </dgm:pt>
    <dgm:pt modelId="{F93C00ED-0133-4453-8A9A-0DEFCF196148}" type="pres">
      <dgm:prSet presAssocID="{BB0040B9-F6CF-4291-AAE2-64FF6B13EE7B}" presName="Name37" presStyleLbl="parChTrans1D4" presStyleIdx="0" presStyleCnt="2"/>
      <dgm:spPr/>
    </dgm:pt>
    <dgm:pt modelId="{CE89C2D7-E270-4D57-92ED-C03550F75D93}" type="pres">
      <dgm:prSet presAssocID="{FF3C23B2-12C3-45B0-BABA-67E39C803602}" presName="hierRoot2" presStyleCnt="0">
        <dgm:presLayoutVars>
          <dgm:hierBranch val="init"/>
        </dgm:presLayoutVars>
      </dgm:prSet>
      <dgm:spPr/>
    </dgm:pt>
    <dgm:pt modelId="{683AEABD-BBF9-470A-A927-B15FC3A1C493}" type="pres">
      <dgm:prSet presAssocID="{FF3C23B2-12C3-45B0-BABA-67E39C803602}" presName="rootComposite" presStyleCnt="0"/>
      <dgm:spPr/>
    </dgm:pt>
    <dgm:pt modelId="{45558754-1A3C-40A3-B964-FA0C13A848C9}" type="pres">
      <dgm:prSet presAssocID="{FF3C23B2-12C3-45B0-BABA-67E39C803602}" presName="rootText" presStyleLbl="node4" presStyleIdx="0" presStyleCnt="2">
        <dgm:presLayoutVars>
          <dgm:chPref val="3"/>
        </dgm:presLayoutVars>
      </dgm:prSet>
      <dgm:spPr/>
    </dgm:pt>
    <dgm:pt modelId="{451CF86B-869B-4396-B376-567797BD4CD8}" type="pres">
      <dgm:prSet presAssocID="{FF3C23B2-12C3-45B0-BABA-67E39C803602}" presName="rootConnector" presStyleLbl="node4" presStyleIdx="0" presStyleCnt="2"/>
      <dgm:spPr/>
    </dgm:pt>
    <dgm:pt modelId="{AB84917B-4D8F-4588-ACC7-441240196BD5}" type="pres">
      <dgm:prSet presAssocID="{FF3C23B2-12C3-45B0-BABA-67E39C803602}" presName="hierChild4" presStyleCnt="0"/>
      <dgm:spPr/>
    </dgm:pt>
    <dgm:pt modelId="{697260F8-279C-460C-9207-F845E201B291}" type="pres">
      <dgm:prSet presAssocID="{FF3C23B2-12C3-45B0-BABA-67E39C803602}" presName="hierChild5" presStyleCnt="0"/>
      <dgm:spPr/>
    </dgm:pt>
    <dgm:pt modelId="{7C1BB636-51B5-4037-9A3C-FFA379ABD70C}" type="pres">
      <dgm:prSet presAssocID="{588B0821-6D4E-4EBA-9E6E-5F7A4195DB42}" presName="Name37" presStyleLbl="parChTrans1D4" presStyleIdx="1" presStyleCnt="2"/>
      <dgm:spPr/>
    </dgm:pt>
    <dgm:pt modelId="{1366C096-4B23-491E-9252-0DFB0C4CA639}" type="pres">
      <dgm:prSet presAssocID="{2A308042-6B26-4982-91AF-333ABE6B482B}" presName="hierRoot2" presStyleCnt="0">
        <dgm:presLayoutVars>
          <dgm:hierBranch val="init"/>
        </dgm:presLayoutVars>
      </dgm:prSet>
      <dgm:spPr/>
    </dgm:pt>
    <dgm:pt modelId="{CFC31874-2654-4EF9-BBA5-A6D8D6CEBF7E}" type="pres">
      <dgm:prSet presAssocID="{2A308042-6B26-4982-91AF-333ABE6B482B}" presName="rootComposite" presStyleCnt="0"/>
      <dgm:spPr/>
    </dgm:pt>
    <dgm:pt modelId="{B5834F6A-3D47-4F97-8920-CC835E1AB672}" type="pres">
      <dgm:prSet presAssocID="{2A308042-6B26-4982-91AF-333ABE6B482B}" presName="rootText" presStyleLbl="node4" presStyleIdx="1" presStyleCnt="2">
        <dgm:presLayoutVars>
          <dgm:chPref val="3"/>
        </dgm:presLayoutVars>
      </dgm:prSet>
      <dgm:spPr/>
    </dgm:pt>
    <dgm:pt modelId="{5B93C2AE-23D1-4D81-AF2F-8C39EF37CE99}" type="pres">
      <dgm:prSet presAssocID="{2A308042-6B26-4982-91AF-333ABE6B482B}" presName="rootConnector" presStyleLbl="node4" presStyleIdx="1" presStyleCnt="2"/>
      <dgm:spPr/>
    </dgm:pt>
    <dgm:pt modelId="{D4A66301-6774-43F4-9779-BFC82C68BCF1}" type="pres">
      <dgm:prSet presAssocID="{2A308042-6B26-4982-91AF-333ABE6B482B}" presName="hierChild4" presStyleCnt="0"/>
      <dgm:spPr/>
    </dgm:pt>
    <dgm:pt modelId="{C47CC980-7E6F-4356-B5BC-08F5FA53C3BB}" type="pres">
      <dgm:prSet presAssocID="{2A308042-6B26-4982-91AF-333ABE6B482B}" presName="hierChild5" presStyleCnt="0"/>
      <dgm:spPr/>
    </dgm:pt>
    <dgm:pt modelId="{558A7576-A0A5-435C-B771-12E261FE4E60}" type="pres">
      <dgm:prSet presAssocID="{01AF0081-0592-41C5-86BD-9B027A88574D}" presName="hierChild5" presStyleCnt="0"/>
      <dgm:spPr/>
    </dgm:pt>
    <dgm:pt modelId="{FD14275E-2EDE-4A47-A2EF-BE08ACD1B386}" type="pres">
      <dgm:prSet presAssocID="{6765DAA7-AE19-43C3-BD72-CE841D7C05B5}" presName="Name37" presStyleLbl="parChTrans1D3" presStyleIdx="3" presStyleCnt="4"/>
      <dgm:spPr/>
    </dgm:pt>
    <dgm:pt modelId="{AAFB38C5-6162-47EB-90EA-BF7D17E2B42A}" type="pres">
      <dgm:prSet presAssocID="{14D8BACB-1003-4617-BEB7-4178B24B1515}" presName="hierRoot2" presStyleCnt="0">
        <dgm:presLayoutVars>
          <dgm:hierBranch val="init"/>
        </dgm:presLayoutVars>
      </dgm:prSet>
      <dgm:spPr/>
    </dgm:pt>
    <dgm:pt modelId="{17BBDAB2-5F42-4517-B87D-E43CC4F1AA24}" type="pres">
      <dgm:prSet presAssocID="{14D8BACB-1003-4617-BEB7-4178B24B1515}" presName="rootComposite" presStyleCnt="0"/>
      <dgm:spPr/>
    </dgm:pt>
    <dgm:pt modelId="{9DB01646-24BD-435A-92C6-7FC9FD43A5BD}" type="pres">
      <dgm:prSet presAssocID="{14D8BACB-1003-4617-BEB7-4178B24B1515}" presName="rootText" presStyleLbl="node3" presStyleIdx="3" presStyleCnt="4">
        <dgm:presLayoutVars>
          <dgm:chPref val="3"/>
        </dgm:presLayoutVars>
      </dgm:prSet>
      <dgm:spPr/>
    </dgm:pt>
    <dgm:pt modelId="{8FF66A2C-D8FB-4E43-8B88-34AE2D5D5B92}" type="pres">
      <dgm:prSet presAssocID="{14D8BACB-1003-4617-BEB7-4178B24B1515}" presName="rootConnector" presStyleLbl="node3" presStyleIdx="3" presStyleCnt="4"/>
      <dgm:spPr/>
    </dgm:pt>
    <dgm:pt modelId="{D7EE0810-7C11-40F9-B23E-9DD39C0E784C}" type="pres">
      <dgm:prSet presAssocID="{14D8BACB-1003-4617-BEB7-4178B24B1515}" presName="hierChild4" presStyleCnt="0"/>
      <dgm:spPr/>
    </dgm:pt>
    <dgm:pt modelId="{35B70989-A4FB-4F06-A3A8-E9D7AC36A228}" type="pres">
      <dgm:prSet presAssocID="{14D8BACB-1003-4617-BEB7-4178B24B1515}" presName="hierChild5" presStyleCnt="0"/>
      <dgm:spPr/>
    </dgm:pt>
    <dgm:pt modelId="{DAAEC374-19FD-4260-801C-2C9982A2BFB5}" type="pres">
      <dgm:prSet presAssocID="{1FD7B2EA-3FA9-42BD-A70D-05AA0D4366A8}" presName="hierChild5" presStyleCnt="0"/>
      <dgm:spPr/>
    </dgm:pt>
    <dgm:pt modelId="{62AA36D4-90DD-4D9F-8ADB-D1E21436748F}" type="pres">
      <dgm:prSet presAssocID="{E4673AF2-2393-4006-BDC8-4B31DD6AA824}" presName="hierChild3" presStyleCnt="0"/>
      <dgm:spPr/>
    </dgm:pt>
  </dgm:ptLst>
  <dgm:cxnLst>
    <dgm:cxn modelId="{17A96609-D9A1-4D1E-A9C3-215DFA749E4B}" type="presOf" srcId="{249114CF-97CA-4646-A80B-AF09C83BB584}" destId="{544805D3-DE7F-4F97-967E-6A40FE9BD4AF}" srcOrd="0" destOrd="0" presId="urn:microsoft.com/office/officeart/2005/8/layout/orgChart1"/>
    <dgm:cxn modelId="{304B8928-D4FC-4DBD-9CC6-937BA619C366}" type="presOf" srcId="{E4673AF2-2393-4006-BDC8-4B31DD6AA824}" destId="{A6A14589-F7A2-4DAF-8976-8BA50FD8B1FE}" srcOrd="1" destOrd="0" presId="urn:microsoft.com/office/officeart/2005/8/layout/orgChart1"/>
    <dgm:cxn modelId="{52D3612A-51F4-4491-8A44-2BB729E8836B}" type="presOf" srcId="{14D8BACB-1003-4617-BEB7-4178B24B1515}" destId="{9DB01646-24BD-435A-92C6-7FC9FD43A5BD}" srcOrd="0" destOrd="0" presId="urn:microsoft.com/office/officeart/2005/8/layout/orgChart1"/>
    <dgm:cxn modelId="{803B492B-1D38-474B-95B3-0B659875533A}" srcId="{01AF0081-0592-41C5-86BD-9B027A88574D}" destId="{FF3C23B2-12C3-45B0-BABA-67E39C803602}" srcOrd="0" destOrd="0" parTransId="{BB0040B9-F6CF-4291-AAE2-64FF6B13EE7B}" sibTransId="{F5845317-B2E9-481B-B1C0-28D18E9523E0}"/>
    <dgm:cxn modelId="{B6478D5B-A807-4D9B-B5EC-0A41F84A84CE}" type="presOf" srcId="{01AF0081-0592-41C5-86BD-9B027A88574D}" destId="{42005B38-3073-4D82-8490-CA6729F8C16F}" srcOrd="1" destOrd="0" presId="urn:microsoft.com/office/officeart/2005/8/layout/orgChart1"/>
    <dgm:cxn modelId="{BFBC6C60-0401-411C-8F84-E8C619519069}" type="presOf" srcId="{9C336749-399B-4A62-A17E-EA17A028B103}" destId="{CD203FB2-FFF6-491A-B1A2-3C92B8CC13D6}" srcOrd="1" destOrd="0" presId="urn:microsoft.com/office/officeart/2005/8/layout/orgChart1"/>
    <dgm:cxn modelId="{A8A6B962-79DC-4F17-B10C-98B3BB289F38}" srcId="{E4673AF2-2393-4006-BDC8-4B31DD6AA824}" destId="{9C336749-399B-4A62-A17E-EA17A028B103}" srcOrd="0" destOrd="0" parTransId="{51A981DF-7EBD-4AA7-A231-EEBF5836D694}" sibTransId="{E42A8C1E-539B-4BBF-A12B-AA220CB1EA4D}"/>
    <dgm:cxn modelId="{BEAD3B46-D1E6-4DD0-A51A-48103EE4B3A9}" srcId="{E4673AF2-2393-4006-BDC8-4B31DD6AA824}" destId="{1FD7B2EA-3FA9-42BD-A70D-05AA0D4366A8}" srcOrd="1" destOrd="0" parTransId="{B9E1BF54-87D1-4A2F-9181-EA28144DC175}" sibTransId="{26795ADE-B616-4E6F-A652-72AA431C430B}"/>
    <dgm:cxn modelId="{16989067-3041-4F2C-80A9-959C2C161E45}" type="presOf" srcId="{9C336749-399B-4A62-A17E-EA17A028B103}" destId="{29846EF0-6B50-468E-982D-3DB32706CDE3}" srcOrd="0" destOrd="0" presId="urn:microsoft.com/office/officeart/2005/8/layout/orgChart1"/>
    <dgm:cxn modelId="{4126D66A-512C-43FC-8ADA-A78439C22C69}" type="presOf" srcId="{2A308042-6B26-4982-91AF-333ABE6B482B}" destId="{B5834F6A-3D47-4F97-8920-CC835E1AB672}" srcOrd="0" destOrd="0" presId="urn:microsoft.com/office/officeart/2005/8/layout/orgChart1"/>
    <dgm:cxn modelId="{33C3B24F-B257-496D-B540-8E45A5C4C206}" type="presOf" srcId="{2E8BE0BD-E803-4171-BC1A-56C6931B8008}" destId="{1844F313-C6F1-4208-AE40-D17D601B5AB3}" srcOrd="0" destOrd="0" presId="urn:microsoft.com/office/officeart/2005/8/layout/orgChart1"/>
    <dgm:cxn modelId="{B2A89D50-DBB2-4750-83BD-5D1F3E1C901F}" type="presOf" srcId="{51A981DF-7EBD-4AA7-A231-EEBF5836D694}" destId="{5BBA463F-C8C2-4497-856D-865461D80C37}" srcOrd="0" destOrd="0" presId="urn:microsoft.com/office/officeart/2005/8/layout/orgChart1"/>
    <dgm:cxn modelId="{BC02BC51-063C-4813-B4C6-D9550D34CC1B}" type="presOf" srcId="{14D8BACB-1003-4617-BEB7-4178B24B1515}" destId="{8FF66A2C-D8FB-4E43-8B88-34AE2D5D5B92}" srcOrd="1" destOrd="0" presId="urn:microsoft.com/office/officeart/2005/8/layout/orgChart1"/>
    <dgm:cxn modelId="{0A813A72-D3E9-4F64-AD58-7247B40FF98B}" type="presOf" srcId="{1FD7B2EA-3FA9-42BD-A70D-05AA0D4366A8}" destId="{F60A0AD2-88B8-494C-9B0C-4E5C76664509}" srcOrd="1" destOrd="0" presId="urn:microsoft.com/office/officeart/2005/8/layout/orgChart1"/>
    <dgm:cxn modelId="{DC249B76-8854-4715-A694-C89876717453}" type="presOf" srcId="{E4673AF2-2393-4006-BDC8-4B31DD6AA824}" destId="{9FA2B5BF-C9E7-4386-8B2A-708F10D7ED97}" srcOrd="0" destOrd="0" presId="urn:microsoft.com/office/officeart/2005/8/layout/orgChart1"/>
    <dgm:cxn modelId="{3E3BBC80-944E-437B-B9F0-692C2B65D512}" type="presOf" srcId="{01AF0081-0592-41C5-86BD-9B027A88574D}" destId="{C14DBDB6-47A2-4B6B-8759-AF449A235487}" srcOrd="0" destOrd="0" presId="urn:microsoft.com/office/officeart/2005/8/layout/orgChart1"/>
    <dgm:cxn modelId="{BEA80781-A765-4B70-9150-16D95C8B8DC9}" type="presOf" srcId="{FF3C23B2-12C3-45B0-BABA-67E39C803602}" destId="{451CF86B-869B-4396-B376-567797BD4CD8}" srcOrd="1" destOrd="0" presId="urn:microsoft.com/office/officeart/2005/8/layout/orgChart1"/>
    <dgm:cxn modelId="{D5535882-5E27-4B90-AD23-4795BA799847}" type="presOf" srcId="{A35A8272-3D99-42D0-BE25-53D0D98360C8}" destId="{BD1F12FC-9188-48C7-9831-F94CE61B800C}" srcOrd="0" destOrd="0" presId="urn:microsoft.com/office/officeart/2005/8/layout/orgChart1"/>
    <dgm:cxn modelId="{55C62798-4757-4467-AD06-CFC2652BB6EA}" type="presOf" srcId="{2A308042-6B26-4982-91AF-333ABE6B482B}" destId="{5B93C2AE-23D1-4D81-AF2F-8C39EF37CE99}" srcOrd="1" destOrd="0" presId="urn:microsoft.com/office/officeart/2005/8/layout/orgChart1"/>
    <dgm:cxn modelId="{37FC809A-DC34-4ACD-BC47-7A13606C6164}" type="presOf" srcId="{588B0821-6D4E-4EBA-9E6E-5F7A4195DB42}" destId="{7C1BB636-51B5-4037-9A3C-FFA379ABD70C}" srcOrd="0" destOrd="0" presId="urn:microsoft.com/office/officeart/2005/8/layout/orgChart1"/>
    <dgm:cxn modelId="{9E7B35A2-5173-4A56-B8AA-344EAB93778B}" srcId="{9C336749-399B-4A62-A17E-EA17A028B103}" destId="{4716EB34-E870-47A8-8F77-76511E76DB40}" srcOrd="0" destOrd="0" parTransId="{2E8BE0BD-E803-4171-BC1A-56C6931B8008}" sibTransId="{478962A2-4DDC-4213-AE73-C9BD7A401556}"/>
    <dgm:cxn modelId="{9C62AFA3-F11B-4BB4-B4B4-AB4E73E8CD63}" type="presOf" srcId="{6765DAA7-AE19-43C3-BD72-CE841D7C05B5}" destId="{FD14275E-2EDE-4A47-A2EF-BE08ACD1B386}" srcOrd="0" destOrd="0" presId="urn:microsoft.com/office/officeart/2005/8/layout/orgChart1"/>
    <dgm:cxn modelId="{42246CAB-CC96-40F0-9C91-786547E1E098}" type="presOf" srcId="{BB0040B9-F6CF-4291-AAE2-64FF6B13EE7B}" destId="{F93C00ED-0133-4453-8A9A-0DEFCF196148}" srcOrd="0" destOrd="0" presId="urn:microsoft.com/office/officeart/2005/8/layout/orgChart1"/>
    <dgm:cxn modelId="{2CBA5AAD-6D25-423C-862D-78B9F76E9C83}" srcId="{1FD7B2EA-3FA9-42BD-A70D-05AA0D4366A8}" destId="{01AF0081-0592-41C5-86BD-9B027A88574D}" srcOrd="0" destOrd="0" parTransId="{C62CD5D0-71F3-4595-BA96-39F79091FBCD}" sibTransId="{EE4575DB-A080-4F43-8D21-58E8FA1C2491}"/>
    <dgm:cxn modelId="{7EE88BBF-A0D3-4F4F-B98C-6A3DF8662BD8}" srcId="{9C336749-399B-4A62-A17E-EA17A028B103}" destId="{50DA3293-FC8C-48C7-B2A3-BCF0800638BB}" srcOrd="1" destOrd="0" parTransId="{A35A8272-3D99-42D0-BE25-53D0D98360C8}" sibTransId="{A5DFFD1F-ED08-4BDD-A7D9-5B04957422F0}"/>
    <dgm:cxn modelId="{E72AE2C2-D82D-41FA-80A1-14F927BB1D60}" type="presOf" srcId="{B9E1BF54-87D1-4A2F-9181-EA28144DC175}" destId="{9A1CCF76-4ACA-43E9-B02C-06698F32A9D0}" srcOrd="0" destOrd="0" presId="urn:microsoft.com/office/officeart/2005/8/layout/orgChart1"/>
    <dgm:cxn modelId="{521F17C5-FB67-4690-888C-D9D4CF54CDE1}" type="presOf" srcId="{1FD7B2EA-3FA9-42BD-A70D-05AA0D4366A8}" destId="{B64DCFBC-182F-4BEE-AE7C-A51B8EC43B4E}" srcOrd="0" destOrd="0" presId="urn:microsoft.com/office/officeart/2005/8/layout/orgChart1"/>
    <dgm:cxn modelId="{D3BDBAC5-F2F3-4591-BFE8-B551C9AFA337}" type="presOf" srcId="{50DA3293-FC8C-48C7-B2A3-BCF0800638BB}" destId="{16609EF1-9AB8-43C1-A796-801513D7165F}" srcOrd="1" destOrd="0" presId="urn:microsoft.com/office/officeart/2005/8/layout/orgChart1"/>
    <dgm:cxn modelId="{D39725CA-D590-405C-A6D3-CC4E755CAE42}" type="presOf" srcId="{C62CD5D0-71F3-4595-BA96-39F79091FBCD}" destId="{3161D1E4-B969-4D81-A5A2-C7F5E373F47D}" srcOrd="0" destOrd="0" presId="urn:microsoft.com/office/officeart/2005/8/layout/orgChart1"/>
    <dgm:cxn modelId="{B4C232CC-EB72-4047-ABFF-4CF6892F1384}" srcId="{01AF0081-0592-41C5-86BD-9B027A88574D}" destId="{2A308042-6B26-4982-91AF-333ABE6B482B}" srcOrd="1" destOrd="0" parTransId="{588B0821-6D4E-4EBA-9E6E-5F7A4195DB42}" sibTransId="{8F41E88B-61E9-4D16-AAA9-F785C8681931}"/>
    <dgm:cxn modelId="{931751CD-DF28-427C-812D-0AA66C8FFD24}" type="presOf" srcId="{FF3C23B2-12C3-45B0-BABA-67E39C803602}" destId="{45558754-1A3C-40A3-B964-FA0C13A848C9}" srcOrd="0" destOrd="0" presId="urn:microsoft.com/office/officeart/2005/8/layout/orgChart1"/>
    <dgm:cxn modelId="{1BFFC5D8-89B8-4A6A-8BD0-41A3A9A3E185}" type="presOf" srcId="{4716EB34-E870-47A8-8F77-76511E76DB40}" destId="{D642AA16-E2D5-4EE9-A7C4-A421653B25B3}" srcOrd="0" destOrd="0" presId="urn:microsoft.com/office/officeart/2005/8/layout/orgChart1"/>
    <dgm:cxn modelId="{3CE8F6DC-5273-46F7-91BD-FE1889F0CC45}" type="presOf" srcId="{50DA3293-FC8C-48C7-B2A3-BCF0800638BB}" destId="{F6EFC1D5-09DE-4325-9ECA-E90F2D576B6E}" srcOrd="0" destOrd="0" presId="urn:microsoft.com/office/officeart/2005/8/layout/orgChart1"/>
    <dgm:cxn modelId="{FCD301E1-83BB-4C75-BB7E-AB7E2960F72A}" type="presOf" srcId="{4716EB34-E870-47A8-8F77-76511E76DB40}" destId="{464A3F99-CE21-4A62-A1FC-3D1F19F816C4}" srcOrd="1" destOrd="0" presId="urn:microsoft.com/office/officeart/2005/8/layout/orgChart1"/>
    <dgm:cxn modelId="{1907C4E1-2C42-4449-BEFF-AE58A92EDEE8}" srcId="{249114CF-97CA-4646-A80B-AF09C83BB584}" destId="{E4673AF2-2393-4006-BDC8-4B31DD6AA824}" srcOrd="0" destOrd="0" parTransId="{2C2B49BB-2E89-450D-ACA9-EC332F0E2457}" sibTransId="{21B41E71-C999-4CFC-A889-806E5E5C7D17}"/>
    <dgm:cxn modelId="{CFCDD5F0-577E-45AB-997C-D677A6BA31A5}" srcId="{1FD7B2EA-3FA9-42BD-A70D-05AA0D4366A8}" destId="{14D8BACB-1003-4617-BEB7-4178B24B1515}" srcOrd="1" destOrd="0" parTransId="{6765DAA7-AE19-43C3-BD72-CE841D7C05B5}" sibTransId="{8DE684D7-257C-4B42-91ED-1AFB7F362F07}"/>
    <dgm:cxn modelId="{8D57E1E0-6B68-4028-BFE4-C401E03BC447}" type="presParOf" srcId="{544805D3-DE7F-4F97-967E-6A40FE9BD4AF}" destId="{9041D6ED-BB7A-4A44-B762-4884ED392AA8}" srcOrd="0" destOrd="0" presId="urn:microsoft.com/office/officeart/2005/8/layout/orgChart1"/>
    <dgm:cxn modelId="{3C7F3BEE-FCCB-44FD-91C5-125B347F3984}" type="presParOf" srcId="{9041D6ED-BB7A-4A44-B762-4884ED392AA8}" destId="{AB134F60-EFC4-4D85-997F-762E8108B6DE}" srcOrd="0" destOrd="0" presId="urn:microsoft.com/office/officeart/2005/8/layout/orgChart1"/>
    <dgm:cxn modelId="{998E8BEC-C34B-4B9C-A392-7535189A568D}" type="presParOf" srcId="{AB134F60-EFC4-4D85-997F-762E8108B6DE}" destId="{9FA2B5BF-C9E7-4386-8B2A-708F10D7ED97}" srcOrd="0" destOrd="0" presId="urn:microsoft.com/office/officeart/2005/8/layout/orgChart1"/>
    <dgm:cxn modelId="{06DB31D2-DA19-4E14-B3AC-367169E9B730}" type="presParOf" srcId="{AB134F60-EFC4-4D85-997F-762E8108B6DE}" destId="{A6A14589-F7A2-4DAF-8976-8BA50FD8B1FE}" srcOrd="1" destOrd="0" presId="urn:microsoft.com/office/officeart/2005/8/layout/orgChart1"/>
    <dgm:cxn modelId="{8B1434DA-F7E0-48E4-8B4E-DE3DCD43B091}" type="presParOf" srcId="{9041D6ED-BB7A-4A44-B762-4884ED392AA8}" destId="{202D455F-D0F2-46D0-9B9E-92AAD32615E7}" srcOrd="1" destOrd="0" presId="urn:microsoft.com/office/officeart/2005/8/layout/orgChart1"/>
    <dgm:cxn modelId="{6EC28B1C-5D26-46DD-806B-2BC0E34A1E48}" type="presParOf" srcId="{202D455F-D0F2-46D0-9B9E-92AAD32615E7}" destId="{5BBA463F-C8C2-4497-856D-865461D80C37}" srcOrd="0" destOrd="0" presId="urn:microsoft.com/office/officeart/2005/8/layout/orgChart1"/>
    <dgm:cxn modelId="{855E42B1-82D0-4217-8CF5-B4DA52DB7FCD}" type="presParOf" srcId="{202D455F-D0F2-46D0-9B9E-92AAD32615E7}" destId="{49F1DCFC-E169-4D2D-8D5E-451EB93E0977}" srcOrd="1" destOrd="0" presId="urn:microsoft.com/office/officeart/2005/8/layout/orgChart1"/>
    <dgm:cxn modelId="{0ECA0558-2F02-4F79-AC09-AFF2F25406E6}" type="presParOf" srcId="{49F1DCFC-E169-4D2D-8D5E-451EB93E0977}" destId="{4D2574DF-E5D8-49E1-8EFC-60523598972D}" srcOrd="0" destOrd="0" presId="urn:microsoft.com/office/officeart/2005/8/layout/orgChart1"/>
    <dgm:cxn modelId="{53BB03CC-43DE-4D24-8168-2EC4120A3189}" type="presParOf" srcId="{4D2574DF-E5D8-49E1-8EFC-60523598972D}" destId="{29846EF0-6B50-468E-982D-3DB32706CDE3}" srcOrd="0" destOrd="0" presId="urn:microsoft.com/office/officeart/2005/8/layout/orgChart1"/>
    <dgm:cxn modelId="{541691F6-1166-427E-AFC9-38D0ACC51E22}" type="presParOf" srcId="{4D2574DF-E5D8-49E1-8EFC-60523598972D}" destId="{CD203FB2-FFF6-491A-B1A2-3C92B8CC13D6}" srcOrd="1" destOrd="0" presId="urn:microsoft.com/office/officeart/2005/8/layout/orgChart1"/>
    <dgm:cxn modelId="{FA87CCFF-57BE-43F6-9E55-944245601AA0}" type="presParOf" srcId="{49F1DCFC-E169-4D2D-8D5E-451EB93E0977}" destId="{E7F877C9-471D-4EE7-B72F-7EE7CF9BC1F9}" srcOrd="1" destOrd="0" presId="urn:microsoft.com/office/officeart/2005/8/layout/orgChart1"/>
    <dgm:cxn modelId="{767B87BF-455A-4AA1-929D-8AA0E6A6C6F4}" type="presParOf" srcId="{E7F877C9-471D-4EE7-B72F-7EE7CF9BC1F9}" destId="{1844F313-C6F1-4208-AE40-D17D601B5AB3}" srcOrd="0" destOrd="0" presId="urn:microsoft.com/office/officeart/2005/8/layout/orgChart1"/>
    <dgm:cxn modelId="{F78EEA04-F68B-4288-B414-F23DC09C8902}" type="presParOf" srcId="{E7F877C9-471D-4EE7-B72F-7EE7CF9BC1F9}" destId="{896898C8-2E0C-47F7-9850-70DABF5BE39E}" srcOrd="1" destOrd="0" presId="urn:microsoft.com/office/officeart/2005/8/layout/orgChart1"/>
    <dgm:cxn modelId="{0FDF8806-22F8-4D0A-A8E6-05586D01BFA2}" type="presParOf" srcId="{896898C8-2E0C-47F7-9850-70DABF5BE39E}" destId="{BC8E1022-CBBC-4DC4-ADEC-61840FCBE8CD}" srcOrd="0" destOrd="0" presId="urn:microsoft.com/office/officeart/2005/8/layout/orgChart1"/>
    <dgm:cxn modelId="{89F1102B-D74A-4B11-9360-613528AA716C}" type="presParOf" srcId="{BC8E1022-CBBC-4DC4-ADEC-61840FCBE8CD}" destId="{D642AA16-E2D5-4EE9-A7C4-A421653B25B3}" srcOrd="0" destOrd="0" presId="urn:microsoft.com/office/officeart/2005/8/layout/orgChart1"/>
    <dgm:cxn modelId="{43EA8F78-3D8C-4D4C-B894-8845CAC532B1}" type="presParOf" srcId="{BC8E1022-CBBC-4DC4-ADEC-61840FCBE8CD}" destId="{464A3F99-CE21-4A62-A1FC-3D1F19F816C4}" srcOrd="1" destOrd="0" presId="urn:microsoft.com/office/officeart/2005/8/layout/orgChart1"/>
    <dgm:cxn modelId="{701C09DE-9C29-4031-8CE4-3E9F6AFBB94A}" type="presParOf" srcId="{896898C8-2E0C-47F7-9850-70DABF5BE39E}" destId="{ADFC33C4-BDA8-4CFB-A24F-642F2EB4ADAC}" srcOrd="1" destOrd="0" presId="urn:microsoft.com/office/officeart/2005/8/layout/orgChart1"/>
    <dgm:cxn modelId="{A0EB3B31-B210-4CBF-8827-8C6E9F7EE2E5}" type="presParOf" srcId="{896898C8-2E0C-47F7-9850-70DABF5BE39E}" destId="{BB7045CD-5008-4754-81D9-243887FF0C5D}" srcOrd="2" destOrd="0" presId="urn:microsoft.com/office/officeart/2005/8/layout/orgChart1"/>
    <dgm:cxn modelId="{173C8A51-CD79-4DCC-AF40-8A41130ECDD4}" type="presParOf" srcId="{E7F877C9-471D-4EE7-B72F-7EE7CF9BC1F9}" destId="{BD1F12FC-9188-48C7-9831-F94CE61B800C}" srcOrd="2" destOrd="0" presId="urn:microsoft.com/office/officeart/2005/8/layout/orgChart1"/>
    <dgm:cxn modelId="{C9463BBC-4609-4682-BA84-4A8DFF566870}" type="presParOf" srcId="{E7F877C9-471D-4EE7-B72F-7EE7CF9BC1F9}" destId="{452FBB7C-99AB-4DC2-B42D-880FD29391C4}" srcOrd="3" destOrd="0" presId="urn:microsoft.com/office/officeart/2005/8/layout/orgChart1"/>
    <dgm:cxn modelId="{9B97A69B-5AE6-485F-8085-D7FE96753510}" type="presParOf" srcId="{452FBB7C-99AB-4DC2-B42D-880FD29391C4}" destId="{9DDDAB9D-CE88-4498-9E22-CBD2E190DE2C}" srcOrd="0" destOrd="0" presId="urn:microsoft.com/office/officeart/2005/8/layout/orgChart1"/>
    <dgm:cxn modelId="{AA0D7F3E-7EE9-429B-8F44-794B574B78E3}" type="presParOf" srcId="{9DDDAB9D-CE88-4498-9E22-CBD2E190DE2C}" destId="{F6EFC1D5-09DE-4325-9ECA-E90F2D576B6E}" srcOrd="0" destOrd="0" presId="urn:microsoft.com/office/officeart/2005/8/layout/orgChart1"/>
    <dgm:cxn modelId="{36354422-4320-430C-B225-EDF348449AC5}" type="presParOf" srcId="{9DDDAB9D-CE88-4498-9E22-CBD2E190DE2C}" destId="{16609EF1-9AB8-43C1-A796-801513D7165F}" srcOrd="1" destOrd="0" presId="urn:microsoft.com/office/officeart/2005/8/layout/orgChart1"/>
    <dgm:cxn modelId="{CFF4CEAC-E034-4D1E-836F-4002B538955D}" type="presParOf" srcId="{452FBB7C-99AB-4DC2-B42D-880FD29391C4}" destId="{54CBD36E-2024-41AE-AEF5-0519B3E371FF}" srcOrd="1" destOrd="0" presId="urn:microsoft.com/office/officeart/2005/8/layout/orgChart1"/>
    <dgm:cxn modelId="{8C7208B4-2521-43BB-826E-E4CD46FC4E48}" type="presParOf" srcId="{452FBB7C-99AB-4DC2-B42D-880FD29391C4}" destId="{CD783CF3-5073-4969-AD5B-D05565E6A522}" srcOrd="2" destOrd="0" presId="urn:microsoft.com/office/officeart/2005/8/layout/orgChart1"/>
    <dgm:cxn modelId="{B3E082F2-A010-4D26-A098-78F609368342}" type="presParOf" srcId="{49F1DCFC-E169-4D2D-8D5E-451EB93E0977}" destId="{1A5A2606-10FE-4ED8-A3A3-58415E2786D4}" srcOrd="2" destOrd="0" presId="urn:microsoft.com/office/officeart/2005/8/layout/orgChart1"/>
    <dgm:cxn modelId="{7AD3C7E2-7EC2-44DB-83E7-36B82457C103}" type="presParOf" srcId="{202D455F-D0F2-46D0-9B9E-92AAD32615E7}" destId="{9A1CCF76-4ACA-43E9-B02C-06698F32A9D0}" srcOrd="2" destOrd="0" presId="urn:microsoft.com/office/officeart/2005/8/layout/orgChart1"/>
    <dgm:cxn modelId="{836D8E7A-306F-4C01-AEAC-72F551BDFA95}" type="presParOf" srcId="{202D455F-D0F2-46D0-9B9E-92AAD32615E7}" destId="{6E818320-AA3B-4A71-A956-87B113B1D430}" srcOrd="3" destOrd="0" presId="urn:microsoft.com/office/officeart/2005/8/layout/orgChart1"/>
    <dgm:cxn modelId="{F6576E5E-9B44-43E6-9CE8-E5477851736F}" type="presParOf" srcId="{6E818320-AA3B-4A71-A956-87B113B1D430}" destId="{D02B91A5-C571-4D81-A33F-85EA5FD76E7B}" srcOrd="0" destOrd="0" presId="urn:microsoft.com/office/officeart/2005/8/layout/orgChart1"/>
    <dgm:cxn modelId="{123B67B3-4746-431E-8E23-3D04F01AA375}" type="presParOf" srcId="{D02B91A5-C571-4D81-A33F-85EA5FD76E7B}" destId="{B64DCFBC-182F-4BEE-AE7C-A51B8EC43B4E}" srcOrd="0" destOrd="0" presId="urn:microsoft.com/office/officeart/2005/8/layout/orgChart1"/>
    <dgm:cxn modelId="{0DB3E25C-BFA9-4EC8-A539-ACDF2C961421}" type="presParOf" srcId="{D02B91A5-C571-4D81-A33F-85EA5FD76E7B}" destId="{F60A0AD2-88B8-494C-9B0C-4E5C76664509}" srcOrd="1" destOrd="0" presId="urn:microsoft.com/office/officeart/2005/8/layout/orgChart1"/>
    <dgm:cxn modelId="{99F51929-05EC-4AFF-980A-E9BB1682D444}" type="presParOf" srcId="{6E818320-AA3B-4A71-A956-87B113B1D430}" destId="{D8156CF4-924E-45B2-812A-96F44DE7D02D}" srcOrd="1" destOrd="0" presId="urn:microsoft.com/office/officeart/2005/8/layout/orgChart1"/>
    <dgm:cxn modelId="{6984EEB9-26F3-4FD7-9591-411BBBF99FF4}" type="presParOf" srcId="{D8156CF4-924E-45B2-812A-96F44DE7D02D}" destId="{3161D1E4-B969-4D81-A5A2-C7F5E373F47D}" srcOrd="0" destOrd="0" presId="urn:microsoft.com/office/officeart/2005/8/layout/orgChart1"/>
    <dgm:cxn modelId="{5DB2310B-CB2F-4A55-9B06-95ACC96C5C56}" type="presParOf" srcId="{D8156CF4-924E-45B2-812A-96F44DE7D02D}" destId="{C434AD38-9345-4EBF-861D-1968AE4385A8}" srcOrd="1" destOrd="0" presId="urn:microsoft.com/office/officeart/2005/8/layout/orgChart1"/>
    <dgm:cxn modelId="{BD450136-EEC1-4081-99BB-75AA2C71AF27}" type="presParOf" srcId="{C434AD38-9345-4EBF-861D-1968AE4385A8}" destId="{7ADD0194-B25E-4444-934A-DF7E8AD79BC1}" srcOrd="0" destOrd="0" presId="urn:microsoft.com/office/officeart/2005/8/layout/orgChart1"/>
    <dgm:cxn modelId="{3DBCC69E-287A-41A5-B703-65AA9548BFC8}" type="presParOf" srcId="{7ADD0194-B25E-4444-934A-DF7E8AD79BC1}" destId="{C14DBDB6-47A2-4B6B-8759-AF449A235487}" srcOrd="0" destOrd="0" presId="urn:microsoft.com/office/officeart/2005/8/layout/orgChart1"/>
    <dgm:cxn modelId="{E31A3490-2FEC-40BC-B789-71A433920517}" type="presParOf" srcId="{7ADD0194-B25E-4444-934A-DF7E8AD79BC1}" destId="{42005B38-3073-4D82-8490-CA6729F8C16F}" srcOrd="1" destOrd="0" presId="urn:microsoft.com/office/officeart/2005/8/layout/orgChart1"/>
    <dgm:cxn modelId="{CD3CCD99-7BEC-4296-906F-A4B3772C745C}" type="presParOf" srcId="{C434AD38-9345-4EBF-861D-1968AE4385A8}" destId="{E1F86DF6-FB31-49D8-9261-842D587BD006}" srcOrd="1" destOrd="0" presId="urn:microsoft.com/office/officeart/2005/8/layout/orgChart1"/>
    <dgm:cxn modelId="{F5332347-8D35-424A-842A-F534F84A7BF7}" type="presParOf" srcId="{E1F86DF6-FB31-49D8-9261-842D587BD006}" destId="{F93C00ED-0133-4453-8A9A-0DEFCF196148}" srcOrd="0" destOrd="0" presId="urn:microsoft.com/office/officeart/2005/8/layout/orgChart1"/>
    <dgm:cxn modelId="{94DB9897-0C54-43B0-8172-4F52ECF69FB3}" type="presParOf" srcId="{E1F86DF6-FB31-49D8-9261-842D587BD006}" destId="{CE89C2D7-E270-4D57-92ED-C03550F75D93}" srcOrd="1" destOrd="0" presId="urn:microsoft.com/office/officeart/2005/8/layout/orgChart1"/>
    <dgm:cxn modelId="{1F84CB29-CAF0-4B56-8DA9-56D4CF7E1B25}" type="presParOf" srcId="{CE89C2D7-E270-4D57-92ED-C03550F75D93}" destId="{683AEABD-BBF9-470A-A927-B15FC3A1C493}" srcOrd="0" destOrd="0" presId="urn:microsoft.com/office/officeart/2005/8/layout/orgChart1"/>
    <dgm:cxn modelId="{D5443A46-FF58-40DF-BDF5-6EC31E39FD51}" type="presParOf" srcId="{683AEABD-BBF9-470A-A927-B15FC3A1C493}" destId="{45558754-1A3C-40A3-B964-FA0C13A848C9}" srcOrd="0" destOrd="0" presId="urn:microsoft.com/office/officeart/2005/8/layout/orgChart1"/>
    <dgm:cxn modelId="{8C2897AE-977F-4E69-990D-D8A436E12903}" type="presParOf" srcId="{683AEABD-BBF9-470A-A927-B15FC3A1C493}" destId="{451CF86B-869B-4396-B376-567797BD4CD8}" srcOrd="1" destOrd="0" presId="urn:microsoft.com/office/officeart/2005/8/layout/orgChart1"/>
    <dgm:cxn modelId="{A5B03510-3B3C-43C4-8542-44FF3AEDEE0B}" type="presParOf" srcId="{CE89C2D7-E270-4D57-92ED-C03550F75D93}" destId="{AB84917B-4D8F-4588-ACC7-441240196BD5}" srcOrd="1" destOrd="0" presId="urn:microsoft.com/office/officeart/2005/8/layout/orgChart1"/>
    <dgm:cxn modelId="{9232C8CA-2B2F-4103-B080-DE3BAF9C4F6B}" type="presParOf" srcId="{CE89C2D7-E270-4D57-92ED-C03550F75D93}" destId="{697260F8-279C-460C-9207-F845E201B291}" srcOrd="2" destOrd="0" presId="urn:microsoft.com/office/officeart/2005/8/layout/orgChart1"/>
    <dgm:cxn modelId="{E7D61BC5-624B-47E5-815F-6F715B74E522}" type="presParOf" srcId="{E1F86DF6-FB31-49D8-9261-842D587BD006}" destId="{7C1BB636-51B5-4037-9A3C-FFA379ABD70C}" srcOrd="2" destOrd="0" presId="urn:microsoft.com/office/officeart/2005/8/layout/orgChart1"/>
    <dgm:cxn modelId="{BEB9C24D-CEDB-4307-960A-46E3B646D743}" type="presParOf" srcId="{E1F86DF6-FB31-49D8-9261-842D587BD006}" destId="{1366C096-4B23-491E-9252-0DFB0C4CA639}" srcOrd="3" destOrd="0" presId="urn:microsoft.com/office/officeart/2005/8/layout/orgChart1"/>
    <dgm:cxn modelId="{7974B916-404A-492A-AFD3-7305BD3549A4}" type="presParOf" srcId="{1366C096-4B23-491E-9252-0DFB0C4CA639}" destId="{CFC31874-2654-4EF9-BBA5-A6D8D6CEBF7E}" srcOrd="0" destOrd="0" presId="urn:microsoft.com/office/officeart/2005/8/layout/orgChart1"/>
    <dgm:cxn modelId="{252A20D4-E91A-4768-B371-B44A15600BF9}" type="presParOf" srcId="{CFC31874-2654-4EF9-BBA5-A6D8D6CEBF7E}" destId="{B5834F6A-3D47-4F97-8920-CC835E1AB672}" srcOrd="0" destOrd="0" presId="urn:microsoft.com/office/officeart/2005/8/layout/orgChart1"/>
    <dgm:cxn modelId="{920D8EDB-7435-4978-8469-CFEB4827B625}" type="presParOf" srcId="{CFC31874-2654-4EF9-BBA5-A6D8D6CEBF7E}" destId="{5B93C2AE-23D1-4D81-AF2F-8C39EF37CE99}" srcOrd="1" destOrd="0" presId="urn:microsoft.com/office/officeart/2005/8/layout/orgChart1"/>
    <dgm:cxn modelId="{D259964C-2893-4570-BEB1-F1E2E8888C92}" type="presParOf" srcId="{1366C096-4B23-491E-9252-0DFB0C4CA639}" destId="{D4A66301-6774-43F4-9779-BFC82C68BCF1}" srcOrd="1" destOrd="0" presId="urn:microsoft.com/office/officeart/2005/8/layout/orgChart1"/>
    <dgm:cxn modelId="{A834675E-C1C1-4FCF-B1C0-89D58C9E8A0E}" type="presParOf" srcId="{1366C096-4B23-491E-9252-0DFB0C4CA639}" destId="{C47CC980-7E6F-4356-B5BC-08F5FA53C3BB}" srcOrd="2" destOrd="0" presId="urn:microsoft.com/office/officeart/2005/8/layout/orgChart1"/>
    <dgm:cxn modelId="{3318BA2D-C008-4701-8D75-585D68EA797A}" type="presParOf" srcId="{C434AD38-9345-4EBF-861D-1968AE4385A8}" destId="{558A7576-A0A5-435C-B771-12E261FE4E60}" srcOrd="2" destOrd="0" presId="urn:microsoft.com/office/officeart/2005/8/layout/orgChart1"/>
    <dgm:cxn modelId="{45642BB4-9AFD-4C31-8307-FD3CCBB90914}" type="presParOf" srcId="{D8156CF4-924E-45B2-812A-96F44DE7D02D}" destId="{FD14275E-2EDE-4A47-A2EF-BE08ACD1B386}" srcOrd="2" destOrd="0" presId="urn:microsoft.com/office/officeart/2005/8/layout/orgChart1"/>
    <dgm:cxn modelId="{772D5A80-0D20-4157-A211-815073283767}" type="presParOf" srcId="{D8156CF4-924E-45B2-812A-96F44DE7D02D}" destId="{AAFB38C5-6162-47EB-90EA-BF7D17E2B42A}" srcOrd="3" destOrd="0" presId="urn:microsoft.com/office/officeart/2005/8/layout/orgChart1"/>
    <dgm:cxn modelId="{8A5176C2-A608-4694-A9FA-68C695967C9E}" type="presParOf" srcId="{AAFB38C5-6162-47EB-90EA-BF7D17E2B42A}" destId="{17BBDAB2-5F42-4517-B87D-E43CC4F1AA24}" srcOrd="0" destOrd="0" presId="urn:microsoft.com/office/officeart/2005/8/layout/orgChart1"/>
    <dgm:cxn modelId="{73ABC1C6-5DCA-4FE2-8700-691A5A01E4C5}" type="presParOf" srcId="{17BBDAB2-5F42-4517-B87D-E43CC4F1AA24}" destId="{9DB01646-24BD-435A-92C6-7FC9FD43A5BD}" srcOrd="0" destOrd="0" presId="urn:microsoft.com/office/officeart/2005/8/layout/orgChart1"/>
    <dgm:cxn modelId="{B0FB4A87-4C8C-46C5-BB76-78E3B4AE5F17}" type="presParOf" srcId="{17BBDAB2-5F42-4517-B87D-E43CC4F1AA24}" destId="{8FF66A2C-D8FB-4E43-8B88-34AE2D5D5B92}" srcOrd="1" destOrd="0" presId="urn:microsoft.com/office/officeart/2005/8/layout/orgChart1"/>
    <dgm:cxn modelId="{2A78D8D9-18CB-48B3-BD79-5C686D929F81}" type="presParOf" srcId="{AAFB38C5-6162-47EB-90EA-BF7D17E2B42A}" destId="{D7EE0810-7C11-40F9-B23E-9DD39C0E784C}" srcOrd="1" destOrd="0" presId="urn:microsoft.com/office/officeart/2005/8/layout/orgChart1"/>
    <dgm:cxn modelId="{9D74FBAA-8FC8-4F64-B1C3-5D7DC7E58F4A}" type="presParOf" srcId="{AAFB38C5-6162-47EB-90EA-BF7D17E2B42A}" destId="{35B70989-A4FB-4F06-A3A8-E9D7AC36A228}" srcOrd="2" destOrd="0" presId="urn:microsoft.com/office/officeart/2005/8/layout/orgChart1"/>
    <dgm:cxn modelId="{87705314-9663-4F7E-967E-9BB1DDCCD638}" type="presParOf" srcId="{6E818320-AA3B-4A71-A956-87B113B1D430}" destId="{DAAEC374-19FD-4260-801C-2C9982A2BFB5}" srcOrd="2" destOrd="0" presId="urn:microsoft.com/office/officeart/2005/8/layout/orgChart1"/>
    <dgm:cxn modelId="{1547EC3A-C129-449D-86EC-B9AEC35DB94F}" type="presParOf" srcId="{9041D6ED-BB7A-4A44-B762-4884ED392AA8}" destId="{62AA36D4-90DD-4D9F-8ADB-D1E21436748F}"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D7AE3F-FAA8-4D53-BA8F-FB6A06AA8E3D}" type="doc">
      <dgm:prSet loTypeId="urn:microsoft.com/office/officeart/2005/8/layout/orgChart1" loCatId="hierarchy" qsTypeId="urn:microsoft.com/office/officeart/2005/8/quickstyle/3d1" qsCatId="3D" csTypeId="urn:microsoft.com/office/officeart/2005/8/colors/accent0_2" csCatId="mainScheme" phldr="1"/>
      <dgm:spPr/>
      <dgm:t>
        <a:bodyPr/>
        <a:lstStyle/>
        <a:p>
          <a:endParaRPr lang="el-GR"/>
        </a:p>
      </dgm:t>
    </dgm:pt>
    <dgm:pt modelId="{606CAF45-DF61-4EEC-92DC-200DFD0687CB}">
      <dgm:prSet phldrT="[Κείμενο]" custT="1"/>
      <dgm:spPr/>
      <dgm:t>
        <a:bodyPr/>
        <a:lstStyle/>
        <a:p>
          <a:r>
            <a:rPr lang="el-GR" sz="1800" dirty="0">
              <a:latin typeface="+mn-lt"/>
            </a:rPr>
            <a:t>Μέτρα καταπολέμησης ανεργίας</a:t>
          </a:r>
        </a:p>
      </dgm:t>
    </dgm:pt>
    <dgm:pt modelId="{A9CD4ED5-3562-4497-8236-C6EB8F5143C5}" type="parTrans" cxnId="{30EBA848-8290-4C70-8196-91754EB5F77A}">
      <dgm:prSet/>
      <dgm:spPr/>
      <dgm:t>
        <a:bodyPr/>
        <a:lstStyle/>
        <a:p>
          <a:endParaRPr lang="el-GR" sz="1600">
            <a:latin typeface="+mn-lt"/>
          </a:endParaRPr>
        </a:p>
      </dgm:t>
    </dgm:pt>
    <dgm:pt modelId="{E845A900-943F-438E-A848-4347BD0BEAFD}" type="sibTrans" cxnId="{30EBA848-8290-4C70-8196-91754EB5F77A}">
      <dgm:prSet/>
      <dgm:spPr/>
      <dgm:t>
        <a:bodyPr/>
        <a:lstStyle/>
        <a:p>
          <a:endParaRPr lang="el-GR" sz="1600">
            <a:latin typeface="+mn-lt"/>
          </a:endParaRPr>
        </a:p>
      </dgm:t>
    </dgm:pt>
    <dgm:pt modelId="{8391D3D8-4AE3-445E-95EA-D7BB80D3E75B}">
      <dgm:prSet phldrT="[Κείμενο]" custT="1"/>
      <dgm:spPr/>
      <dgm:t>
        <a:bodyPr/>
        <a:lstStyle/>
        <a:p>
          <a:r>
            <a:rPr lang="el-GR" sz="1800" dirty="0">
              <a:latin typeface="+mn-lt"/>
            </a:rPr>
            <a:t>Μέτρα αύξησης συνολικής ζήτησης</a:t>
          </a:r>
        </a:p>
      </dgm:t>
    </dgm:pt>
    <dgm:pt modelId="{AA114813-6EC8-4217-9A30-0E5A9EC22A5E}" type="parTrans" cxnId="{BA24E206-72E1-460E-9096-D301A1770F03}">
      <dgm:prSet/>
      <dgm:spPr/>
      <dgm:t>
        <a:bodyPr/>
        <a:lstStyle/>
        <a:p>
          <a:endParaRPr lang="el-GR" sz="1600">
            <a:latin typeface="+mn-lt"/>
          </a:endParaRPr>
        </a:p>
      </dgm:t>
    </dgm:pt>
    <dgm:pt modelId="{D69C8DDE-62C2-4FA5-B9B1-950AC17610C7}" type="sibTrans" cxnId="{BA24E206-72E1-460E-9096-D301A1770F03}">
      <dgm:prSet/>
      <dgm:spPr/>
      <dgm:t>
        <a:bodyPr/>
        <a:lstStyle/>
        <a:p>
          <a:endParaRPr lang="el-GR" sz="1600">
            <a:latin typeface="+mn-lt"/>
          </a:endParaRPr>
        </a:p>
      </dgm:t>
    </dgm:pt>
    <dgm:pt modelId="{E0582EA2-AC84-4AE4-9743-3C0F15369B93}">
      <dgm:prSet phldrT="[Κείμενο]" custT="1"/>
      <dgm:spPr/>
      <dgm:t>
        <a:bodyPr/>
        <a:lstStyle/>
        <a:p>
          <a:r>
            <a:rPr lang="el-GR" sz="1800" dirty="0">
              <a:latin typeface="+mn-lt"/>
            </a:rPr>
            <a:t>Δημοσιονομικά</a:t>
          </a:r>
        </a:p>
      </dgm:t>
    </dgm:pt>
    <dgm:pt modelId="{36C5FAA8-22E6-45D0-93BC-FA8F11AD68E3}" type="parTrans" cxnId="{58B0F659-7738-4B0F-A970-674F847B4C5C}">
      <dgm:prSet/>
      <dgm:spPr/>
      <dgm:t>
        <a:bodyPr/>
        <a:lstStyle/>
        <a:p>
          <a:endParaRPr lang="el-GR" sz="1600">
            <a:latin typeface="+mn-lt"/>
          </a:endParaRPr>
        </a:p>
      </dgm:t>
    </dgm:pt>
    <dgm:pt modelId="{C6CE3706-24EF-4118-9572-8520192C7E4B}" type="sibTrans" cxnId="{58B0F659-7738-4B0F-A970-674F847B4C5C}">
      <dgm:prSet/>
      <dgm:spPr/>
      <dgm:t>
        <a:bodyPr/>
        <a:lstStyle/>
        <a:p>
          <a:endParaRPr lang="el-GR" sz="1600">
            <a:latin typeface="+mn-lt"/>
          </a:endParaRPr>
        </a:p>
      </dgm:t>
    </dgm:pt>
    <dgm:pt modelId="{13CC7B12-2C71-4BC7-A445-AB5645B76BF2}">
      <dgm:prSet phldrT="[Κείμενο]" custT="1"/>
      <dgm:spPr/>
      <dgm:t>
        <a:bodyPr/>
        <a:lstStyle/>
        <a:p>
          <a:r>
            <a:rPr lang="el-GR" sz="1800" dirty="0">
              <a:latin typeface="+mn-lt"/>
            </a:rPr>
            <a:t>Νομισματικά</a:t>
          </a:r>
        </a:p>
      </dgm:t>
    </dgm:pt>
    <dgm:pt modelId="{3864DCD0-314B-42A5-9340-23393CD06BC7}" type="parTrans" cxnId="{EBAFC002-8FD1-49DC-A423-F3B7346D7803}">
      <dgm:prSet/>
      <dgm:spPr/>
      <dgm:t>
        <a:bodyPr/>
        <a:lstStyle/>
        <a:p>
          <a:endParaRPr lang="el-GR" sz="1600">
            <a:latin typeface="+mn-lt"/>
          </a:endParaRPr>
        </a:p>
      </dgm:t>
    </dgm:pt>
    <dgm:pt modelId="{D6DAAD28-62A4-44FF-9A50-611FF19B8FC9}" type="sibTrans" cxnId="{EBAFC002-8FD1-49DC-A423-F3B7346D7803}">
      <dgm:prSet/>
      <dgm:spPr/>
      <dgm:t>
        <a:bodyPr/>
        <a:lstStyle/>
        <a:p>
          <a:endParaRPr lang="el-GR" sz="1600">
            <a:latin typeface="+mn-lt"/>
          </a:endParaRPr>
        </a:p>
      </dgm:t>
    </dgm:pt>
    <dgm:pt modelId="{A85B7F6E-E70D-4CE2-9AA9-0893F8578FCC}">
      <dgm:prSet phldrT="[Κείμενο]" custT="1"/>
      <dgm:spPr/>
      <dgm:t>
        <a:bodyPr/>
        <a:lstStyle/>
        <a:p>
          <a:r>
            <a:rPr lang="el-GR" sz="1800" dirty="0">
              <a:latin typeface="+mn-lt"/>
            </a:rPr>
            <a:t>Μέτρα επαγγελματικής κατάρτισης</a:t>
          </a:r>
        </a:p>
      </dgm:t>
    </dgm:pt>
    <dgm:pt modelId="{E676856B-748F-407B-80E2-967EFE80D194}" type="parTrans" cxnId="{A8515B9C-57D8-4909-B290-E95E41AAD38C}">
      <dgm:prSet/>
      <dgm:spPr/>
      <dgm:t>
        <a:bodyPr/>
        <a:lstStyle/>
        <a:p>
          <a:endParaRPr lang="el-GR" sz="1600">
            <a:latin typeface="+mn-lt"/>
          </a:endParaRPr>
        </a:p>
      </dgm:t>
    </dgm:pt>
    <dgm:pt modelId="{BF90DA65-E246-405E-8B4D-C6E39520A5A2}" type="sibTrans" cxnId="{A8515B9C-57D8-4909-B290-E95E41AAD38C}">
      <dgm:prSet/>
      <dgm:spPr/>
      <dgm:t>
        <a:bodyPr/>
        <a:lstStyle/>
        <a:p>
          <a:endParaRPr lang="el-GR" sz="1600">
            <a:latin typeface="+mn-lt"/>
          </a:endParaRPr>
        </a:p>
      </dgm:t>
    </dgm:pt>
    <dgm:pt modelId="{EC60C54F-501B-4C78-B12D-32BD5F530335}">
      <dgm:prSet phldrT="[Κείμενο]" custT="1"/>
      <dgm:spPr/>
      <dgm:t>
        <a:bodyPr/>
        <a:lstStyle/>
        <a:p>
          <a:r>
            <a:rPr lang="el-GR" sz="1800" dirty="0">
              <a:latin typeface="+mn-lt"/>
            </a:rPr>
            <a:t>Αύξηση κρατικών δαπανών για δημόσια έργα</a:t>
          </a:r>
        </a:p>
      </dgm:t>
    </dgm:pt>
    <dgm:pt modelId="{839237C2-FD98-4BF2-992B-0451ACD2B1D1}" type="parTrans" cxnId="{8AD411F7-9256-42E9-A785-7AB09C17EAC4}">
      <dgm:prSet/>
      <dgm:spPr/>
      <dgm:t>
        <a:bodyPr/>
        <a:lstStyle/>
        <a:p>
          <a:endParaRPr lang="el-GR">
            <a:latin typeface="+mn-lt"/>
          </a:endParaRPr>
        </a:p>
      </dgm:t>
    </dgm:pt>
    <dgm:pt modelId="{282C5DDB-9472-498F-8185-1B5EC80D1806}" type="sibTrans" cxnId="{8AD411F7-9256-42E9-A785-7AB09C17EAC4}">
      <dgm:prSet/>
      <dgm:spPr/>
      <dgm:t>
        <a:bodyPr/>
        <a:lstStyle/>
        <a:p>
          <a:endParaRPr lang="el-GR">
            <a:latin typeface="+mn-lt"/>
          </a:endParaRPr>
        </a:p>
      </dgm:t>
    </dgm:pt>
    <dgm:pt modelId="{7AE1C470-7E92-4E02-BDE6-19A1F82EFD56}">
      <dgm:prSet phldrT="[Κείμενο]" custT="1"/>
      <dgm:spPr/>
      <dgm:t>
        <a:bodyPr/>
        <a:lstStyle/>
        <a:p>
          <a:r>
            <a:rPr lang="el-GR" sz="1800" dirty="0">
              <a:latin typeface="+mn-lt"/>
            </a:rPr>
            <a:t>Μείωση επιτοκίου</a:t>
          </a:r>
        </a:p>
      </dgm:t>
    </dgm:pt>
    <dgm:pt modelId="{AE22EB8D-292B-4B92-9BD4-E630AE11B44D}" type="parTrans" cxnId="{E3E6E157-C766-4C88-A2A1-8B6D9902B154}">
      <dgm:prSet/>
      <dgm:spPr/>
      <dgm:t>
        <a:bodyPr/>
        <a:lstStyle/>
        <a:p>
          <a:endParaRPr lang="el-GR">
            <a:latin typeface="+mn-lt"/>
          </a:endParaRPr>
        </a:p>
      </dgm:t>
    </dgm:pt>
    <dgm:pt modelId="{343BE6D4-5C10-40BC-9E20-11C664C274FA}" type="sibTrans" cxnId="{E3E6E157-C766-4C88-A2A1-8B6D9902B154}">
      <dgm:prSet/>
      <dgm:spPr/>
      <dgm:t>
        <a:bodyPr/>
        <a:lstStyle/>
        <a:p>
          <a:endParaRPr lang="el-GR">
            <a:latin typeface="+mn-lt"/>
          </a:endParaRPr>
        </a:p>
      </dgm:t>
    </dgm:pt>
    <dgm:pt modelId="{4E338372-CE4D-467A-9374-D5C1F92392C6}" type="pres">
      <dgm:prSet presAssocID="{44D7AE3F-FAA8-4D53-BA8F-FB6A06AA8E3D}" presName="hierChild1" presStyleCnt="0">
        <dgm:presLayoutVars>
          <dgm:orgChart val="1"/>
          <dgm:chPref val="1"/>
          <dgm:dir/>
          <dgm:animOne val="branch"/>
          <dgm:animLvl val="lvl"/>
          <dgm:resizeHandles/>
        </dgm:presLayoutVars>
      </dgm:prSet>
      <dgm:spPr/>
    </dgm:pt>
    <dgm:pt modelId="{EC260DFC-7BAE-4F18-9893-397019AB7DEF}" type="pres">
      <dgm:prSet presAssocID="{606CAF45-DF61-4EEC-92DC-200DFD0687CB}" presName="hierRoot1" presStyleCnt="0">
        <dgm:presLayoutVars>
          <dgm:hierBranch val="init"/>
        </dgm:presLayoutVars>
      </dgm:prSet>
      <dgm:spPr/>
    </dgm:pt>
    <dgm:pt modelId="{9C7C0B6D-7925-4CCC-8A0F-F89DAF410811}" type="pres">
      <dgm:prSet presAssocID="{606CAF45-DF61-4EEC-92DC-200DFD0687CB}" presName="rootComposite1" presStyleCnt="0"/>
      <dgm:spPr/>
    </dgm:pt>
    <dgm:pt modelId="{16CC336C-A07C-4E88-BC9E-ABFA6A82CBB5}" type="pres">
      <dgm:prSet presAssocID="{606CAF45-DF61-4EEC-92DC-200DFD0687CB}" presName="rootText1" presStyleLbl="node0" presStyleIdx="0" presStyleCnt="1" custScaleX="205445" custScaleY="67215" custLinFactNeighborX="-21559" custLinFactNeighborY="-70653">
        <dgm:presLayoutVars>
          <dgm:chPref val="3"/>
        </dgm:presLayoutVars>
      </dgm:prSet>
      <dgm:spPr/>
    </dgm:pt>
    <dgm:pt modelId="{151270CD-7A12-44AF-A38E-6CBD8116A2F3}" type="pres">
      <dgm:prSet presAssocID="{606CAF45-DF61-4EEC-92DC-200DFD0687CB}" presName="rootConnector1" presStyleLbl="node1" presStyleIdx="0" presStyleCnt="0"/>
      <dgm:spPr/>
    </dgm:pt>
    <dgm:pt modelId="{B713D886-30F6-4AFE-84A1-5C6738B77887}" type="pres">
      <dgm:prSet presAssocID="{606CAF45-DF61-4EEC-92DC-200DFD0687CB}" presName="hierChild2" presStyleCnt="0"/>
      <dgm:spPr/>
    </dgm:pt>
    <dgm:pt modelId="{54122DEF-738A-4059-BD92-8822F9FD2CC4}" type="pres">
      <dgm:prSet presAssocID="{AA114813-6EC8-4217-9A30-0E5A9EC22A5E}" presName="Name37" presStyleLbl="parChTrans1D2" presStyleIdx="0" presStyleCnt="2"/>
      <dgm:spPr/>
    </dgm:pt>
    <dgm:pt modelId="{CA6763E9-E7A9-4DD8-B9EF-C42839F6F218}" type="pres">
      <dgm:prSet presAssocID="{8391D3D8-4AE3-445E-95EA-D7BB80D3E75B}" presName="hierRoot2" presStyleCnt="0">
        <dgm:presLayoutVars>
          <dgm:hierBranch val="init"/>
        </dgm:presLayoutVars>
      </dgm:prSet>
      <dgm:spPr/>
    </dgm:pt>
    <dgm:pt modelId="{30FED4D8-601B-43F2-8176-53AB4E8D417F}" type="pres">
      <dgm:prSet presAssocID="{8391D3D8-4AE3-445E-95EA-D7BB80D3E75B}" presName="rootComposite" presStyleCnt="0"/>
      <dgm:spPr/>
    </dgm:pt>
    <dgm:pt modelId="{DD48CFCE-C491-47B5-8C91-676CF34529AE}" type="pres">
      <dgm:prSet presAssocID="{8391D3D8-4AE3-445E-95EA-D7BB80D3E75B}" presName="rootText" presStyleLbl="node2" presStyleIdx="0" presStyleCnt="2" custScaleX="141966" custScaleY="95644" custLinFactNeighborX="-23816" custLinFactNeighborY="-5202">
        <dgm:presLayoutVars>
          <dgm:chPref val="3"/>
        </dgm:presLayoutVars>
      </dgm:prSet>
      <dgm:spPr/>
    </dgm:pt>
    <dgm:pt modelId="{429DACDF-A1E1-446E-B35A-843C15AE3ABA}" type="pres">
      <dgm:prSet presAssocID="{8391D3D8-4AE3-445E-95EA-D7BB80D3E75B}" presName="rootConnector" presStyleLbl="node2" presStyleIdx="0" presStyleCnt="2"/>
      <dgm:spPr/>
    </dgm:pt>
    <dgm:pt modelId="{2159B83B-100E-4C3D-9FA2-0C978F139532}" type="pres">
      <dgm:prSet presAssocID="{8391D3D8-4AE3-445E-95EA-D7BB80D3E75B}" presName="hierChild4" presStyleCnt="0"/>
      <dgm:spPr/>
    </dgm:pt>
    <dgm:pt modelId="{09B0CB8E-155F-44B2-9054-B6F07A38136A}" type="pres">
      <dgm:prSet presAssocID="{36C5FAA8-22E6-45D0-93BC-FA8F11AD68E3}" presName="Name37" presStyleLbl="parChTrans1D3" presStyleIdx="0" presStyleCnt="2"/>
      <dgm:spPr/>
    </dgm:pt>
    <dgm:pt modelId="{FE3734BC-9AD1-460F-A4D1-1A2B13C55D15}" type="pres">
      <dgm:prSet presAssocID="{E0582EA2-AC84-4AE4-9743-3C0F15369B93}" presName="hierRoot2" presStyleCnt="0">
        <dgm:presLayoutVars>
          <dgm:hierBranch val="init"/>
        </dgm:presLayoutVars>
      </dgm:prSet>
      <dgm:spPr/>
    </dgm:pt>
    <dgm:pt modelId="{8DB81075-416F-4945-93BA-7B7506E23213}" type="pres">
      <dgm:prSet presAssocID="{E0582EA2-AC84-4AE4-9743-3C0F15369B93}" presName="rootComposite" presStyleCnt="0"/>
      <dgm:spPr/>
    </dgm:pt>
    <dgm:pt modelId="{1CF71C40-F975-4333-B2CA-932721C5B3FE}" type="pres">
      <dgm:prSet presAssocID="{E0582EA2-AC84-4AE4-9743-3C0F15369B93}" presName="rootText" presStyleLbl="node3" presStyleIdx="0" presStyleCnt="2" custScaleY="65128" custLinFactNeighborX="598" custLinFactNeighborY="72986">
        <dgm:presLayoutVars>
          <dgm:chPref val="3"/>
        </dgm:presLayoutVars>
      </dgm:prSet>
      <dgm:spPr/>
    </dgm:pt>
    <dgm:pt modelId="{7233769A-2A79-435C-8C37-D4492585B852}" type="pres">
      <dgm:prSet presAssocID="{E0582EA2-AC84-4AE4-9743-3C0F15369B93}" presName="rootConnector" presStyleLbl="node3" presStyleIdx="0" presStyleCnt="2"/>
      <dgm:spPr/>
    </dgm:pt>
    <dgm:pt modelId="{75FA41DF-5621-4A28-8700-4CBCB63E2316}" type="pres">
      <dgm:prSet presAssocID="{E0582EA2-AC84-4AE4-9743-3C0F15369B93}" presName="hierChild4" presStyleCnt="0"/>
      <dgm:spPr/>
    </dgm:pt>
    <dgm:pt modelId="{1B8F860C-5CF4-457C-B730-14776669EA63}" type="pres">
      <dgm:prSet presAssocID="{839237C2-FD98-4BF2-992B-0451ACD2B1D1}" presName="Name37" presStyleLbl="parChTrans1D4" presStyleIdx="0" presStyleCnt="2"/>
      <dgm:spPr/>
    </dgm:pt>
    <dgm:pt modelId="{D29B9ED7-D48B-4731-A957-33FD88854AC5}" type="pres">
      <dgm:prSet presAssocID="{EC60C54F-501B-4C78-B12D-32BD5F530335}" presName="hierRoot2" presStyleCnt="0">
        <dgm:presLayoutVars>
          <dgm:hierBranch val="init"/>
        </dgm:presLayoutVars>
      </dgm:prSet>
      <dgm:spPr/>
    </dgm:pt>
    <dgm:pt modelId="{1C84AA14-4C45-46CA-83FD-FCB437AEBA20}" type="pres">
      <dgm:prSet presAssocID="{EC60C54F-501B-4C78-B12D-32BD5F530335}" presName="rootComposite" presStyleCnt="0"/>
      <dgm:spPr/>
    </dgm:pt>
    <dgm:pt modelId="{06986B5D-94BD-40E1-9501-750E67E1D160}" type="pres">
      <dgm:prSet presAssocID="{EC60C54F-501B-4C78-B12D-32BD5F530335}" presName="rootText" presStyleLbl="node4" presStyleIdx="0" presStyleCnt="2" custScaleY="99252" custLinFactY="14466" custLinFactNeighborX="1890" custLinFactNeighborY="100000">
        <dgm:presLayoutVars>
          <dgm:chPref val="3"/>
        </dgm:presLayoutVars>
      </dgm:prSet>
      <dgm:spPr/>
    </dgm:pt>
    <dgm:pt modelId="{9494165E-D649-43B0-B139-E3C96985A61E}" type="pres">
      <dgm:prSet presAssocID="{EC60C54F-501B-4C78-B12D-32BD5F530335}" presName="rootConnector" presStyleLbl="node4" presStyleIdx="0" presStyleCnt="2"/>
      <dgm:spPr/>
    </dgm:pt>
    <dgm:pt modelId="{3F46B839-0C22-47D0-9CCF-F59586C1B193}" type="pres">
      <dgm:prSet presAssocID="{EC60C54F-501B-4C78-B12D-32BD5F530335}" presName="hierChild4" presStyleCnt="0"/>
      <dgm:spPr/>
    </dgm:pt>
    <dgm:pt modelId="{90ABD22C-1574-4EC5-AF26-242B899CD6A3}" type="pres">
      <dgm:prSet presAssocID="{EC60C54F-501B-4C78-B12D-32BD5F530335}" presName="hierChild5" presStyleCnt="0"/>
      <dgm:spPr/>
    </dgm:pt>
    <dgm:pt modelId="{A843362C-21B5-46C7-944C-6A53592DB970}" type="pres">
      <dgm:prSet presAssocID="{E0582EA2-AC84-4AE4-9743-3C0F15369B93}" presName="hierChild5" presStyleCnt="0"/>
      <dgm:spPr/>
    </dgm:pt>
    <dgm:pt modelId="{8D097489-013F-4EB1-B283-831E044FD8C4}" type="pres">
      <dgm:prSet presAssocID="{3864DCD0-314B-42A5-9340-23393CD06BC7}" presName="Name37" presStyleLbl="parChTrans1D3" presStyleIdx="1" presStyleCnt="2"/>
      <dgm:spPr/>
    </dgm:pt>
    <dgm:pt modelId="{DE667598-3329-4FCB-B34A-F2E73623CD1B}" type="pres">
      <dgm:prSet presAssocID="{13CC7B12-2C71-4BC7-A445-AB5645B76BF2}" presName="hierRoot2" presStyleCnt="0">
        <dgm:presLayoutVars>
          <dgm:hierBranch val="init"/>
        </dgm:presLayoutVars>
      </dgm:prSet>
      <dgm:spPr/>
    </dgm:pt>
    <dgm:pt modelId="{AD4BCA62-8155-4686-9371-7E4AD275337F}" type="pres">
      <dgm:prSet presAssocID="{13CC7B12-2C71-4BC7-A445-AB5645B76BF2}" presName="rootComposite" presStyleCnt="0"/>
      <dgm:spPr/>
    </dgm:pt>
    <dgm:pt modelId="{87153BBB-282F-4CF8-B9DD-1F07566DFA1D}" type="pres">
      <dgm:prSet presAssocID="{13CC7B12-2C71-4BC7-A445-AB5645B76BF2}" presName="rootText" presStyleLbl="node3" presStyleIdx="1" presStyleCnt="2" custScaleY="65128" custLinFactNeighborX="19638" custLinFactNeighborY="72986">
        <dgm:presLayoutVars>
          <dgm:chPref val="3"/>
        </dgm:presLayoutVars>
      </dgm:prSet>
      <dgm:spPr/>
    </dgm:pt>
    <dgm:pt modelId="{792E5D1F-C1EE-4A12-AF6F-00A01517A49E}" type="pres">
      <dgm:prSet presAssocID="{13CC7B12-2C71-4BC7-A445-AB5645B76BF2}" presName="rootConnector" presStyleLbl="node3" presStyleIdx="1" presStyleCnt="2"/>
      <dgm:spPr/>
    </dgm:pt>
    <dgm:pt modelId="{2FCB80FE-B667-4C04-82F6-3E57ACC22CF9}" type="pres">
      <dgm:prSet presAssocID="{13CC7B12-2C71-4BC7-A445-AB5645B76BF2}" presName="hierChild4" presStyleCnt="0"/>
      <dgm:spPr/>
    </dgm:pt>
    <dgm:pt modelId="{8087F46C-3B65-42F5-BE57-99C202DA134E}" type="pres">
      <dgm:prSet presAssocID="{AE22EB8D-292B-4B92-9BD4-E630AE11B44D}" presName="Name37" presStyleLbl="parChTrans1D4" presStyleIdx="1" presStyleCnt="2"/>
      <dgm:spPr/>
    </dgm:pt>
    <dgm:pt modelId="{A938A550-D692-496A-A2BD-9C2C4C63E0A9}" type="pres">
      <dgm:prSet presAssocID="{7AE1C470-7E92-4E02-BDE6-19A1F82EFD56}" presName="hierRoot2" presStyleCnt="0">
        <dgm:presLayoutVars>
          <dgm:hierBranch val="init"/>
        </dgm:presLayoutVars>
      </dgm:prSet>
      <dgm:spPr/>
    </dgm:pt>
    <dgm:pt modelId="{DFC33C1E-DD74-43CE-93F7-5F934E01C651}" type="pres">
      <dgm:prSet presAssocID="{7AE1C470-7E92-4E02-BDE6-19A1F82EFD56}" presName="rootComposite" presStyleCnt="0"/>
      <dgm:spPr/>
    </dgm:pt>
    <dgm:pt modelId="{ECE25664-3AAC-455F-926E-B5D64AD92886}" type="pres">
      <dgm:prSet presAssocID="{7AE1C470-7E92-4E02-BDE6-19A1F82EFD56}" presName="rootText" presStyleLbl="node4" presStyleIdx="1" presStyleCnt="2" custScaleY="102962" custLinFactY="9372" custLinFactNeighborX="18887" custLinFactNeighborY="100000">
        <dgm:presLayoutVars>
          <dgm:chPref val="3"/>
        </dgm:presLayoutVars>
      </dgm:prSet>
      <dgm:spPr/>
    </dgm:pt>
    <dgm:pt modelId="{5AE9BD46-8712-4D1E-8638-C3F813F729DC}" type="pres">
      <dgm:prSet presAssocID="{7AE1C470-7E92-4E02-BDE6-19A1F82EFD56}" presName="rootConnector" presStyleLbl="node4" presStyleIdx="1" presStyleCnt="2"/>
      <dgm:spPr/>
    </dgm:pt>
    <dgm:pt modelId="{8035E1E9-4075-487E-B326-2DD404F7BAA7}" type="pres">
      <dgm:prSet presAssocID="{7AE1C470-7E92-4E02-BDE6-19A1F82EFD56}" presName="hierChild4" presStyleCnt="0"/>
      <dgm:spPr/>
    </dgm:pt>
    <dgm:pt modelId="{703E0BFC-AD59-4C1E-9554-E2F9D67BEBAE}" type="pres">
      <dgm:prSet presAssocID="{7AE1C470-7E92-4E02-BDE6-19A1F82EFD56}" presName="hierChild5" presStyleCnt="0"/>
      <dgm:spPr/>
    </dgm:pt>
    <dgm:pt modelId="{8628CBEA-9633-4167-96A9-B276F7A77C4B}" type="pres">
      <dgm:prSet presAssocID="{13CC7B12-2C71-4BC7-A445-AB5645B76BF2}" presName="hierChild5" presStyleCnt="0"/>
      <dgm:spPr/>
    </dgm:pt>
    <dgm:pt modelId="{BE61CEA9-37B2-4F9B-B701-0EC6BDFFB4BF}" type="pres">
      <dgm:prSet presAssocID="{8391D3D8-4AE3-445E-95EA-D7BB80D3E75B}" presName="hierChild5" presStyleCnt="0"/>
      <dgm:spPr/>
    </dgm:pt>
    <dgm:pt modelId="{9F02F029-ADC3-4745-9E66-8BA2CA216146}" type="pres">
      <dgm:prSet presAssocID="{E676856B-748F-407B-80E2-967EFE80D194}" presName="Name37" presStyleLbl="parChTrans1D2" presStyleIdx="1" presStyleCnt="2"/>
      <dgm:spPr/>
    </dgm:pt>
    <dgm:pt modelId="{FD246D1E-5A2E-43BC-B7B4-12BF7B3DAC95}" type="pres">
      <dgm:prSet presAssocID="{A85B7F6E-E70D-4CE2-9AA9-0893F8578FCC}" presName="hierRoot2" presStyleCnt="0">
        <dgm:presLayoutVars>
          <dgm:hierBranch val="init"/>
        </dgm:presLayoutVars>
      </dgm:prSet>
      <dgm:spPr/>
    </dgm:pt>
    <dgm:pt modelId="{889C900B-5962-4265-89D9-29F6D81CBD7A}" type="pres">
      <dgm:prSet presAssocID="{A85B7F6E-E70D-4CE2-9AA9-0893F8578FCC}" presName="rootComposite" presStyleCnt="0"/>
      <dgm:spPr/>
    </dgm:pt>
    <dgm:pt modelId="{E6C7B3F1-6E0F-4E9B-A821-F4E5D660F3A7}" type="pres">
      <dgm:prSet presAssocID="{A85B7F6E-E70D-4CE2-9AA9-0893F8578FCC}" presName="rootText" presStyleLbl="node2" presStyleIdx="1" presStyleCnt="2" custScaleX="125275" custScaleY="89240" custLinFactNeighborX="279" custLinFactNeighborY="-4446">
        <dgm:presLayoutVars>
          <dgm:chPref val="3"/>
        </dgm:presLayoutVars>
      </dgm:prSet>
      <dgm:spPr/>
    </dgm:pt>
    <dgm:pt modelId="{32A4888F-B5D9-45E9-ADC2-F2027DD33828}" type="pres">
      <dgm:prSet presAssocID="{A85B7F6E-E70D-4CE2-9AA9-0893F8578FCC}" presName="rootConnector" presStyleLbl="node2" presStyleIdx="1" presStyleCnt="2"/>
      <dgm:spPr/>
    </dgm:pt>
    <dgm:pt modelId="{4FB43CDD-AA06-4764-8366-0CBB522A8C7C}" type="pres">
      <dgm:prSet presAssocID="{A85B7F6E-E70D-4CE2-9AA9-0893F8578FCC}" presName="hierChild4" presStyleCnt="0"/>
      <dgm:spPr/>
    </dgm:pt>
    <dgm:pt modelId="{9A1200F4-B88D-44BC-8E5F-407BB821A097}" type="pres">
      <dgm:prSet presAssocID="{A85B7F6E-E70D-4CE2-9AA9-0893F8578FCC}" presName="hierChild5" presStyleCnt="0"/>
      <dgm:spPr/>
    </dgm:pt>
    <dgm:pt modelId="{308E7F65-7428-4DAC-9569-78B5055D0A56}" type="pres">
      <dgm:prSet presAssocID="{606CAF45-DF61-4EEC-92DC-200DFD0687CB}" presName="hierChild3" presStyleCnt="0"/>
      <dgm:spPr/>
    </dgm:pt>
  </dgm:ptLst>
  <dgm:cxnLst>
    <dgm:cxn modelId="{EBAFC002-8FD1-49DC-A423-F3B7346D7803}" srcId="{8391D3D8-4AE3-445E-95EA-D7BB80D3E75B}" destId="{13CC7B12-2C71-4BC7-A445-AB5645B76BF2}" srcOrd="1" destOrd="0" parTransId="{3864DCD0-314B-42A5-9340-23393CD06BC7}" sibTransId="{D6DAAD28-62A4-44FF-9A50-611FF19B8FC9}"/>
    <dgm:cxn modelId="{BA24E206-72E1-460E-9096-D301A1770F03}" srcId="{606CAF45-DF61-4EEC-92DC-200DFD0687CB}" destId="{8391D3D8-4AE3-445E-95EA-D7BB80D3E75B}" srcOrd="0" destOrd="0" parTransId="{AA114813-6EC8-4217-9A30-0E5A9EC22A5E}" sibTransId="{D69C8DDE-62C2-4FA5-B9B1-950AC17610C7}"/>
    <dgm:cxn modelId="{1CA57607-DF47-413B-94B7-8A80D42DBDD5}" type="presOf" srcId="{8391D3D8-4AE3-445E-95EA-D7BB80D3E75B}" destId="{DD48CFCE-C491-47B5-8C91-676CF34529AE}" srcOrd="0" destOrd="0" presId="urn:microsoft.com/office/officeart/2005/8/layout/orgChart1"/>
    <dgm:cxn modelId="{CE15BA1E-3372-4DCC-9CC1-10F206536E2D}" type="presOf" srcId="{606CAF45-DF61-4EEC-92DC-200DFD0687CB}" destId="{16CC336C-A07C-4E88-BC9E-ABFA6A82CBB5}" srcOrd="0" destOrd="0" presId="urn:microsoft.com/office/officeart/2005/8/layout/orgChart1"/>
    <dgm:cxn modelId="{682B3921-A5B1-4805-BF7F-2F0DF3F48CF5}" type="presOf" srcId="{E0582EA2-AC84-4AE4-9743-3C0F15369B93}" destId="{1CF71C40-F975-4333-B2CA-932721C5B3FE}" srcOrd="0" destOrd="0" presId="urn:microsoft.com/office/officeart/2005/8/layout/orgChart1"/>
    <dgm:cxn modelId="{AA954533-AE11-4E44-99CB-175461D828FE}" type="presOf" srcId="{7AE1C470-7E92-4E02-BDE6-19A1F82EFD56}" destId="{ECE25664-3AAC-455F-926E-B5D64AD92886}" srcOrd="0" destOrd="0" presId="urn:microsoft.com/office/officeart/2005/8/layout/orgChart1"/>
    <dgm:cxn modelId="{34778E3F-89FC-426C-8627-82CC97A79177}" type="presOf" srcId="{AA114813-6EC8-4217-9A30-0E5A9EC22A5E}" destId="{54122DEF-738A-4059-BD92-8822F9FD2CC4}" srcOrd="0" destOrd="0" presId="urn:microsoft.com/office/officeart/2005/8/layout/orgChart1"/>
    <dgm:cxn modelId="{30EBA848-8290-4C70-8196-91754EB5F77A}" srcId="{44D7AE3F-FAA8-4D53-BA8F-FB6A06AA8E3D}" destId="{606CAF45-DF61-4EEC-92DC-200DFD0687CB}" srcOrd="0" destOrd="0" parTransId="{A9CD4ED5-3562-4497-8236-C6EB8F5143C5}" sibTransId="{E845A900-943F-438E-A848-4347BD0BEAFD}"/>
    <dgm:cxn modelId="{54EE7D6B-53D1-486C-90F8-912E9694C064}" type="presOf" srcId="{EC60C54F-501B-4C78-B12D-32BD5F530335}" destId="{06986B5D-94BD-40E1-9501-750E67E1D160}" srcOrd="0" destOrd="0" presId="urn:microsoft.com/office/officeart/2005/8/layout/orgChart1"/>
    <dgm:cxn modelId="{7B2F176E-2242-4A2B-B16F-BFA86B212941}" type="presOf" srcId="{A85B7F6E-E70D-4CE2-9AA9-0893F8578FCC}" destId="{32A4888F-B5D9-45E9-ADC2-F2027DD33828}" srcOrd="1" destOrd="0" presId="urn:microsoft.com/office/officeart/2005/8/layout/orgChart1"/>
    <dgm:cxn modelId="{A28D8270-04BB-424F-BC15-08C8CD87F4B1}" type="presOf" srcId="{44D7AE3F-FAA8-4D53-BA8F-FB6A06AA8E3D}" destId="{4E338372-CE4D-467A-9374-D5C1F92392C6}" srcOrd="0" destOrd="0" presId="urn:microsoft.com/office/officeart/2005/8/layout/orgChart1"/>
    <dgm:cxn modelId="{E3E6E157-C766-4C88-A2A1-8B6D9902B154}" srcId="{13CC7B12-2C71-4BC7-A445-AB5645B76BF2}" destId="{7AE1C470-7E92-4E02-BDE6-19A1F82EFD56}" srcOrd="0" destOrd="0" parTransId="{AE22EB8D-292B-4B92-9BD4-E630AE11B44D}" sibTransId="{343BE6D4-5C10-40BC-9E20-11C664C274FA}"/>
    <dgm:cxn modelId="{58B0F659-7738-4B0F-A970-674F847B4C5C}" srcId="{8391D3D8-4AE3-445E-95EA-D7BB80D3E75B}" destId="{E0582EA2-AC84-4AE4-9743-3C0F15369B93}" srcOrd="0" destOrd="0" parTransId="{36C5FAA8-22E6-45D0-93BC-FA8F11AD68E3}" sibTransId="{C6CE3706-24EF-4118-9572-8520192C7E4B}"/>
    <dgm:cxn modelId="{CAFCE27B-F2B2-4DAE-8BD9-9D4146164279}" type="presOf" srcId="{606CAF45-DF61-4EEC-92DC-200DFD0687CB}" destId="{151270CD-7A12-44AF-A38E-6CBD8116A2F3}" srcOrd="1" destOrd="0" presId="urn:microsoft.com/office/officeart/2005/8/layout/orgChart1"/>
    <dgm:cxn modelId="{6500A584-F052-4B44-B437-0919BEDCDDC1}" type="presOf" srcId="{E0582EA2-AC84-4AE4-9743-3C0F15369B93}" destId="{7233769A-2A79-435C-8C37-D4492585B852}" srcOrd="1" destOrd="0" presId="urn:microsoft.com/office/officeart/2005/8/layout/orgChart1"/>
    <dgm:cxn modelId="{E6DB2387-5746-4F1D-B7CA-BBDD9FB7AE35}" type="presOf" srcId="{8391D3D8-4AE3-445E-95EA-D7BB80D3E75B}" destId="{429DACDF-A1E1-446E-B35A-843C15AE3ABA}" srcOrd="1" destOrd="0" presId="urn:microsoft.com/office/officeart/2005/8/layout/orgChart1"/>
    <dgm:cxn modelId="{A8515B9C-57D8-4909-B290-E95E41AAD38C}" srcId="{606CAF45-DF61-4EEC-92DC-200DFD0687CB}" destId="{A85B7F6E-E70D-4CE2-9AA9-0893F8578FCC}" srcOrd="1" destOrd="0" parTransId="{E676856B-748F-407B-80E2-967EFE80D194}" sibTransId="{BF90DA65-E246-405E-8B4D-C6E39520A5A2}"/>
    <dgm:cxn modelId="{A6AA9B9D-E87B-4AE9-913C-0D54617648F0}" type="presOf" srcId="{13CC7B12-2C71-4BC7-A445-AB5645B76BF2}" destId="{792E5D1F-C1EE-4A12-AF6F-00A01517A49E}" srcOrd="1" destOrd="0" presId="urn:microsoft.com/office/officeart/2005/8/layout/orgChart1"/>
    <dgm:cxn modelId="{FDEBD2A5-63FA-40C1-BF21-23C8E40FAAF1}" type="presOf" srcId="{36C5FAA8-22E6-45D0-93BC-FA8F11AD68E3}" destId="{09B0CB8E-155F-44B2-9054-B6F07A38136A}" srcOrd="0" destOrd="0" presId="urn:microsoft.com/office/officeart/2005/8/layout/orgChart1"/>
    <dgm:cxn modelId="{CD2B8FAE-7AF1-4A36-8CB6-61D791486028}" type="presOf" srcId="{3864DCD0-314B-42A5-9340-23393CD06BC7}" destId="{8D097489-013F-4EB1-B283-831E044FD8C4}" srcOrd="0" destOrd="0" presId="urn:microsoft.com/office/officeart/2005/8/layout/orgChart1"/>
    <dgm:cxn modelId="{2B5B25C2-5A28-4E8D-83BE-CF781E12EF56}" type="presOf" srcId="{13CC7B12-2C71-4BC7-A445-AB5645B76BF2}" destId="{87153BBB-282F-4CF8-B9DD-1F07566DFA1D}" srcOrd="0" destOrd="0" presId="urn:microsoft.com/office/officeart/2005/8/layout/orgChart1"/>
    <dgm:cxn modelId="{B82182CB-CA8A-4E17-A364-BEB261727633}" type="presOf" srcId="{AE22EB8D-292B-4B92-9BD4-E630AE11B44D}" destId="{8087F46C-3B65-42F5-BE57-99C202DA134E}" srcOrd="0" destOrd="0" presId="urn:microsoft.com/office/officeart/2005/8/layout/orgChart1"/>
    <dgm:cxn modelId="{2500F1CF-9A22-45F3-98C0-CBD94872D539}" type="presOf" srcId="{E676856B-748F-407B-80E2-967EFE80D194}" destId="{9F02F029-ADC3-4745-9E66-8BA2CA216146}" srcOrd="0" destOrd="0" presId="urn:microsoft.com/office/officeart/2005/8/layout/orgChart1"/>
    <dgm:cxn modelId="{B12E71ED-4E44-4335-AB9E-988A71219B3C}" type="presOf" srcId="{EC60C54F-501B-4C78-B12D-32BD5F530335}" destId="{9494165E-D649-43B0-B139-E3C96985A61E}" srcOrd="1" destOrd="0" presId="urn:microsoft.com/office/officeart/2005/8/layout/orgChart1"/>
    <dgm:cxn modelId="{782F5EF0-A45D-42F9-A981-30DCF4711AE7}" type="presOf" srcId="{A85B7F6E-E70D-4CE2-9AA9-0893F8578FCC}" destId="{E6C7B3F1-6E0F-4E9B-A821-F4E5D660F3A7}" srcOrd="0" destOrd="0" presId="urn:microsoft.com/office/officeart/2005/8/layout/orgChart1"/>
    <dgm:cxn modelId="{B0F4E8F1-C1BE-4DA8-A9F8-4F9A25B04DDB}" type="presOf" srcId="{7AE1C470-7E92-4E02-BDE6-19A1F82EFD56}" destId="{5AE9BD46-8712-4D1E-8638-C3F813F729DC}" srcOrd="1" destOrd="0" presId="urn:microsoft.com/office/officeart/2005/8/layout/orgChart1"/>
    <dgm:cxn modelId="{8AD411F7-9256-42E9-A785-7AB09C17EAC4}" srcId="{E0582EA2-AC84-4AE4-9743-3C0F15369B93}" destId="{EC60C54F-501B-4C78-B12D-32BD5F530335}" srcOrd="0" destOrd="0" parTransId="{839237C2-FD98-4BF2-992B-0451ACD2B1D1}" sibTransId="{282C5DDB-9472-498F-8185-1B5EC80D1806}"/>
    <dgm:cxn modelId="{82629EF8-3578-4254-9752-EFCC0A00771E}" type="presOf" srcId="{839237C2-FD98-4BF2-992B-0451ACD2B1D1}" destId="{1B8F860C-5CF4-457C-B730-14776669EA63}" srcOrd="0" destOrd="0" presId="urn:microsoft.com/office/officeart/2005/8/layout/orgChart1"/>
    <dgm:cxn modelId="{59C5F2DD-EBD6-4451-A4ED-29F83CD0D7A8}" type="presParOf" srcId="{4E338372-CE4D-467A-9374-D5C1F92392C6}" destId="{EC260DFC-7BAE-4F18-9893-397019AB7DEF}" srcOrd="0" destOrd="0" presId="urn:microsoft.com/office/officeart/2005/8/layout/orgChart1"/>
    <dgm:cxn modelId="{704328CA-0696-49D1-AFD9-29530CD4CF89}" type="presParOf" srcId="{EC260DFC-7BAE-4F18-9893-397019AB7DEF}" destId="{9C7C0B6D-7925-4CCC-8A0F-F89DAF410811}" srcOrd="0" destOrd="0" presId="urn:microsoft.com/office/officeart/2005/8/layout/orgChart1"/>
    <dgm:cxn modelId="{95A1267B-0E9E-4BF7-85B0-8453BFF62951}" type="presParOf" srcId="{9C7C0B6D-7925-4CCC-8A0F-F89DAF410811}" destId="{16CC336C-A07C-4E88-BC9E-ABFA6A82CBB5}" srcOrd="0" destOrd="0" presId="urn:microsoft.com/office/officeart/2005/8/layout/orgChart1"/>
    <dgm:cxn modelId="{BE1906B9-7321-4DB4-B6EC-62F5EA8F118C}" type="presParOf" srcId="{9C7C0B6D-7925-4CCC-8A0F-F89DAF410811}" destId="{151270CD-7A12-44AF-A38E-6CBD8116A2F3}" srcOrd="1" destOrd="0" presId="urn:microsoft.com/office/officeart/2005/8/layout/orgChart1"/>
    <dgm:cxn modelId="{C284A0A2-C893-436B-96ED-063E5567885D}" type="presParOf" srcId="{EC260DFC-7BAE-4F18-9893-397019AB7DEF}" destId="{B713D886-30F6-4AFE-84A1-5C6738B77887}" srcOrd="1" destOrd="0" presId="urn:microsoft.com/office/officeart/2005/8/layout/orgChart1"/>
    <dgm:cxn modelId="{52B59522-DB3A-47F3-86E8-1779725C16C3}" type="presParOf" srcId="{B713D886-30F6-4AFE-84A1-5C6738B77887}" destId="{54122DEF-738A-4059-BD92-8822F9FD2CC4}" srcOrd="0" destOrd="0" presId="urn:microsoft.com/office/officeart/2005/8/layout/orgChart1"/>
    <dgm:cxn modelId="{5B50FEB6-9A64-4C4D-B0DC-A4BFE53345D9}" type="presParOf" srcId="{B713D886-30F6-4AFE-84A1-5C6738B77887}" destId="{CA6763E9-E7A9-4DD8-B9EF-C42839F6F218}" srcOrd="1" destOrd="0" presId="urn:microsoft.com/office/officeart/2005/8/layout/orgChart1"/>
    <dgm:cxn modelId="{CE31DE47-AA3E-4C75-99C9-1DE6EEA470D8}" type="presParOf" srcId="{CA6763E9-E7A9-4DD8-B9EF-C42839F6F218}" destId="{30FED4D8-601B-43F2-8176-53AB4E8D417F}" srcOrd="0" destOrd="0" presId="urn:microsoft.com/office/officeart/2005/8/layout/orgChart1"/>
    <dgm:cxn modelId="{BD35F068-8AEC-431B-8359-F50743E5D1C5}" type="presParOf" srcId="{30FED4D8-601B-43F2-8176-53AB4E8D417F}" destId="{DD48CFCE-C491-47B5-8C91-676CF34529AE}" srcOrd="0" destOrd="0" presId="urn:microsoft.com/office/officeart/2005/8/layout/orgChart1"/>
    <dgm:cxn modelId="{1011B371-138E-46EC-945F-F631466D08DF}" type="presParOf" srcId="{30FED4D8-601B-43F2-8176-53AB4E8D417F}" destId="{429DACDF-A1E1-446E-B35A-843C15AE3ABA}" srcOrd="1" destOrd="0" presId="urn:microsoft.com/office/officeart/2005/8/layout/orgChart1"/>
    <dgm:cxn modelId="{02CD548C-8AE8-4690-A094-A66F27481369}" type="presParOf" srcId="{CA6763E9-E7A9-4DD8-B9EF-C42839F6F218}" destId="{2159B83B-100E-4C3D-9FA2-0C978F139532}" srcOrd="1" destOrd="0" presId="urn:microsoft.com/office/officeart/2005/8/layout/orgChart1"/>
    <dgm:cxn modelId="{8412517D-A32E-40D6-915A-29DA1ED18B7B}" type="presParOf" srcId="{2159B83B-100E-4C3D-9FA2-0C978F139532}" destId="{09B0CB8E-155F-44B2-9054-B6F07A38136A}" srcOrd="0" destOrd="0" presId="urn:microsoft.com/office/officeart/2005/8/layout/orgChart1"/>
    <dgm:cxn modelId="{2538A29B-E5E2-47E2-948B-60BBB61129D7}" type="presParOf" srcId="{2159B83B-100E-4C3D-9FA2-0C978F139532}" destId="{FE3734BC-9AD1-460F-A4D1-1A2B13C55D15}" srcOrd="1" destOrd="0" presId="urn:microsoft.com/office/officeart/2005/8/layout/orgChart1"/>
    <dgm:cxn modelId="{7C32E6E4-FE4D-4FB4-B0C4-746E9ABE0A73}" type="presParOf" srcId="{FE3734BC-9AD1-460F-A4D1-1A2B13C55D15}" destId="{8DB81075-416F-4945-93BA-7B7506E23213}" srcOrd="0" destOrd="0" presId="urn:microsoft.com/office/officeart/2005/8/layout/orgChart1"/>
    <dgm:cxn modelId="{D3C6A89C-7ECB-4381-BF03-A174DEE2A7CC}" type="presParOf" srcId="{8DB81075-416F-4945-93BA-7B7506E23213}" destId="{1CF71C40-F975-4333-B2CA-932721C5B3FE}" srcOrd="0" destOrd="0" presId="urn:microsoft.com/office/officeart/2005/8/layout/orgChart1"/>
    <dgm:cxn modelId="{8A26BA38-AE12-45F0-A7F6-6A36E73B40D2}" type="presParOf" srcId="{8DB81075-416F-4945-93BA-7B7506E23213}" destId="{7233769A-2A79-435C-8C37-D4492585B852}" srcOrd="1" destOrd="0" presId="urn:microsoft.com/office/officeart/2005/8/layout/orgChart1"/>
    <dgm:cxn modelId="{78A49368-41E8-4971-B4BF-915FAD6542EB}" type="presParOf" srcId="{FE3734BC-9AD1-460F-A4D1-1A2B13C55D15}" destId="{75FA41DF-5621-4A28-8700-4CBCB63E2316}" srcOrd="1" destOrd="0" presId="urn:microsoft.com/office/officeart/2005/8/layout/orgChart1"/>
    <dgm:cxn modelId="{6084D14F-5BAD-4942-8C89-0A2AE524F5ED}" type="presParOf" srcId="{75FA41DF-5621-4A28-8700-4CBCB63E2316}" destId="{1B8F860C-5CF4-457C-B730-14776669EA63}" srcOrd="0" destOrd="0" presId="urn:microsoft.com/office/officeart/2005/8/layout/orgChart1"/>
    <dgm:cxn modelId="{3F0B5FE4-0CE7-4001-9A3D-505AFF440AD4}" type="presParOf" srcId="{75FA41DF-5621-4A28-8700-4CBCB63E2316}" destId="{D29B9ED7-D48B-4731-A957-33FD88854AC5}" srcOrd="1" destOrd="0" presId="urn:microsoft.com/office/officeart/2005/8/layout/orgChart1"/>
    <dgm:cxn modelId="{20488A49-55A3-42E7-BF45-07C909215016}" type="presParOf" srcId="{D29B9ED7-D48B-4731-A957-33FD88854AC5}" destId="{1C84AA14-4C45-46CA-83FD-FCB437AEBA20}" srcOrd="0" destOrd="0" presId="urn:microsoft.com/office/officeart/2005/8/layout/orgChart1"/>
    <dgm:cxn modelId="{3A131F1F-25E4-4F10-A5BC-932EFED4F4BD}" type="presParOf" srcId="{1C84AA14-4C45-46CA-83FD-FCB437AEBA20}" destId="{06986B5D-94BD-40E1-9501-750E67E1D160}" srcOrd="0" destOrd="0" presId="urn:microsoft.com/office/officeart/2005/8/layout/orgChart1"/>
    <dgm:cxn modelId="{5A619995-725D-4CF5-B105-B9E8C955F707}" type="presParOf" srcId="{1C84AA14-4C45-46CA-83FD-FCB437AEBA20}" destId="{9494165E-D649-43B0-B139-E3C96985A61E}" srcOrd="1" destOrd="0" presId="urn:microsoft.com/office/officeart/2005/8/layout/orgChart1"/>
    <dgm:cxn modelId="{88A39701-6D79-4E83-9866-DE1AFBA97FCC}" type="presParOf" srcId="{D29B9ED7-D48B-4731-A957-33FD88854AC5}" destId="{3F46B839-0C22-47D0-9CCF-F59586C1B193}" srcOrd="1" destOrd="0" presId="urn:microsoft.com/office/officeart/2005/8/layout/orgChart1"/>
    <dgm:cxn modelId="{0A9AE11D-06F9-4313-BD63-24488FE76D09}" type="presParOf" srcId="{D29B9ED7-D48B-4731-A957-33FD88854AC5}" destId="{90ABD22C-1574-4EC5-AF26-242B899CD6A3}" srcOrd="2" destOrd="0" presId="urn:microsoft.com/office/officeart/2005/8/layout/orgChart1"/>
    <dgm:cxn modelId="{467B2152-4832-4C6C-B1C6-8330BCD85400}" type="presParOf" srcId="{FE3734BC-9AD1-460F-A4D1-1A2B13C55D15}" destId="{A843362C-21B5-46C7-944C-6A53592DB970}" srcOrd="2" destOrd="0" presId="urn:microsoft.com/office/officeart/2005/8/layout/orgChart1"/>
    <dgm:cxn modelId="{2A90911D-1B79-4E78-B433-933FCD404FA7}" type="presParOf" srcId="{2159B83B-100E-4C3D-9FA2-0C978F139532}" destId="{8D097489-013F-4EB1-B283-831E044FD8C4}" srcOrd="2" destOrd="0" presId="urn:microsoft.com/office/officeart/2005/8/layout/orgChart1"/>
    <dgm:cxn modelId="{E18536FE-572D-4A9C-8CD1-EB153EE75E7D}" type="presParOf" srcId="{2159B83B-100E-4C3D-9FA2-0C978F139532}" destId="{DE667598-3329-4FCB-B34A-F2E73623CD1B}" srcOrd="3" destOrd="0" presId="urn:microsoft.com/office/officeart/2005/8/layout/orgChart1"/>
    <dgm:cxn modelId="{8616302A-9FF0-45CD-A625-33DF2C100F15}" type="presParOf" srcId="{DE667598-3329-4FCB-B34A-F2E73623CD1B}" destId="{AD4BCA62-8155-4686-9371-7E4AD275337F}" srcOrd="0" destOrd="0" presId="urn:microsoft.com/office/officeart/2005/8/layout/orgChart1"/>
    <dgm:cxn modelId="{DD5E18F7-E7D6-466F-A998-957C45AEE07B}" type="presParOf" srcId="{AD4BCA62-8155-4686-9371-7E4AD275337F}" destId="{87153BBB-282F-4CF8-B9DD-1F07566DFA1D}" srcOrd="0" destOrd="0" presId="urn:microsoft.com/office/officeart/2005/8/layout/orgChart1"/>
    <dgm:cxn modelId="{FE3C976A-4D28-4077-B627-8EF73C43EB08}" type="presParOf" srcId="{AD4BCA62-8155-4686-9371-7E4AD275337F}" destId="{792E5D1F-C1EE-4A12-AF6F-00A01517A49E}" srcOrd="1" destOrd="0" presId="urn:microsoft.com/office/officeart/2005/8/layout/orgChart1"/>
    <dgm:cxn modelId="{08AAB0DF-17FF-439E-B4F5-1AAF5B68643B}" type="presParOf" srcId="{DE667598-3329-4FCB-B34A-F2E73623CD1B}" destId="{2FCB80FE-B667-4C04-82F6-3E57ACC22CF9}" srcOrd="1" destOrd="0" presId="urn:microsoft.com/office/officeart/2005/8/layout/orgChart1"/>
    <dgm:cxn modelId="{145CF595-0769-41BE-959A-1FAFBB328A1C}" type="presParOf" srcId="{2FCB80FE-B667-4C04-82F6-3E57ACC22CF9}" destId="{8087F46C-3B65-42F5-BE57-99C202DA134E}" srcOrd="0" destOrd="0" presId="urn:microsoft.com/office/officeart/2005/8/layout/orgChart1"/>
    <dgm:cxn modelId="{8335FA0C-149E-4043-AF02-A36570904962}" type="presParOf" srcId="{2FCB80FE-B667-4C04-82F6-3E57ACC22CF9}" destId="{A938A550-D692-496A-A2BD-9C2C4C63E0A9}" srcOrd="1" destOrd="0" presId="urn:microsoft.com/office/officeart/2005/8/layout/orgChart1"/>
    <dgm:cxn modelId="{B1AB0B3F-8C87-4868-9453-99F2678AEBCB}" type="presParOf" srcId="{A938A550-D692-496A-A2BD-9C2C4C63E0A9}" destId="{DFC33C1E-DD74-43CE-93F7-5F934E01C651}" srcOrd="0" destOrd="0" presId="urn:microsoft.com/office/officeart/2005/8/layout/orgChart1"/>
    <dgm:cxn modelId="{D775DCDD-6010-4F1C-86DB-08CD45C3337D}" type="presParOf" srcId="{DFC33C1E-DD74-43CE-93F7-5F934E01C651}" destId="{ECE25664-3AAC-455F-926E-B5D64AD92886}" srcOrd="0" destOrd="0" presId="urn:microsoft.com/office/officeart/2005/8/layout/orgChart1"/>
    <dgm:cxn modelId="{A246B825-5F64-4B06-ABB1-05F591404D13}" type="presParOf" srcId="{DFC33C1E-DD74-43CE-93F7-5F934E01C651}" destId="{5AE9BD46-8712-4D1E-8638-C3F813F729DC}" srcOrd="1" destOrd="0" presId="urn:microsoft.com/office/officeart/2005/8/layout/orgChart1"/>
    <dgm:cxn modelId="{33DDC0B9-F543-466A-A711-62B690911484}" type="presParOf" srcId="{A938A550-D692-496A-A2BD-9C2C4C63E0A9}" destId="{8035E1E9-4075-487E-B326-2DD404F7BAA7}" srcOrd="1" destOrd="0" presId="urn:microsoft.com/office/officeart/2005/8/layout/orgChart1"/>
    <dgm:cxn modelId="{ADBC3528-8E8D-46FC-8CF0-D5FC7F300906}" type="presParOf" srcId="{A938A550-D692-496A-A2BD-9C2C4C63E0A9}" destId="{703E0BFC-AD59-4C1E-9554-E2F9D67BEBAE}" srcOrd="2" destOrd="0" presId="urn:microsoft.com/office/officeart/2005/8/layout/orgChart1"/>
    <dgm:cxn modelId="{91DF957D-7216-4CAA-B396-794D991CBCED}" type="presParOf" srcId="{DE667598-3329-4FCB-B34A-F2E73623CD1B}" destId="{8628CBEA-9633-4167-96A9-B276F7A77C4B}" srcOrd="2" destOrd="0" presId="urn:microsoft.com/office/officeart/2005/8/layout/orgChart1"/>
    <dgm:cxn modelId="{3A9BD45A-E20D-4093-A5F5-7BC7B2B8EEA4}" type="presParOf" srcId="{CA6763E9-E7A9-4DD8-B9EF-C42839F6F218}" destId="{BE61CEA9-37B2-4F9B-B701-0EC6BDFFB4BF}" srcOrd="2" destOrd="0" presId="urn:microsoft.com/office/officeart/2005/8/layout/orgChart1"/>
    <dgm:cxn modelId="{6CA5A07C-1EE9-45E8-AAC9-A34175FFC019}" type="presParOf" srcId="{B713D886-30F6-4AFE-84A1-5C6738B77887}" destId="{9F02F029-ADC3-4745-9E66-8BA2CA216146}" srcOrd="2" destOrd="0" presId="urn:microsoft.com/office/officeart/2005/8/layout/orgChart1"/>
    <dgm:cxn modelId="{0EF5F9BE-2D14-41DD-904C-5D8ACC2DCAE7}" type="presParOf" srcId="{B713D886-30F6-4AFE-84A1-5C6738B77887}" destId="{FD246D1E-5A2E-43BC-B7B4-12BF7B3DAC95}" srcOrd="3" destOrd="0" presId="urn:microsoft.com/office/officeart/2005/8/layout/orgChart1"/>
    <dgm:cxn modelId="{A6C97FF3-BFA1-4C01-A867-CBA120C0BCEA}" type="presParOf" srcId="{FD246D1E-5A2E-43BC-B7B4-12BF7B3DAC95}" destId="{889C900B-5962-4265-89D9-29F6D81CBD7A}" srcOrd="0" destOrd="0" presId="urn:microsoft.com/office/officeart/2005/8/layout/orgChart1"/>
    <dgm:cxn modelId="{AD7ED9B9-DC21-4C4B-AA12-51E9381C3920}" type="presParOf" srcId="{889C900B-5962-4265-89D9-29F6D81CBD7A}" destId="{E6C7B3F1-6E0F-4E9B-A821-F4E5D660F3A7}" srcOrd="0" destOrd="0" presId="urn:microsoft.com/office/officeart/2005/8/layout/orgChart1"/>
    <dgm:cxn modelId="{4C178A1B-9B78-4410-8730-FAB6C1AD7A17}" type="presParOf" srcId="{889C900B-5962-4265-89D9-29F6D81CBD7A}" destId="{32A4888F-B5D9-45E9-ADC2-F2027DD33828}" srcOrd="1" destOrd="0" presId="urn:microsoft.com/office/officeart/2005/8/layout/orgChart1"/>
    <dgm:cxn modelId="{D7E8DEBE-F533-4B4D-A416-EDE70FF4BFF4}" type="presParOf" srcId="{FD246D1E-5A2E-43BC-B7B4-12BF7B3DAC95}" destId="{4FB43CDD-AA06-4764-8366-0CBB522A8C7C}" srcOrd="1" destOrd="0" presId="urn:microsoft.com/office/officeart/2005/8/layout/orgChart1"/>
    <dgm:cxn modelId="{3B71CC68-23A0-409C-8346-C54E8FAD4906}" type="presParOf" srcId="{FD246D1E-5A2E-43BC-B7B4-12BF7B3DAC95}" destId="{9A1200F4-B88D-44BC-8E5F-407BB821A097}" srcOrd="2" destOrd="0" presId="urn:microsoft.com/office/officeart/2005/8/layout/orgChart1"/>
    <dgm:cxn modelId="{5ACC390B-9CB8-4355-AAE2-01E843CE968F}" type="presParOf" srcId="{EC260DFC-7BAE-4F18-9893-397019AB7DEF}" destId="{308E7F65-7428-4DAC-9569-78B5055D0A5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D7AE3F-FAA8-4D53-BA8F-FB6A06AA8E3D}" type="doc">
      <dgm:prSet loTypeId="urn:microsoft.com/office/officeart/2005/8/layout/orgChart1" loCatId="hierarchy" qsTypeId="urn:microsoft.com/office/officeart/2005/8/quickstyle/3d1" qsCatId="3D" csTypeId="urn:microsoft.com/office/officeart/2005/8/colors/colorful2" csCatId="colorful" phldr="1"/>
      <dgm:spPr/>
      <dgm:t>
        <a:bodyPr/>
        <a:lstStyle/>
        <a:p>
          <a:endParaRPr lang="el-GR"/>
        </a:p>
      </dgm:t>
    </dgm:pt>
    <dgm:pt modelId="{606CAF45-DF61-4EEC-92DC-200DFD0687CB}">
      <dgm:prSet phldrT="[Κείμενο]" custT="1"/>
      <dgm:spPr/>
      <dgm:t>
        <a:bodyPr/>
        <a:lstStyle/>
        <a:p>
          <a:r>
            <a:rPr lang="el-GR" sz="1800" dirty="0">
              <a:latin typeface="+mn-lt"/>
            </a:rPr>
            <a:t>Μέτρα καταπολέμησης ανεργίας</a:t>
          </a:r>
        </a:p>
      </dgm:t>
    </dgm:pt>
    <dgm:pt modelId="{A9CD4ED5-3562-4497-8236-C6EB8F5143C5}" type="parTrans" cxnId="{30EBA848-8290-4C70-8196-91754EB5F77A}">
      <dgm:prSet/>
      <dgm:spPr/>
      <dgm:t>
        <a:bodyPr/>
        <a:lstStyle/>
        <a:p>
          <a:endParaRPr lang="el-GR" sz="1600">
            <a:latin typeface="+mn-lt"/>
          </a:endParaRPr>
        </a:p>
      </dgm:t>
    </dgm:pt>
    <dgm:pt modelId="{E845A900-943F-438E-A848-4347BD0BEAFD}" type="sibTrans" cxnId="{30EBA848-8290-4C70-8196-91754EB5F77A}">
      <dgm:prSet/>
      <dgm:spPr/>
      <dgm:t>
        <a:bodyPr/>
        <a:lstStyle/>
        <a:p>
          <a:endParaRPr lang="el-GR" sz="1600">
            <a:latin typeface="+mn-lt"/>
          </a:endParaRPr>
        </a:p>
      </dgm:t>
    </dgm:pt>
    <dgm:pt modelId="{8391D3D8-4AE3-445E-95EA-D7BB80D3E75B}">
      <dgm:prSet phldrT="[Κείμενο]" custT="1"/>
      <dgm:spPr/>
      <dgm:t>
        <a:bodyPr/>
        <a:lstStyle/>
        <a:p>
          <a:r>
            <a:rPr lang="el-GR" sz="1800" dirty="0">
              <a:latin typeface="+mn-lt"/>
            </a:rPr>
            <a:t>Μέτρα αύξησης συνολικής ζήτησης</a:t>
          </a:r>
        </a:p>
      </dgm:t>
    </dgm:pt>
    <dgm:pt modelId="{AA114813-6EC8-4217-9A30-0E5A9EC22A5E}" type="parTrans" cxnId="{BA24E206-72E1-460E-9096-D301A1770F03}">
      <dgm:prSet/>
      <dgm:spPr/>
      <dgm:t>
        <a:bodyPr/>
        <a:lstStyle/>
        <a:p>
          <a:endParaRPr lang="el-GR" sz="1600">
            <a:latin typeface="+mn-lt"/>
          </a:endParaRPr>
        </a:p>
      </dgm:t>
    </dgm:pt>
    <dgm:pt modelId="{D69C8DDE-62C2-4FA5-B9B1-950AC17610C7}" type="sibTrans" cxnId="{BA24E206-72E1-460E-9096-D301A1770F03}">
      <dgm:prSet/>
      <dgm:spPr/>
      <dgm:t>
        <a:bodyPr/>
        <a:lstStyle/>
        <a:p>
          <a:endParaRPr lang="el-GR" sz="1600">
            <a:latin typeface="+mn-lt"/>
          </a:endParaRPr>
        </a:p>
      </dgm:t>
    </dgm:pt>
    <dgm:pt modelId="{E0582EA2-AC84-4AE4-9743-3C0F15369B93}">
      <dgm:prSet phldrT="[Κείμενο]" custT="1"/>
      <dgm:spPr/>
      <dgm:t>
        <a:bodyPr/>
        <a:lstStyle/>
        <a:p>
          <a:r>
            <a:rPr lang="el-GR" sz="1800" dirty="0">
              <a:latin typeface="+mn-lt"/>
            </a:rPr>
            <a:t>Δημοσιονομικά</a:t>
          </a:r>
        </a:p>
      </dgm:t>
    </dgm:pt>
    <dgm:pt modelId="{36C5FAA8-22E6-45D0-93BC-FA8F11AD68E3}" type="parTrans" cxnId="{58B0F659-7738-4B0F-A970-674F847B4C5C}">
      <dgm:prSet/>
      <dgm:spPr/>
      <dgm:t>
        <a:bodyPr/>
        <a:lstStyle/>
        <a:p>
          <a:endParaRPr lang="el-GR" sz="1600">
            <a:latin typeface="+mn-lt"/>
          </a:endParaRPr>
        </a:p>
      </dgm:t>
    </dgm:pt>
    <dgm:pt modelId="{C6CE3706-24EF-4118-9572-8520192C7E4B}" type="sibTrans" cxnId="{58B0F659-7738-4B0F-A970-674F847B4C5C}">
      <dgm:prSet/>
      <dgm:spPr/>
      <dgm:t>
        <a:bodyPr/>
        <a:lstStyle/>
        <a:p>
          <a:endParaRPr lang="el-GR" sz="1600">
            <a:latin typeface="+mn-lt"/>
          </a:endParaRPr>
        </a:p>
      </dgm:t>
    </dgm:pt>
    <dgm:pt modelId="{13CC7B12-2C71-4BC7-A445-AB5645B76BF2}">
      <dgm:prSet phldrT="[Κείμενο]" custT="1"/>
      <dgm:spPr/>
      <dgm:t>
        <a:bodyPr/>
        <a:lstStyle/>
        <a:p>
          <a:r>
            <a:rPr lang="el-GR" sz="1800" dirty="0">
              <a:latin typeface="+mn-lt"/>
            </a:rPr>
            <a:t>Νομισματικά</a:t>
          </a:r>
        </a:p>
      </dgm:t>
    </dgm:pt>
    <dgm:pt modelId="{3864DCD0-314B-42A5-9340-23393CD06BC7}" type="parTrans" cxnId="{EBAFC002-8FD1-49DC-A423-F3B7346D7803}">
      <dgm:prSet/>
      <dgm:spPr/>
      <dgm:t>
        <a:bodyPr/>
        <a:lstStyle/>
        <a:p>
          <a:endParaRPr lang="el-GR" sz="1600">
            <a:latin typeface="+mn-lt"/>
          </a:endParaRPr>
        </a:p>
      </dgm:t>
    </dgm:pt>
    <dgm:pt modelId="{D6DAAD28-62A4-44FF-9A50-611FF19B8FC9}" type="sibTrans" cxnId="{EBAFC002-8FD1-49DC-A423-F3B7346D7803}">
      <dgm:prSet/>
      <dgm:spPr/>
      <dgm:t>
        <a:bodyPr/>
        <a:lstStyle/>
        <a:p>
          <a:endParaRPr lang="el-GR" sz="1600">
            <a:latin typeface="+mn-lt"/>
          </a:endParaRPr>
        </a:p>
      </dgm:t>
    </dgm:pt>
    <dgm:pt modelId="{A85B7F6E-E70D-4CE2-9AA9-0893F8578FCC}">
      <dgm:prSet phldrT="[Κείμενο]" custT="1"/>
      <dgm:spPr/>
      <dgm:t>
        <a:bodyPr/>
        <a:lstStyle/>
        <a:p>
          <a:r>
            <a:rPr lang="el-GR" sz="1800" dirty="0">
              <a:latin typeface="+mn-lt"/>
            </a:rPr>
            <a:t>Μέτρα επαγγελματικής κατάρτισης</a:t>
          </a:r>
        </a:p>
      </dgm:t>
    </dgm:pt>
    <dgm:pt modelId="{E676856B-748F-407B-80E2-967EFE80D194}" type="parTrans" cxnId="{A8515B9C-57D8-4909-B290-E95E41AAD38C}">
      <dgm:prSet/>
      <dgm:spPr/>
      <dgm:t>
        <a:bodyPr/>
        <a:lstStyle/>
        <a:p>
          <a:endParaRPr lang="el-GR" sz="1600">
            <a:latin typeface="+mn-lt"/>
          </a:endParaRPr>
        </a:p>
      </dgm:t>
    </dgm:pt>
    <dgm:pt modelId="{BF90DA65-E246-405E-8B4D-C6E39520A5A2}" type="sibTrans" cxnId="{A8515B9C-57D8-4909-B290-E95E41AAD38C}">
      <dgm:prSet/>
      <dgm:spPr/>
      <dgm:t>
        <a:bodyPr/>
        <a:lstStyle/>
        <a:p>
          <a:endParaRPr lang="el-GR" sz="1600">
            <a:latin typeface="+mn-lt"/>
          </a:endParaRPr>
        </a:p>
      </dgm:t>
    </dgm:pt>
    <dgm:pt modelId="{EC60C54F-501B-4C78-B12D-32BD5F530335}">
      <dgm:prSet phldrT="[Κείμενο]" custT="1"/>
      <dgm:spPr/>
      <dgm:t>
        <a:bodyPr/>
        <a:lstStyle/>
        <a:p>
          <a:r>
            <a:rPr lang="el-GR" sz="1800" dirty="0">
              <a:latin typeface="+mn-lt"/>
            </a:rPr>
            <a:t>Αύξηση κρατικών δαπανών για δημόσια έργα</a:t>
          </a:r>
        </a:p>
      </dgm:t>
    </dgm:pt>
    <dgm:pt modelId="{839237C2-FD98-4BF2-992B-0451ACD2B1D1}" type="parTrans" cxnId="{8AD411F7-9256-42E9-A785-7AB09C17EAC4}">
      <dgm:prSet/>
      <dgm:spPr/>
      <dgm:t>
        <a:bodyPr/>
        <a:lstStyle/>
        <a:p>
          <a:endParaRPr lang="el-GR">
            <a:latin typeface="+mn-lt"/>
          </a:endParaRPr>
        </a:p>
      </dgm:t>
    </dgm:pt>
    <dgm:pt modelId="{282C5DDB-9472-498F-8185-1B5EC80D1806}" type="sibTrans" cxnId="{8AD411F7-9256-42E9-A785-7AB09C17EAC4}">
      <dgm:prSet/>
      <dgm:spPr/>
      <dgm:t>
        <a:bodyPr/>
        <a:lstStyle/>
        <a:p>
          <a:endParaRPr lang="el-GR">
            <a:latin typeface="+mn-lt"/>
          </a:endParaRPr>
        </a:p>
      </dgm:t>
    </dgm:pt>
    <dgm:pt modelId="{7AE1C470-7E92-4E02-BDE6-19A1F82EFD56}">
      <dgm:prSet phldrT="[Κείμενο]" custT="1"/>
      <dgm:spPr/>
      <dgm:t>
        <a:bodyPr/>
        <a:lstStyle/>
        <a:p>
          <a:r>
            <a:rPr lang="el-GR" sz="1800" dirty="0">
              <a:latin typeface="+mn-lt"/>
            </a:rPr>
            <a:t>Μείωση επιτοκίου</a:t>
          </a:r>
        </a:p>
      </dgm:t>
    </dgm:pt>
    <dgm:pt modelId="{AE22EB8D-292B-4B92-9BD4-E630AE11B44D}" type="parTrans" cxnId="{E3E6E157-C766-4C88-A2A1-8B6D9902B154}">
      <dgm:prSet/>
      <dgm:spPr/>
      <dgm:t>
        <a:bodyPr/>
        <a:lstStyle/>
        <a:p>
          <a:endParaRPr lang="el-GR">
            <a:latin typeface="+mn-lt"/>
          </a:endParaRPr>
        </a:p>
      </dgm:t>
    </dgm:pt>
    <dgm:pt modelId="{343BE6D4-5C10-40BC-9E20-11C664C274FA}" type="sibTrans" cxnId="{E3E6E157-C766-4C88-A2A1-8B6D9902B154}">
      <dgm:prSet/>
      <dgm:spPr/>
      <dgm:t>
        <a:bodyPr/>
        <a:lstStyle/>
        <a:p>
          <a:endParaRPr lang="el-GR">
            <a:latin typeface="+mn-lt"/>
          </a:endParaRPr>
        </a:p>
      </dgm:t>
    </dgm:pt>
    <dgm:pt modelId="{4E338372-CE4D-467A-9374-D5C1F92392C6}" type="pres">
      <dgm:prSet presAssocID="{44D7AE3F-FAA8-4D53-BA8F-FB6A06AA8E3D}" presName="hierChild1" presStyleCnt="0">
        <dgm:presLayoutVars>
          <dgm:orgChart val="1"/>
          <dgm:chPref val="1"/>
          <dgm:dir/>
          <dgm:animOne val="branch"/>
          <dgm:animLvl val="lvl"/>
          <dgm:resizeHandles/>
        </dgm:presLayoutVars>
      </dgm:prSet>
      <dgm:spPr/>
    </dgm:pt>
    <dgm:pt modelId="{EC260DFC-7BAE-4F18-9893-397019AB7DEF}" type="pres">
      <dgm:prSet presAssocID="{606CAF45-DF61-4EEC-92DC-200DFD0687CB}" presName="hierRoot1" presStyleCnt="0">
        <dgm:presLayoutVars>
          <dgm:hierBranch val="init"/>
        </dgm:presLayoutVars>
      </dgm:prSet>
      <dgm:spPr/>
    </dgm:pt>
    <dgm:pt modelId="{9C7C0B6D-7925-4CCC-8A0F-F89DAF410811}" type="pres">
      <dgm:prSet presAssocID="{606CAF45-DF61-4EEC-92DC-200DFD0687CB}" presName="rootComposite1" presStyleCnt="0"/>
      <dgm:spPr/>
    </dgm:pt>
    <dgm:pt modelId="{16CC336C-A07C-4E88-BC9E-ABFA6A82CBB5}" type="pres">
      <dgm:prSet presAssocID="{606CAF45-DF61-4EEC-92DC-200DFD0687CB}" presName="rootText1" presStyleLbl="node0" presStyleIdx="0" presStyleCnt="1" custScaleX="266999" custScaleY="58941" custLinFactNeighborX="-22704" custLinFactNeighborY="4336">
        <dgm:presLayoutVars>
          <dgm:chPref val="3"/>
        </dgm:presLayoutVars>
      </dgm:prSet>
      <dgm:spPr/>
    </dgm:pt>
    <dgm:pt modelId="{151270CD-7A12-44AF-A38E-6CBD8116A2F3}" type="pres">
      <dgm:prSet presAssocID="{606CAF45-DF61-4EEC-92DC-200DFD0687CB}" presName="rootConnector1" presStyleLbl="node1" presStyleIdx="0" presStyleCnt="0"/>
      <dgm:spPr/>
    </dgm:pt>
    <dgm:pt modelId="{B713D886-30F6-4AFE-84A1-5C6738B77887}" type="pres">
      <dgm:prSet presAssocID="{606CAF45-DF61-4EEC-92DC-200DFD0687CB}" presName="hierChild2" presStyleCnt="0"/>
      <dgm:spPr/>
    </dgm:pt>
    <dgm:pt modelId="{54122DEF-738A-4059-BD92-8822F9FD2CC4}" type="pres">
      <dgm:prSet presAssocID="{AA114813-6EC8-4217-9A30-0E5A9EC22A5E}" presName="Name37" presStyleLbl="parChTrans1D2" presStyleIdx="0" presStyleCnt="2"/>
      <dgm:spPr/>
    </dgm:pt>
    <dgm:pt modelId="{CA6763E9-E7A9-4DD8-B9EF-C42839F6F218}" type="pres">
      <dgm:prSet presAssocID="{8391D3D8-4AE3-445E-95EA-D7BB80D3E75B}" presName="hierRoot2" presStyleCnt="0">
        <dgm:presLayoutVars>
          <dgm:hierBranch val="init"/>
        </dgm:presLayoutVars>
      </dgm:prSet>
      <dgm:spPr/>
    </dgm:pt>
    <dgm:pt modelId="{30FED4D8-601B-43F2-8176-53AB4E8D417F}" type="pres">
      <dgm:prSet presAssocID="{8391D3D8-4AE3-445E-95EA-D7BB80D3E75B}" presName="rootComposite" presStyleCnt="0"/>
      <dgm:spPr/>
    </dgm:pt>
    <dgm:pt modelId="{DD48CFCE-C491-47B5-8C91-676CF34529AE}" type="pres">
      <dgm:prSet presAssocID="{8391D3D8-4AE3-445E-95EA-D7BB80D3E75B}" presName="rootText" presStyleLbl="node2" presStyleIdx="0" presStyleCnt="2" custScaleX="150382" custScaleY="58061" custLinFactNeighborX="-24880" custLinFactNeighborY="6698">
        <dgm:presLayoutVars>
          <dgm:chPref val="3"/>
        </dgm:presLayoutVars>
      </dgm:prSet>
      <dgm:spPr/>
    </dgm:pt>
    <dgm:pt modelId="{429DACDF-A1E1-446E-B35A-843C15AE3ABA}" type="pres">
      <dgm:prSet presAssocID="{8391D3D8-4AE3-445E-95EA-D7BB80D3E75B}" presName="rootConnector" presStyleLbl="node2" presStyleIdx="0" presStyleCnt="2"/>
      <dgm:spPr/>
    </dgm:pt>
    <dgm:pt modelId="{2159B83B-100E-4C3D-9FA2-0C978F139532}" type="pres">
      <dgm:prSet presAssocID="{8391D3D8-4AE3-445E-95EA-D7BB80D3E75B}" presName="hierChild4" presStyleCnt="0"/>
      <dgm:spPr/>
    </dgm:pt>
    <dgm:pt modelId="{09B0CB8E-155F-44B2-9054-B6F07A38136A}" type="pres">
      <dgm:prSet presAssocID="{36C5FAA8-22E6-45D0-93BC-FA8F11AD68E3}" presName="Name37" presStyleLbl="parChTrans1D3" presStyleIdx="0" presStyleCnt="2"/>
      <dgm:spPr/>
    </dgm:pt>
    <dgm:pt modelId="{FE3734BC-9AD1-460F-A4D1-1A2B13C55D15}" type="pres">
      <dgm:prSet presAssocID="{E0582EA2-AC84-4AE4-9743-3C0F15369B93}" presName="hierRoot2" presStyleCnt="0">
        <dgm:presLayoutVars>
          <dgm:hierBranch val="init"/>
        </dgm:presLayoutVars>
      </dgm:prSet>
      <dgm:spPr/>
    </dgm:pt>
    <dgm:pt modelId="{8DB81075-416F-4945-93BA-7B7506E23213}" type="pres">
      <dgm:prSet presAssocID="{E0582EA2-AC84-4AE4-9743-3C0F15369B93}" presName="rootComposite" presStyleCnt="0"/>
      <dgm:spPr/>
    </dgm:pt>
    <dgm:pt modelId="{1CF71C40-F975-4333-B2CA-932721C5B3FE}" type="pres">
      <dgm:prSet presAssocID="{E0582EA2-AC84-4AE4-9743-3C0F15369B93}" presName="rootText" presStyleLbl="node3" presStyleIdx="0" presStyleCnt="2" custScaleY="65128" custLinFactNeighborX="-3989" custLinFactNeighborY="12090">
        <dgm:presLayoutVars>
          <dgm:chPref val="3"/>
        </dgm:presLayoutVars>
      </dgm:prSet>
      <dgm:spPr/>
    </dgm:pt>
    <dgm:pt modelId="{7233769A-2A79-435C-8C37-D4492585B852}" type="pres">
      <dgm:prSet presAssocID="{E0582EA2-AC84-4AE4-9743-3C0F15369B93}" presName="rootConnector" presStyleLbl="node3" presStyleIdx="0" presStyleCnt="2"/>
      <dgm:spPr/>
    </dgm:pt>
    <dgm:pt modelId="{75FA41DF-5621-4A28-8700-4CBCB63E2316}" type="pres">
      <dgm:prSet presAssocID="{E0582EA2-AC84-4AE4-9743-3C0F15369B93}" presName="hierChild4" presStyleCnt="0"/>
      <dgm:spPr/>
    </dgm:pt>
    <dgm:pt modelId="{1B8F860C-5CF4-457C-B730-14776669EA63}" type="pres">
      <dgm:prSet presAssocID="{839237C2-FD98-4BF2-992B-0451ACD2B1D1}" presName="Name37" presStyleLbl="parChTrans1D4" presStyleIdx="0" presStyleCnt="2"/>
      <dgm:spPr/>
    </dgm:pt>
    <dgm:pt modelId="{D29B9ED7-D48B-4731-A957-33FD88854AC5}" type="pres">
      <dgm:prSet presAssocID="{EC60C54F-501B-4C78-B12D-32BD5F530335}" presName="hierRoot2" presStyleCnt="0">
        <dgm:presLayoutVars>
          <dgm:hierBranch val="init"/>
        </dgm:presLayoutVars>
      </dgm:prSet>
      <dgm:spPr/>
    </dgm:pt>
    <dgm:pt modelId="{1C84AA14-4C45-46CA-83FD-FCB437AEBA20}" type="pres">
      <dgm:prSet presAssocID="{EC60C54F-501B-4C78-B12D-32BD5F530335}" presName="rootComposite" presStyleCnt="0"/>
      <dgm:spPr/>
    </dgm:pt>
    <dgm:pt modelId="{06986B5D-94BD-40E1-9501-750E67E1D160}" type="pres">
      <dgm:prSet presAssocID="{EC60C54F-501B-4C78-B12D-32BD5F530335}" presName="rootText" presStyleLbl="node4" presStyleIdx="0" presStyleCnt="2" custScaleY="99252">
        <dgm:presLayoutVars>
          <dgm:chPref val="3"/>
        </dgm:presLayoutVars>
      </dgm:prSet>
      <dgm:spPr/>
    </dgm:pt>
    <dgm:pt modelId="{9494165E-D649-43B0-B139-E3C96985A61E}" type="pres">
      <dgm:prSet presAssocID="{EC60C54F-501B-4C78-B12D-32BD5F530335}" presName="rootConnector" presStyleLbl="node4" presStyleIdx="0" presStyleCnt="2"/>
      <dgm:spPr/>
    </dgm:pt>
    <dgm:pt modelId="{3F46B839-0C22-47D0-9CCF-F59586C1B193}" type="pres">
      <dgm:prSet presAssocID="{EC60C54F-501B-4C78-B12D-32BD5F530335}" presName="hierChild4" presStyleCnt="0"/>
      <dgm:spPr/>
    </dgm:pt>
    <dgm:pt modelId="{90ABD22C-1574-4EC5-AF26-242B899CD6A3}" type="pres">
      <dgm:prSet presAssocID="{EC60C54F-501B-4C78-B12D-32BD5F530335}" presName="hierChild5" presStyleCnt="0"/>
      <dgm:spPr/>
    </dgm:pt>
    <dgm:pt modelId="{A843362C-21B5-46C7-944C-6A53592DB970}" type="pres">
      <dgm:prSet presAssocID="{E0582EA2-AC84-4AE4-9743-3C0F15369B93}" presName="hierChild5" presStyleCnt="0"/>
      <dgm:spPr/>
    </dgm:pt>
    <dgm:pt modelId="{8D097489-013F-4EB1-B283-831E044FD8C4}" type="pres">
      <dgm:prSet presAssocID="{3864DCD0-314B-42A5-9340-23393CD06BC7}" presName="Name37" presStyleLbl="parChTrans1D3" presStyleIdx="1" presStyleCnt="2"/>
      <dgm:spPr/>
    </dgm:pt>
    <dgm:pt modelId="{DE667598-3329-4FCB-B34A-F2E73623CD1B}" type="pres">
      <dgm:prSet presAssocID="{13CC7B12-2C71-4BC7-A445-AB5645B76BF2}" presName="hierRoot2" presStyleCnt="0">
        <dgm:presLayoutVars>
          <dgm:hierBranch val="init"/>
        </dgm:presLayoutVars>
      </dgm:prSet>
      <dgm:spPr/>
    </dgm:pt>
    <dgm:pt modelId="{AD4BCA62-8155-4686-9371-7E4AD275337F}" type="pres">
      <dgm:prSet presAssocID="{13CC7B12-2C71-4BC7-A445-AB5645B76BF2}" presName="rootComposite" presStyleCnt="0"/>
      <dgm:spPr/>
    </dgm:pt>
    <dgm:pt modelId="{87153BBB-282F-4CF8-B9DD-1F07566DFA1D}" type="pres">
      <dgm:prSet presAssocID="{13CC7B12-2C71-4BC7-A445-AB5645B76BF2}" presName="rootText" presStyleLbl="node3" presStyleIdx="1" presStyleCnt="2" custScaleY="65128" custLinFactNeighborX="-3989" custLinFactNeighborY="12090">
        <dgm:presLayoutVars>
          <dgm:chPref val="3"/>
        </dgm:presLayoutVars>
      </dgm:prSet>
      <dgm:spPr/>
    </dgm:pt>
    <dgm:pt modelId="{792E5D1F-C1EE-4A12-AF6F-00A01517A49E}" type="pres">
      <dgm:prSet presAssocID="{13CC7B12-2C71-4BC7-A445-AB5645B76BF2}" presName="rootConnector" presStyleLbl="node3" presStyleIdx="1" presStyleCnt="2"/>
      <dgm:spPr/>
    </dgm:pt>
    <dgm:pt modelId="{2FCB80FE-B667-4C04-82F6-3E57ACC22CF9}" type="pres">
      <dgm:prSet presAssocID="{13CC7B12-2C71-4BC7-A445-AB5645B76BF2}" presName="hierChild4" presStyleCnt="0"/>
      <dgm:spPr/>
    </dgm:pt>
    <dgm:pt modelId="{8087F46C-3B65-42F5-BE57-99C202DA134E}" type="pres">
      <dgm:prSet presAssocID="{AE22EB8D-292B-4B92-9BD4-E630AE11B44D}" presName="Name37" presStyleLbl="parChTrans1D4" presStyleIdx="1" presStyleCnt="2"/>
      <dgm:spPr/>
    </dgm:pt>
    <dgm:pt modelId="{A938A550-D692-496A-A2BD-9C2C4C63E0A9}" type="pres">
      <dgm:prSet presAssocID="{7AE1C470-7E92-4E02-BDE6-19A1F82EFD56}" presName="hierRoot2" presStyleCnt="0">
        <dgm:presLayoutVars>
          <dgm:hierBranch val="init"/>
        </dgm:presLayoutVars>
      </dgm:prSet>
      <dgm:spPr/>
    </dgm:pt>
    <dgm:pt modelId="{DFC33C1E-DD74-43CE-93F7-5F934E01C651}" type="pres">
      <dgm:prSet presAssocID="{7AE1C470-7E92-4E02-BDE6-19A1F82EFD56}" presName="rootComposite" presStyleCnt="0"/>
      <dgm:spPr/>
    </dgm:pt>
    <dgm:pt modelId="{ECE25664-3AAC-455F-926E-B5D64AD92886}" type="pres">
      <dgm:prSet presAssocID="{7AE1C470-7E92-4E02-BDE6-19A1F82EFD56}" presName="rootText" presStyleLbl="node4" presStyleIdx="1" presStyleCnt="2" custScaleY="102962">
        <dgm:presLayoutVars>
          <dgm:chPref val="3"/>
        </dgm:presLayoutVars>
      </dgm:prSet>
      <dgm:spPr/>
    </dgm:pt>
    <dgm:pt modelId="{5AE9BD46-8712-4D1E-8638-C3F813F729DC}" type="pres">
      <dgm:prSet presAssocID="{7AE1C470-7E92-4E02-BDE6-19A1F82EFD56}" presName="rootConnector" presStyleLbl="node4" presStyleIdx="1" presStyleCnt="2"/>
      <dgm:spPr/>
    </dgm:pt>
    <dgm:pt modelId="{8035E1E9-4075-487E-B326-2DD404F7BAA7}" type="pres">
      <dgm:prSet presAssocID="{7AE1C470-7E92-4E02-BDE6-19A1F82EFD56}" presName="hierChild4" presStyleCnt="0"/>
      <dgm:spPr/>
    </dgm:pt>
    <dgm:pt modelId="{703E0BFC-AD59-4C1E-9554-E2F9D67BEBAE}" type="pres">
      <dgm:prSet presAssocID="{7AE1C470-7E92-4E02-BDE6-19A1F82EFD56}" presName="hierChild5" presStyleCnt="0"/>
      <dgm:spPr/>
    </dgm:pt>
    <dgm:pt modelId="{8628CBEA-9633-4167-96A9-B276F7A77C4B}" type="pres">
      <dgm:prSet presAssocID="{13CC7B12-2C71-4BC7-A445-AB5645B76BF2}" presName="hierChild5" presStyleCnt="0"/>
      <dgm:spPr/>
    </dgm:pt>
    <dgm:pt modelId="{BE61CEA9-37B2-4F9B-B701-0EC6BDFFB4BF}" type="pres">
      <dgm:prSet presAssocID="{8391D3D8-4AE3-445E-95EA-D7BB80D3E75B}" presName="hierChild5" presStyleCnt="0"/>
      <dgm:spPr/>
    </dgm:pt>
    <dgm:pt modelId="{9F02F029-ADC3-4745-9E66-8BA2CA216146}" type="pres">
      <dgm:prSet presAssocID="{E676856B-748F-407B-80E2-967EFE80D194}" presName="Name37" presStyleLbl="parChTrans1D2" presStyleIdx="1" presStyleCnt="2"/>
      <dgm:spPr/>
    </dgm:pt>
    <dgm:pt modelId="{FD246D1E-5A2E-43BC-B7B4-12BF7B3DAC95}" type="pres">
      <dgm:prSet presAssocID="{A85B7F6E-E70D-4CE2-9AA9-0893F8578FCC}" presName="hierRoot2" presStyleCnt="0">
        <dgm:presLayoutVars>
          <dgm:hierBranch val="init"/>
        </dgm:presLayoutVars>
      </dgm:prSet>
      <dgm:spPr/>
    </dgm:pt>
    <dgm:pt modelId="{889C900B-5962-4265-89D9-29F6D81CBD7A}" type="pres">
      <dgm:prSet presAssocID="{A85B7F6E-E70D-4CE2-9AA9-0893F8578FCC}" presName="rootComposite" presStyleCnt="0"/>
      <dgm:spPr/>
    </dgm:pt>
    <dgm:pt modelId="{E6C7B3F1-6E0F-4E9B-A821-F4E5D660F3A7}" type="pres">
      <dgm:prSet presAssocID="{A85B7F6E-E70D-4CE2-9AA9-0893F8578FCC}" presName="rootText" presStyleLbl="node2" presStyleIdx="1" presStyleCnt="2" custScaleX="125275" custScaleY="58279" custLinFactNeighborX="18555" custLinFactNeighborY="6139">
        <dgm:presLayoutVars>
          <dgm:chPref val="3"/>
        </dgm:presLayoutVars>
      </dgm:prSet>
      <dgm:spPr/>
    </dgm:pt>
    <dgm:pt modelId="{32A4888F-B5D9-45E9-ADC2-F2027DD33828}" type="pres">
      <dgm:prSet presAssocID="{A85B7F6E-E70D-4CE2-9AA9-0893F8578FCC}" presName="rootConnector" presStyleLbl="node2" presStyleIdx="1" presStyleCnt="2"/>
      <dgm:spPr/>
    </dgm:pt>
    <dgm:pt modelId="{4FB43CDD-AA06-4764-8366-0CBB522A8C7C}" type="pres">
      <dgm:prSet presAssocID="{A85B7F6E-E70D-4CE2-9AA9-0893F8578FCC}" presName="hierChild4" presStyleCnt="0"/>
      <dgm:spPr/>
    </dgm:pt>
    <dgm:pt modelId="{9A1200F4-B88D-44BC-8E5F-407BB821A097}" type="pres">
      <dgm:prSet presAssocID="{A85B7F6E-E70D-4CE2-9AA9-0893F8578FCC}" presName="hierChild5" presStyleCnt="0"/>
      <dgm:spPr/>
    </dgm:pt>
    <dgm:pt modelId="{308E7F65-7428-4DAC-9569-78B5055D0A56}" type="pres">
      <dgm:prSet presAssocID="{606CAF45-DF61-4EEC-92DC-200DFD0687CB}" presName="hierChild3" presStyleCnt="0"/>
      <dgm:spPr/>
    </dgm:pt>
  </dgm:ptLst>
  <dgm:cxnLst>
    <dgm:cxn modelId="{EBAFC002-8FD1-49DC-A423-F3B7346D7803}" srcId="{8391D3D8-4AE3-445E-95EA-D7BB80D3E75B}" destId="{13CC7B12-2C71-4BC7-A445-AB5645B76BF2}" srcOrd="1" destOrd="0" parTransId="{3864DCD0-314B-42A5-9340-23393CD06BC7}" sibTransId="{D6DAAD28-62A4-44FF-9A50-611FF19B8FC9}"/>
    <dgm:cxn modelId="{BA24E206-72E1-460E-9096-D301A1770F03}" srcId="{606CAF45-DF61-4EEC-92DC-200DFD0687CB}" destId="{8391D3D8-4AE3-445E-95EA-D7BB80D3E75B}" srcOrd="0" destOrd="0" parTransId="{AA114813-6EC8-4217-9A30-0E5A9EC22A5E}" sibTransId="{D69C8DDE-62C2-4FA5-B9B1-950AC17610C7}"/>
    <dgm:cxn modelId="{1CA57607-DF47-413B-94B7-8A80D42DBDD5}" type="presOf" srcId="{8391D3D8-4AE3-445E-95EA-D7BB80D3E75B}" destId="{DD48CFCE-C491-47B5-8C91-676CF34529AE}" srcOrd="0" destOrd="0" presId="urn:microsoft.com/office/officeart/2005/8/layout/orgChart1"/>
    <dgm:cxn modelId="{CE15BA1E-3372-4DCC-9CC1-10F206536E2D}" type="presOf" srcId="{606CAF45-DF61-4EEC-92DC-200DFD0687CB}" destId="{16CC336C-A07C-4E88-BC9E-ABFA6A82CBB5}" srcOrd="0" destOrd="0" presId="urn:microsoft.com/office/officeart/2005/8/layout/orgChart1"/>
    <dgm:cxn modelId="{682B3921-A5B1-4805-BF7F-2F0DF3F48CF5}" type="presOf" srcId="{E0582EA2-AC84-4AE4-9743-3C0F15369B93}" destId="{1CF71C40-F975-4333-B2CA-932721C5B3FE}" srcOrd="0" destOrd="0" presId="urn:microsoft.com/office/officeart/2005/8/layout/orgChart1"/>
    <dgm:cxn modelId="{AA954533-AE11-4E44-99CB-175461D828FE}" type="presOf" srcId="{7AE1C470-7E92-4E02-BDE6-19A1F82EFD56}" destId="{ECE25664-3AAC-455F-926E-B5D64AD92886}" srcOrd="0" destOrd="0" presId="urn:microsoft.com/office/officeart/2005/8/layout/orgChart1"/>
    <dgm:cxn modelId="{34778E3F-89FC-426C-8627-82CC97A79177}" type="presOf" srcId="{AA114813-6EC8-4217-9A30-0E5A9EC22A5E}" destId="{54122DEF-738A-4059-BD92-8822F9FD2CC4}" srcOrd="0" destOrd="0" presId="urn:microsoft.com/office/officeart/2005/8/layout/orgChart1"/>
    <dgm:cxn modelId="{30EBA848-8290-4C70-8196-91754EB5F77A}" srcId="{44D7AE3F-FAA8-4D53-BA8F-FB6A06AA8E3D}" destId="{606CAF45-DF61-4EEC-92DC-200DFD0687CB}" srcOrd="0" destOrd="0" parTransId="{A9CD4ED5-3562-4497-8236-C6EB8F5143C5}" sibTransId="{E845A900-943F-438E-A848-4347BD0BEAFD}"/>
    <dgm:cxn modelId="{54EE7D6B-53D1-486C-90F8-912E9694C064}" type="presOf" srcId="{EC60C54F-501B-4C78-B12D-32BD5F530335}" destId="{06986B5D-94BD-40E1-9501-750E67E1D160}" srcOrd="0" destOrd="0" presId="urn:microsoft.com/office/officeart/2005/8/layout/orgChart1"/>
    <dgm:cxn modelId="{7B2F176E-2242-4A2B-B16F-BFA86B212941}" type="presOf" srcId="{A85B7F6E-E70D-4CE2-9AA9-0893F8578FCC}" destId="{32A4888F-B5D9-45E9-ADC2-F2027DD33828}" srcOrd="1" destOrd="0" presId="urn:microsoft.com/office/officeart/2005/8/layout/orgChart1"/>
    <dgm:cxn modelId="{A28D8270-04BB-424F-BC15-08C8CD87F4B1}" type="presOf" srcId="{44D7AE3F-FAA8-4D53-BA8F-FB6A06AA8E3D}" destId="{4E338372-CE4D-467A-9374-D5C1F92392C6}" srcOrd="0" destOrd="0" presId="urn:microsoft.com/office/officeart/2005/8/layout/orgChart1"/>
    <dgm:cxn modelId="{E3E6E157-C766-4C88-A2A1-8B6D9902B154}" srcId="{13CC7B12-2C71-4BC7-A445-AB5645B76BF2}" destId="{7AE1C470-7E92-4E02-BDE6-19A1F82EFD56}" srcOrd="0" destOrd="0" parTransId="{AE22EB8D-292B-4B92-9BD4-E630AE11B44D}" sibTransId="{343BE6D4-5C10-40BC-9E20-11C664C274FA}"/>
    <dgm:cxn modelId="{58B0F659-7738-4B0F-A970-674F847B4C5C}" srcId="{8391D3D8-4AE3-445E-95EA-D7BB80D3E75B}" destId="{E0582EA2-AC84-4AE4-9743-3C0F15369B93}" srcOrd="0" destOrd="0" parTransId="{36C5FAA8-22E6-45D0-93BC-FA8F11AD68E3}" sibTransId="{C6CE3706-24EF-4118-9572-8520192C7E4B}"/>
    <dgm:cxn modelId="{CAFCE27B-F2B2-4DAE-8BD9-9D4146164279}" type="presOf" srcId="{606CAF45-DF61-4EEC-92DC-200DFD0687CB}" destId="{151270CD-7A12-44AF-A38E-6CBD8116A2F3}" srcOrd="1" destOrd="0" presId="urn:microsoft.com/office/officeart/2005/8/layout/orgChart1"/>
    <dgm:cxn modelId="{6500A584-F052-4B44-B437-0919BEDCDDC1}" type="presOf" srcId="{E0582EA2-AC84-4AE4-9743-3C0F15369B93}" destId="{7233769A-2A79-435C-8C37-D4492585B852}" srcOrd="1" destOrd="0" presId="urn:microsoft.com/office/officeart/2005/8/layout/orgChart1"/>
    <dgm:cxn modelId="{E6DB2387-5746-4F1D-B7CA-BBDD9FB7AE35}" type="presOf" srcId="{8391D3D8-4AE3-445E-95EA-D7BB80D3E75B}" destId="{429DACDF-A1E1-446E-B35A-843C15AE3ABA}" srcOrd="1" destOrd="0" presId="urn:microsoft.com/office/officeart/2005/8/layout/orgChart1"/>
    <dgm:cxn modelId="{A8515B9C-57D8-4909-B290-E95E41AAD38C}" srcId="{606CAF45-DF61-4EEC-92DC-200DFD0687CB}" destId="{A85B7F6E-E70D-4CE2-9AA9-0893F8578FCC}" srcOrd="1" destOrd="0" parTransId="{E676856B-748F-407B-80E2-967EFE80D194}" sibTransId="{BF90DA65-E246-405E-8B4D-C6E39520A5A2}"/>
    <dgm:cxn modelId="{A6AA9B9D-E87B-4AE9-913C-0D54617648F0}" type="presOf" srcId="{13CC7B12-2C71-4BC7-A445-AB5645B76BF2}" destId="{792E5D1F-C1EE-4A12-AF6F-00A01517A49E}" srcOrd="1" destOrd="0" presId="urn:microsoft.com/office/officeart/2005/8/layout/orgChart1"/>
    <dgm:cxn modelId="{FDEBD2A5-63FA-40C1-BF21-23C8E40FAAF1}" type="presOf" srcId="{36C5FAA8-22E6-45D0-93BC-FA8F11AD68E3}" destId="{09B0CB8E-155F-44B2-9054-B6F07A38136A}" srcOrd="0" destOrd="0" presId="urn:microsoft.com/office/officeart/2005/8/layout/orgChart1"/>
    <dgm:cxn modelId="{CD2B8FAE-7AF1-4A36-8CB6-61D791486028}" type="presOf" srcId="{3864DCD0-314B-42A5-9340-23393CD06BC7}" destId="{8D097489-013F-4EB1-B283-831E044FD8C4}" srcOrd="0" destOrd="0" presId="urn:microsoft.com/office/officeart/2005/8/layout/orgChart1"/>
    <dgm:cxn modelId="{2B5B25C2-5A28-4E8D-83BE-CF781E12EF56}" type="presOf" srcId="{13CC7B12-2C71-4BC7-A445-AB5645B76BF2}" destId="{87153BBB-282F-4CF8-B9DD-1F07566DFA1D}" srcOrd="0" destOrd="0" presId="urn:microsoft.com/office/officeart/2005/8/layout/orgChart1"/>
    <dgm:cxn modelId="{B82182CB-CA8A-4E17-A364-BEB261727633}" type="presOf" srcId="{AE22EB8D-292B-4B92-9BD4-E630AE11B44D}" destId="{8087F46C-3B65-42F5-BE57-99C202DA134E}" srcOrd="0" destOrd="0" presId="urn:microsoft.com/office/officeart/2005/8/layout/orgChart1"/>
    <dgm:cxn modelId="{2500F1CF-9A22-45F3-98C0-CBD94872D539}" type="presOf" srcId="{E676856B-748F-407B-80E2-967EFE80D194}" destId="{9F02F029-ADC3-4745-9E66-8BA2CA216146}" srcOrd="0" destOrd="0" presId="urn:microsoft.com/office/officeart/2005/8/layout/orgChart1"/>
    <dgm:cxn modelId="{B12E71ED-4E44-4335-AB9E-988A71219B3C}" type="presOf" srcId="{EC60C54F-501B-4C78-B12D-32BD5F530335}" destId="{9494165E-D649-43B0-B139-E3C96985A61E}" srcOrd="1" destOrd="0" presId="urn:microsoft.com/office/officeart/2005/8/layout/orgChart1"/>
    <dgm:cxn modelId="{782F5EF0-A45D-42F9-A981-30DCF4711AE7}" type="presOf" srcId="{A85B7F6E-E70D-4CE2-9AA9-0893F8578FCC}" destId="{E6C7B3F1-6E0F-4E9B-A821-F4E5D660F3A7}" srcOrd="0" destOrd="0" presId="urn:microsoft.com/office/officeart/2005/8/layout/orgChart1"/>
    <dgm:cxn modelId="{B0F4E8F1-C1BE-4DA8-A9F8-4F9A25B04DDB}" type="presOf" srcId="{7AE1C470-7E92-4E02-BDE6-19A1F82EFD56}" destId="{5AE9BD46-8712-4D1E-8638-C3F813F729DC}" srcOrd="1" destOrd="0" presId="urn:microsoft.com/office/officeart/2005/8/layout/orgChart1"/>
    <dgm:cxn modelId="{8AD411F7-9256-42E9-A785-7AB09C17EAC4}" srcId="{E0582EA2-AC84-4AE4-9743-3C0F15369B93}" destId="{EC60C54F-501B-4C78-B12D-32BD5F530335}" srcOrd="0" destOrd="0" parTransId="{839237C2-FD98-4BF2-992B-0451ACD2B1D1}" sibTransId="{282C5DDB-9472-498F-8185-1B5EC80D1806}"/>
    <dgm:cxn modelId="{82629EF8-3578-4254-9752-EFCC0A00771E}" type="presOf" srcId="{839237C2-FD98-4BF2-992B-0451ACD2B1D1}" destId="{1B8F860C-5CF4-457C-B730-14776669EA63}" srcOrd="0" destOrd="0" presId="urn:microsoft.com/office/officeart/2005/8/layout/orgChart1"/>
    <dgm:cxn modelId="{59C5F2DD-EBD6-4451-A4ED-29F83CD0D7A8}" type="presParOf" srcId="{4E338372-CE4D-467A-9374-D5C1F92392C6}" destId="{EC260DFC-7BAE-4F18-9893-397019AB7DEF}" srcOrd="0" destOrd="0" presId="urn:microsoft.com/office/officeart/2005/8/layout/orgChart1"/>
    <dgm:cxn modelId="{704328CA-0696-49D1-AFD9-29530CD4CF89}" type="presParOf" srcId="{EC260DFC-7BAE-4F18-9893-397019AB7DEF}" destId="{9C7C0B6D-7925-4CCC-8A0F-F89DAF410811}" srcOrd="0" destOrd="0" presId="urn:microsoft.com/office/officeart/2005/8/layout/orgChart1"/>
    <dgm:cxn modelId="{95A1267B-0E9E-4BF7-85B0-8453BFF62951}" type="presParOf" srcId="{9C7C0B6D-7925-4CCC-8A0F-F89DAF410811}" destId="{16CC336C-A07C-4E88-BC9E-ABFA6A82CBB5}" srcOrd="0" destOrd="0" presId="urn:microsoft.com/office/officeart/2005/8/layout/orgChart1"/>
    <dgm:cxn modelId="{BE1906B9-7321-4DB4-B6EC-62F5EA8F118C}" type="presParOf" srcId="{9C7C0B6D-7925-4CCC-8A0F-F89DAF410811}" destId="{151270CD-7A12-44AF-A38E-6CBD8116A2F3}" srcOrd="1" destOrd="0" presId="urn:microsoft.com/office/officeart/2005/8/layout/orgChart1"/>
    <dgm:cxn modelId="{C284A0A2-C893-436B-96ED-063E5567885D}" type="presParOf" srcId="{EC260DFC-7BAE-4F18-9893-397019AB7DEF}" destId="{B713D886-30F6-4AFE-84A1-5C6738B77887}" srcOrd="1" destOrd="0" presId="urn:microsoft.com/office/officeart/2005/8/layout/orgChart1"/>
    <dgm:cxn modelId="{52B59522-DB3A-47F3-86E8-1779725C16C3}" type="presParOf" srcId="{B713D886-30F6-4AFE-84A1-5C6738B77887}" destId="{54122DEF-738A-4059-BD92-8822F9FD2CC4}" srcOrd="0" destOrd="0" presId="urn:microsoft.com/office/officeart/2005/8/layout/orgChart1"/>
    <dgm:cxn modelId="{5B50FEB6-9A64-4C4D-B0DC-A4BFE53345D9}" type="presParOf" srcId="{B713D886-30F6-4AFE-84A1-5C6738B77887}" destId="{CA6763E9-E7A9-4DD8-B9EF-C42839F6F218}" srcOrd="1" destOrd="0" presId="urn:microsoft.com/office/officeart/2005/8/layout/orgChart1"/>
    <dgm:cxn modelId="{CE31DE47-AA3E-4C75-99C9-1DE6EEA470D8}" type="presParOf" srcId="{CA6763E9-E7A9-4DD8-B9EF-C42839F6F218}" destId="{30FED4D8-601B-43F2-8176-53AB4E8D417F}" srcOrd="0" destOrd="0" presId="urn:microsoft.com/office/officeart/2005/8/layout/orgChart1"/>
    <dgm:cxn modelId="{BD35F068-8AEC-431B-8359-F50743E5D1C5}" type="presParOf" srcId="{30FED4D8-601B-43F2-8176-53AB4E8D417F}" destId="{DD48CFCE-C491-47B5-8C91-676CF34529AE}" srcOrd="0" destOrd="0" presId="urn:microsoft.com/office/officeart/2005/8/layout/orgChart1"/>
    <dgm:cxn modelId="{1011B371-138E-46EC-945F-F631466D08DF}" type="presParOf" srcId="{30FED4D8-601B-43F2-8176-53AB4E8D417F}" destId="{429DACDF-A1E1-446E-B35A-843C15AE3ABA}" srcOrd="1" destOrd="0" presId="urn:microsoft.com/office/officeart/2005/8/layout/orgChart1"/>
    <dgm:cxn modelId="{02CD548C-8AE8-4690-A094-A66F27481369}" type="presParOf" srcId="{CA6763E9-E7A9-4DD8-B9EF-C42839F6F218}" destId="{2159B83B-100E-4C3D-9FA2-0C978F139532}" srcOrd="1" destOrd="0" presId="urn:microsoft.com/office/officeart/2005/8/layout/orgChart1"/>
    <dgm:cxn modelId="{8412517D-A32E-40D6-915A-29DA1ED18B7B}" type="presParOf" srcId="{2159B83B-100E-4C3D-9FA2-0C978F139532}" destId="{09B0CB8E-155F-44B2-9054-B6F07A38136A}" srcOrd="0" destOrd="0" presId="urn:microsoft.com/office/officeart/2005/8/layout/orgChart1"/>
    <dgm:cxn modelId="{2538A29B-E5E2-47E2-948B-60BBB61129D7}" type="presParOf" srcId="{2159B83B-100E-4C3D-9FA2-0C978F139532}" destId="{FE3734BC-9AD1-460F-A4D1-1A2B13C55D15}" srcOrd="1" destOrd="0" presId="urn:microsoft.com/office/officeart/2005/8/layout/orgChart1"/>
    <dgm:cxn modelId="{7C32E6E4-FE4D-4FB4-B0C4-746E9ABE0A73}" type="presParOf" srcId="{FE3734BC-9AD1-460F-A4D1-1A2B13C55D15}" destId="{8DB81075-416F-4945-93BA-7B7506E23213}" srcOrd="0" destOrd="0" presId="urn:microsoft.com/office/officeart/2005/8/layout/orgChart1"/>
    <dgm:cxn modelId="{D3C6A89C-7ECB-4381-BF03-A174DEE2A7CC}" type="presParOf" srcId="{8DB81075-416F-4945-93BA-7B7506E23213}" destId="{1CF71C40-F975-4333-B2CA-932721C5B3FE}" srcOrd="0" destOrd="0" presId="urn:microsoft.com/office/officeart/2005/8/layout/orgChart1"/>
    <dgm:cxn modelId="{8A26BA38-AE12-45F0-A7F6-6A36E73B40D2}" type="presParOf" srcId="{8DB81075-416F-4945-93BA-7B7506E23213}" destId="{7233769A-2A79-435C-8C37-D4492585B852}" srcOrd="1" destOrd="0" presId="urn:microsoft.com/office/officeart/2005/8/layout/orgChart1"/>
    <dgm:cxn modelId="{78A49368-41E8-4971-B4BF-915FAD6542EB}" type="presParOf" srcId="{FE3734BC-9AD1-460F-A4D1-1A2B13C55D15}" destId="{75FA41DF-5621-4A28-8700-4CBCB63E2316}" srcOrd="1" destOrd="0" presId="urn:microsoft.com/office/officeart/2005/8/layout/orgChart1"/>
    <dgm:cxn modelId="{6084D14F-5BAD-4942-8C89-0A2AE524F5ED}" type="presParOf" srcId="{75FA41DF-5621-4A28-8700-4CBCB63E2316}" destId="{1B8F860C-5CF4-457C-B730-14776669EA63}" srcOrd="0" destOrd="0" presId="urn:microsoft.com/office/officeart/2005/8/layout/orgChart1"/>
    <dgm:cxn modelId="{3F0B5FE4-0CE7-4001-9A3D-505AFF440AD4}" type="presParOf" srcId="{75FA41DF-5621-4A28-8700-4CBCB63E2316}" destId="{D29B9ED7-D48B-4731-A957-33FD88854AC5}" srcOrd="1" destOrd="0" presId="urn:microsoft.com/office/officeart/2005/8/layout/orgChart1"/>
    <dgm:cxn modelId="{20488A49-55A3-42E7-BF45-07C909215016}" type="presParOf" srcId="{D29B9ED7-D48B-4731-A957-33FD88854AC5}" destId="{1C84AA14-4C45-46CA-83FD-FCB437AEBA20}" srcOrd="0" destOrd="0" presId="urn:microsoft.com/office/officeart/2005/8/layout/orgChart1"/>
    <dgm:cxn modelId="{3A131F1F-25E4-4F10-A5BC-932EFED4F4BD}" type="presParOf" srcId="{1C84AA14-4C45-46CA-83FD-FCB437AEBA20}" destId="{06986B5D-94BD-40E1-9501-750E67E1D160}" srcOrd="0" destOrd="0" presId="urn:microsoft.com/office/officeart/2005/8/layout/orgChart1"/>
    <dgm:cxn modelId="{5A619995-725D-4CF5-B105-B9E8C955F707}" type="presParOf" srcId="{1C84AA14-4C45-46CA-83FD-FCB437AEBA20}" destId="{9494165E-D649-43B0-B139-E3C96985A61E}" srcOrd="1" destOrd="0" presId="urn:microsoft.com/office/officeart/2005/8/layout/orgChart1"/>
    <dgm:cxn modelId="{88A39701-6D79-4E83-9866-DE1AFBA97FCC}" type="presParOf" srcId="{D29B9ED7-D48B-4731-A957-33FD88854AC5}" destId="{3F46B839-0C22-47D0-9CCF-F59586C1B193}" srcOrd="1" destOrd="0" presId="urn:microsoft.com/office/officeart/2005/8/layout/orgChart1"/>
    <dgm:cxn modelId="{0A9AE11D-06F9-4313-BD63-24488FE76D09}" type="presParOf" srcId="{D29B9ED7-D48B-4731-A957-33FD88854AC5}" destId="{90ABD22C-1574-4EC5-AF26-242B899CD6A3}" srcOrd="2" destOrd="0" presId="urn:microsoft.com/office/officeart/2005/8/layout/orgChart1"/>
    <dgm:cxn modelId="{467B2152-4832-4C6C-B1C6-8330BCD85400}" type="presParOf" srcId="{FE3734BC-9AD1-460F-A4D1-1A2B13C55D15}" destId="{A843362C-21B5-46C7-944C-6A53592DB970}" srcOrd="2" destOrd="0" presId="urn:microsoft.com/office/officeart/2005/8/layout/orgChart1"/>
    <dgm:cxn modelId="{2A90911D-1B79-4E78-B433-933FCD404FA7}" type="presParOf" srcId="{2159B83B-100E-4C3D-9FA2-0C978F139532}" destId="{8D097489-013F-4EB1-B283-831E044FD8C4}" srcOrd="2" destOrd="0" presId="urn:microsoft.com/office/officeart/2005/8/layout/orgChart1"/>
    <dgm:cxn modelId="{E18536FE-572D-4A9C-8CD1-EB153EE75E7D}" type="presParOf" srcId="{2159B83B-100E-4C3D-9FA2-0C978F139532}" destId="{DE667598-3329-4FCB-B34A-F2E73623CD1B}" srcOrd="3" destOrd="0" presId="urn:microsoft.com/office/officeart/2005/8/layout/orgChart1"/>
    <dgm:cxn modelId="{8616302A-9FF0-45CD-A625-33DF2C100F15}" type="presParOf" srcId="{DE667598-3329-4FCB-B34A-F2E73623CD1B}" destId="{AD4BCA62-8155-4686-9371-7E4AD275337F}" srcOrd="0" destOrd="0" presId="urn:microsoft.com/office/officeart/2005/8/layout/orgChart1"/>
    <dgm:cxn modelId="{DD5E18F7-E7D6-466F-A998-957C45AEE07B}" type="presParOf" srcId="{AD4BCA62-8155-4686-9371-7E4AD275337F}" destId="{87153BBB-282F-4CF8-B9DD-1F07566DFA1D}" srcOrd="0" destOrd="0" presId="urn:microsoft.com/office/officeart/2005/8/layout/orgChart1"/>
    <dgm:cxn modelId="{FE3C976A-4D28-4077-B627-8EF73C43EB08}" type="presParOf" srcId="{AD4BCA62-8155-4686-9371-7E4AD275337F}" destId="{792E5D1F-C1EE-4A12-AF6F-00A01517A49E}" srcOrd="1" destOrd="0" presId="urn:microsoft.com/office/officeart/2005/8/layout/orgChart1"/>
    <dgm:cxn modelId="{08AAB0DF-17FF-439E-B4F5-1AAF5B68643B}" type="presParOf" srcId="{DE667598-3329-4FCB-B34A-F2E73623CD1B}" destId="{2FCB80FE-B667-4C04-82F6-3E57ACC22CF9}" srcOrd="1" destOrd="0" presId="urn:microsoft.com/office/officeart/2005/8/layout/orgChart1"/>
    <dgm:cxn modelId="{145CF595-0769-41BE-959A-1FAFBB328A1C}" type="presParOf" srcId="{2FCB80FE-B667-4C04-82F6-3E57ACC22CF9}" destId="{8087F46C-3B65-42F5-BE57-99C202DA134E}" srcOrd="0" destOrd="0" presId="urn:microsoft.com/office/officeart/2005/8/layout/orgChart1"/>
    <dgm:cxn modelId="{8335FA0C-149E-4043-AF02-A36570904962}" type="presParOf" srcId="{2FCB80FE-B667-4C04-82F6-3E57ACC22CF9}" destId="{A938A550-D692-496A-A2BD-9C2C4C63E0A9}" srcOrd="1" destOrd="0" presId="urn:microsoft.com/office/officeart/2005/8/layout/orgChart1"/>
    <dgm:cxn modelId="{B1AB0B3F-8C87-4868-9453-99F2678AEBCB}" type="presParOf" srcId="{A938A550-D692-496A-A2BD-9C2C4C63E0A9}" destId="{DFC33C1E-DD74-43CE-93F7-5F934E01C651}" srcOrd="0" destOrd="0" presId="urn:microsoft.com/office/officeart/2005/8/layout/orgChart1"/>
    <dgm:cxn modelId="{D775DCDD-6010-4F1C-86DB-08CD45C3337D}" type="presParOf" srcId="{DFC33C1E-DD74-43CE-93F7-5F934E01C651}" destId="{ECE25664-3AAC-455F-926E-B5D64AD92886}" srcOrd="0" destOrd="0" presId="urn:microsoft.com/office/officeart/2005/8/layout/orgChart1"/>
    <dgm:cxn modelId="{A246B825-5F64-4B06-ABB1-05F591404D13}" type="presParOf" srcId="{DFC33C1E-DD74-43CE-93F7-5F934E01C651}" destId="{5AE9BD46-8712-4D1E-8638-C3F813F729DC}" srcOrd="1" destOrd="0" presId="urn:microsoft.com/office/officeart/2005/8/layout/orgChart1"/>
    <dgm:cxn modelId="{33DDC0B9-F543-466A-A711-62B690911484}" type="presParOf" srcId="{A938A550-D692-496A-A2BD-9C2C4C63E0A9}" destId="{8035E1E9-4075-487E-B326-2DD404F7BAA7}" srcOrd="1" destOrd="0" presId="urn:microsoft.com/office/officeart/2005/8/layout/orgChart1"/>
    <dgm:cxn modelId="{ADBC3528-8E8D-46FC-8CF0-D5FC7F300906}" type="presParOf" srcId="{A938A550-D692-496A-A2BD-9C2C4C63E0A9}" destId="{703E0BFC-AD59-4C1E-9554-E2F9D67BEBAE}" srcOrd="2" destOrd="0" presId="urn:microsoft.com/office/officeart/2005/8/layout/orgChart1"/>
    <dgm:cxn modelId="{91DF957D-7216-4CAA-B396-794D991CBCED}" type="presParOf" srcId="{DE667598-3329-4FCB-B34A-F2E73623CD1B}" destId="{8628CBEA-9633-4167-96A9-B276F7A77C4B}" srcOrd="2" destOrd="0" presId="urn:microsoft.com/office/officeart/2005/8/layout/orgChart1"/>
    <dgm:cxn modelId="{3A9BD45A-E20D-4093-A5F5-7BC7B2B8EEA4}" type="presParOf" srcId="{CA6763E9-E7A9-4DD8-B9EF-C42839F6F218}" destId="{BE61CEA9-37B2-4F9B-B701-0EC6BDFFB4BF}" srcOrd="2" destOrd="0" presId="urn:microsoft.com/office/officeart/2005/8/layout/orgChart1"/>
    <dgm:cxn modelId="{6CA5A07C-1EE9-45E8-AAC9-A34175FFC019}" type="presParOf" srcId="{B713D886-30F6-4AFE-84A1-5C6738B77887}" destId="{9F02F029-ADC3-4745-9E66-8BA2CA216146}" srcOrd="2" destOrd="0" presId="urn:microsoft.com/office/officeart/2005/8/layout/orgChart1"/>
    <dgm:cxn modelId="{0EF5F9BE-2D14-41DD-904C-5D8ACC2DCAE7}" type="presParOf" srcId="{B713D886-30F6-4AFE-84A1-5C6738B77887}" destId="{FD246D1E-5A2E-43BC-B7B4-12BF7B3DAC95}" srcOrd="3" destOrd="0" presId="urn:microsoft.com/office/officeart/2005/8/layout/orgChart1"/>
    <dgm:cxn modelId="{A6C97FF3-BFA1-4C01-A867-CBA120C0BCEA}" type="presParOf" srcId="{FD246D1E-5A2E-43BC-B7B4-12BF7B3DAC95}" destId="{889C900B-5962-4265-89D9-29F6D81CBD7A}" srcOrd="0" destOrd="0" presId="urn:microsoft.com/office/officeart/2005/8/layout/orgChart1"/>
    <dgm:cxn modelId="{AD7ED9B9-DC21-4C4B-AA12-51E9381C3920}" type="presParOf" srcId="{889C900B-5962-4265-89D9-29F6D81CBD7A}" destId="{E6C7B3F1-6E0F-4E9B-A821-F4E5D660F3A7}" srcOrd="0" destOrd="0" presId="urn:microsoft.com/office/officeart/2005/8/layout/orgChart1"/>
    <dgm:cxn modelId="{4C178A1B-9B78-4410-8730-FAB6C1AD7A17}" type="presParOf" srcId="{889C900B-5962-4265-89D9-29F6D81CBD7A}" destId="{32A4888F-B5D9-45E9-ADC2-F2027DD33828}" srcOrd="1" destOrd="0" presId="urn:microsoft.com/office/officeart/2005/8/layout/orgChart1"/>
    <dgm:cxn modelId="{D7E8DEBE-F533-4B4D-A416-EDE70FF4BFF4}" type="presParOf" srcId="{FD246D1E-5A2E-43BC-B7B4-12BF7B3DAC95}" destId="{4FB43CDD-AA06-4764-8366-0CBB522A8C7C}" srcOrd="1" destOrd="0" presId="urn:microsoft.com/office/officeart/2005/8/layout/orgChart1"/>
    <dgm:cxn modelId="{3B71CC68-23A0-409C-8346-C54E8FAD4906}" type="presParOf" srcId="{FD246D1E-5A2E-43BC-B7B4-12BF7B3DAC95}" destId="{9A1200F4-B88D-44BC-8E5F-407BB821A097}" srcOrd="2" destOrd="0" presId="urn:microsoft.com/office/officeart/2005/8/layout/orgChart1"/>
    <dgm:cxn modelId="{5ACC390B-9CB8-4355-AAE2-01E843CE968F}" type="presParOf" srcId="{EC260DFC-7BAE-4F18-9893-397019AB7DEF}" destId="{308E7F65-7428-4DAC-9569-78B5055D0A56}" srcOrd="2" destOrd="0" presId="urn:microsoft.com/office/officeart/2005/8/layout/orgChar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3E057-304F-4668-BF6E-7682135B2B89}">
      <dsp:nvSpPr>
        <dsp:cNvPr id="0" name=""/>
        <dsp:cNvSpPr/>
      </dsp:nvSpPr>
      <dsp:spPr>
        <a:xfrm>
          <a:off x="3129584" y="124838"/>
          <a:ext cx="1590905" cy="88879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kern="1200">
              <a:latin typeface="Inter" panose="020B0604020202020204" charset="0"/>
              <a:ea typeface="Inter" panose="020B0604020202020204" charset="0"/>
            </a:rPr>
            <a:t>Χαμηλό εισόδημα</a:t>
          </a:r>
          <a:endParaRPr lang="el-GR" sz="1600" kern="1200" dirty="0">
            <a:latin typeface="Inter" panose="020B0604020202020204" charset="0"/>
            <a:ea typeface="Inter" panose="020B0604020202020204" charset="0"/>
          </a:endParaRPr>
        </a:p>
      </dsp:txBody>
      <dsp:txXfrm>
        <a:off x="3362567" y="254999"/>
        <a:ext cx="1124939" cy="628473"/>
      </dsp:txXfrm>
    </dsp:sp>
    <dsp:sp modelId="{019B5C84-CE3E-47E1-B1CE-A8D3D5C8BB43}">
      <dsp:nvSpPr>
        <dsp:cNvPr id="0" name=""/>
        <dsp:cNvSpPr/>
      </dsp:nvSpPr>
      <dsp:spPr>
        <a:xfrm rot="406761">
          <a:off x="4782315" y="525032"/>
          <a:ext cx="326587" cy="331054"/>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solidFill>
              <a:schemeClr val="tx1"/>
            </a:solidFill>
            <a:latin typeface="Inter" panose="020B0604020202020204" charset="0"/>
            <a:ea typeface="Inter" panose="020B0604020202020204" charset="0"/>
          </a:endParaRPr>
        </a:p>
      </dsp:txBody>
      <dsp:txXfrm>
        <a:off x="4782658" y="585460"/>
        <a:ext cx="228611" cy="198632"/>
      </dsp:txXfrm>
    </dsp:sp>
    <dsp:sp modelId="{89BC070D-832B-4335-9002-03F6DB848E04}">
      <dsp:nvSpPr>
        <dsp:cNvPr id="0" name=""/>
        <dsp:cNvSpPr/>
      </dsp:nvSpPr>
      <dsp:spPr>
        <a:xfrm>
          <a:off x="5156696" y="310525"/>
          <a:ext cx="2589610" cy="1118100"/>
        </a:xfrm>
        <a:prstGeom prst="ellipse">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kern="1200">
              <a:latin typeface="Inter" panose="020B0604020202020204" charset="0"/>
              <a:ea typeface="Inter" panose="020B0604020202020204" charset="0"/>
            </a:rPr>
            <a:t>Ανεπαρκής ζήτηση (καταναλωτικών αγαθών)</a:t>
          </a:r>
          <a:endParaRPr lang="el-GR" sz="1600" kern="1200" dirty="0">
            <a:latin typeface="Inter" panose="020B0604020202020204" charset="0"/>
            <a:ea typeface="Inter" panose="020B0604020202020204" charset="0"/>
          </a:endParaRPr>
        </a:p>
      </dsp:txBody>
      <dsp:txXfrm>
        <a:off x="5535936" y="474267"/>
        <a:ext cx="1831130" cy="790616"/>
      </dsp:txXfrm>
    </dsp:sp>
    <dsp:sp modelId="{19FC2AF9-8DD9-46F8-AB6B-B41F65A455BB}">
      <dsp:nvSpPr>
        <dsp:cNvPr id="0" name=""/>
        <dsp:cNvSpPr/>
      </dsp:nvSpPr>
      <dsp:spPr>
        <a:xfrm rot="4890381">
          <a:off x="6278134" y="1681832"/>
          <a:ext cx="638774" cy="331054"/>
        </a:xfrm>
        <a:prstGeom prst="rightArrow">
          <a:avLst>
            <a:gd name="adj1" fmla="val 60000"/>
            <a:gd name="adj2" fmla="val 50000"/>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solidFill>
              <a:schemeClr val="tx1"/>
            </a:solidFill>
            <a:latin typeface="Inter" panose="020B0604020202020204" charset="0"/>
            <a:ea typeface="Inter" panose="020B0604020202020204" charset="0"/>
          </a:endParaRPr>
        </a:p>
      </dsp:txBody>
      <dsp:txXfrm>
        <a:off x="6320458" y="1698930"/>
        <a:ext cx="539458" cy="198632"/>
      </dsp:txXfrm>
    </dsp:sp>
    <dsp:sp modelId="{5B2027C3-48D6-461B-862C-A73D310AB46F}">
      <dsp:nvSpPr>
        <dsp:cNvPr id="0" name=""/>
        <dsp:cNvSpPr/>
      </dsp:nvSpPr>
      <dsp:spPr>
        <a:xfrm>
          <a:off x="5925534" y="2291838"/>
          <a:ext cx="1605687" cy="863537"/>
        </a:xfrm>
        <a:prstGeom prst="ellipse">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kern="1200">
              <a:latin typeface="Inter" panose="020B0604020202020204" charset="0"/>
              <a:ea typeface="Inter" panose="020B0604020202020204" charset="0"/>
            </a:rPr>
            <a:t>Χαμηλές πωλήσεις</a:t>
          </a:r>
          <a:endParaRPr lang="el-GR" sz="1600" kern="1200" dirty="0">
            <a:latin typeface="Inter" panose="020B0604020202020204" charset="0"/>
            <a:ea typeface="Inter" panose="020B0604020202020204" charset="0"/>
          </a:endParaRPr>
        </a:p>
      </dsp:txBody>
      <dsp:txXfrm>
        <a:off x="6160681" y="2418300"/>
        <a:ext cx="1135393" cy="610613"/>
      </dsp:txXfrm>
    </dsp:sp>
    <dsp:sp modelId="{FC879098-B141-41EC-BD3E-256D0835DE37}">
      <dsp:nvSpPr>
        <dsp:cNvPr id="0" name=""/>
        <dsp:cNvSpPr/>
      </dsp:nvSpPr>
      <dsp:spPr>
        <a:xfrm rot="9166341">
          <a:off x="5669309" y="3279867"/>
          <a:ext cx="682487" cy="331054"/>
        </a:xfrm>
        <a:prstGeom prst="rightArrow">
          <a:avLst>
            <a:gd name="adj1" fmla="val 60000"/>
            <a:gd name="adj2" fmla="val 50000"/>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solidFill>
              <a:schemeClr val="tx1"/>
            </a:solidFill>
            <a:latin typeface="Inter" panose="020B0604020202020204" charset="0"/>
            <a:ea typeface="Inter" panose="020B0604020202020204" charset="0"/>
          </a:endParaRPr>
        </a:p>
      </dsp:txBody>
      <dsp:txXfrm rot="10800000">
        <a:off x="5763123" y="3323358"/>
        <a:ext cx="583171" cy="198632"/>
      </dsp:txXfrm>
    </dsp:sp>
    <dsp:sp modelId="{53CC2709-DEB3-46D5-8610-9E7E58A8B955}">
      <dsp:nvSpPr>
        <dsp:cNvPr id="0" name=""/>
        <dsp:cNvSpPr/>
      </dsp:nvSpPr>
      <dsp:spPr>
        <a:xfrm>
          <a:off x="4033019" y="3220513"/>
          <a:ext cx="1552895" cy="980902"/>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kern="1200">
              <a:latin typeface="Inter" panose="020B0604020202020204" charset="0"/>
              <a:ea typeface="Inter" panose="020B0604020202020204" charset="0"/>
            </a:rPr>
            <a:t>Χαμηλή παραγωγή</a:t>
          </a:r>
          <a:endParaRPr lang="el-GR" sz="1600" kern="1200" dirty="0">
            <a:latin typeface="Inter" panose="020B0604020202020204" charset="0"/>
            <a:ea typeface="Inter" panose="020B0604020202020204" charset="0"/>
          </a:endParaRPr>
        </a:p>
      </dsp:txBody>
      <dsp:txXfrm>
        <a:off x="4260435" y="3364163"/>
        <a:ext cx="1098063" cy="693602"/>
      </dsp:txXfrm>
    </dsp:sp>
    <dsp:sp modelId="{8379DC76-11E6-423F-AFDA-2D256AE18828}">
      <dsp:nvSpPr>
        <dsp:cNvPr id="0" name=""/>
        <dsp:cNvSpPr/>
      </dsp:nvSpPr>
      <dsp:spPr>
        <a:xfrm rot="11106974">
          <a:off x="3215252" y="3531354"/>
          <a:ext cx="688219" cy="331054"/>
        </a:xfrm>
        <a:prstGeom prst="rightArrow">
          <a:avLst>
            <a:gd name="adj1" fmla="val 60000"/>
            <a:gd name="adj2" fmla="val 5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solidFill>
              <a:schemeClr val="tx1"/>
            </a:solidFill>
            <a:latin typeface="Inter" panose="020B0604020202020204" charset="0"/>
            <a:ea typeface="Inter" panose="020B0604020202020204" charset="0"/>
          </a:endParaRPr>
        </a:p>
      </dsp:txBody>
      <dsp:txXfrm rot="10800000">
        <a:off x="3314370" y="3601993"/>
        <a:ext cx="588903" cy="198632"/>
      </dsp:txXfrm>
    </dsp:sp>
    <dsp:sp modelId="{3FC03D4D-A8C4-4528-BD6E-D974DBD91A42}">
      <dsp:nvSpPr>
        <dsp:cNvPr id="0" name=""/>
        <dsp:cNvSpPr/>
      </dsp:nvSpPr>
      <dsp:spPr>
        <a:xfrm>
          <a:off x="486918" y="2787021"/>
          <a:ext cx="2580723" cy="1304923"/>
        </a:xfrm>
        <a:prstGeom prst="ellipse">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kern="1200">
              <a:latin typeface="Inter" panose="020B0604020202020204" charset="0"/>
              <a:ea typeface="Inter" panose="020B0604020202020204" charset="0"/>
            </a:rPr>
            <a:t>Ανεπαρκής ζήτηση (κεφαλαιουχικών αγαθών)</a:t>
          </a:r>
          <a:endParaRPr lang="el-GR" sz="1600" kern="1200" dirty="0">
            <a:latin typeface="Inter" panose="020B0604020202020204" charset="0"/>
            <a:ea typeface="Inter" panose="020B0604020202020204" charset="0"/>
          </a:endParaRPr>
        </a:p>
      </dsp:txBody>
      <dsp:txXfrm>
        <a:off x="864856" y="2978123"/>
        <a:ext cx="1824847" cy="922719"/>
      </dsp:txXfrm>
    </dsp:sp>
    <dsp:sp modelId="{DD7AA3DA-4358-42D9-9C02-1FB98FA3E907}">
      <dsp:nvSpPr>
        <dsp:cNvPr id="0" name=""/>
        <dsp:cNvSpPr/>
      </dsp:nvSpPr>
      <dsp:spPr>
        <a:xfrm rot="12682518">
          <a:off x="1941811" y="2665095"/>
          <a:ext cx="2206212" cy="335841"/>
        </a:xfrm>
        <a:prstGeom prst="rightArrow">
          <a:avLst>
            <a:gd name="adj1" fmla="val 60000"/>
            <a:gd name="adj2" fmla="val 50000"/>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solidFill>
              <a:schemeClr val="tx1"/>
            </a:solidFill>
            <a:latin typeface="Inter" panose="020B0604020202020204" charset="0"/>
            <a:ea typeface="Inter" panose="020B0604020202020204" charset="0"/>
          </a:endParaRPr>
        </a:p>
      </dsp:txBody>
      <dsp:txXfrm rot="10800000">
        <a:off x="2035197" y="2758491"/>
        <a:ext cx="2105460" cy="201505"/>
      </dsp:txXfrm>
    </dsp:sp>
    <dsp:sp modelId="{57DA2570-9872-4D46-9BC8-7526241CA0DC}">
      <dsp:nvSpPr>
        <dsp:cNvPr id="0" name=""/>
        <dsp:cNvSpPr/>
      </dsp:nvSpPr>
      <dsp:spPr>
        <a:xfrm>
          <a:off x="395472" y="1548858"/>
          <a:ext cx="1847185" cy="911493"/>
        </a:xfrm>
        <a:prstGeom prst="ellipse">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kern="1200">
              <a:latin typeface="Inter" panose="020B0604020202020204" charset="0"/>
              <a:ea typeface="Inter" panose="020B0604020202020204" charset="0"/>
            </a:rPr>
            <a:t>Έλλειψη επενδύσεων</a:t>
          </a:r>
          <a:endParaRPr lang="el-GR" sz="1600" kern="1200" dirty="0">
            <a:latin typeface="Inter" panose="020B0604020202020204" charset="0"/>
            <a:ea typeface="Inter" panose="020B0604020202020204" charset="0"/>
          </a:endParaRPr>
        </a:p>
      </dsp:txBody>
      <dsp:txXfrm>
        <a:off x="665986" y="1682343"/>
        <a:ext cx="1306157" cy="644523"/>
      </dsp:txXfrm>
    </dsp:sp>
    <dsp:sp modelId="{38B11BF7-58D3-44E9-BD50-D0AB1079BE5F}">
      <dsp:nvSpPr>
        <dsp:cNvPr id="0" name=""/>
        <dsp:cNvSpPr/>
      </dsp:nvSpPr>
      <dsp:spPr>
        <a:xfrm rot="13449845">
          <a:off x="1656850" y="1939438"/>
          <a:ext cx="3031351" cy="356072"/>
        </a:xfrm>
        <a:prstGeom prst="rightArrow">
          <a:avLst>
            <a:gd name="adj1" fmla="val 60000"/>
            <a:gd name="adj2" fmla="val 50000"/>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solidFill>
              <a:schemeClr val="tx1"/>
            </a:solidFill>
            <a:latin typeface="Inter" panose="020B0604020202020204" charset="0"/>
            <a:ea typeface="Inter" panose="020B0604020202020204" charset="0"/>
          </a:endParaRPr>
        </a:p>
      </dsp:txBody>
      <dsp:txXfrm>
        <a:off x="1748575" y="2047864"/>
        <a:ext cx="2924529" cy="213644"/>
      </dsp:txXfrm>
    </dsp:sp>
    <dsp:sp modelId="{3F1B138C-9A2C-4CAC-97BE-2160AF5EBA91}">
      <dsp:nvSpPr>
        <dsp:cNvPr id="0" name=""/>
        <dsp:cNvSpPr/>
      </dsp:nvSpPr>
      <dsp:spPr>
        <a:xfrm>
          <a:off x="591068" y="248665"/>
          <a:ext cx="1794677" cy="911689"/>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kern="1200">
              <a:latin typeface="Inter" panose="020B0604020202020204" charset="0"/>
              <a:ea typeface="Inter" panose="020B0604020202020204" charset="0"/>
            </a:rPr>
            <a:t>Εκτεταμένη ανεργία</a:t>
          </a:r>
          <a:endParaRPr lang="el-GR" sz="1600" kern="1200" dirty="0">
            <a:latin typeface="Inter" panose="020B0604020202020204" charset="0"/>
            <a:ea typeface="Inter" panose="020B0604020202020204" charset="0"/>
          </a:endParaRPr>
        </a:p>
      </dsp:txBody>
      <dsp:txXfrm>
        <a:off x="853892" y="382179"/>
        <a:ext cx="1269029" cy="644661"/>
      </dsp:txXfrm>
    </dsp:sp>
    <dsp:sp modelId="{BE866F2D-626B-478D-A203-46924620BD6D}">
      <dsp:nvSpPr>
        <dsp:cNvPr id="0" name=""/>
        <dsp:cNvSpPr/>
      </dsp:nvSpPr>
      <dsp:spPr>
        <a:xfrm rot="21409343">
          <a:off x="2474202" y="469184"/>
          <a:ext cx="542921" cy="331054"/>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solidFill>
              <a:schemeClr val="tx1"/>
            </a:solidFill>
            <a:latin typeface="Inter" panose="020B0604020202020204" charset="0"/>
            <a:ea typeface="Inter" panose="020B0604020202020204" charset="0"/>
          </a:endParaRPr>
        </a:p>
      </dsp:txBody>
      <dsp:txXfrm>
        <a:off x="2474278" y="538148"/>
        <a:ext cx="443605" cy="1986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2F029-ADC3-4745-9E66-8BA2CA216146}">
      <dsp:nvSpPr>
        <dsp:cNvPr id="0" name=""/>
        <dsp:cNvSpPr/>
      </dsp:nvSpPr>
      <dsp:spPr>
        <a:xfrm>
          <a:off x="2914450" y="1055953"/>
          <a:ext cx="1853690" cy="972124"/>
        </a:xfrm>
        <a:custGeom>
          <a:avLst/>
          <a:gdLst/>
          <a:ahLst/>
          <a:cxnLst/>
          <a:rect l="0" t="0" r="0" b="0"/>
          <a:pathLst>
            <a:path>
              <a:moveTo>
                <a:pt x="0" y="0"/>
              </a:moveTo>
              <a:lnTo>
                <a:pt x="0" y="783461"/>
              </a:lnTo>
              <a:lnTo>
                <a:pt x="1853690" y="783461"/>
              </a:lnTo>
              <a:lnTo>
                <a:pt x="1853690" y="972124"/>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087F46C-3B65-42F5-BE57-99C202DA134E}">
      <dsp:nvSpPr>
        <dsp:cNvPr id="0" name=""/>
        <dsp:cNvSpPr/>
      </dsp:nvSpPr>
      <dsp:spPr>
        <a:xfrm>
          <a:off x="2708889" y="4545412"/>
          <a:ext cx="256024" cy="1166716"/>
        </a:xfrm>
        <a:custGeom>
          <a:avLst/>
          <a:gdLst/>
          <a:ahLst/>
          <a:cxnLst/>
          <a:rect l="0" t="0" r="0" b="0"/>
          <a:pathLst>
            <a:path>
              <a:moveTo>
                <a:pt x="0" y="0"/>
              </a:moveTo>
              <a:lnTo>
                <a:pt x="0" y="1166716"/>
              </a:lnTo>
              <a:lnTo>
                <a:pt x="256024" y="1166716"/>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097489-013F-4EB1-B283-831E044FD8C4}">
      <dsp:nvSpPr>
        <dsp:cNvPr id="0" name=""/>
        <dsp:cNvSpPr/>
      </dsp:nvSpPr>
      <dsp:spPr>
        <a:xfrm>
          <a:off x="1559772" y="2880545"/>
          <a:ext cx="1867831" cy="1079760"/>
        </a:xfrm>
        <a:custGeom>
          <a:avLst/>
          <a:gdLst/>
          <a:ahLst/>
          <a:cxnLst/>
          <a:rect l="0" t="0" r="0" b="0"/>
          <a:pathLst>
            <a:path>
              <a:moveTo>
                <a:pt x="0" y="0"/>
              </a:moveTo>
              <a:lnTo>
                <a:pt x="0" y="891098"/>
              </a:lnTo>
              <a:lnTo>
                <a:pt x="1867831" y="891098"/>
              </a:lnTo>
              <a:lnTo>
                <a:pt x="1867831" y="107976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B8F860C-5CF4-457C-B730-14776669EA63}">
      <dsp:nvSpPr>
        <dsp:cNvPr id="0" name=""/>
        <dsp:cNvSpPr/>
      </dsp:nvSpPr>
      <dsp:spPr>
        <a:xfrm>
          <a:off x="192669" y="4545412"/>
          <a:ext cx="292732" cy="1195815"/>
        </a:xfrm>
        <a:custGeom>
          <a:avLst/>
          <a:gdLst/>
          <a:ahLst/>
          <a:cxnLst/>
          <a:rect l="0" t="0" r="0" b="0"/>
          <a:pathLst>
            <a:path>
              <a:moveTo>
                <a:pt x="0" y="0"/>
              </a:moveTo>
              <a:lnTo>
                <a:pt x="0" y="1195815"/>
              </a:lnTo>
              <a:lnTo>
                <a:pt x="292732" y="119581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B0CB8E-155F-44B2-9054-B6F07A38136A}">
      <dsp:nvSpPr>
        <dsp:cNvPr id="0" name=""/>
        <dsp:cNvSpPr/>
      </dsp:nvSpPr>
      <dsp:spPr>
        <a:xfrm>
          <a:off x="911384" y="2880545"/>
          <a:ext cx="648388" cy="1079760"/>
        </a:xfrm>
        <a:custGeom>
          <a:avLst/>
          <a:gdLst/>
          <a:ahLst/>
          <a:cxnLst/>
          <a:rect l="0" t="0" r="0" b="0"/>
          <a:pathLst>
            <a:path>
              <a:moveTo>
                <a:pt x="648388" y="0"/>
              </a:moveTo>
              <a:lnTo>
                <a:pt x="648388" y="891098"/>
              </a:lnTo>
              <a:lnTo>
                <a:pt x="0" y="891098"/>
              </a:lnTo>
              <a:lnTo>
                <a:pt x="0" y="107976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4122DEF-738A-4059-BD92-8822F9FD2CC4}">
      <dsp:nvSpPr>
        <dsp:cNvPr id="0" name=""/>
        <dsp:cNvSpPr/>
      </dsp:nvSpPr>
      <dsp:spPr>
        <a:xfrm>
          <a:off x="1559772" y="1055953"/>
          <a:ext cx="1354678" cy="965332"/>
        </a:xfrm>
        <a:custGeom>
          <a:avLst/>
          <a:gdLst/>
          <a:ahLst/>
          <a:cxnLst/>
          <a:rect l="0" t="0" r="0" b="0"/>
          <a:pathLst>
            <a:path>
              <a:moveTo>
                <a:pt x="1354678" y="0"/>
              </a:moveTo>
              <a:lnTo>
                <a:pt x="1354678" y="776670"/>
              </a:lnTo>
              <a:lnTo>
                <a:pt x="0" y="776670"/>
              </a:lnTo>
              <a:lnTo>
                <a:pt x="0" y="965332"/>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CC336C-A07C-4E88-BC9E-ABFA6A82CBB5}">
      <dsp:nvSpPr>
        <dsp:cNvPr id="0" name=""/>
        <dsp:cNvSpPr/>
      </dsp:nvSpPr>
      <dsp:spPr>
        <a:xfrm>
          <a:off x="1068746" y="452098"/>
          <a:ext cx="3691408" cy="6038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Μέτρα καταπολέμησης ανεργίας</a:t>
          </a:r>
        </a:p>
      </dsp:txBody>
      <dsp:txXfrm>
        <a:off x="1068746" y="452098"/>
        <a:ext cx="3691408" cy="603855"/>
      </dsp:txXfrm>
    </dsp:sp>
    <dsp:sp modelId="{DD48CFCE-C491-47B5-8C91-676CF34529AE}">
      <dsp:nvSpPr>
        <dsp:cNvPr id="0" name=""/>
        <dsp:cNvSpPr/>
      </dsp:nvSpPr>
      <dsp:spPr>
        <a:xfrm>
          <a:off x="284359" y="2021286"/>
          <a:ext cx="2550826" cy="85925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Μέτρα αύξησης συνολικής ζήτησης</a:t>
          </a:r>
        </a:p>
      </dsp:txBody>
      <dsp:txXfrm>
        <a:off x="284359" y="2021286"/>
        <a:ext cx="2550826" cy="859259"/>
      </dsp:txXfrm>
    </dsp:sp>
    <dsp:sp modelId="{1CF71C40-F975-4333-B2CA-932721C5B3FE}">
      <dsp:nvSpPr>
        <dsp:cNvPr id="0" name=""/>
        <dsp:cNvSpPr/>
      </dsp:nvSpPr>
      <dsp:spPr>
        <a:xfrm>
          <a:off x="12990" y="3960306"/>
          <a:ext cx="1796786" cy="58510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Δημοσιονομικά</a:t>
          </a:r>
        </a:p>
      </dsp:txBody>
      <dsp:txXfrm>
        <a:off x="12990" y="3960306"/>
        <a:ext cx="1796786" cy="585105"/>
      </dsp:txXfrm>
    </dsp:sp>
    <dsp:sp modelId="{06986B5D-94BD-40E1-9501-750E67E1D160}">
      <dsp:nvSpPr>
        <dsp:cNvPr id="0" name=""/>
        <dsp:cNvSpPr/>
      </dsp:nvSpPr>
      <dsp:spPr>
        <a:xfrm>
          <a:off x="485401" y="5295390"/>
          <a:ext cx="1796786" cy="89167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Αύξηση κρατικών δαπανών για δημόσια έργα</a:t>
          </a:r>
        </a:p>
      </dsp:txBody>
      <dsp:txXfrm>
        <a:off x="485401" y="5295390"/>
        <a:ext cx="1796786" cy="891673"/>
      </dsp:txXfrm>
    </dsp:sp>
    <dsp:sp modelId="{87153BBB-282F-4CF8-B9DD-1F07566DFA1D}">
      <dsp:nvSpPr>
        <dsp:cNvPr id="0" name=""/>
        <dsp:cNvSpPr/>
      </dsp:nvSpPr>
      <dsp:spPr>
        <a:xfrm>
          <a:off x="2529210" y="3960306"/>
          <a:ext cx="1796786" cy="58510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Νομισματικά</a:t>
          </a:r>
        </a:p>
      </dsp:txBody>
      <dsp:txXfrm>
        <a:off x="2529210" y="3960306"/>
        <a:ext cx="1796786" cy="585105"/>
      </dsp:txXfrm>
    </dsp:sp>
    <dsp:sp modelId="{ECE25664-3AAC-455F-926E-B5D64AD92886}">
      <dsp:nvSpPr>
        <dsp:cNvPr id="0" name=""/>
        <dsp:cNvSpPr/>
      </dsp:nvSpPr>
      <dsp:spPr>
        <a:xfrm>
          <a:off x="2964913" y="5249626"/>
          <a:ext cx="1796786" cy="92500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Μείωση επιτοκίου</a:t>
          </a:r>
        </a:p>
      </dsp:txBody>
      <dsp:txXfrm>
        <a:off x="2964913" y="5249626"/>
        <a:ext cx="1796786" cy="925003"/>
      </dsp:txXfrm>
    </dsp:sp>
    <dsp:sp modelId="{E6C7B3F1-6E0F-4E9B-A821-F4E5D660F3A7}">
      <dsp:nvSpPr>
        <dsp:cNvPr id="0" name=""/>
        <dsp:cNvSpPr/>
      </dsp:nvSpPr>
      <dsp:spPr>
        <a:xfrm>
          <a:off x="3642679" y="2028078"/>
          <a:ext cx="2250924" cy="80172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Μέτρα επαγγελματικής κατάρτισης</a:t>
          </a:r>
        </a:p>
      </dsp:txBody>
      <dsp:txXfrm>
        <a:off x="3642679" y="2028078"/>
        <a:ext cx="2250924" cy="801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3E057-304F-4668-BF6E-7682135B2B89}">
      <dsp:nvSpPr>
        <dsp:cNvPr id="0" name=""/>
        <dsp:cNvSpPr/>
      </dsp:nvSpPr>
      <dsp:spPr>
        <a:xfrm>
          <a:off x="2802913" y="135244"/>
          <a:ext cx="1910369" cy="966334"/>
        </a:xfrm>
        <a:prstGeom prst="ellipse">
          <a:avLst/>
        </a:prstGeom>
        <a:solidFill>
          <a:srgbClr val="CC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a:latin typeface="Inter" panose="020B0604020202020204" charset="0"/>
              <a:ea typeface="Inter" panose="020B0604020202020204" charset="0"/>
            </a:rPr>
            <a:t>Αύξηση εισοδήματος</a:t>
          </a:r>
          <a:endParaRPr lang="el-GR" sz="1800" kern="1200" dirty="0">
            <a:latin typeface="Inter" panose="020B0604020202020204" charset="0"/>
            <a:ea typeface="Inter" panose="020B0604020202020204" charset="0"/>
          </a:endParaRPr>
        </a:p>
      </dsp:txBody>
      <dsp:txXfrm>
        <a:off x="3082680" y="276760"/>
        <a:ext cx="1350835" cy="683302"/>
      </dsp:txXfrm>
    </dsp:sp>
    <dsp:sp modelId="{019B5C84-CE3E-47E1-B1CE-A8D3D5C8BB43}">
      <dsp:nvSpPr>
        <dsp:cNvPr id="0" name=""/>
        <dsp:cNvSpPr/>
      </dsp:nvSpPr>
      <dsp:spPr>
        <a:xfrm rot="540325">
          <a:off x="4722435" y="608818"/>
          <a:ext cx="221418" cy="35993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Inter" panose="020B0604020202020204" charset="0"/>
            <a:ea typeface="Inter" panose="020B0604020202020204" charset="0"/>
          </a:endParaRPr>
        </a:p>
      </dsp:txBody>
      <dsp:txXfrm>
        <a:off x="4722844" y="675606"/>
        <a:ext cx="154993" cy="215961"/>
      </dsp:txXfrm>
    </dsp:sp>
    <dsp:sp modelId="{89BC070D-832B-4335-9002-03F6DB848E04}">
      <dsp:nvSpPr>
        <dsp:cNvPr id="0" name=""/>
        <dsp:cNvSpPr/>
      </dsp:nvSpPr>
      <dsp:spPr>
        <a:xfrm>
          <a:off x="4937474" y="404084"/>
          <a:ext cx="2607066" cy="1215644"/>
        </a:xfrm>
        <a:prstGeom prst="ellipse">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a:latin typeface="Inter" panose="020B0604020202020204" charset="0"/>
              <a:ea typeface="Inter" panose="020B0604020202020204" charset="0"/>
            </a:rPr>
            <a:t>Αύξηση ζήτησης (καταναλωτικών αγαθών)</a:t>
          </a:r>
          <a:endParaRPr lang="el-GR" sz="1800" kern="1200" dirty="0">
            <a:latin typeface="Inter" panose="020B0604020202020204" charset="0"/>
            <a:ea typeface="Inter" panose="020B0604020202020204" charset="0"/>
          </a:endParaRPr>
        </a:p>
      </dsp:txBody>
      <dsp:txXfrm>
        <a:off x="5319270" y="582111"/>
        <a:ext cx="1843474" cy="859590"/>
      </dsp:txXfrm>
    </dsp:sp>
    <dsp:sp modelId="{19FC2AF9-8DD9-46F8-AB6B-B41F65A455BB}">
      <dsp:nvSpPr>
        <dsp:cNvPr id="0" name=""/>
        <dsp:cNvSpPr/>
      </dsp:nvSpPr>
      <dsp:spPr>
        <a:xfrm rot="4625663">
          <a:off x="6166526" y="1828768"/>
          <a:ext cx="605777" cy="35993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Inter" panose="020B0604020202020204" charset="0"/>
            <a:ea typeface="Inter" panose="020B0604020202020204" charset="0"/>
          </a:endParaRPr>
        </a:p>
      </dsp:txBody>
      <dsp:txXfrm>
        <a:off x="6208458" y="1848129"/>
        <a:ext cx="497797" cy="215961"/>
      </dsp:txXfrm>
    </dsp:sp>
    <dsp:sp modelId="{5B2027C3-48D6-461B-862C-A73D310AB46F}">
      <dsp:nvSpPr>
        <dsp:cNvPr id="0" name=""/>
        <dsp:cNvSpPr/>
      </dsp:nvSpPr>
      <dsp:spPr>
        <a:xfrm>
          <a:off x="5798771" y="2421934"/>
          <a:ext cx="1745769" cy="938872"/>
        </a:xfrm>
        <a:prstGeom prst="ellipse">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a:latin typeface="Inter" panose="020B0604020202020204" charset="0"/>
              <a:ea typeface="Inter" panose="020B0604020202020204" charset="0"/>
            </a:rPr>
            <a:t>Αύξηση πωλήσεων</a:t>
          </a:r>
          <a:endParaRPr lang="el-GR" sz="1800" kern="1200" dirty="0">
            <a:latin typeface="Inter" panose="020B0604020202020204" charset="0"/>
            <a:ea typeface="Inter" panose="020B0604020202020204" charset="0"/>
          </a:endParaRPr>
        </a:p>
      </dsp:txBody>
      <dsp:txXfrm>
        <a:off x="6054433" y="2559429"/>
        <a:ext cx="1234445" cy="663882"/>
      </dsp:txXfrm>
    </dsp:sp>
    <dsp:sp modelId="{FC879098-B141-41EC-BD3E-256D0835DE37}">
      <dsp:nvSpPr>
        <dsp:cNvPr id="0" name=""/>
        <dsp:cNvSpPr/>
      </dsp:nvSpPr>
      <dsp:spPr>
        <a:xfrm rot="8957694">
          <a:off x="5721799" y="3462883"/>
          <a:ext cx="608924" cy="35993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Inter" panose="020B0604020202020204" charset="0"/>
            <a:ea typeface="Inter" panose="020B0604020202020204" charset="0"/>
          </a:endParaRPr>
        </a:p>
      </dsp:txBody>
      <dsp:txXfrm rot="10800000">
        <a:off x="5822210" y="3507302"/>
        <a:ext cx="500944" cy="215961"/>
      </dsp:txXfrm>
    </dsp:sp>
    <dsp:sp modelId="{53CC2709-DEB3-46D5-8610-9E7E58A8B955}">
      <dsp:nvSpPr>
        <dsp:cNvPr id="0" name=""/>
        <dsp:cNvSpPr/>
      </dsp:nvSpPr>
      <dsp:spPr>
        <a:xfrm>
          <a:off x="3851609" y="3497903"/>
          <a:ext cx="1801684" cy="1066476"/>
        </a:xfrm>
        <a:prstGeom prst="ellipse">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a:latin typeface="Inter" panose="020B0604020202020204" charset="0"/>
              <a:ea typeface="Inter" panose="020B0604020202020204" charset="0"/>
            </a:rPr>
            <a:t>Αύξηση παραγωγής</a:t>
          </a:r>
          <a:endParaRPr lang="el-GR" sz="1800" kern="1200" dirty="0">
            <a:latin typeface="Inter" panose="020B0604020202020204" charset="0"/>
            <a:ea typeface="Inter" panose="020B0604020202020204" charset="0"/>
          </a:endParaRPr>
        </a:p>
      </dsp:txBody>
      <dsp:txXfrm>
        <a:off x="4115460" y="3654085"/>
        <a:ext cx="1273982" cy="754112"/>
      </dsp:txXfrm>
    </dsp:sp>
    <dsp:sp modelId="{8379DC76-11E6-423F-AFDA-2D256AE18828}">
      <dsp:nvSpPr>
        <dsp:cNvPr id="0" name=""/>
        <dsp:cNvSpPr/>
      </dsp:nvSpPr>
      <dsp:spPr>
        <a:xfrm rot="11032223">
          <a:off x="2948470" y="3861122"/>
          <a:ext cx="757095" cy="35993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Inter" panose="020B0604020202020204" charset="0"/>
            <a:ea typeface="Inter" panose="020B0604020202020204" charset="0"/>
          </a:endParaRPr>
        </a:p>
      </dsp:txBody>
      <dsp:txXfrm rot="10800000">
        <a:off x="3056327" y="3936753"/>
        <a:ext cx="649115" cy="215961"/>
      </dsp:txXfrm>
    </dsp:sp>
    <dsp:sp modelId="{3FC03D4D-A8C4-4528-BD6E-D974DBD91A42}">
      <dsp:nvSpPr>
        <dsp:cNvPr id="0" name=""/>
        <dsp:cNvSpPr/>
      </dsp:nvSpPr>
      <dsp:spPr>
        <a:xfrm>
          <a:off x="0" y="3094120"/>
          <a:ext cx="2775378" cy="141876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a:latin typeface="Inter" panose="020B0604020202020204" charset="0"/>
              <a:ea typeface="Inter" panose="020B0604020202020204" charset="0"/>
            </a:rPr>
            <a:t>Αύξηση ζήτησης (κεφαλαιουχικών αγαθών)</a:t>
          </a:r>
          <a:endParaRPr lang="el-GR" sz="1800" kern="1200" dirty="0">
            <a:latin typeface="Inter" panose="020B0604020202020204" charset="0"/>
            <a:ea typeface="Inter" panose="020B0604020202020204" charset="0"/>
          </a:endParaRPr>
        </a:p>
      </dsp:txBody>
      <dsp:txXfrm>
        <a:off x="406445" y="3301893"/>
        <a:ext cx="1962488" cy="1003220"/>
      </dsp:txXfrm>
    </dsp:sp>
    <dsp:sp modelId="{DD7AA3DA-4358-42D9-9C02-1FB98FA3E907}">
      <dsp:nvSpPr>
        <dsp:cNvPr id="0" name=""/>
        <dsp:cNvSpPr/>
      </dsp:nvSpPr>
      <dsp:spPr>
        <a:xfrm rot="13175774">
          <a:off x="1621470" y="2867657"/>
          <a:ext cx="2282752" cy="36514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Inter" panose="020B0604020202020204" charset="0"/>
            <a:ea typeface="Inter" panose="020B0604020202020204" charset="0"/>
          </a:endParaRPr>
        </a:p>
      </dsp:txBody>
      <dsp:txXfrm rot="10800000">
        <a:off x="1718445" y="2975595"/>
        <a:ext cx="2173210" cy="219084"/>
      </dsp:txXfrm>
    </dsp:sp>
    <dsp:sp modelId="{57DA2570-9872-4D46-9BC8-7526241CA0DC}">
      <dsp:nvSpPr>
        <dsp:cNvPr id="0" name=""/>
        <dsp:cNvSpPr/>
      </dsp:nvSpPr>
      <dsp:spPr>
        <a:xfrm>
          <a:off x="0" y="1682087"/>
          <a:ext cx="2008303" cy="99101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a:latin typeface="Inter" panose="020B0604020202020204" charset="0"/>
              <a:ea typeface="Inter" panose="020B0604020202020204" charset="0"/>
            </a:rPr>
            <a:t>Αύξηση επενδύσεων</a:t>
          </a:r>
          <a:endParaRPr lang="el-GR" sz="1800" kern="1200" dirty="0">
            <a:latin typeface="Inter" panose="020B0604020202020204" charset="0"/>
            <a:ea typeface="Inter" panose="020B0604020202020204" charset="0"/>
          </a:endParaRPr>
        </a:p>
      </dsp:txBody>
      <dsp:txXfrm>
        <a:off x="294109" y="1827217"/>
        <a:ext cx="1420085" cy="700752"/>
      </dsp:txXfrm>
    </dsp:sp>
    <dsp:sp modelId="{38B11BF7-58D3-44E9-BD50-D0AB1079BE5F}">
      <dsp:nvSpPr>
        <dsp:cNvPr id="0" name=""/>
        <dsp:cNvSpPr/>
      </dsp:nvSpPr>
      <dsp:spPr>
        <a:xfrm rot="13095093">
          <a:off x="1381005" y="2147099"/>
          <a:ext cx="3195428" cy="38713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Inter" panose="020B0604020202020204" charset="0"/>
            <a:ea typeface="Inter" panose="020B0604020202020204" charset="0"/>
          </a:endParaRPr>
        </a:p>
      </dsp:txBody>
      <dsp:txXfrm rot="10800000">
        <a:off x="1484678" y="2260478"/>
        <a:ext cx="3079287" cy="232282"/>
      </dsp:txXfrm>
    </dsp:sp>
    <dsp:sp modelId="{3F1B138C-9A2C-4CAC-97BE-2160AF5EBA91}">
      <dsp:nvSpPr>
        <dsp:cNvPr id="0" name=""/>
        <dsp:cNvSpPr/>
      </dsp:nvSpPr>
      <dsp:spPr>
        <a:xfrm>
          <a:off x="146550" y="269741"/>
          <a:ext cx="1660451" cy="99122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a:latin typeface="Inter" panose="020B0604020202020204" charset="0"/>
              <a:ea typeface="Inter" panose="020B0604020202020204" charset="0"/>
            </a:rPr>
            <a:t>Μείωση ανεργίας</a:t>
          </a:r>
          <a:endParaRPr lang="el-GR" sz="1800" kern="1200" dirty="0">
            <a:latin typeface="Inter" panose="020B0604020202020204" charset="0"/>
            <a:ea typeface="Inter" panose="020B0604020202020204" charset="0"/>
          </a:endParaRPr>
        </a:p>
      </dsp:txBody>
      <dsp:txXfrm>
        <a:off x="389717" y="414903"/>
        <a:ext cx="1174117" cy="700902"/>
      </dsp:txXfrm>
    </dsp:sp>
    <dsp:sp modelId="{BE866F2D-626B-478D-A203-46924620BD6D}">
      <dsp:nvSpPr>
        <dsp:cNvPr id="0" name=""/>
        <dsp:cNvSpPr/>
      </dsp:nvSpPr>
      <dsp:spPr>
        <a:xfrm rot="21418546">
          <a:off x="1928876" y="515961"/>
          <a:ext cx="723968" cy="35993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Inter" panose="020B0604020202020204" charset="0"/>
            <a:ea typeface="Inter" panose="020B0604020202020204" charset="0"/>
          </a:endParaRPr>
        </a:p>
      </dsp:txBody>
      <dsp:txXfrm>
        <a:off x="1928951" y="590796"/>
        <a:ext cx="615988" cy="215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3E057-304F-4668-BF6E-7682135B2B89}">
      <dsp:nvSpPr>
        <dsp:cNvPr id="0" name=""/>
        <dsp:cNvSpPr/>
      </dsp:nvSpPr>
      <dsp:spPr>
        <a:xfrm>
          <a:off x="2315711" y="-38917"/>
          <a:ext cx="2272325" cy="95006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a:latin typeface="Inter" panose="020B0604020202020204" charset="0"/>
              <a:ea typeface="Inter" panose="020B0604020202020204" charset="0"/>
            </a:rPr>
            <a:t>Αύξηση εισοδήματος</a:t>
          </a:r>
          <a:endParaRPr lang="el-GR" sz="1800" kern="1200" dirty="0">
            <a:latin typeface="Inter" panose="020B0604020202020204" charset="0"/>
            <a:ea typeface="Inter" panose="020B0604020202020204" charset="0"/>
          </a:endParaRPr>
        </a:p>
      </dsp:txBody>
      <dsp:txXfrm>
        <a:off x="2648485" y="100216"/>
        <a:ext cx="1606777" cy="671795"/>
      </dsp:txXfrm>
    </dsp:sp>
    <dsp:sp modelId="{019B5C84-CE3E-47E1-B1CE-A8D3D5C8BB43}">
      <dsp:nvSpPr>
        <dsp:cNvPr id="0" name=""/>
        <dsp:cNvSpPr/>
      </dsp:nvSpPr>
      <dsp:spPr>
        <a:xfrm rot="777326">
          <a:off x="4539652" y="533197"/>
          <a:ext cx="403559" cy="399155"/>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Inter" panose="020B0604020202020204" charset="0"/>
            <a:ea typeface="Inter" panose="020B0604020202020204" charset="0"/>
          </a:endParaRPr>
        </a:p>
      </dsp:txBody>
      <dsp:txXfrm>
        <a:off x="4541176" y="599605"/>
        <a:ext cx="283813" cy="239493"/>
      </dsp:txXfrm>
    </dsp:sp>
    <dsp:sp modelId="{89BC070D-832B-4335-9002-03F6DB848E04}">
      <dsp:nvSpPr>
        <dsp:cNvPr id="0" name=""/>
        <dsp:cNvSpPr/>
      </dsp:nvSpPr>
      <dsp:spPr>
        <a:xfrm>
          <a:off x="4785292" y="630561"/>
          <a:ext cx="2748568" cy="856913"/>
        </a:xfrm>
        <a:prstGeom prst="ellipse">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a:latin typeface="Inter" panose="020B0604020202020204" charset="0"/>
              <a:ea typeface="Inter" panose="020B0604020202020204" charset="0"/>
            </a:rPr>
            <a:t>Αύξηση ζήτησης (καταναλωτικών αγαθών)</a:t>
          </a:r>
          <a:endParaRPr lang="el-GR" sz="1800" kern="1200" dirty="0">
            <a:latin typeface="Inter" panose="020B0604020202020204" charset="0"/>
            <a:ea typeface="Inter" panose="020B0604020202020204" charset="0"/>
          </a:endParaRPr>
        </a:p>
      </dsp:txBody>
      <dsp:txXfrm>
        <a:off x="5187810" y="756053"/>
        <a:ext cx="1943532" cy="605929"/>
      </dsp:txXfrm>
    </dsp:sp>
    <dsp:sp modelId="{19FC2AF9-8DD9-46F8-AB6B-B41F65A455BB}">
      <dsp:nvSpPr>
        <dsp:cNvPr id="0" name=""/>
        <dsp:cNvSpPr/>
      </dsp:nvSpPr>
      <dsp:spPr>
        <a:xfrm rot="4892145">
          <a:off x="5930242" y="1766415"/>
          <a:ext cx="728607" cy="399155"/>
        </a:xfrm>
        <a:prstGeom prst="rightArrow">
          <a:avLst>
            <a:gd name="adj1" fmla="val 60000"/>
            <a:gd name="adj2" fmla="val 50000"/>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Inter" panose="020B0604020202020204" charset="0"/>
            <a:ea typeface="Inter" panose="020B0604020202020204" charset="0"/>
          </a:endParaRPr>
        </a:p>
      </dsp:txBody>
      <dsp:txXfrm>
        <a:off x="5981302" y="1787025"/>
        <a:ext cx="608861" cy="239493"/>
      </dsp:txXfrm>
    </dsp:sp>
    <dsp:sp modelId="{5B2027C3-48D6-461B-862C-A73D310AB46F}">
      <dsp:nvSpPr>
        <dsp:cNvPr id="0" name=""/>
        <dsp:cNvSpPr/>
      </dsp:nvSpPr>
      <dsp:spPr>
        <a:xfrm>
          <a:off x="5373026" y="2472934"/>
          <a:ext cx="2160834" cy="1121645"/>
        </a:xfrm>
        <a:prstGeom prst="ellipse">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a:latin typeface="Inter" panose="020B0604020202020204" charset="0"/>
              <a:ea typeface="Inter" panose="020B0604020202020204" charset="0"/>
            </a:rPr>
            <a:t>Ανάγκη για αύξηση πωλήσεων</a:t>
          </a:r>
          <a:endParaRPr lang="el-GR" sz="1800" kern="1200" dirty="0">
            <a:latin typeface="Inter" panose="020B0604020202020204" charset="0"/>
            <a:ea typeface="Inter" panose="020B0604020202020204" charset="0"/>
          </a:endParaRPr>
        </a:p>
      </dsp:txBody>
      <dsp:txXfrm>
        <a:off x="5689473" y="2637195"/>
        <a:ext cx="1527940" cy="793123"/>
      </dsp:txXfrm>
    </dsp:sp>
    <dsp:sp modelId="{FC879098-B141-41EC-BD3E-256D0835DE37}">
      <dsp:nvSpPr>
        <dsp:cNvPr id="0" name=""/>
        <dsp:cNvSpPr/>
      </dsp:nvSpPr>
      <dsp:spPr>
        <a:xfrm rot="7140639">
          <a:off x="6503803" y="3737544"/>
          <a:ext cx="431053" cy="452055"/>
        </a:xfrm>
        <a:prstGeom prst="rightArrow">
          <a:avLst>
            <a:gd name="adj1" fmla="val 60000"/>
            <a:gd name="adj2" fmla="val 50000"/>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l-GR" sz="800" kern="1200">
              <a:latin typeface="Inter" panose="020B0604020202020204" charset="0"/>
              <a:ea typeface="Inter" panose="020B0604020202020204" charset="0"/>
            </a:rPr>
            <a:t>ΚΑΙ</a:t>
          </a:r>
          <a:endParaRPr lang="el-GR" sz="800" kern="1200" dirty="0">
            <a:latin typeface="Inter" panose="020B0604020202020204" charset="0"/>
            <a:ea typeface="Inter" panose="020B0604020202020204" charset="0"/>
          </a:endParaRPr>
        </a:p>
      </dsp:txBody>
      <dsp:txXfrm rot="10800000">
        <a:off x="6599818" y="3771410"/>
        <a:ext cx="301737" cy="271233"/>
      </dsp:txXfrm>
    </dsp:sp>
    <dsp:sp modelId="{53CC2709-DEB3-46D5-8610-9E7E58A8B955}">
      <dsp:nvSpPr>
        <dsp:cNvPr id="0" name=""/>
        <dsp:cNvSpPr/>
      </dsp:nvSpPr>
      <dsp:spPr>
        <a:xfrm>
          <a:off x="4603093" y="3889600"/>
          <a:ext cx="2095620" cy="1182683"/>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a:latin typeface="Inter" panose="020B0604020202020204" charset="0"/>
              <a:ea typeface="Inter" panose="020B0604020202020204" charset="0"/>
            </a:rPr>
            <a:t>Ανάγκη για αύξηση παραγωγής</a:t>
          </a:r>
          <a:endParaRPr lang="el-GR" sz="1800" kern="1200" dirty="0">
            <a:latin typeface="Inter" panose="020B0604020202020204" charset="0"/>
            <a:ea typeface="Inter" panose="020B0604020202020204" charset="0"/>
          </a:endParaRPr>
        </a:p>
      </dsp:txBody>
      <dsp:txXfrm>
        <a:off x="4909989" y="4062800"/>
        <a:ext cx="1481828" cy="836283"/>
      </dsp:txXfrm>
    </dsp:sp>
    <dsp:sp modelId="{8379DC76-11E6-423F-AFDA-2D256AE18828}">
      <dsp:nvSpPr>
        <dsp:cNvPr id="0" name=""/>
        <dsp:cNvSpPr/>
      </dsp:nvSpPr>
      <dsp:spPr>
        <a:xfrm rot="11276028">
          <a:off x="3905709" y="4104822"/>
          <a:ext cx="597752" cy="399155"/>
        </a:xfrm>
        <a:prstGeom prst="rightArrow">
          <a:avLst>
            <a:gd name="adj1" fmla="val 60000"/>
            <a:gd name="adj2" fmla="val 5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Inter" panose="020B0604020202020204" charset="0"/>
            <a:ea typeface="Inter" panose="020B0604020202020204" charset="0"/>
          </a:endParaRPr>
        </a:p>
      </dsp:txBody>
      <dsp:txXfrm rot="10800000">
        <a:off x="4024882" y="4192917"/>
        <a:ext cx="478006" cy="239493"/>
      </dsp:txXfrm>
    </dsp:sp>
    <dsp:sp modelId="{3F1B138C-9A2C-4CAC-97BE-2160AF5EBA91}">
      <dsp:nvSpPr>
        <dsp:cNvPr id="0" name=""/>
        <dsp:cNvSpPr/>
      </dsp:nvSpPr>
      <dsp:spPr>
        <a:xfrm>
          <a:off x="517038" y="3091777"/>
          <a:ext cx="3310485" cy="1808749"/>
        </a:xfrm>
        <a:prstGeom prst="ellipse">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a:latin typeface="Inter" panose="020B0604020202020204" charset="0"/>
              <a:ea typeface="Inter" panose="020B0604020202020204" charset="0"/>
            </a:rPr>
            <a:t>Στενότητες, δηλαδή ελλείψεις αρχικά σε ειδικευμένο κι έπειτα σε ανειδίκευτο προσωπικό</a:t>
          </a:r>
          <a:endParaRPr lang="el-GR" sz="1800" kern="1200" dirty="0">
            <a:latin typeface="Inter" panose="020B0604020202020204" charset="0"/>
            <a:ea typeface="Inter" panose="020B0604020202020204" charset="0"/>
          </a:endParaRPr>
        </a:p>
      </dsp:txBody>
      <dsp:txXfrm>
        <a:off x="1001847" y="3356662"/>
        <a:ext cx="2340867" cy="1278979"/>
      </dsp:txXfrm>
    </dsp:sp>
    <dsp:sp modelId="{BE866F2D-626B-478D-A203-46924620BD6D}">
      <dsp:nvSpPr>
        <dsp:cNvPr id="0" name=""/>
        <dsp:cNvSpPr/>
      </dsp:nvSpPr>
      <dsp:spPr>
        <a:xfrm rot="13633797">
          <a:off x="503127" y="3093460"/>
          <a:ext cx="298212" cy="399155"/>
        </a:xfrm>
        <a:prstGeom prst="rightArrow">
          <a:avLst>
            <a:gd name="adj1" fmla="val 60000"/>
            <a:gd name="adj2" fmla="val 50000"/>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Inter" panose="020B0604020202020204" charset="0"/>
            <a:ea typeface="Inter" panose="020B0604020202020204" charset="0"/>
          </a:endParaRPr>
        </a:p>
      </dsp:txBody>
      <dsp:txXfrm rot="10800000">
        <a:off x="578235" y="3206128"/>
        <a:ext cx="208748" cy="239493"/>
      </dsp:txXfrm>
    </dsp:sp>
    <dsp:sp modelId="{20815A6F-E54F-43AF-915C-5E8CF5B03C27}">
      <dsp:nvSpPr>
        <dsp:cNvPr id="0" name=""/>
        <dsp:cNvSpPr/>
      </dsp:nvSpPr>
      <dsp:spPr>
        <a:xfrm>
          <a:off x="0" y="1951095"/>
          <a:ext cx="1495893" cy="1010603"/>
        </a:xfrm>
        <a:prstGeom prst="ellipse">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a:latin typeface="Inter" panose="020B0604020202020204" charset="0"/>
              <a:ea typeface="Inter" panose="020B0604020202020204" charset="0"/>
            </a:rPr>
            <a:t>Αύξηση μισθών</a:t>
          </a:r>
          <a:endParaRPr lang="el-GR" sz="1800" kern="1200" dirty="0">
            <a:latin typeface="Inter" panose="020B0604020202020204" charset="0"/>
            <a:ea typeface="Inter" panose="020B0604020202020204" charset="0"/>
          </a:endParaRPr>
        </a:p>
      </dsp:txBody>
      <dsp:txXfrm>
        <a:off x="219068" y="2099094"/>
        <a:ext cx="1057757" cy="714605"/>
      </dsp:txXfrm>
    </dsp:sp>
    <dsp:sp modelId="{1769864A-0378-4CAD-A007-0DECF957942B}">
      <dsp:nvSpPr>
        <dsp:cNvPr id="0" name=""/>
        <dsp:cNvSpPr/>
      </dsp:nvSpPr>
      <dsp:spPr>
        <a:xfrm rot="16805600">
          <a:off x="725075" y="1457564"/>
          <a:ext cx="330289" cy="399155"/>
        </a:xfrm>
        <a:prstGeom prst="rightArrow">
          <a:avLst>
            <a:gd name="adj1" fmla="val 60000"/>
            <a:gd name="adj2" fmla="val 50000"/>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Inter" panose="020B0604020202020204" charset="0"/>
            <a:ea typeface="Inter" panose="020B0604020202020204" charset="0"/>
          </a:endParaRPr>
        </a:p>
      </dsp:txBody>
      <dsp:txXfrm>
        <a:off x="765936" y="1586172"/>
        <a:ext cx="231202" cy="239493"/>
      </dsp:txXfrm>
    </dsp:sp>
    <dsp:sp modelId="{D52CA08F-560C-4031-9827-D3E9F274A8D5}">
      <dsp:nvSpPr>
        <dsp:cNvPr id="0" name=""/>
        <dsp:cNvSpPr/>
      </dsp:nvSpPr>
      <dsp:spPr>
        <a:xfrm>
          <a:off x="0" y="161426"/>
          <a:ext cx="2102409" cy="1182683"/>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a:latin typeface="Inter" panose="020B0604020202020204" charset="0"/>
              <a:ea typeface="Inter" panose="020B0604020202020204" charset="0"/>
            </a:rPr>
            <a:t>Όλο και μεγαλύτερη αύξηση τιμών</a:t>
          </a:r>
          <a:endParaRPr lang="el-GR" sz="1800" kern="1200" dirty="0">
            <a:latin typeface="Inter" panose="020B0604020202020204" charset="0"/>
            <a:ea typeface="Inter" panose="020B0604020202020204" charset="0"/>
          </a:endParaRPr>
        </a:p>
      </dsp:txBody>
      <dsp:txXfrm>
        <a:off x="307891" y="334626"/>
        <a:ext cx="1486627" cy="836283"/>
      </dsp:txXfrm>
    </dsp:sp>
    <dsp:sp modelId="{6FD1C3AF-1AB5-4230-99A9-0A3A07CD5E68}">
      <dsp:nvSpPr>
        <dsp:cNvPr id="0" name=""/>
        <dsp:cNvSpPr/>
      </dsp:nvSpPr>
      <dsp:spPr>
        <a:xfrm rot="19562184">
          <a:off x="1694986" y="1252430"/>
          <a:ext cx="748599" cy="399155"/>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Inter" panose="020B0604020202020204" charset="0"/>
            <a:ea typeface="Inter" panose="020B0604020202020204" charset="0"/>
          </a:endParaRPr>
        </a:p>
      </dsp:txBody>
      <dsp:txXfrm>
        <a:off x="1705201" y="1365710"/>
        <a:ext cx="628853" cy="239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3E057-304F-4668-BF6E-7682135B2B89}">
      <dsp:nvSpPr>
        <dsp:cNvPr id="0" name=""/>
        <dsp:cNvSpPr/>
      </dsp:nvSpPr>
      <dsp:spPr>
        <a:xfrm>
          <a:off x="2437808" y="-16730"/>
          <a:ext cx="2063648" cy="1043869"/>
        </a:xfrm>
        <a:prstGeom prst="ellipse">
          <a:avLst/>
        </a:prstGeom>
        <a:solidFill>
          <a:schemeClr val="accent5">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Comic Sans MS" pitchFamily="66" charset="0"/>
            </a:rPr>
            <a:t>Μείωση εισοδήματος</a:t>
          </a:r>
        </a:p>
      </dsp:txBody>
      <dsp:txXfrm>
        <a:off x="2740022" y="136141"/>
        <a:ext cx="1459220" cy="738127"/>
      </dsp:txXfrm>
    </dsp:sp>
    <dsp:sp modelId="{019B5C84-CE3E-47E1-B1CE-A8D3D5C8BB43}">
      <dsp:nvSpPr>
        <dsp:cNvPr id="0" name=""/>
        <dsp:cNvSpPr/>
      </dsp:nvSpPr>
      <dsp:spPr>
        <a:xfrm rot="893966">
          <a:off x="4457563" y="618290"/>
          <a:ext cx="335524" cy="388815"/>
        </a:xfrm>
        <a:prstGeom prst="rightArrow">
          <a:avLst>
            <a:gd name="adj1" fmla="val 60000"/>
            <a:gd name="adj2" fmla="val 50000"/>
          </a:avLst>
        </a:prstGeom>
        <a:solidFill>
          <a:schemeClr val="accent5">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Comic Sans MS" pitchFamily="66" charset="0"/>
          </a:endParaRPr>
        </a:p>
      </dsp:txBody>
      <dsp:txXfrm>
        <a:off x="4459255" y="683112"/>
        <a:ext cx="234867" cy="233289"/>
      </dsp:txXfrm>
    </dsp:sp>
    <dsp:sp modelId="{89BC070D-832B-4335-9002-03F6DB848E04}">
      <dsp:nvSpPr>
        <dsp:cNvPr id="0" name=""/>
        <dsp:cNvSpPr/>
      </dsp:nvSpPr>
      <dsp:spPr>
        <a:xfrm>
          <a:off x="4697713" y="550028"/>
          <a:ext cx="2816269" cy="1313182"/>
        </a:xfrm>
        <a:prstGeom prst="ellipse">
          <a:avLst/>
        </a:prstGeom>
        <a:solidFill>
          <a:schemeClr val="accent5">
            <a:alpha val="90000"/>
            <a:hueOff val="0"/>
            <a:satOff val="0"/>
            <a:lumOff val="0"/>
            <a:alphaOff val="-6667"/>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a:latin typeface="Comic Sans MS" pitchFamily="66" charset="0"/>
            </a:rPr>
            <a:t>Μείωση ζήτησης (καταναλωτικών αγαθών)</a:t>
          </a:r>
          <a:endParaRPr lang="el-GR" sz="2000" kern="1200" dirty="0">
            <a:latin typeface="Comic Sans MS" pitchFamily="66" charset="0"/>
          </a:endParaRPr>
        </a:p>
      </dsp:txBody>
      <dsp:txXfrm>
        <a:off x="5110146" y="742339"/>
        <a:ext cx="1991403" cy="928560"/>
      </dsp:txXfrm>
    </dsp:sp>
    <dsp:sp modelId="{19FC2AF9-8DD9-46F8-AB6B-B41F65A455BB}">
      <dsp:nvSpPr>
        <dsp:cNvPr id="0" name=""/>
        <dsp:cNvSpPr/>
      </dsp:nvSpPr>
      <dsp:spPr>
        <a:xfrm rot="4550978">
          <a:off x="6094832" y="1999264"/>
          <a:ext cx="519738" cy="388815"/>
        </a:xfrm>
        <a:prstGeom prst="rightArrow">
          <a:avLst>
            <a:gd name="adj1" fmla="val 60000"/>
            <a:gd name="adj2" fmla="val 50000"/>
          </a:avLst>
        </a:prstGeom>
        <a:solidFill>
          <a:schemeClr val="accent5">
            <a:shade val="90000"/>
            <a:hueOff val="44305"/>
            <a:satOff val="-1107"/>
            <a:lumOff val="529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Comic Sans MS" pitchFamily="66" charset="0"/>
          </a:endParaRPr>
        </a:p>
      </dsp:txBody>
      <dsp:txXfrm>
        <a:off x="6138896" y="2020475"/>
        <a:ext cx="403094" cy="233289"/>
      </dsp:txXfrm>
    </dsp:sp>
    <dsp:sp modelId="{5B2027C3-48D6-461B-862C-A73D310AB46F}">
      <dsp:nvSpPr>
        <dsp:cNvPr id="0" name=""/>
        <dsp:cNvSpPr/>
      </dsp:nvSpPr>
      <dsp:spPr>
        <a:xfrm>
          <a:off x="5628140" y="2544744"/>
          <a:ext cx="1885842" cy="1014203"/>
        </a:xfrm>
        <a:prstGeom prst="ellipse">
          <a:avLst/>
        </a:prstGeom>
        <a:solidFill>
          <a:schemeClr val="accent5">
            <a:alpha val="90000"/>
            <a:hueOff val="0"/>
            <a:satOff val="0"/>
            <a:lumOff val="0"/>
            <a:alphaOff val="-13333"/>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a:latin typeface="Comic Sans MS" pitchFamily="66" charset="0"/>
            </a:rPr>
            <a:t>Μείωση πωλήσεων</a:t>
          </a:r>
          <a:endParaRPr lang="el-GR" sz="2000" kern="1200" dirty="0">
            <a:latin typeface="Comic Sans MS" pitchFamily="66" charset="0"/>
          </a:endParaRPr>
        </a:p>
      </dsp:txBody>
      <dsp:txXfrm>
        <a:off x="5904315" y="2693271"/>
        <a:ext cx="1333492" cy="717149"/>
      </dsp:txXfrm>
    </dsp:sp>
    <dsp:sp modelId="{FC879098-B141-41EC-BD3E-256D0835DE37}">
      <dsp:nvSpPr>
        <dsp:cNvPr id="0" name=""/>
        <dsp:cNvSpPr/>
      </dsp:nvSpPr>
      <dsp:spPr>
        <a:xfrm rot="8602349">
          <a:off x="5703682" y="3801428"/>
          <a:ext cx="557461" cy="388815"/>
        </a:xfrm>
        <a:prstGeom prst="rightArrow">
          <a:avLst>
            <a:gd name="adj1" fmla="val 60000"/>
            <a:gd name="adj2" fmla="val 50000"/>
          </a:avLst>
        </a:prstGeom>
        <a:solidFill>
          <a:schemeClr val="accent5">
            <a:shade val="90000"/>
            <a:hueOff val="88609"/>
            <a:satOff val="-2214"/>
            <a:lumOff val="1059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Comic Sans MS" pitchFamily="66" charset="0"/>
          </a:endParaRPr>
        </a:p>
      </dsp:txBody>
      <dsp:txXfrm rot="10800000">
        <a:off x="5808809" y="3844395"/>
        <a:ext cx="440817" cy="233289"/>
      </dsp:txXfrm>
    </dsp:sp>
    <dsp:sp modelId="{53CC2709-DEB3-46D5-8610-9E7E58A8B955}">
      <dsp:nvSpPr>
        <dsp:cNvPr id="0" name=""/>
        <dsp:cNvSpPr/>
      </dsp:nvSpPr>
      <dsp:spPr>
        <a:xfrm>
          <a:off x="3843219" y="3780293"/>
          <a:ext cx="1946266" cy="1152046"/>
        </a:xfrm>
        <a:prstGeom prst="ellipse">
          <a:avLst/>
        </a:prstGeom>
        <a:solidFill>
          <a:schemeClr val="accent5">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a:latin typeface="Comic Sans MS" pitchFamily="66" charset="0"/>
            </a:rPr>
            <a:t>Μείωση παραγωγής</a:t>
          </a:r>
          <a:endParaRPr lang="el-GR" sz="2000" kern="1200" dirty="0">
            <a:latin typeface="Comic Sans MS" pitchFamily="66" charset="0"/>
          </a:endParaRPr>
        </a:p>
      </dsp:txBody>
      <dsp:txXfrm>
        <a:off x="4128243" y="3949006"/>
        <a:ext cx="1376218" cy="814620"/>
      </dsp:txXfrm>
    </dsp:sp>
    <dsp:sp modelId="{8379DC76-11E6-423F-AFDA-2D256AE18828}">
      <dsp:nvSpPr>
        <dsp:cNvPr id="0" name=""/>
        <dsp:cNvSpPr/>
      </dsp:nvSpPr>
      <dsp:spPr>
        <a:xfrm rot="11051992">
          <a:off x="3075654" y="4172711"/>
          <a:ext cx="645638" cy="388815"/>
        </a:xfrm>
        <a:prstGeom prst="rightArrow">
          <a:avLst>
            <a:gd name="adj1" fmla="val 60000"/>
            <a:gd name="adj2" fmla="val 50000"/>
          </a:avLst>
        </a:prstGeom>
        <a:solidFill>
          <a:schemeClr val="accent5">
            <a:shade val="90000"/>
            <a:hueOff val="132914"/>
            <a:satOff val="-3321"/>
            <a:lumOff val="1589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Comic Sans MS" pitchFamily="66" charset="0"/>
          </a:endParaRPr>
        </a:p>
      </dsp:txBody>
      <dsp:txXfrm rot="10800000">
        <a:off x="3192141" y="4254745"/>
        <a:ext cx="528994" cy="233289"/>
      </dsp:txXfrm>
    </dsp:sp>
    <dsp:sp modelId="{3FC03D4D-A8C4-4528-BD6E-D974DBD91A42}">
      <dsp:nvSpPr>
        <dsp:cNvPr id="0" name=""/>
        <dsp:cNvSpPr/>
      </dsp:nvSpPr>
      <dsp:spPr>
        <a:xfrm>
          <a:off x="0" y="3343999"/>
          <a:ext cx="2932268" cy="1532601"/>
        </a:xfrm>
        <a:prstGeom prst="ellipse">
          <a:avLst/>
        </a:prstGeom>
        <a:solidFill>
          <a:schemeClr val="accent5">
            <a:alpha val="90000"/>
            <a:hueOff val="0"/>
            <a:satOff val="0"/>
            <a:lumOff val="0"/>
            <a:alphaOff val="-26667"/>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a:latin typeface="Comic Sans MS" pitchFamily="66" charset="0"/>
            </a:rPr>
            <a:t>Μείωση ζήτησης (κεφαλαιουχικών αγαθών)</a:t>
          </a:r>
          <a:endParaRPr lang="el-GR" sz="2000" kern="1200" dirty="0">
            <a:latin typeface="Comic Sans MS" pitchFamily="66" charset="0"/>
          </a:endParaRPr>
        </a:p>
      </dsp:txBody>
      <dsp:txXfrm>
        <a:off x="429421" y="3568443"/>
        <a:ext cx="2073426" cy="1083713"/>
      </dsp:txXfrm>
    </dsp:sp>
    <dsp:sp modelId="{DD7AA3DA-4358-42D9-9C02-1FB98FA3E907}">
      <dsp:nvSpPr>
        <dsp:cNvPr id="0" name=""/>
        <dsp:cNvSpPr/>
      </dsp:nvSpPr>
      <dsp:spPr>
        <a:xfrm rot="13270382">
          <a:off x="1888777" y="3160185"/>
          <a:ext cx="2196001" cy="396000"/>
        </a:xfrm>
        <a:prstGeom prst="rightArrow">
          <a:avLst>
            <a:gd name="adj1" fmla="val 60000"/>
            <a:gd name="adj2" fmla="val 50000"/>
          </a:avLst>
        </a:prstGeom>
        <a:solidFill>
          <a:schemeClr val="accent5">
            <a:shade val="90000"/>
            <a:hueOff val="177219"/>
            <a:satOff val="-4428"/>
            <a:lumOff val="2118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Comic Sans MS" pitchFamily="66" charset="0"/>
          </a:endParaRPr>
        </a:p>
      </dsp:txBody>
      <dsp:txXfrm rot="10800000">
        <a:off x="1992889" y="3278490"/>
        <a:ext cx="2077201" cy="237600"/>
      </dsp:txXfrm>
    </dsp:sp>
    <dsp:sp modelId="{57DA2570-9872-4D46-9BC8-7526241CA0DC}">
      <dsp:nvSpPr>
        <dsp:cNvPr id="0" name=""/>
        <dsp:cNvSpPr/>
      </dsp:nvSpPr>
      <dsp:spPr>
        <a:xfrm>
          <a:off x="0" y="1817879"/>
          <a:ext cx="2169441" cy="1070527"/>
        </a:xfrm>
        <a:prstGeom prst="ellipse">
          <a:avLst/>
        </a:prstGeom>
        <a:solidFill>
          <a:schemeClr val="accent5">
            <a:alpha val="90000"/>
            <a:hueOff val="0"/>
            <a:satOff val="0"/>
            <a:lumOff val="0"/>
            <a:alphaOff val="-33333"/>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a:latin typeface="Comic Sans MS" pitchFamily="66" charset="0"/>
            </a:rPr>
            <a:t>Μείωση επενδύσεων</a:t>
          </a:r>
          <a:endParaRPr lang="el-GR" sz="2000" kern="1200" dirty="0">
            <a:latin typeface="Comic Sans MS" pitchFamily="66" charset="0"/>
          </a:endParaRPr>
        </a:p>
      </dsp:txBody>
      <dsp:txXfrm>
        <a:off x="317707" y="1974654"/>
        <a:ext cx="1534027" cy="756977"/>
      </dsp:txXfrm>
    </dsp:sp>
    <dsp:sp modelId="{38B11BF7-58D3-44E9-BD50-D0AB1079BE5F}">
      <dsp:nvSpPr>
        <dsp:cNvPr id="0" name=""/>
        <dsp:cNvSpPr/>
      </dsp:nvSpPr>
      <dsp:spPr>
        <a:xfrm rot="13713615">
          <a:off x="1279696" y="2303589"/>
          <a:ext cx="3419999" cy="418198"/>
        </a:xfrm>
        <a:prstGeom prst="rightArrow">
          <a:avLst>
            <a:gd name="adj1" fmla="val 60000"/>
            <a:gd name="adj2" fmla="val 50000"/>
          </a:avLst>
        </a:prstGeom>
        <a:solidFill>
          <a:schemeClr val="accent5">
            <a:shade val="90000"/>
            <a:hueOff val="221523"/>
            <a:satOff val="-5535"/>
            <a:lumOff val="2648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Comic Sans MS" pitchFamily="66" charset="0"/>
          </a:endParaRPr>
        </a:p>
      </dsp:txBody>
      <dsp:txXfrm rot="10800000">
        <a:off x="1383942" y="2434254"/>
        <a:ext cx="3294540" cy="250918"/>
      </dsp:txXfrm>
    </dsp:sp>
    <dsp:sp modelId="{3F1B138C-9A2C-4CAC-97BE-2160AF5EBA91}">
      <dsp:nvSpPr>
        <dsp:cNvPr id="0" name=""/>
        <dsp:cNvSpPr/>
      </dsp:nvSpPr>
      <dsp:spPr>
        <a:xfrm>
          <a:off x="0" y="291526"/>
          <a:ext cx="1793678" cy="1070757"/>
        </a:xfrm>
        <a:prstGeom prst="ellipse">
          <a:avLst/>
        </a:prstGeom>
        <a:solidFill>
          <a:schemeClr val="accent5">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a:latin typeface="Comic Sans MS" pitchFamily="66" charset="0"/>
              <a:hlinkClick xmlns:r="http://schemas.openxmlformats.org/officeDocument/2006/relationships" r:id="" action="ppaction://hlinksldjump"/>
            </a:rPr>
            <a:t>Αύξηση ανεργίας</a:t>
          </a:r>
          <a:endParaRPr lang="el-GR" sz="2000" kern="1200" dirty="0">
            <a:latin typeface="Comic Sans MS" pitchFamily="66" charset="0"/>
          </a:endParaRPr>
        </a:p>
      </dsp:txBody>
      <dsp:txXfrm>
        <a:off x="262678" y="448335"/>
        <a:ext cx="1268322" cy="757139"/>
      </dsp:txXfrm>
    </dsp:sp>
    <dsp:sp modelId="{BE866F2D-626B-478D-A203-46924620BD6D}">
      <dsp:nvSpPr>
        <dsp:cNvPr id="0" name=""/>
        <dsp:cNvSpPr/>
      </dsp:nvSpPr>
      <dsp:spPr>
        <a:xfrm rot="21172365">
          <a:off x="1859401" y="480692"/>
          <a:ext cx="502984" cy="388815"/>
        </a:xfrm>
        <a:prstGeom prst="rightArrow">
          <a:avLst>
            <a:gd name="adj1" fmla="val 60000"/>
            <a:gd name="adj2" fmla="val 50000"/>
          </a:avLst>
        </a:prstGeom>
        <a:solidFill>
          <a:schemeClr val="accent5">
            <a:shade val="90000"/>
            <a:hueOff val="265828"/>
            <a:satOff val="-6642"/>
            <a:lumOff val="31782"/>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solidFill>
              <a:schemeClr val="tx1"/>
            </a:solidFill>
            <a:latin typeface="Comic Sans MS" pitchFamily="66" charset="0"/>
          </a:endParaRPr>
        </a:p>
      </dsp:txBody>
      <dsp:txXfrm>
        <a:off x="1859852" y="565691"/>
        <a:ext cx="386340" cy="233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4E6E0-4E0C-4502-9865-C629FBBE4107}">
      <dsp:nvSpPr>
        <dsp:cNvPr id="0" name=""/>
        <dsp:cNvSpPr/>
      </dsp:nvSpPr>
      <dsp:spPr>
        <a:xfrm>
          <a:off x="142879" y="71438"/>
          <a:ext cx="2801212" cy="14453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Comic Sans MS" pitchFamily="66" charset="0"/>
            </a:rPr>
            <a:t>Δύναμη εργατικών σωματείων που πετυχαίνουν αυξήσεις μισθών</a:t>
          </a:r>
        </a:p>
      </dsp:txBody>
      <dsp:txXfrm>
        <a:off x="553107" y="283101"/>
        <a:ext cx="1980756" cy="1021999"/>
      </dsp:txXfrm>
    </dsp:sp>
    <dsp:sp modelId="{1588030D-43FD-4023-9243-2C40E756FD2E}">
      <dsp:nvSpPr>
        <dsp:cNvPr id="0" name=""/>
        <dsp:cNvSpPr/>
      </dsp:nvSpPr>
      <dsp:spPr>
        <a:xfrm>
          <a:off x="1285883" y="1500198"/>
          <a:ext cx="650380" cy="65038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latin typeface="Comic Sans MS" pitchFamily="66" charset="0"/>
          </a:endParaRPr>
        </a:p>
      </dsp:txBody>
      <dsp:txXfrm>
        <a:off x="1372091" y="1748903"/>
        <a:ext cx="477964" cy="152970"/>
      </dsp:txXfrm>
    </dsp:sp>
    <dsp:sp modelId="{3231DF38-C572-468C-83BE-6AA86AE66AB1}">
      <dsp:nvSpPr>
        <dsp:cNvPr id="0" name=""/>
        <dsp:cNvSpPr/>
      </dsp:nvSpPr>
      <dsp:spPr>
        <a:xfrm>
          <a:off x="35095" y="2143136"/>
          <a:ext cx="3036740" cy="13595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kern="1200" dirty="0">
              <a:latin typeface="Comic Sans MS" pitchFamily="66" charset="0"/>
            </a:rPr>
            <a:t>Δύναμη ολιγοπωλίων, που περνάνε το αυξημένο κόστος στις τιμές</a:t>
          </a:r>
        </a:p>
      </dsp:txBody>
      <dsp:txXfrm>
        <a:off x="479815" y="2342236"/>
        <a:ext cx="2147300" cy="961342"/>
      </dsp:txXfrm>
    </dsp:sp>
    <dsp:sp modelId="{DF255FB0-53E0-4C98-AEB2-E55EA00FBDA4}">
      <dsp:nvSpPr>
        <dsp:cNvPr id="0" name=""/>
        <dsp:cNvSpPr/>
      </dsp:nvSpPr>
      <dsp:spPr>
        <a:xfrm rot="795745">
          <a:off x="3023443" y="1750203"/>
          <a:ext cx="774525" cy="417140"/>
        </a:xfrm>
        <a:prstGeom prst="rightArrow">
          <a:avLst>
            <a:gd name="adj1" fmla="val 60000"/>
            <a:gd name="adj2" fmla="val 50000"/>
          </a:avLst>
        </a:prstGeom>
        <a:solidFill>
          <a:schemeClr val="accent1">
            <a:tint val="60000"/>
            <a:hueOff val="0"/>
            <a:satOff val="0"/>
            <a:lumOff val="0"/>
            <a:alphaOff val="0"/>
          </a:schemeClr>
        </a:solidFill>
        <a:ln w="28575">
          <a:solidFill>
            <a:srgbClr val="C826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l-GR" sz="1800" kern="1200">
            <a:latin typeface="Comic Sans MS" pitchFamily="66" charset="0"/>
          </a:endParaRPr>
        </a:p>
      </dsp:txBody>
      <dsp:txXfrm>
        <a:off x="3025112" y="1819277"/>
        <a:ext cx="649383" cy="250284"/>
      </dsp:txXfrm>
    </dsp:sp>
    <dsp:sp modelId="{60C3B635-504B-4DF6-94F0-99187986F578}">
      <dsp:nvSpPr>
        <dsp:cNvPr id="0" name=""/>
        <dsp:cNvSpPr/>
      </dsp:nvSpPr>
      <dsp:spPr>
        <a:xfrm>
          <a:off x="3536810" y="1785954"/>
          <a:ext cx="2280235" cy="14745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b="1" i="1" kern="1200" dirty="0">
              <a:latin typeface="Comic Sans MS" pitchFamily="66" charset="0"/>
            </a:rPr>
            <a:t>Αύξηση τιμών (πληθωρισμός κόστους)</a:t>
          </a:r>
        </a:p>
      </dsp:txBody>
      <dsp:txXfrm>
        <a:off x="3870743" y="2001903"/>
        <a:ext cx="1612369" cy="1042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9B06C-FB9F-43C4-AF64-F24DA6E943CB}">
      <dsp:nvSpPr>
        <dsp:cNvPr id="0" name=""/>
        <dsp:cNvSpPr/>
      </dsp:nvSpPr>
      <dsp:spPr>
        <a:xfrm rot="5400000">
          <a:off x="5304012" y="-2022972"/>
          <a:ext cx="1244968" cy="5577879"/>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latin typeface="Comic Sans MS" pitchFamily="66" charset="0"/>
            </a:rPr>
            <a:t>Εμφανίζεται στις φάσεις ανόδου και κρίσης του κύκλου.</a:t>
          </a:r>
        </a:p>
        <a:p>
          <a:pPr marL="171450" lvl="1" indent="-171450" algn="l" defTabSz="800100">
            <a:lnSpc>
              <a:spcPct val="90000"/>
            </a:lnSpc>
            <a:spcBef>
              <a:spcPct val="0"/>
            </a:spcBef>
            <a:spcAft>
              <a:spcPct val="15000"/>
            </a:spcAft>
            <a:buChar char="•"/>
          </a:pPr>
          <a:r>
            <a:rPr lang="el-GR" sz="1800" kern="1200" dirty="0">
              <a:latin typeface="Comic Sans MS" pitchFamily="66" charset="0"/>
            </a:rPr>
            <a:t>Οφείλεται στις στενότητες εργασίας και σε υπερβολική αύξηση της ζήτησης.</a:t>
          </a:r>
        </a:p>
      </dsp:txBody>
      <dsp:txXfrm rot="-5400000">
        <a:off x="3137557" y="204257"/>
        <a:ext cx="5517105" cy="1123420"/>
      </dsp:txXfrm>
    </dsp:sp>
    <dsp:sp modelId="{BF285D58-3342-459F-BB2C-6B2D9B0732E3}">
      <dsp:nvSpPr>
        <dsp:cNvPr id="0" name=""/>
        <dsp:cNvSpPr/>
      </dsp:nvSpPr>
      <dsp:spPr>
        <a:xfrm>
          <a:off x="0" y="72119"/>
          <a:ext cx="3137556" cy="138769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l-GR" sz="1800" kern="1200">
              <a:latin typeface="Comic Sans MS" pitchFamily="66" charset="0"/>
              <a:hlinkClick xmlns:r="http://schemas.openxmlformats.org/officeDocument/2006/relationships" r:id="" action="ppaction://hlinksldjump"/>
            </a:rPr>
            <a:t>Πληθωρισμός ζήτησης</a:t>
          </a:r>
          <a:endParaRPr lang="el-GR" sz="1800" kern="1200" dirty="0">
            <a:latin typeface="Comic Sans MS" pitchFamily="66" charset="0"/>
          </a:endParaRPr>
        </a:p>
      </dsp:txBody>
      <dsp:txXfrm>
        <a:off x="67742" y="139861"/>
        <a:ext cx="3002072" cy="12522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4275E-2EDE-4A47-A2EF-BE08ACD1B386}">
      <dsp:nvSpPr>
        <dsp:cNvPr id="0" name=""/>
        <dsp:cNvSpPr/>
      </dsp:nvSpPr>
      <dsp:spPr>
        <a:xfrm>
          <a:off x="4113054" y="2711739"/>
          <a:ext cx="943353" cy="327445"/>
        </a:xfrm>
        <a:custGeom>
          <a:avLst/>
          <a:gdLst/>
          <a:ahLst/>
          <a:cxnLst/>
          <a:rect l="0" t="0" r="0" b="0"/>
          <a:pathLst>
            <a:path>
              <a:moveTo>
                <a:pt x="0" y="0"/>
              </a:moveTo>
              <a:lnTo>
                <a:pt x="0" y="163722"/>
              </a:lnTo>
              <a:lnTo>
                <a:pt x="943353" y="163722"/>
              </a:lnTo>
              <a:lnTo>
                <a:pt x="943353" y="32744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1BB636-51B5-4037-9A3C-FFA379ABD70C}">
      <dsp:nvSpPr>
        <dsp:cNvPr id="0" name=""/>
        <dsp:cNvSpPr/>
      </dsp:nvSpPr>
      <dsp:spPr>
        <a:xfrm>
          <a:off x="2545996" y="3818816"/>
          <a:ext cx="233889" cy="1824336"/>
        </a:xfrm>
        <a:custGeom>
          <a:avLst/>
          <a:gdLst/>
          <a:ahLst/>
          <a:cxnLst/>
          <a:rect l="0" t="0" r="0" b="0"/>
          <a:pathLst>
            <a:path>
              <a:moveTo>
                <a:pt x="0" y="0"/>
              </a:moveTo>
              <a:lnTo>
                <a:pt x="0" y="1824336"/>
              </a:lnTo>
              <a:lnTo>
                <a:pt x="233889" y="182433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3C00ED-0133-4453-8A9A-0DEFCF196148}">
      <dsp:nvSpPr>
        <dsp:cNvPr id="0" name=""/>
        <dsp:cNvSpPr/>
      </dsp:nvSpPr>
      <dsp:spPr>
        <a:xfrm>
          <a:off x="2545996" y="3818816"/>
          <a:ext cx="233889" cy="717260"/>
        </a:xfrm>
        <a:custGeom>
          <a:avLst/>
          <a:gdLst/>
          <a:ahLst/>
          <a:cxnLst/>
          <a:rect l="0" t="0" r="0" b="0"/>
          <a:pathLst>
            <a:path>
              <a:moveTo>
                <a:pt x="0" y="0"/>
              </a:moveTo>
              <a:lnTo>
                <a:pt x="0" y="717260"/>
              </a:lnTo>
              <a:lnTo>
                <a:pt x="233889" y="71726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61D1E4-B969-4D81-A5A2-C7F5E373F47D}">
      <dsp:nvSpPr>
        <dsp:cNvPr id="0" name=""/>
        <dsp:cNvSpPr/>
      </dsp:nvSpPr>
      <dsp:spPr>
        <a:xfrm>
          <a:off x="3169701" y="2711739"/>
          <a:ext cx="943353" cy="327445"/>
        </a:xfrm>
        <a:custGeom>
          <a:avLst/>
          <a:gdLst/>
          <a:ahLst/>
          <a:cxnLst/>
          <a:rect l="0" t="0" r="0" b="0"/>
          <a:pathLst>
            <a:path>
              <a:moveTo>
                <a:pt x="943353" y="0"/>
              </a:moveTo>
              <a:lnTo>
                <a:pt x="943353" y="163722"/>
              </a:lnTo>
              <a:lnTo>
                <a:pt x="0" y="163722"/>
              </a:lnTo>
              <a:lnTo>
                <a:pt x="0" y="32744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1CCF76-4ACA-43E9-B02C-06698F32A9D0}">
      <dsp:nvSpPr>
        <dsp:cNvPr id="0" name=""/>
        <dsp:cNvSpPr/>
      </dsp:nvSpPr>
      <dsp:spPr>
        <a:xfrm>
          <a:off x="2530701" y="1604663"/>
          <a:ext cx="1582353" cy="327445"/>
        </a:xfrm>
        <a:custGeom>
          <a:avLst/>
          <a:gdLst/>
          <a:ahLst/>
          <a:cxnLst/>
          <a:rect l="0" t="0" r="0" b="0"/>
          <a:pathLst>
            <a:path>
              <a:moveTo>
                <a:pt x="0" y="0"/>
              </a:moveTo>
              <a:lnTo>
                <a:pt x="0" y="163722"/>
              </a:lnTo>
              <a:lnTo>
                <a:pt x="1582353" y="163722"/>
              </a:lnTo>
              <a:lnTo>
                <a:pt x="1582353" y="32744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1F12FC-9188-48C7-9831-F94CE61B800C}">
      <dsp:nvSpPr>
        <dsp:cNvPr id="0" name=""/>
        <dsp:cNvSpPr/>
      </dsp:nvSpPr>
      <dsp:spPr>
        <a:xfrm>
          <a:off x="203303" y="2711739"/>
          <a:ext cx="300058" cy="1824336"/>
        </a:xfrm>
        <a:custGeom>
          <a:avLst/>
          <a:gdLst/>
          <a:ahLst/>
          <a:cxnLst/>
          <a:rect l="0" t="0" r="0" b="0"/>
          <a:pathLst>
            <a:path>
              <a:moveTo>
                <a:pt x="0" y="0"/>
              </a:moveTo>
              <a:lnTo>
                <a:pt x="0" y="1824336"/>
              </a:lnTo>
              <a:lnTo>
                <a:pt x="300058" y="182433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44F313-C6F1-4208-AE40-D17D601B5AB3}">
      <dsp:nvSpPr>
        <dsp:cNvPr id="0" name=""/>
        <dsp:cNvSpPr/>
      </dsp:nvSpPr>
      <dsp:spPr>
        <a:xfrm>
          <a:off x="203303" y="2711739"/>
          <a:ext cx="300058" cy="717260"/>
        </a:xfrm>
        <a:custGeom>
          <a:avLst/>
          <a:gdLst/>
          <a:ahLst/>
          <a:cxnLst/>
          <a:rect l="0" t="0" r="0" b="0"/>
          <a:pathLst>
            <a:path>
              <a:moveTo>
                <a:pt x="0" y="0"/>
              </a:moveTo>
              <a:lnTo>
                <a:pt x="0" y="717260"/>
              </a:lnTo>
              <a:lnTo>
                <a:pt x="300058" y="71726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BA463F-C8C2-4497-856D-865461D80C37}">
      <dsp:nvSpPr>
        <dsp:cNvPr id="0" name=""/>
        <dsp:cNvSpPr/>
      </dsp:nvSpPr>
      <dsp:spPr>
        <a:xfrm>
          <a:off x="1003460" y="1604663"/>
          <a:ext cx="1527240" cy="327445"/>
        </a:xfrm>
        <a:custGeom>
          <a:avLst/>
          <a:gdLst/>
          <a:ahLst/>
          <a:cxnLst/>
          <a:rect l="0" t="0" r="0" b="0"/>
          <a:pathLst>
            <a:path>
              <a:moveTo>
                <a:pt x="1527240" y="0"/>
              </a:moveTo>
              <a:lnTo>
                <a:pt x="1527240" y="163722"/>
              </a:lnTo>
              <a:lnTo>
                <a:pt x="0" y="163722"/>
              </a:lnTo>
              <a:lnTo>
                <a:pt x="0" y="32744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A2B5BF-C9E7-4386-8B2A-708F10D7ED97}">
      <dsp:nvSpPr>
        <dsp:cNvPr id="0" name=""/>
        <dsp:cNvSpPr/>
      </dsp:nvSpPr>
      <dsp:spPr>
        <a:xfrm>
          <a:off x="1751070" y="825032"/>
          <a:ext cx="1559262" cy="7796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t>Πληθυσμός</a:t>
          </a:r>
        </a:p>
      </dsp:txBody>
      <dsp:txXfrm>
        <a:off x="1751070" y="825032"/>
        <a:ext cx="1559262" cy="779631"/>
      </dsp:txXfrm>
    </dsp:sp>
    <dsp:sp modelId="{29846EF0-6B50-468E-982D-3DB32706CDE3}">
      <dsp:nvSpPr>
        <dsp:cNvPr id="0" name=""/>
        <dsp:cNvSpPr/>
      </dsp:nvSpPr>
      <dsp:spPr>
        <a:xfrm>
          <a:off x="3264" y="1932108"/>
          <a:ext cx="2000393" cy="7796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Οικονομικά ενεργός (</a:t>
          </a:r>
          <a:r>
            <a:rPr lang="el-GR" sz="1700" b="1" kern="1200" dirty="0"/>
            <a:t>εργατικό δυναμικό</a:t>
          </a:r>
          <a:r>
            <a:rPr lang="el-GR" sz="1700" kern="1200" dirty="0"/>
            <a:t>)</a:t>
          </a:r>
        </a:p>
      </dsp:txBody>
      <dsp:txXfrm>
        <a:off x="3264" y="1932108"/>
        <a:ext cx="2000393" cy="779631"/>
      </dsp:txXfrm>
    </dsp:sp>
    <dsp:sp modelId="{D642AA16-E2D5-4EE9-A7C4-A421653B25B3}">
      <dsp:nvSpPr>
        <dsp:cNvPr id="0" name=""/>
        <dsp:cNvSpPr/>
      </dsp:nvSpPr>
      <dsp:spPr>
        <a:xfrm>
          <a:off x="503362" y="3039184"/>
          <a:ext cx="1559262" cy="7796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Απασχολούμενοι</a:t>
          </a:r>
        </a:p>
      </dsp:txBody>
      <dsp:txXfrm>
        <a:off x="503362" y="3039184"/>
        <a:ext cx="1559262" cy="779631"/>
      </dsp:txXfrm>
    </dsp:sp>
    <dsp:sp modelId="{F6EFC1D5-09DE-4325-9ECA-E90F2D576B6E}">
      <dsp:nvSpPr>
        <dsp:cNvPr id="0" name=""/>
        <dsp:cNvSpPr/>
      </dsp:nvSpPr>
      <dsp:spPr>
        <a:xfrm>
          <a:off x="503362" y="4146261"/>
          <a:ext cx="1559262" cy="7796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Άνεργοι</a:t>
          </a:r>
        </a:p>
      </dsp:txBody>
      <dsp:txXfrm>
        <a:off x="503362" y="4146261"/>
        <a:ext cx="1559262" cy="779631"/>
      </dsp:txXfrm>
    </dsp:sp>
    <dsp:sp modelId="{B64DCFBC-182F-4BEE-AE7C-A51B8EC43B4E}">
      <dsp:nvSpPr>
        <dsp:cNvPr id="0" name=""/>
        <dsp:cNvSpPr/>
      </dsp:nvSpPr>
      <dsp:spPr>
        <a:xfrm>
          <a:off x="3167970" y="1932108"/>
          <a:ext cx="1890169" cy="7796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Οικονομικά μη ενεργός</a:t>
          </a:r>
        </a:p>
      </dsp:txBody>
      <dsp:txXfrm>
        <a:off x="3167970" y="1932108"/>
        <a:ext cx="1890169" cy="779631"/>
      </dsp:txXfrm>
    </dsp:sp>
    <dsp:sp modelId="{C14DBDB6-47A2-4B6B-8759-AF449A235487}">
      <dsp:nvSpPr>
        <dsp:cNvPr id="0" name=""/>
        <dsp:cNvSpPr/>
      </dsp:nvSpPr>
      <dsp:spPr>
        <a:xfrm>
          <a:off x="2390069" y="3039184"/>
          <a:ext cx="1559262" cy="7796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Όσοι δε μπορούν</a:t>
          </a:r>
        </a:p>
      </dsp:txBody>
      <dsp:txXfrm>
        <a:off x="2390069" y="3039184"/>
        <a:ext cx="1559262" cy="779631"/>
      </dsp:txXfrm>
    </dsp:sp>
    <dsp:sp modelId="{45558754-1A3C-40A3-B964-FA0C13A848C9}">
      <dsp:nvSpPr>
        <dsp:cNvPr id="0" name=""/>
        <dsp:cNvSpPr/>
      </dsp:nvSpPr>
      <dsp:spPr>
        <a:xfrm>
          <a:off x="2779885" y="4146261"/>
          <a:ext cx="1559262" cy="7796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l-GR" sz="1500" kern="1200" dirty="0"/>
            <a:t>Παιδιά, γέροι, </a:t>
          </a:r>
          <a:r>
            <a:rPr lang="el-GR" sz="1500" kern="1200" dirty="0">
              <a:solidFill>
                <a:prstClr val="white"/>
              </a:solidFill>
              <a:latin typeface="Calibri"/>
              <a:ea typeface="+mn-ea"/>
              <a:cs typeface="+mn-cs"/>
            </a:rPr>
            <a:t>ανήμποροι</a:t>
          </a:r>
          <a:r>
            <a:rPr lang="el-GR" sz="1500" kern="1200" dirty="0"/>
            <a:t>, στρατιώτες</a:t>
          </a:r>
        </a:p>
      </dsp:txBody>
      <dsp:txXfrm>
        <a:off x="2779885" y="4146261"/>
        <a:ext cx="1559262" cy="779631"/>
      </dsp:txXfrm>
    </dsp:sp>
    <dsp:sp modelId="{B5834F6A-3D47-4F97-8920-CC835E1AB672}">
      <dsp:nvSpPr>
        <dsp:cNvPr id="0" name=""/>
        <dsp:cNvSpPr/>
      </dsp:nvSpPr>
      <dsp:spPr>
        <a:xfrm>
          <a:off x="2779885" y="5253337"/>
          <a:ext cx="1559262" cy="7796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l-GR" sz="1500" kern="1200" dirty="0">
              <a:solidFill>
                <a:prstClr val="white"/>
              </a:solidFill>
              <a:latin typeface="Calibri"/>
              <a:ea typeface="+mn-ea"/>
              <a:cs typeface="+mn-cs"/>
            </a:rPr>
            <a:t>Εισοδηματίες, άεργοι (τεμπέληδες)</a:t>
          </a:r>
        </a:p>
      </dsp:txBody>
      <dsp:txXfrm>
        <a:off x="2779885" y="5253337"/>
        <a:ext cx="1559262" cy="779631"/>
      </dsp:txXfrm>
    </dsp:sp>
    <dsp:sp modelId="{9DB01646-24BD-435A-92C6-7FC9FD43A5BD}">
      <dsp:nvSpPr>
        <dsp:cNvPr id="0" name=""/>
        <dsp:cNvSpPr/>
      </dsp:nvSpPr>
      <dsp:spPr>
        <a:xfrm>
          <a:off x="4276777" y="3039184"/>
          <a:ext cx="1559262" cy="7796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Όσοι δεν θέλουν</a:t>
          </a:r>
        </a:p>
      </dsp:txBody>
      <dsp:txXfrm>
        <a:off x="4276777" y="3039184"/>
        <a:ext cx="1559262" cy="7796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2F029-ADC3-4745-9E66-8BA2CA216146}">
      <dsp:nvSpPr>
        <dsp:cNvPr id="0" name=""/>
        <dsp:cNvSpPr/>
      </dsp:nvSpPr>
      <dsp:spPr>
        <a:xfrm>
          <a:off x="2914450" y="1055953"/>
          <a:ext cx="1853690" cy="972124"/>
        </a:xfrm>
        <a:custGeom>
          <a:avLst/>
          <a:gdLst/>
          <a:ahLst/>
          <a:cxnLst/>
          <a:rect l="0" t="0" r="0" b="0"/>
          <a:pathLst>
            <a:path>
              <a:moveTo>
                <a:pt x="0" y="0"/>
              </a:moveTo>
              <a:lnTo>
                <a:pt x="0" y="783461"/>
              </a:lnTo>
              <a:lnTo>
                <a:pt x="1853690" y="783461"/>
              </a:lnTo>
              <a:lnTo>
                <a:pt x="1853690" y="972124"/>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087F46C-3B65-42F5-BE57-99C202DA134E}">
      <dsp:nvSpPr>
        <dsp:cNvPr id="0" name=""/>
        <dsp:cNvSpPr/>
      </dsp:nvSpPr>
      <dsp:spPr>
        <a:xfrm>
          <a:off x="2708889" y="4545412"/>
          <a:ext cx="256024" cy="1166716"/>
        </a:xfrm>
        <a:custGeom>
          <a:avLst/>
          <a:gdLst/>
          <a:ahLst/>
          <a:cxnLst/>
          <a:rect l="0" t="0" r="0" b="0"/>
          <a:pathLst>
            <a:path>
              <a:moveTo>
                <a:pt x="0" y="0"/>
              </a:moveTo>
              <a:lnTo>
                <a:pt x="0" y="1166716"/>
              </a:lnTo>
              <a:lnTo>
                <a:pt x="256024" y="1166716"/>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097489-013F-4EB1-B283-831E044FD8C4}">
      <dsp:nvSpPr>
        <dsp:cNvPr id="0" name=""/>
        <dsp:cNvSpPr/>
      </dsp:nvSpPr>
      <dsp:spPr>
        <a:xfrm>
          <a:off x="1559772" y="2880545"/>
          <a:ext cx="1867831" cy="1079760"/>
        </a:xfrm>
        <a:custGeom>
          <a:avLst/>
          <a:gdLst/>
          <a:ahLst/>
          <a:cxnLst/>
          <a:rect l="0" t="0" r="0" b="0"/>
          <a:pathLst>
            <a:path>
              <a:moveTo>
                <a:pt x="0" y="0"/>
              </a:moveTo>
              <a:lnTo>
                <a:pt x="0" y="891098"/>
              </a:lnTo>
              <a:lnTo>
                <a:pt x="1867831" y="891098"/>
              </a:lnTo>
              <a:lnTo>
                <a:pt x="1867831" y="1079760"/>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B8F860C-5CF4-457C-B730-14776669EA63}">
      <dsp:nvSpPr>
        <dsp:cNvPr id="0" name=""/>
        <dsp:cNvSpPr/>
      </dsp:nvSpPr>
      <dsp:spPr>
        <a:xfrm>
          <a:off x="192669" y="4545412"/>
          <a:ext cx="292732" cy="1195815"/>
        </a:xfrm>
        <a:custGeom>
          <a:avLst/>
          <a:gdLst/>
          <a:ahLst/>
          <a:cxnLst/>
          <a:rect l="0" t="0" r="0" b="0"/>
          <a:pathLst>
            <a:path>
              <a:moveTo>
                <a:pt x="0" y="0"/>
              </a:moveTo>
              <a:lnTo>
                <a:pt x="0" y="1195815"/>
              </a:lnTo>
              <a:lnTo>
                <a:pt x="292732" y="1195815"/>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B0CB8E-155F-44B2-9054-B6F07A38136A}">
      <dsp:nvSpPr>
        <dsp:cNvPr id="0" name=""/>
        <dsp:cNvSpPr/>
      </dsp:nvSpPr>
      <dsp:spPr>
        <a:xfrm>
          <a:off x="911384" y="2880545"/>
          <a:ext cx="648388" cy="1079760"/>
        </a:xfrm>
        <a:custGeom>
          <a:avLst/>
          <a:gdLst/>
          <a:ahLst/>
          <a:cxnLst/>
          <a:rect l="0" t="0" r="0" b="0"/>
          <a:pathLst>
            <a:path>
              <a:moveTo>
                <a:pt x="648388" y="0"/>
              </a:moveTo>
              <a:lnTo>
                <a:pt x="648388" y="891098"/>
              </a:lnTo>
              <a:lnTo>
                <a:pt x="0" y="891098"/>
              </a:lnTo>
              <a:lnTo>
                <a:pt x="0" y="1079760"/>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4122DEF-738A-4059-BD92-8822F9FD2CC4}">
      <dsp:nvSpPr>
        <dsp:cNvPr id="0" name=""/>
        <dsp:cNvSpPr/>
      </dsp:nvSpPr>
      <dsp:spPr>
        <a:xfrm>
          <a:off x="1559772" y="1055953"/>
          <a:ext cx="1354678" cy="965332"/>
        </a:xfrm>
        <a:custGeom>
          <a:avLst/>
          <a:gdLst/>
          <a:ahLst/>
          <a:cxnLst/>
          <a:rect l="0" t="0" r="0" b="0"/>
          <a:pathLst>
            <a:path>
              <a:moveTo>
                <a:pt x="1354678" y="0"/>
              </a:moveTo>
              <a:lnTo>
                <a:pt x="1354678" y="776670"/>
              </a:lnTo>
              <a:lnTo>
                <a:pt x="0" y="776670"/>
              </a:lnTo>
              <a:lnTo>
                <a:pt x="0" y="965332"/>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CC336C-A07C-4E88-BC9E-ABFA6A82CBB5}">
      <dsp:nvSpPr>
        <dsp:cNvPr id="0" name=""/>
        <dsp:cNvSpPr/>
      </dsp:nvSpPr>
      <dsp:spPr>
        <a:xfrm>
          <a:off x="1068746" y="452098"/>
          <a:ext cx="3691408" cy="60385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Μέτρα καταπολέμησης ανεργίας</a:t>
          </a:r>
        </a:p>
      </dsp:txBody>
      <dsp:txXfrm>
        <a:off x="1068746" y="452098"/>
        <a:ext cx="3691408" cy="603855"/>
      </dsp:txXfrm>
    </dsp:sp>
    <dsp:sp modelId="{DD48CFCE-C491-47B5-8C91-676CF34529AE}">
      <dsp:nvSpPr>
        <dsp:cNvPr id="0" name=""/>
        <dsp:cNvSpPr/>
      </dsp:nvSpPr>
      <dsp:spPr>
        <a:xfrm>
          <a:off x="284359" y="2021286"/>
          <a:ext cx="2550826" cy="85925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Μέτρα αύξησης συνολικής ζήτησης</a:t>
          </a:r>
        </a:p>
      </dsp:txBody>
      <dsp:txXfrm>
        <a:off x="284359" y="2021286"/>
        <a:ext cx="2550826" cy="859259"/>
      </dsp:txXfrm>
    </dsp:sp>
    <dsp:sp modelId="{1CF71C40-F975-4333-B2CA-932721C5B3FE}">
      <dsp:nvSpPr>
        <dsp:cNvPr id="0" name=""/>
        <dsp:cNvSpPr/>
      </dsp:nvSpPr>
      <dsp:spPr>
        <a:xfrm>
          <a:off x="12990" y="3960306"/>
          <a:ext cx="1796786" cy="58510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Δημοσιονομικά</a:t>
          </a:r>
        </a:p>
      </dsp:txBody>
      <dsp:txXfrm>
        <a:off x="12990" y="3960306"/>
        <a:ext cx="1796786" cy="585105"/>
      </dsp:txXfrm>
    </dsp:sp>
    <dsp:sp modelId="{06986B5D-94BD-40E1-9501-750E67E1D160}">
      <dsp:nvSpPr>
        <dsp:cNvPr id="0" name=""/>
        <dsp:cNvSpPr/>
      </dsp:nvSpPr>
      <dsp:spPr>
        <a:xfrm>
          <a:off x="485401" y="5295390"/>
          <a:ext cx="1796786" cy="89167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Αύξηση κρατικών δαπανών για δημόσια έργα</a:t>
          </a:r>
        </a:p>
      </dsp:txBody>
      <dsp:txXfrm>
        <a:off x="485401" y="5295390"/>
        <a:ext cx="1796786" cy="891673"/>
      </dsp:txXfrm>
    </dsp:sp>
    <dsp:sp modelId="{87153BBB-282F-4CF8-B9DD-1F07566DFA1D}">
      <dsp:nvSpPr>
        <dsp:cNvPr id="0" name=""/>
        <dsp:cNvSpPr/>
      </dsp:nvSpPr>
      <dsp:spPr>
        <a:xfrm>
          <a:off x="2529210" y="3960306"/>
          <a:ext cx="1796786" cy="58510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Νομισματικά</a:t>
          </a:r>
        </a:p>
      </dsp:txBody>
      <dsp:txXfrm>
        <a:off x="2529210" y="3960306"/>
        <a:ext cx="1796786" cy="585105"/>
      </dsp:txXfrm>
    </dsp:sp>
    <dsp:sp modelId="{ECE25664-3AAC-455F-926E-B5D64AD92886}">
      <dsp:nvSpPr>
        <dsp:cNvPr id="0" name=""/>
        <dsp:cNvSpPr/>
      </dsp:nvSpPr>
      <dsp:spPr>
        <a:xfrm>
          <a:off x="2964913" y="5249626"/>
          <a:ext cx="1796786" cy="92500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Μείωση επιτοκίου</a:t>
          </a:r>
        </a:p>
      </dsp:txBody>
      <dsp:txXfrm>
        <a:off x="2964913" y="5249626"/>
        <a:ext cx="1796786" cy="925003"/>
      </dsp:txXfrm>
    </dsp:sp>
    <dsp:sp modelId="{E6C7B3F1-6E0F-4E9B-A821-F4E5D660F3A7}">
      <dsp:nvSpPr>
        <dsp:cNvPr id="0" name=""/>
        <dsp:cNvSpPr/>
      </dsp:nvSpPr>
      <dsp:spPr>
        <a:xfrm>
          <a:off x="3642679" y="2028078"/>
          <a:ext cx="2250924" cy="80172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Μέτρα επαγγελματικής κατάρτισης</a:t>
          </a:r>
        </a:p>
      </dsp:txBody>
      <dsp:txXfrm>
        <a:off x="3642679" y="2028078"/>
        <a:ext cx="2250924" cy="8017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2F029-ADC3-4745-9E66-8BA2CA216146}">
      <dsp:nvSpPr>
        <dsp:cNvPr id="0" name=""/>
        <dsp:cNvSpPr/>
      </dsp:nvSpPr>
      <dsp:spPr>
        <a:xfrm>
          <a:off x="3747321" y="1136274"/>
          <a:ext cx="2524081" cy="509926"/>
        </a:xfrm>
        <a:custGeom>
          <a:avLst/>
          <a:gdLst/>
          <a:ahLst/>
          <a:cxnLst/>
          <a:rect l="0" t="0" r="0" b="0"/>
          <a:pathLst>
            <a:path>
              <a:moveTo>
                <a:pt x="0" y="0"/>
              </a:moveTo>
              <a:lnTo>
                <a:pt x="0" y="265458"/>
              </a:lnTo>
              <a:lnTo>
                <a:pt x="2524081" y="265458"/>
              </a:lnTo>
              <a:lnTo>
                <a:pt x="2524081" y="509926"/>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087F46C-3B65-42F5-BE57-99C202DA134E}">
      <dsp:nvSpPr>
        <dsp:cNvPr id="0" name=""/>
        <dsp:cNvSpPr/>
      </dsp:nvSpPr>
      <dsp:spPr>
        <a:xfrm>
          <a:off x="2957512" y="3638504"/>
          <a:ext cx="442115" cy="947502"/>
        </a:xfrm>
        <a:custGeom>
          <a:avLst/>
          <a:gdLst/>
          <a:ahLst/>
          <a:cxnLst/>
          <a:rect l="0" t="0" r="0" b="0"/>
          <a:pathLst>
            <a:path>
              <a:moveTo>
                <a:pt x="0" y="0"/>
              </a:moveTo>
              <a:lnTo>
                <a:pt x="0" y="947502"/>
              </a:lnTo>
              <a:lnTo>
                <a:pt x="442115" y="947502"/>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097489-013F-4EB1-B283-831E044FD8C4}">
      <dsp:nvSpPr>
        <dsp:cNvPr id="0" name=""/>
        <dsp:cNvSpPr/>
      </dsp:nvSpPr>
      <dsp:spPr>
        <a:xfrm>
          <a:off x="1993816" y="2328617"/>
          <a:ext cx="1895005" cy="551707"/>
        </a:xfrm>
        <a:custGeom>
          <a:avLst/>
          <a:gdLst/>
          <a:ahLst/>
          <a:cxnLst/>
          <a:rect l="0" t="0" r="0" b="0"/>
          <a:pathLst>
            <a:path>
              <a:moveTo>
                <a:pt x="0" y="0"/>
              </a:moveTo>
              <a:lnTo>
                <a:pt x="0" y="307239"/>
              </a:lnTo>
              <a:lnTo>
                <a:pt x="1895005" y="307239"/>
              </a:lnTo>
              <a:lnTo>
                <a:pt x="1895005" y="55170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B8F860C-5CF4-457C-B730-14776669EA63}">
      <dsp:nvSpPr>
        <dsp:cNvPr id="0" name=""/>
        <dsp:cNvSpPr/>
      </dsp:nvSpPr>
      <dsp:spPr>
        <a:xfrm>
          <a:off x="232827" y="3638504"/>
          <a:ext cx="349589" cy="925907"/>
        </a:xfrm>
        <a:custGeom>
          <a:avLst/>
          <a:gdLst/>
          <a:ahLst/>
          <a:cxnLst/>
          <a:rect l="0" t="0" r="0" b="0"/>
          <a:pathLst>
            <a:path>
              <a:moveTo>
                <a:pt x="0" y="0"/>
              </a:moveTo>
              <a:lnTo>
                <a:pt x="0" y="925907"/>
              </a:lnTo>
              <a:lnTo>
                <a:pt x="349589" y="925907"/>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B0CB8E-155F-44B2-9054-B6F07A38136A}">
      <dsp:nvSpPr>
        <dsp:cNvPr id="0" name=""/>
        <dsp:cNvSpPr/>
      </dsp:nvSpPr>
      <dsp:spPr>
        <a:xfrm>
          <a:off x="1164136" y="2328617"/>
          <a:ext cx="829679" cy="551707"/>
        </a:xfrm>
        <a:custGeom>
          <a:avLst/>
          <a:gdLst/>
          <a:ahLst/>
          <a:cxnLst/>
          <a:rect l="0" t="0" r="0" b="0"/>
          <a:pathLst>
            <a:path>
              <a:moveTo>
                <a:pt x="829679" y="0"/>
              </a:moveTo>
              <a:lnTo>
                <a:pt x="829679" y="307239"/>
              </a:lnTo>
              <a:lnTo>
                <a:pt x="0" y="307239"/>
              </a:lnTo>
              <a:lnTo>
                <a:pt x="0" y="55170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4122DEF-738A-4059-BD92-8822F9FD2CC4}">
      <dsp:nvSpPr>
        <dsp:cNvPr id="0" name=""/>
        <dsp:cNvSpPr/>
      </dsp:nvSpPr>
      <dsp:spPr>
        <a:xfrm>
          <a:off x="1993816" y="1136274"/>
          <a:ext cx="1753504" cy="516434"/>
        </a:xfrm>
        <a:custGeom>
          <a:avLst/>
          <a:gdLst/>
          <a:ahLst/>
          <a:cxnLst/>
          <a:rect l="0" t="0" r="0" b="0"/>
          <a:pathLst>
            <a:path>
              <a:moveTo>
                <a:pt x="1753504" y="0"/>
              </a:moveTo>
              <a:lnTo>
                <a:pt x="1753504" y="271965"/>
              </a:lnTo>
              <a:lnTo>
                <a:pt x="0" y="271965"/>
              </a:lnTo>
              <a:lnTo>
                <a:pt x="0" y="516434"/>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CC336C-A07C-4E88-BC9E-ABFA6A82CBB5}">
      <dsp:nvSpPr>
        <dsp:cNvPr id="0" name=""/>
        <dsp:cNvSpPr/>
      </dsp:nvSpPr>
      <dsp:spPr>
        <a:xfrm>
          <a:off x="639087" y="450120"/>
          <a:ext cx="6216468" cy="6861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Μέτρα καταπολέμησης ανεργίας</a:t>
          </a:r>
        </a:p>
      </dsp:txBody>
      <dsp:txXfrm>
        <a:off x="639087" y="450120"/>
        <a:ext cx="6216468" cy="686153"/>
      </dsp:txXfrm>
    </dsp:sp>
    <dsp:sp modelId="{DD48CFCE-C491-47B5-8C91-676CF34529AE}">
      <dsp:nvSpPr>
        <dsp:cNvPr id="0" name=""/>
        <dsp:cNvSpPr/>
      </dsp:nvSpPr>
      <dsp:spPr>
        <a:xfrm>
          <a:off x="243164" y="1652708"/>
          <a:ext cx="3501304" cy="6759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Μέτρα αύξησης συνολικής ζήτησης</a:t>
          </a:r>
        </a:p>
      </dsp:txBody>
      <dsp:txXfrm>
        <a:off x="243164" y="1652708"/>
        <a:ext cx="3501304" cy="675909"/>
      </dsp:txXfrm>
    </dsp:sp>
    <dsp:sp modelId="{1CF71C40-F975-4333-B2CA-932721C5B3FE}">
      <dsp:nvSpPr>
        <dsp:cNvPr id="0" name=""/>
        <dsp:cNvSpPr/>
      </dsp:nvSpPr>
      <dsp:spPr>
        <a:xfrm>
          <a:off x="0" y="2880325"/>
          <a:ext cx="2328273" cy="75817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Δημοσιονομικά</a:t>
          </a:r>
        </a:p>
      </dsp:txBody>
      <dsp:txXfrm>
        <a:off x="0" y="2880325"/>
        <a:ext cx="2328273" cy="758179"/>
      </dsp:txXfrm>
    </dsp:sp>
    <dsp:sp modelId="{06986B5D-94BD-40E1-9501-750E67E1D160}">
      <dsp:nvSpPr>
        <dsp:cNvPr id="0" name=""/>
        <dsp:cNvSpPr/>
      </dsp:nvSpPr>
      <dsp:spPr>
        <a:xfrm>
          <a:off x="582417" y="3986698"/>
          <a:ext cx="2328273" cy="115542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Αύξηση κρατικών δαπανών για δημόσια έργα</a:t>
          </a:r>
        </a:p>
      </dsp:txBody>
      <dsp:txXfrm>
        <a:off x="582417" y="3986698"/>
        <a:ext cx="2328273" cy="1155429"/>
      </dsp:txXfrm>
    </dsp:sp>
    <dsp:sp modelId="{87153BBB-282F-4CF8-B9DD-1F07566DFA1D}">
      <dsp:nvSpPr>
        <dsp:cNvPr id="0" name=""/>
        <dsp:cNvSpPr/>
      </dsp:nvSpPr>
      <dsp:spPr>
        <a:xfrm>
          <a:off x="2724685" y="2880325"/>
          <a:ext cx="2328273" cy="75817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Νομισματικά</a:t>
          </a:r>
        </a:p>
      </dsp:txBody>
      <dsp:txXfrm>
        <a:off x="2724685" y="2880325"/>
        <a:ext cx="2328273" cy="758179"/>
      </dsp:txXfrm>
    </dsp:sp>
    <dsp:sp modelId="{ECE25664-3AAC-455F-926E-B5D64AD92886}">
      <dsp:nvSpPr>
        <dsp:cNvPr id="0" name=""/>
        <dsp:cNvSpPr/>
      </dsp:nvSpPr>
      <dsp:spPr>
        <a:xfrm>
          <a:off x="3399628" y="3986698"/>
          <a:ext cx="2328273" cy="119861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Μείωση επιτοκίου</a:t>
          </a:r>
        </a:p>
      </dsp:txBody>
      <dsp:txXfrm>
        <a:off x="3399628" y="3986698"/>
        <a:ext cx="2328273" cy="1198618"/>
      </dsp:txXfrm>
    </dsp:sp>
    <dsp:sp modelId="{E6C7B3F1-6E0F-4E9B-A821-F4E5D660F3A7}">
      <dsp:nvSpPr>
        <dsp:cNvPr id="0" name=""/>
        <dsp:cNvSpPr/>
      </dsp:nvSpPr>
      <dsp:spPr>
        <a:xfrm>
          <a:off x="4813029" y="1646200"/>
          <a:ext cx="2916745" cy="67844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mn-lt"/>
            </a:rPr>
            <a:t>Μέτρα επαγγελματικής κατάρτισης</a:t>
          </a:r>
        </a:p>
      </dsp:txBody>
      <dsp:txXfrm>
        <a:off x="4813029" y="1646200"/>
        <a:ext cx="2916745" cy="67844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0F5C2-961A-400D-A1FD-A6D23C73C526}" type="datetimeFigureOut">
              <a:rPr lang="el-GR" smtClean="0"/>
              <a:t>10/2/2025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BFDC0-AF62-41A3-9D0D-BA23EDAC0AD7}" type="slidenum">
              <a:rPr lang="el-GR" smtClean="0"/>
              <a:t>‹#›</a:t>
            </a:fld>
            <a:endParaRPr lang="el-GR"/>
          </a:p>
        </p:txBody>
      </p:sp>
    </p:spTree>
    <p:extLst>
      <p:ext uri="{BB962C8B-B14F-4D97-AF65-F5344CB8AC3E}">
        <p14:creationId xmlns:p14="http://schemas.microsoft.com/office/powerpoint/2010/main" val="420335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5C2BFDC0-AF62-41A3-9D0D-BA23EDAC0AD7}" type="slidenum">
              <a:rPr lang="el-GR" smtClean="0"/>
              <a:t>10</a:t>
            </a:fld>
            <a:endParaRPr lang="el-GR"/>
          </a:p>
        </p:txBody>
      </p:sp>
    </p:spTree>
    <p:extLst>
      <p:ext uri="{BB962C8B-B14F-4D97-AF65-F5344CB8AC3E}">
        <p14:creationId xmlns:p14="http://schemas.microsoft.com/office/powerpoint/2010/main" val="224836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D716D-4657-4AEC-B2D4-714BFACBAB61}"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236BC1-B45F-0CDF-5988-DA5C17D62E3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88428B9-81BB-EFDB-9986-517D77D370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776443C-DD1A-E1A0-8F27-05B7C1A39459}"/>
              </a:ext>
            </a:extLst>
          </p:cNvPr>
          <p:cNvSpPr>
            <a:spLocks noGrp="1"/>
          </p:cNvSpPr>
          <p:nvPr>
            <p:ph type="dt" sz="half" idx="10"/>
          </p:nvPr>
        </p:nvSpPr>
        <p:spPr/>
        <p:txBody>
          <a:bodyPr/>
          <a:lstStyle/>
          <a:p>
            <a:fld id="{885B9483-E03F-4DD7-93FE-B95B9B19CF33}" type="datetimeFigureOut">
              <a:rPr lang="el-GR" smtClean="0"/>
              <a:t>10/2/2025</a:t>
            </a:fld>
            <a:endParaRPr lang="el-GR"/>
          </a:p>
        </p:txBody>
      </p:sp>
      <p:sp>
        <p:nvSpPr>
          <p:cNvPr id="5" name="Θέση υποσέλιδου 4">
            <a:extLst>
              <a:ext uri="{FF2B5EF4-FFF2-40B4-BE49-F238E27FC236}">
                <a16:creationId xmlns:a16="http://schemas.microsoft.com/office/drawing/2014/main" id="{45FE7C75-0452-5979-2866-59C3DFD5BF7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4F2BED9-6330-BF89-F675-6FF68927B5CC}"/>
              </a:ext>
            </a:extLst>
          </p:cNvPr>
          <p:cNvSpPr>
            <a:spLocks noGrp="1"/>
          </p:cNvSpPr>
          <p:nvPr>
            <p:ph type="sldNum" sz="quarter" idx="12"/>
          </p:nvPr>
        </p:nvSpPr>
        <p:spPr/>
        <p:txBody>
          <a:bodyPr/>
          <a:lstStyle/>
          <a:p>
            <a:fld id="{472A821B-AB00-4C5D-A388-146C936096CB}" type="slidenum">
              <a:rPr lang="el-GR" smtClean="0"/>
              <a:t>‹#›</a:t>
            </a:fld>
            <a:endParaRPr lang="el-GR"/>
          </a:p>
        </p:txBody>
      </p:sp>
    </p:spTree>
    <p:extLst>
      <p:ext uri="{BB962C8B-B14F-4D97-AF65-F5344CB8AC3E}">
        <p14:creationId xmlns:p14="http://schemas.microsoft.com/office/powerpoint/2010/main" val="371464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3C41A1-17A2-A818-83FA-6DB71FDB6DB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FC31B6F-A931-17C8-83BF-74892F0632C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DD2F27F-F14B-456B-D50D-24BD7D4CA656}"/>
              </a:ext>
            </a:extLst>
          </p:cNvPr>
          <p:cNvSpPr>
            <a:spLocks noGrp="1"/>
          </p:cNvSpPr>
          <p:nvPr>
            <p:ph type="dt" sz="half" idx="10"/>
          </p:nvPr>
        </p:nvSpPr>
        <p:spPr/>
        <p:txBody>
          <a:bodyPr/>
          <a:lstStyle/>
          <a:p>
            <a:fld id="{885B9483-E03F-4DD7-93FE-B95B9B19CF33}" type="datetimeFigureOut">
              <a:rPr lang="el-GR" smtClean="0"/>
              <a:t>10/2/2025</a:t>
            </a:fld>
            <a:endParaRPr lang="el-GR"/>
          </a:p>
        </p:txBody>
      </p:sp>
      <p:sp>
        <p:nvSpPr>
          <p:cNvPr id="5" name="Θέση υποσέλιδου 4">
            <a:extLst>
              <a:ext uri="{FF2B5EF4-FFF2-40B4-BE49-F238E27FC236}">
                <a16:creationId xmlns:a16="http://schemas.microsoft.com/office/drawing/2014/main" id="{16E605E4-030A-A34C-FC57-94D82396333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499CB28-7B66-5610-4EA9-2DBB5A420F25}"/>
              </a:ext>
            </a:extLst>
          </p:cNvPr>
          <p:cNvSpPr>
            <a:spLocks noGrp="1"/>
          </p:cNvSpPr>
          <p:nvPr>
            <p:ph type="sldNum" sz="quarter" idx="12"/>
          </p:nvPr>
        </p:nvSpPr>
        <p:spPr/>
        <p:txBody>
          <a:bodyPr/>
          <a:lstStyle/>
          <a:p>
            <a:fld id="{472A821B-AB00-4C5D-A388-146C936096CB}" type="slidenum">
              <a:rPr lang="el-GR" smtClean="0"/>
              <a:t>‹#›</a:t>
            </a:fld>
            <a:endParaRPr lang="el-GR"/>
          </a:p>
        </p:txBody>
      </p:sp>
    </p:spTree>
    <p:extLst>
      <p:ext uri="{BB962C8B-B14F-4D97-AF65-F5344CB8AC3E}">
        <p14:creationId xmlns:p14="http://schemas.microsoft.com/office/powerpoint/2010/main" val="1406812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CAFB3CC-9AF4-EEC5-212B-C5A139AA688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974EC9A-40F7-4453-505F-B5351D05CF5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79FD475-1D62-49F3-CEA6-30B9759F84E3}"/>
              </a:ext>
            </a:extLst>
          </p:cNvPr>
          <p:cNvSpPr>
            <a:spLocks noGrp="1"/>
          </p:cNvSpPr>
          <p:nvPr>
            <p:ph type="dt" sz="half" idx="10"/>
          </p:nvPr>
        </p:nvSpPr>
        <p:spPr/>
        <p:txBody>
          <a:bodyPr/>
          <a:lstStyle/>
          <a:p>
            <a:fld id="{885B9483-E03F-4DD7-93FE-B95B9B19CF33}" type="datetimeFigureOut">
              <a:rPr lang="el-GR" smtClean="0"/>
              <a:t>10/2/2025</a:t>
            </a:fld>
            <a:endParaRPr lang="el-GR"/>
          </a:p>
        </p:txBody>
      </p:sp>
      <p:sp>
        <p:nvSpPr>
          <p:cNvPr id="5" name="Θέση υποσέλιδου 4">
            <a:extLst>
              <a:ext uri="{FF2B5EF4-FFF2-40B4-BE49-F238E27FC236}">
                <a16:creationId xmlns:a16="http://schemas.microsoft.com/office/drawing/2014/main" id="{04D39903-7105-09DE-5DC0-010FDD38B65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0932B55-2220-E90A-8C69-DAE39632F89A}"/>
              </a:ext>
            </a:extLst>
          </p:cNvPr>
          <p:cNvSpPr>
            <a:spLocks noGrp="1"/>
          </p:cNvSpPr>
          <p:nvPr>
            <p:ph type="sldNum" sz="quarter" idx="12"/>
          </p:nvPr>
        </p:nvSpPr>
        <p:spPr/>
        <p:txBody>
          <a:bodyPr/>
          <a:lstStyle/>
          <a:p>
            <a:fld id="{472A821B-AB00-4C5D-A388-146C936096CB}" type="slidenum">
              <a:rPr lang="el-GR" smtClean="0"/>
              <a:t>‹#›</a:t>
            </a:fld>
            <a:endParaRPr lang="el-GR"/>
          </a:p>
        </p:txBody>
      </p:sp>
    </p:spTree>
    <p:extLst>
      <p:ext uri="{BB962C8B-B14F-4D97-AF65-F5344CB8AC3E}">
        <p14:creationId xmlns:p14="http://schemas.microsoft.com/office/powerpoint/2010/main" val="140512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9679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9105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628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618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2728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3856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6987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861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620C6C-BF3F-5359-440C-4EC062020F8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C91D682-F4BB-9D77-7A82-1F1FB068294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7133A60-AF5B-867C-FDA7-1B22F3C2BFBC}"/>
              </a:ext>
            </a:extLst>
          </p:cNvPr>
          <p:cNvSpPr>
            <a:spLocks noGrp="1"/>
          </p:cNvSpPr>
          <p:nvPr>
            <p:ph type="dt" sz="half" idx="10"/>
          </p:nvPr>
        </p:nvSpPr>
        <p:spPr/>
        <p:txBody>
          <a:bodyPr/>
          <a:lstStyle/>
          <a:p>
            <a:fld id="{885B9483-E03F-4DD7-93FE-B95B9B19CF33}" type="datetimeFigureOut">
              <a:rPr lang="el-GR" smtClean="0"/>
              <a:t>10/2/2025</a:t>
            </a:fld>
            <a:endParaRPr lang="el-GR"/>
          </a:p>
        </p:txBody>
      </p:sp>
      <p:sp>
        <p:nvSpPr>
          <p:cNvPr id="5" name="Θέση υποσέλιδου 4">
            <a:extLst>
              <a:ext uri="{FF2B5EF4-FFF2-40B4-BE49-F238E27FC236}">
                <a16:creationId xmlns:a16="http://schemas.microsoft.com/office/drawing/2014/main" id="{9E683B79-2B67-0C66-E80F-16822B358A8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C727C3F-46B7-DB18-27DF-8C63FA2DD6C6}"/>
              </a:ext>
            </a:extLst>
          </p:cNvPr>
          <p:cNvSpPr>
            <a:spLocks noGrp="1"/>
          </p:cNvSpPr>
          <p:nvPr>
            <p:ph type="sldNum" sz="quarter" idx="12"/>
          </p:nvPr>
        </p:nvSpPr>
        <p:spPr/>
        <p:txBody>
          <a:bodyPr/>
          <a:lstStyle/>
          <a:p>
            <a:fld id="{472A821B-AB00-4C5D-A388-146C936096CB}" type="slidenum">
              <a:rPr lang="el-GR" smtClean="0"/>
              <a:t>‹#›</a:t>
            </a:fld>
            <a:endParaRPr lang="el-GR"/>
          </a:p>
        </p:txBody>
      </p:sp>
    </p:spTree>
    <p:extLst>
      <p:ext uri="{BB962C8B-B14F-4D97-AF65-F5344CB8AC3E}">
        <p14:creationId xmlns:p14="http://schemas.microsoft.com/office/powerpoint/2010/main" val="2933335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251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1008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2512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66EB-E144-D99C-4447-9FEB1B21E3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71431B-4B38-EA6A-2A13-1539859F8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F2217F-74CC-7D75-7159-F8F74B6E5381}"/>
              </a:ext>
            </a:extLst>
          </p:cNvPr>
          <p:cNvSpPr>
            <a:spLocks noGrp="1"/>
          </p:cNvSpPr>
          <p:nvPr>
            <p:ph type="dt" sz="half" idx="10"/>
          </p:nvPr>
        </p:nvSpPr>
        <p:spPr/>
        <p:txBody>
          <a:bodyPr/>
          <a:lstStyle/>
          <a:p>
            <a:fld id="{23004BA8-63A1-45DE-95BC-9B64C824F7E5}" type="datetimeFigureOut">
              <a:rPr lang="en-US" smtClean="0"/>
              <a:t>2/10/2025</a:t>
            </a:fld>
            <a:endParaRPr lang="en-US"/>
          </a:p>
        </p:txBody>
      </p:sp>
      <p:sp>
        <p:nvSpPr>
          <p:cNvPr id="5" name="Footer Placeholder 4">
            <a:extLst>
              <a:ext uri="{FF2B5EF4-FFF2-40B4-BE49-F238E27FC236}">
                <a16:creationId xmlns:a16="http://schemas.microsoft.com/office/drawing/2014/main" id="{261A56B8-E869-B156-64EE-8550E80BE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866AA-E92D-7991-E652-BFAED74C3151}"/>
              </a:ext>
            </a:extLst>
          </p:cNvPr>
          <p:cNvSpPr>
            <a:spLocks noGrp="1"/>
          </p:cNvSpPr>
          <p:nvPr>
            <p:ph type="sldNum" sz="quarter" idx="12"/>
          </p:nvPr>
        </p:nvSpPr>
        <p:spPr/>
        <p:txBody>
          <a:bodyPr/>
          <a:lstStyle/>
          <a:p>
            <a:fld id="{A5F4E4C4-594C-45B2-9DAF-BC5019AC6294}" type="slidenum">
              <a:rPr lang="en-US" smtClean="0"/>
              <a:t>‹#›</a:t>
            </a:fld>
            <a:endParaRPr lang="en-US"/>
          </a:p>
        </p:txBody>
      </p:sp>
    </p:spTree>
    <p:extLst>
      <p:ext uri="{BB962C8B-B14F-4D97-AF65-F5344CB8AC3E}">
        <p14:creationId xmlns:p14="http://schemas.microsoft.com/office/powerpoint/2010/main" val="4150238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E4279-2F91-8F9C-927D-BEA82AD717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495BE3-8F0A-180D-F754-0E14059EEB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6AD2C-18C3-F4C2-2C82-241BCA9A55D4}"/>
              </a:ext>
            </a:extLst>
          </p:cNvPr>
          <p:cNvSpPr>
            <a:spLocks noGrp="1"/>
          </p:cNvSpPr>
          <p:nvPr>
            <p:ph type="dt" sz="half" idx="10"/>
          </p:nvPr>
        </p:nvSpPr>
        <p:spPr/>
        <p:txBody>
          <a:bodyPr/>
          <a:lstStyle/>
          <a:p>
            <a:fld id="{23004BA8-63A1-45DE-95BC-9B64C824F7E5}" type="datetimeFigureOut">
              <a:rPr lang="en-US" smtClean="0"/>
              <a:t>2/10/2025</a:t>
            </a:fld>
            <a:endParaRPr lang="en-US"/>
          </a:p>
        </p:txBody>
      </p:sp>
      <p:sp>
        <p:nvSpPr>
          <p:cNvPr id="5" name="Footer Placeholder 4">
            <a:extLst>
              <a:ext uri="{FF2B5EF4-FFF2-40B4-BE49-F238E27FC236}">
                <a16:creationId xmlns:a16="http://schemas.microsoft.com/office/drawing/2014/main" id="{4CE6F4C5-C67F-AEB2-C8FA-01FA3469C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06079-9D2C-B05A-53F6-79AE0122FCDC}"/>
              </a:ext>
            </a:extLst>
          </p:cNvPr>
          <p:cNvSpPr>
            <a:spLocks noGrp="1"/>
          </p:cNvSpPr>
          <p:nvPr>
            <p:ph type="sldNum" sz="quarter" idx="12"/>
          </p:nvPr>
        </p:nvSpPr>
        <p:spPr/>
        <p:txBody>
          <a:bodyPr/>
          <a:lstStyle/>
          <a:p>
            <a:fld id="{A5F4E4C4-594C-45B2-9DAF-BC5019AC6294}" type="slidenum">
              <a:rPr lang="en-US" smtClean="0"/>
              <a:t>‹#›</a:t>
            </a:fld>
            <a:endParaRPr lang="en-US"/>
          </a:p>
        </p:txBody>
      </p:sp>
    </p:spTree>
    <p:extLst>
      <p:ext uri="{BB962C8B-B14F-4D97-AF65-F5344CB8AC3E}">
        <p14:creationId xmlns:p14="http://schemas.microsoft.com/office/powerpoint/2010/main" val="1584480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FFB-B244-4C4F-5F6D-C03AF648D3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093D77-B429-9738-476A-89139BCAB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36BF5F-439E-08CF-8471-C890CD129DAD}"/>
              </a:ext>
            </a:extLst>
          </p:cNvPr>
          <p:cNvSpPr>
            <a:spLocks noGrp="1"/>
          </p:cNvSpPr>
          <p:nvPr>
            <p:ph type="dt" sz="half" idx="10"/>
          </p:nvPr>
        </p:nvSpPr>
        <p:spPr/>
        <p:txBody>
          <a:bodyPr/>
          <a:lstStyle/>
          <a:p>
            <a:fld id="{23004BA8-63A1-45DE-95BC-9B64C824F7E5}" type="datetimeFigureOut">
              <a:rPr lang="en-US" smtClean="0"/>
              <a:t>2/10/2025</a:t>
            </a:fld>
            <a:endParaRPr lang="en-US"/>
          </a:p>
        </p:txBody>
      </p:sp>
      <p:sp>
        <p:nvSpPr>
          <p:cNvPr id="5" name="Footer Placeholder 4">
            <a:extLst>
              <a:ext uri="{FF2B5EF4-FFF2-40B4-BE49-F238E27FC236}">
                <a16:creationId xmlns:a16="http://schemas.microsoft.com/office/drawing/2014/main" id="{F7845B90-0AFF-E41E-0C7D-25576543D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F8A35-BC4D-A0C2-0780-4CFB989C9988}"/>
              </a:ext>
            </a:extLst>
          </p:cNvPr>
          <p:cNvSpPr>
            <a:spLocks noGrp="1"/>
          </p:cNvSpPr>
          <p:nvPr>
            <p:ph type="sldNum" sz="quarter" idx="12"/>
          </p:nvPr>
        </p:nvSpPr>
        <p:spPr/>
        <p:txBody>
          <a:bodyPr/>
          <a:lstStyle/>
          <a:p>
            <a:fld id="{A5F4E4C4-594C-45B2-9DAF-BC5019AC6294}" type="slidenum">
              <a:rPr lang="en-US" smtClean="0"/>
              <a:t>‹#›</a:t>
            </a:fld>
            <a:endParaRPr lang="en-US"/>
          </a:p>
        </p:txBody>
      </p:sp>
    </p:spTree>
    <p:extLst>
      <p:ext uri="{BB962C8B-B14F-4D97-AF65-F5344CB8AC3E}">
        <p14:creationId xmlns:p14="http://schemas.microsoft.com/office/powerpoint/2010/main" val="4214464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09D7-2AFF-04C6-20D8-1775FF710F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D2B765-499F-7193-3C1F-C746C14375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D2E2A-FF32-EA79-DA35-DE385B1746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0F9A8-9576-4A86-95BE-7EAF3D6C90F2}"/>
              </a:ext>
            </a:extLst>
          </p:cNvPr>
          <p:cNvSpPr>
            <a:spLocks noGrp="1"/>
          </p:cNvSpPr>
          <p:nvPr>
            <p:ph type="dt" sz="half" idx="10"/>
          </p:nvPr>
        </p:nvSpPr>
        <p:spPr/>
        <p:txBody>
          <a:bodyPr/>
          <a:lstStyle/>
          <a:p>
            <a:fld id="{23004BA8-63A1-45DE-95BC-9B64C824F7E5}" type="datetimeFigureOut">
              <a:rPr lang="en-US" smtClean="0"/>
              <a:t>2/10/2025</a:t>
            </a:fld>
            <a:endParaRPr lang="en-US"/>
          </a:p>
        </p:txBody>
      </p:sp>
      <p:sp>
        <p:nvSpPr>
          <p:cNvPr id="6" name="Footer Placeholder 5">
            <a:extLst>
              <a:ext uri="{FF2B5EF4-FFF2-40B4-BE49-F238E27FC236}">
                <a16:creationId xmlns:a16="http://schemas.microsoft.com/office/drawing/2014/main" id="{A826A32B-EBED-103D-8459-7846A9D6DE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A9FCE1-E446-D1E0-8936-FAFA83AEEF20}"/>
              </a:ext>
            </a:extLst>
          </p:cNvPr>
          <p:cNvSpPr>
            <a:spLocks noGrp="1"/>
          </p:cNvSpPr>
          <p:nvPr>
            <p:ph type="sldNum" sz="quarter" idx="12"/>
          </p:nvPr>
        </p:nvSpPr>
        <p:spPr/>
        <p:txBody>
          <a:bodyPr/>
          <a:lstStyle/>
          <a:p>
            <a:fld id="{A5F4E4C4-594C-45B2-9DAF-BC5019AC6294}" type="slidenum">
              <a:rPr lang="en-US" smtClean="0"/>
              <a:t>‹#›</a:t>
            </a:fld>
            <a:endParaRPr lang="en-US"/>
          </a:p>
        </p:txBody>
      </p:sp>
    </p:spTree>
    <p:extLst>
      <p:ext uri="{BB962C8B-B14F-4D97-AF65-F5344CB8AC3E}">
        <p14:creationId xmlns:p14="http://schemas.microsoft.com/office/powerpoint/2010/main" val="2231312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7B8AA-DFFE-D28D-D8F8-FF6607168E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32D609-C376-BDBE-1BA4-F812C3126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8084E3-0BC7-694A-F30C-066F831123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0D4171-F11C-4275-20DE-D02D436CF9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2F2376-2D6F-2240-FB8E-E1FB943E97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4B8CE6-861B-BEB7-AD6B-0083CD0C84A4}"/>
              </a:ext>
            </a:extLst>
          </p:cNvPr>
          <p:cNvSpPr>
            <a:spLocks noGrp="1"/>
          </p:cNvSpPr>
          <p:nvPr>
            <p:ph type="dt" sz="half" idx="10"/>
          </p:nvPr>
        </p:nvSpPr>
        <p:spPr/>
        <p:txBody>
          <a:bodyPr/>
          <a:lstStyle/>
          <a:p>
            <a:fld id="{23004BA8-63A1-45DE-95BC-9B64C824F7E5}" type="datetimeFigureOut">
              <a:rPr lang="en-US" smtClean="0"/>
              <a:t>2/10/2025</a:t>
            </a:fld>
            <a:endParaRPr lang="en-US"/>
          </a:p>
        </p:txBody>
      </p:sp>
      <p:sp>
        <p:nvSpPr>
          <p:cNvPr id="8" name="Footer Placeholder 7">
            <a:extLst>
              <a:ext uri="{FF2B5EF4-FFF2-40B4-BE49-F238E27FC236}">
                <a16:creationId xmlns:a16="http://schemas.microsoft.com/office/drawing/2014/main" id="{5632581F-7292-6A2B-354D-3AC3ED0D0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6251F9-5A28-277F-4FC5-2F8493135711}"/>
              </a:ext>
            </a:extLst>
          </p:cNvPr>
          <p:cNvSpPr>
            <a:spLocks noGrp="1"/>
          </p:cNvSpPr>
          <p:nvPr>
            <p:ph type="sldNum" sz="quarter" idx="12"/>
          </p:nvPr>
        </p:nvSpPr>
        <p:spPr/>
        <p:txBody>
          <a:bodyPr/>
          <a:lstStyle/>
          <a:p>
            <a:fld id="{A5F4E4C4-594C-45B2-9DAF-BC5019AC6294}" type="slidenum">
              <a:rPr lang="en-US" smtClean="0"/>
              <a:t>‹#›</a:t>
            </a:fld>
            <a:endParaRPr lang="en-US"/>
          </a:p>
        </p:txBody>
      </p:sp>
    </p:spTree>
    <p:extLst>
      <p:ext uri="{BB962C8B-B14F-4D97-AF65-F5344CB8AC3E}">
        <p14:creationId xmlns:p14="http://schemas.microsoft.com/office/powerpoint/2010/main" val="2450035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FF81-55BF-5228-4ED9-F58EB3E831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DF0CC7-6123-06C7-2A03-995F3E1D5941}"/>
              </a:ext>
            </a:extLst>
          </p:cNvPr>
          <p:cNvSpPr>
            <a:spLocks noGrp="1"/>
          </p:cNvSpPr>
          <p:nvPr>
            <p:ph type="dt" sz="half" idx="10"/>
          </p:nvPr>
        </p:nvSpPr>
        <p:spPr/>
        <p:txBody>
          <a:bodyPr/>
          <a:lstStyle/>
          <a:p>
            <a:fld id="{23004BA8-63A1-45DE-95BC-9B64C824F7E5}" type="datetimeFigureOut">
              <a:rPr lang="en-US" smtClean="0"/>
              <a:t>2/10/2025</a:t>
            </a:fld>
            <a:endParaRPr lang="en-US"/>
          </a:p>
        </p:txBody>
      </p:sp>
      <p:sp>
        <p:nvSpPr>
          <p:cNvPr id="4" name="Footer Placeholder 3">
            <a:extLst>
              <a:ext uri="{FF2B5EF4-FFF2-40B4-BE49-F238E27FC236}">
                <a16:creationId xmlns:a16="http://schemas.microsoft.com/office/drawing/2014/main" id="{38F0648F-660C-BA8B-CAFD-06FA3F9D65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70D379-0087-2B08-1597-C0F1FB9EB8F5}"/>
              </a:ext>
            </a:extLst>
          </p:cNvPr>
          <p:cNvSpPr>
            <a:spLocks noGrp="1"/>
          </p:cNvSpPr>
          <p:nvPr>
            <p:ph type="sldNum" sz="quarter" idx="12"/>
          </p:nvPr>
        </p:nvSpPr>
        <p:spPr/>
        <p:txBody>
          <a:bodyPr/>
          <a:lstStyle/>
          <a:p>
            <a:fld id="{A5F4E4C4-594C-45B2-9DAF-BC5019AC6294}" type="slidenum">
              <a:rPr lang="en-US" smtClean="0"/>
              <a:t>‹#›</a:t>
            </a:fld>
            <a:endParaRPr lang="en-US"/>
          </a:p>
        </p:txBody>
      </p:sp>
    </p:spTree>
    <p:extLst>
      <p:ext uri="{BB962C8B-B14F-4D97-AF65-F5344CB8AC3E}">
        <p14:creationId xmlns:p14="http://schemas.microsoft.com/office/powerpoint/2010/main" val="3563169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630EC-44BE-C2BA-A398-E192678C7091}"/>
              </a:ext>
            </a:extLst>
          </p:cNvPr>
          <p:cNvSpPr>
            <a:spLocks noGrp="1"/>
          </p:cNvSpPr>
          <p:nvPr>
            <p:ph type="dt" sz="half" idx="10"/>
          </p:nvPr>
        </p:nvSpPr>
        <p:spPr/>
        <p:txBody>
          <a:bodyPr/>
          <a:lstStyle/>
          <a:p>
            <a:fld id="{23004BA8-63A1-45DE-95BC-9B64C824F7E5}" type="datetimeFigureOut">
              <a:rPr lang="en-US" smtClean="0"/>
              <a:t>2/10/2025</a:t>
            </a:fld>
            <a:endParaRPr lang="en-US"/>
          </a:p>
        </p:txBody>
      </p:sp>
      <p:sp>
        <p:nvSpPr>
          <p:cNvPr id="3" name="Footer Placeholder 2">
            <a:extLst>
              <a:ext uri="{FF2B5EF4-FFF2-40B4-BE49-F238E27FC236}">
                <a16:creationId xmlns:a16="http://schemas.microsoft.com/office/drawing/2014/main" id="{6D3DB53D-69E3-E4B1-407B-61D2693097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8C46E8-DDD8-B5D1-27B4-4256095D838C}"/>
              </a:ext>
            </a:extLst>
          </p:cNvPr>
          <p:cNvSpPr>
            <a:spLocks noGrp="1"/>
          </p:cNvSpPr>
          <p:nvPr>
            <p:ph type="sldNum" sz="quarter" idx="12"/>
          </p:nvPr>
        </p:nvSpPr>
        <p:spPr/>
        <p:txBody>
          <a:bodyPr/>
          <a:lstStyle/>
          <a:p>
            <a:fld id="{A5F4E4C4-594C-45B2-9DAF-BC5019AC6294}" type="slidenum">
              <a:rPr lang="en-US" smtClean="0"/>
              <a:t>‹#›</a:t>
            </a:fld>
            <a:endParaRPr lang="en-US"/>
          </a:p>
        </p:txBody>
      </p:sp>
    </p:spTree>
    <p:extLst>
      <p:ext uri="{BB962C8B-B14F-4D97-AF65-F5344CB8AC3E}">
        <p14:creationId xmlns:p14="http://schemas.microsoft.com/office/powerpoint/2010/main" val="137551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9119B0-B1AA-BBAC-B95D-25F579E2CD9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DA36E22-80D2-B298-F779-BAE02B1679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451F58C-1502-6730-960D-13878362E3F8}"/>
              </a:ext>
            </a:extLst>
          </p:cNvPr>
          <p:cNvSpPr>
            <a:spLocks noGrp="1"/>
          </p:cNvSpPr>
          <p:nvPr>
            <p:ph type="dt" sz="half" idx="10"/>
          </p:nvPr>
        </p:nvSpPr>
        <p:spPr/>
        <p:txBody>
          <a:bodyPr/>
          <a:lstStyle/>
          <a:p>
            <a:fld id="{885B9483-E03F-4DD7-93FE-B95B9B19CF33}" type="datetimeFigureOut">
              <a:rPr lang="el-GR" smtClean="0"/>
              <a:t>10/2/2025</a:t>
            </a:fld>
            <a:endParaRPr lang="el-GR"/>
          </a:p>
        </p:txBody>
      </p:sp>
      <p:sp>
        <p:nvSpPr>
          <p:cNvPr id="5" name="Θέση υποσέλιδου 4">
            <a:extLst>
              <a:ext uri="{FF2B5EF4-FFF2-40B4-BE49-F238E27FC236}">
                <a16:creationId xmlns:a16="http://schemas.microsoft.com/office/drawing/2014/main" id="{E57F95EA-370B-58D9-E260-0D9A2AD0469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6BA53EC-2BAE-A0F2-9042-B40B3166D3EB}"/>
              </a:ext>
            </a:extLst>
          </p:cNvPr>
          <p:cNvSpPr>
            <a:spLocks noGrp="1"/>
          </p:cNvSpPr>
          <p:nvPr>
            <p:ph type="sldNum" sz="quarter" idx="12"/>
          </p:nvPr>
        </p:nvSpPr>
        <p:spPr/>
        <p:txBody>
          <a:bodyPr/>
          <a:lstStyle/>
          <a:p>
            <a:fld id="{472A821B-AB00-4C5D-A388-146C936096CB}" type="slidenum">
              <a:rPr lang="el-GR" smtClean="0"/>
              <a:t>‹#›</a:t>
            </a:fld>
            <a:endParaRPr lang="el-GR"/>
          </a:p>
        </p:txBody>
      </p:sp>
    </p:spTree>
    <p:extLst>
      <p:ext uri="{BB962C8B-B14F-4D97-AF65-F5344CB8AC3E}">
        <p14:creationId xmlns:p14="http://schemas.microsoft.com/office/powerpoint/2010/main" val="3565921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0383-75A1-92B7-89FA-928AA0A01B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10B0B6-FE1A-F6FC-C0A1-7260561202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CD3D79-9A2F-A468-1017-6C760E85F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2ACFC6-D7FF-33DB-0570-70276AEFA2C2}"/>
              </a:ext>
            </a:extLst>
          </p:cNvPr>
          <p:cNvSpPr>
            <a:spLocks noGrp="1"/>
          </p:cNvSpPr>
          <p:nvPr>
            <p:ph type="dt" sz="half" idx="10"/>
          </p:nvPr>
        </p:nvSpPr>
        <p:spPr/>
        <p:txBody>
          <a:bodyPr/>
          <a:lstStyle/>
          <a:p>
            <a:fld id="{23004BA8-63A1-45DE-95BC-9B64C824F7E5}" type="datetimeFigureOut">
              <a:rPr lang="en-US" smtClean="0"/>
              <a:t>2/10/2025</a:t>
            </a:fld>
            <a:endParaRPr lang="en-US"/>
          </a:p>
        </p:txBody>
      </p:sp>
      <p:sp>
        <p:nvSpPr>
          <p:cNvPr id="6" name="Footer Placeholder 5">
            <a:extLst>
              <a:ext uri="{FF2B5EF4-FFF2-40B4-BE49-F238E27FC236}">
                <a16:creationId xmlns:a16="http://schemas.microsoft.com/office/drawing/2014/main" id="{75A43A1F-B9BD-96F9-B85C-00688C81F7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7F6073-7D12-4684-6494-708E6AFE6E03}"/>
              </a:ext>
            </a:extLst>
          </p:cNvPr>
          <p:cNvSpPr>
            <a:spLocks noGrp="1"/>
          </p:cNvSpPr>
          <p:nvPr>
            <p:ph type="sldNum" sz="quarter" idx="12"/>
          </p:nvPr>
        </p:nvSpPr>
        <p:spPr/>
        <p:txBody>
          <a:bodyPr/>
          <a:lstStyle/>
          <a:p>
            <a:fld id="{A5F4E4C4-594C-45B2-9DAF-BC5019AC6294}" type="slidenum">
              <a:rPr lang="en-US" smtClean="0"/>
              <a:t>‹#›</a:t>
            </a:fld>
            <a:endParaRPr lang="en-US"/>
          </a:p>
        </p:txBody>
      </p:sp>
    </p:spTree>
    <p:extLst>
      <p:ext uri="{BB962C8B-B14F-4D97-AF65-F5344CB8AC3E}">
        <p14:creationId xmlns:p14="http://schemas.microsoft.com/office/powerpoint/2010/main" val="3779869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D80BC-78A3-9237-01B2-17B9E06231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22E525-5BB9-601A-A150-4EB1A1976F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48DA60-CD59-1F5D-405B-9937CA6D9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63A725-7BE0-72B7-E2B8-38ADF390BAE2}"/>
              </a:ext>
            </a:extLst>
          </p:cNvPr>
          <p:cNvSpPr>
            <a:spLocks noGrp="1"/>
          </p:cNvSpPr>
          <p:nvPr>
            <p:ph type="dt" sz="half" idx="10"/>
          </p:nvPr>
        </p:nvSpPr>
        <p:spPr/>
        <p:txBody>
          <a:bodyPr/>
          <a:lstStyle/>
          <a:p>
            <a:fld id="{23004BA8-63A1-45DE-95BC-9B64C824F7E5}" type="datetimeFigureOut">
              <a:rPr lang="en-US" smtClean="0"/>
              <a:t>2/10/2025</a:t>
            </a:fld>
            <a:endParaRPr lang="en-US"/>
          </a:p>
        </p:txBody>
      </p:sp>
      <p:sp>
        <p:nvSpPr>
          <p:cNvPr id="6" name="Footer Placeholder 5">
            <a:extLst>
              <a:ext uri="{FF2B5EF4-FFF2-40B4-BE49-F238E27FC236}">
                <a16:creationId xmlns:a16="http://schemas.microsoft.com/office/drawing/2014/main" id="{38FB93C6-783A-27D7-921B-81606D130F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0EED6-6798-76F5-2279-6680D2D453AB}"/>
              </a:ext>
            </a:extLst>
          </p:cNvPr>
          <p:cNvSpPr>
            <a:spLocks noGrp="1"/>
          </p:cNvSpPr>
          <p:nvPr>
            <p:ph type="sldNum" sz="quarter" idx="12"/>
          </p:nvPr>
        </p:nvSpPr>
        <p:spPr/>
        <p:txBody>
          <a:bodyPr/>
          <a:lstStyle/>
          <a:p>
            <a:fld id="{A5F4E4C4-594C-45B2-9DAF-BC5019AC6294}" type="slidenum">
              <a:rPr lang="en-US" smtClean="0"/>
              <a:t>‹#›</a:t>
            </a:fld>
            <a:endParaRPr lang="en-US"/>
          </a:p>
        </p:txBody>
      </p:sp>
    </p:spTree>
    <p:extLst>
      <p:ext uri="{BB962C8B-B14F-4D97-AF65-F5344CB8AC3E}">
        <p14:creationId xmlns:p14="http://schemas.microsoft.com/office/powerpoint/2010/main" val="998035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2576-AC45-78FA-12B8-693438C581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024375-132A-4CDB-3BCA-294F1CA5DD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AFDDB-7D3D-0DB3-4CCF-EAFF58ACCDB9}"/>
              </a:ext>
            </a:extLst>
          </p:cNvPr>
          <p:cNvSpPr>
            <a:spLocks noGrp="1"/>
          </p:cNvSpPr>
          <p:nvPr>
            <p:ph type="dt" sz="half" idx="10"/>
          </p:nvPr>
        </p:nvSpPr>
        <p:spPr/>
        <p:txBody>
          <a:bodyPr/>
          <a:lstStyle/>
          <a:p>
            <a:fld id="{23004BA8-63A1-45DE-95BC-9B64C824F7E5}" type="datetimeFigureOut">
              <a:rPr lang="en-US" smtClean="0"/>
              <a:t>2/10/2025</a:t>
            </a:fld>
            <a:endParaRPr lang="en-US"/>
          </a:p>
        </p:txBody>
      </p:sp>
      <p:sp>
        <p:nvSpPr>
          <p:cNvPr id="5" name="Footer Placeholder 4">
            <a:extLst>
              <a:ext uri="{FF2B5EF4-FFF2-40B4-BE49-F238E27FC236}">
                <a16:creationId xmlns:a16="http://schemas.microsoft.com/office/drawing/2014/main" id="{6B8FD79F-D502-C77E-202D-0A42AA7A0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24D42-2C76-4A33-B7AD-56692F1586F7}"/>
              </a:ext>
            </a:extLst>
          </p:cNvPr>
          <p:cNvSpPr>
            <a:spLocks noGrp="1"/>
          </p:cNvSpPr>
          <p:nvPr>
            <p:ph type="sldNum" sz="quarter" idx="12"/>
          </p:nvPr>
        </p:nvSpPr>
        <p:spPr/>
        <p:txBody>
          <a:bodyPr/>
          <a:lstStyle/>
          <a:p>
            <a:fld id="{A5F4E4C4-594C-45B2-9DAF-BC5019AC6294}" type="slidenum">
              <a:rPr lang="en-US" smtClean="0"/>
              <a:t>‹#›</a:t>
            </a:fld>
            <a:endParaRPr lang="en-US"/>
          </a:p>
        </p:txBody>
      </p:sp>
    </p:spTree>
    <p:extLst>
      <p:ext uri="{BB962C8B-B14F-4D97-AF65-F5344CB8AC3E}">
        <p14:creationId xmlns:p14="http://schemas.microsoft.com/office/powerpoint/2010/main" val="3310049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0BCD2F-7698-3E88-8B0D-2C9D2B8661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399C85-0A0E-516C-2EA6-D58419D62B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75FD2-68C1-33A4-43DA-0B441786B130}"/>
              </a:ext>
            </a:extLst>
          </p:cNvPr>
          <p:cNvSpPr>
            <a:spLocks noGrp="1"/>
          </p:cNvSpPr>
          <p:nvPr>
            <p:ph type="dt" sz="half" idx="10"/>
          </p:nvPr>
        </p:nvSpPr>
        <p:spPr/>
        <p:txBody>
          <a:bodyPr/>
          <a:lstStyle/>
          <a:p>
            <a:fld id="{23004BA8-63A1-45DE-95BC-9B64C824F7E5}" type="datetimeFigureOut">
              <a:rPr lang="en-US" smtClean="0"/>
              <a:t>2/10/2025</a:t>
            </a:fld>
            <a:endParaRPr lang="en-US"/>
          </a:p>
        </p:txBody>
      </p:sp>
      <p:sp>
        <p:nvSpPr>
          <p:cNvPr id="5" name="Footer Placeholder 4">
            <a:extLst>
              <a:ext uri="{FF2B5EF4-FFF2-40B4-BE49-F238E27FC236}">
                <a16:creationId xmlns:a16="http://schemas.microsoft.com/office/drawing/2014/main" id="{2F3908CA-7D22-D409-BB91-F4E9EC578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80516-94C5-B3B4-50BD-ADD728C7404F}"/>
              </a:ext>
            </a:extLst>
          </p:cNvPr>
          <p:cNvSpPr>
            <a:spLocks noGrp="1"/>
          </p:cNvSpPr>
          <p:nvPr>
            <p:ph type="sldNum" sz="quarter" idx="12"/>
          </p:nvPr>
        </p:nvSpPr>
        <p:spPr/>
        <p:txBody>
          <a:bodyPr/>
          <a:lstStyle/>
          <a:p>
            <a:fld id="{A5F4E4C4-594C-45B2-9DAF-BC5019AC6294}" type="slidenum">
              <a:rPr lang="en-US" smtClean="0"/>
              <a:t>‹#›</a:t>
            </a:fld>
            <a:endParaRPr lang="en-US"/>
          </a:p>
        </p:txBody>
      </p:sp>
    </p:spTree>
    <p:extLst>
      <p:ext uri="{BB962C8B-B14F-4D97-AF65-F5344CB8AC3E}">
        <p14:creationId xmlns:p14="http://schemas.microsoft.com/office/powerpoint/2010/main" val="589006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9D7D6A96-D637-4672-B520-067F783D4073}" type="datetime1">
              <a:rPr lang="el-GR" smtClean="0"/>
              <a:pPr/>
              <a:t>10/2/2025</a:t>
            </a:fld>
            <a:endParaRPr lang="el-GR"/>
          </a:p>
        </p:txBody>
      </p:sp>
      <p:sp>
        <p:nvSpPr>
          <p:cNvPr id="19" name="18 - Θέση υποσέλιδου"/>
          <p:cNvSpPr>
            <a:spLocks noGrp="1"/>
          </p:cNvSpPr>
          <p:nvPr>
            <p:ph type="ftr" sz="quarter" idx="11"/>
          </p:nvPr>
        </p:nvSpPr>
        <p:spPr/>
        <p:txBody>
          <a:bodyPr/>
          <a:lstStyle/>
          <a:p>
            <a:r>
              <a:rPr lang="el-GR"/>
              <a:t>Επιμέλεια : Νησιώτης - Συναχίρης Ιωάννης</a:t>
            </a:r>
          </a:p>
        </p:txBody>
      </p:sp>
      <p:sp>
        <p:nvSpPr>
          <p:cNvPr id="27" name="26 - Θέση αριθμού διαφάνειας"/>
          <p:cNvSpPr>
            <a:spLocks noGrp="1"/>
          </p:cNvSpPr>
          <p:nvPr>
            <p:ph type="sldNum" sz="quarter" idx="12"/>
          </p:nvPr>
        </p:nvSpPr>
        <p:spPr/>
        <p:txBody>
          <a:bodyPr/>
          <a:lstStyle/>
          <a:p>
            <a:fld id="{94CE634F-F693-4387-8F5E-781C8BAB2725}" type="slidenum">
              <a:rPr lang="el-GR" smtClean="0"/>
              <a:pPr/>
              <a:t>‹#›</a:t>
            </a:fld>
            <a:endParaRPr lang="el-GR"/>
          </a:p>
        </p:txBody>
      </p:sp>
    </p:spTree>
    <p:extLst>
      <p:ext uri="{BB962C8B-B14F-4D97-AF65-F5344CB8AC3E}">
        <p14:creationId xmlns:p14="http://schemas.microsoft.com/office/powerpoint/2010/main" val="205040962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D64F7733-FFE7-4A04-A335-AE9227723C54}" type="datetime1">
              <a:rPr lang="el-GR" smtClean="0"/>
              <a:pPr/>
              <a:t>10/2/2025</a:t>
            </a:fld>
            <a:endParaRPr lang="el-GR"/>
          </a:p>
        </p:txBody>
      </p:sp>
      <p:sp>
        <p:nvSpPr>
          <p:cNvPr id="5" name="4 - Θέση υποσέλιδου"/>
          <p:cNvSpPr>
            <a:spLocks noGrp="1"/>
          </p:cNvSpPr>
          <p:nvPr>
            <p:ph type="ftr" sz="quarter" idx="11"/>
          </p:nvPr>
        </p:nvSpPr>
        <p:spPr/>
        <p:txBody>
          <a:bodyPr/>
          <a:lstStyle/>
          <a:p>
            <a:r>
              <a:rPr lang="el-GR"/>
              <a:t>Επιμέλεια : Νησιώτης - Συναχίρης Ιωάννης</a:t>
            </a:r>
          </a:p>
        </p:txBody>
      </p:sp>
      <p:sp>
        <p:nvSpPr>
          <p:cNvPr id="6" name="5 - Θέση αριθμού διαφάνειας"/>
          <p:cNvSpPr>
            <a:spLocks noGrp="1"/>
          </p:cNvSpPr>
          <p:nvPr>
            <p:ph type="sldNum" sz="quarter" idx="12"/>
          </p:nvPr>
        </p:nvSpPr>
        <p:spPr/>
        <p:txBody>
          <a:bodyPr/>
          <a:lstStyle/>
          <a:p>
            <a:fld id="{94CE634F-F693-4387-8F5E-781C8BAB2725}" type="slidenum">
              <a:rPr lang="el-GR" smtClean="0"/>
              <a:pPr/>
              <a:t>‹#›</a:t>
            </a:fld>
            <a:endParaRPr lang="el-GR"/>
          </a:p>
        </p:txBody>
      </p:sp>
    </p:spTree>
    <p:extLst>
      <p:ext uri="{BB962C8B-B14F-4D97-AF65-F5344CB8AC3E}">
        <p14:creationId xmlns:p14="http://schemas.microsoft.com/office/powerpoint/2010/main" val="3916705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F6E9358-B596-4E17-8221-C92C34CEF130}" type="datetime1">
              <a:rPr lang="el-GR" smtClean="0"/>
              <a:pPr/>
              <a:t>10/2/2025</a:t>
            </a:fld>
            <a:endParaRPr lang="el-GR"/>
          </a:p>
        </p:txBody>
      </p:sp>
      <p:sp>
        <p:nvSpPr>
          <p:cNvPr id="5" name="4 - Θέση υποσέλιδου"/>
          <p:cNvSpPr>
            <a:spLocks noGrp="1"/>
          </p:cNvSpPr>
          <p:nvPr>
            <p:ph type="ftr" sz="quarter" idx="11"/>
          </p:nvPr>
        </p:nvSpPr>
        <p:spPr/>
        <p:txBody>
          <a:bodyPr/>
          <a:lstStyle/>
          <a:p>
            <a:r>
              <a:rPr lang="el-GR"/>
              <a:t>Επιμέλεια : Νησιώτης - Συναχίρης Ιωάννης</a:t>
            </a:r>
          </a:p>
        </p:txBody>
      </p:sp>
      <p:sp>
        <p:nvSpPr>
          <p:cNvPr id="6" name="5 - Θέση αριθμού διαφάνειας"/>
          <p:cNvSpPr>
            <a:spLocks noGrp="1"/>
          </p:cNvSpPr>
          <p:nvPr>
            <p:ph type="sldNum" sz="quarter" idx="12"/>
          </p:nvPr>
        </p:nvSpPr>
        <p:spPr/>
        <p:txBody>
          <a:bodyPr/>
          <a:lstStyle/>
          <a:p>
            <a:fld id="{94CE634F-F693-4387-8F5E-781C8BAB2725}" type="slidenum">
              <a:rPr lang="el-GR" smtClean="0"/>
              <a:pPr/>
              <a:t>‹#›</a:t>
            </a:fld>
            <a:endParaRPr lang="el-GR"/>
          </a:p>
        </p:txBody>
      </p:sp>
    </p:spTree>
    <p:extLst>
      <p:ext uri="{BB962C8B-B14F-4D97-AF65-F5344CB8AC3E}">
        <p14:creationId xmlns:p14="http://schemas.microsoft.com/office/powerpoint/2010/main" val="247006647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0972800" cy="114300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CB57F358-C26B-47F5-8BD3-A777EC304CCD}" type="datetime1">
              <a:rPr lang="el-GR" smtClean="0"/>
              <a:pPr/>
              <a:t>10/2/2025</a:t>
            </a:fld>
            <a:endParaRPr lang="el-GR"/>
          </a:p>
        </p:txBody>
      </p:sp>
      <p:sp>
        <p:nvSpPr>
          <p:cNvPr id="6" name="5 - Θέση υποσέλιδου"/>
          <p:cNvSpPr>
            <a:spLocks noGrp="1"/>
          </p:cNvSpPr>
          <p:nvPr>
            <p:ph type="ftr" sz="quarter" idx="11"/>
          </p:nvPr>
        </p:nvSpPr>
        <p:spPr/>
        <p:txBody>
          <a:bodyPr/>
          <a:lstStyle/>
          <a:p>
            <a:r>
              <a:rPr lang="el-GR"/>
              <a:t>Επιμέλεια : Νησιώτης - Συναχίρης Ιωάννης</a:t>
            </a:r>
          </a:p>
        </p:txBody>
      </p:sp>
      <p:sp>
        <p:nvSpPr>
          <p:cNvPr id="7" name="6 - Θέση αριθμού διαφάνειας"/>
          <p:cNvSpPr>
            <a:spLocks noGrp="1"/>
          </p:cNvSpPr>
          <p:nvPr>
            <p:ph type="sldNum" sz="quarter" idx="12"/>
          </p:nvPr>
        </p:nvSpPr>
        <p:spPr/>
        <p:txBody>
          <a:bodyPr/>
          <a:lstStyle/>
          <a:p>
            <a:fld id="{94CE634F-F693-4387-8F5E-781C8BAB2725}" type="slidenum">
              <a:rPr lang="el-GR" smtClean="0"/>
              <a:pPr/>
              <a:t>‹#›</a:t>
            </a:fld>
            <a:endParaRPr lang="el-GR"/>
          </a:p>
        </p:txBody>
      </p:sp>
    </p:spTree>
    <p:extLst>
      <p:ext uri="{BB962C8B-B14F-4D97-AF65-F5344CB8AC3E}">
        <p14:creationId xmlns:p14="http://schemas.microsoft.com/office/powerpoint/2010/main" val="1701972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0972800" cy="1143000"/>
          </a:xfrm>
        </p:spPr>
        <p:txBody>
          <a:bodyPr tIns="45720" anchor="b"/>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3A3B3E6F-6690-404F-BCCD-DBA7026E10F3}" type="datetime1">
              <a:rPr lang="el-GR" smtClean="0"/>
              <a:pPr/>
              <a:t>10/2/2025</a:t>
            </a:fld>
            <a:endParaRPr lang="el-GR"/>
          </a:p>
        </p:txBody>
      </p:sp>
      <p:sp>
        <p:nvSpPr>
          <p:cNvPr id="8" name="7 - Θέση υποσέλιδου"/>
          <p:cNvSpPr>
            <a:spLocks noGrp="1"/>
          </p:cNvSpPr>
          <p:nvPr>
            <p:ph type="ftr" sz="quarter" idx="11"/>
          </p:nvPr>
        </p:nvSpPr>
        <p:spPr/>
        <p:txBody>
          <a:bodyPr/>
          <a:lstStyle/>
          <a:p>
            <a:r>
              <a:rPr lang="el-GR"/>
              <a:t>Επιμέλεια : Νησιώτης - Συναχίρης Ιωάννης</a:t>
            </a:r>
          </a:p>
        </p:txBody>
      </p:sp>
      <p:sp>
        <p:nvSpPr>
          <p:cNvPr id="9" name="8 - Θέση αριθμού διαφάνειας"/>
          <p:cNvSpPr>
            <a:spLocks noGrp="1"/>
          </p:cNvSpPr>
          <p:nvPr>
            <p:ph type="sldNum" sz="quarter" idx="12"/>
          </p:nvPr>
        </p:nvSpPr>
        <p:spPr/>
        <p:txBody>
          <a:bodyPr/>
          <a:lstStyle/>
          <a:p>
            <a:fld id="{94CE634F-F693-4387-8F5E-781C8BAB2725}" type="slidenum">
              <a:rPr lang="el-GR" smtClean="0"/>
              <a:pPr/>
              <a:t>‹#›</a:t>
            </a:fld>
            <a:endParaRPr lang="el-GR"/>
          </a:p>
        </p:txBody>
      </p:sp>
    </p:spTree>
    <p:extLst>
      <p:ext uri="{BB962C8B-B14F-4D97-AF65-F5344CB8AC3E}">
        <p14:creationId xmlns:p14="http://schemas.microsoft.com/office/powerpoint/2010/main" val="38959104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9001A4B2-2C1F-4BC0-A840-C9E8540E6415}" type="datetime1">
              <a:rPr lang="el-GR" smtClean="0"/>
              <a:pPr/>
              <a:t>10/2/2025</a:t>
            </a:fld>
            <a:endParaRPr lang="el-GR"/>
          </a:p>
        </p:txBody>
      </p:sp>
      <p:sp>
        <p:nvSpPr>
          <p:cNvPr id="4" name="3 - Θέση υποσέλιδου"/>
          <p:cNvSpPr>
            <a:spLocks noGrp="1"/>
          </p:cNvSpPr>
          <p:nvPr>
            <p:ph type="ftr" sz="quarter" idx="11"/>
          </p:nvPr>
        </p:nvSpPr>
        <p:spPr/>
        <p:txBody>
          <a:bodyPr/>
          <a:lstStyle/>
          <a:p>
            <a:r>
              <a:rPr lang="el-GR"/>
              <a:t>Επιμέλεια : Νησιώτης - Συναχίρης Ιωάννης</a:t>
            </a:r>
          </a:p>
        </p:txBody>
      </p:sp>
      <p:sp>
        <p:nvSpPr>
          <p:cNvPr id="5" name="4 - Θέση αριθμού διαφάνειας"/>
          <p:cNvSpPr>
            <a:spLocks noGrp="1"/>
          </p:cNvSpPr>
          <p:nvPr>
            <p:ph type="sldNum" sz="quarter" idx="12"/>
          </p:nvPr>
        </p:nvSpPr>
        <p:spPr/>
        <p:txBody>
          <a:bodyPr/>
          <a:lstStyle/>
          <a:p>
            <a:fld id="{94CE634F-F693-4387-8F5E-781C8BAB2725}" type="slidenum">
              <a:rPr lang="el-GR" smtClean="0"/>
              <a:pPr/>
              <a:t>‹#›</a:t>
            </a:fld>
            <a:endParaRPr lang="el-GR"/>
          </a:p>
        </p:txBody>
      </p:sp>
    </p:spTree>
    <p:extLst>
      <p:ext uri="{BB962C8B-B14F-4D97-AF65-F5344CB8AC3E}">
        <p14:creationId xmlns:p14="http://schemas.microsoft.com/office/powerpoint/2010/main" val="17683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180F29-E751-8261-97B3-C9387F4AD84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C552DF6-7F16-9056-05AB-B3C6AFDF6BC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A7F7CEA-36AE-958D-46CD-40E291699F28}"/>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CBF4B35-1C19-9AB4-7F54-68D736928245}"/>
              </a:ext>
            </a:extLst>
          </p:cNvPr>
          <p:cNvSpPr>
            <a:spLocks noGrp="1"/>
          </p:cNvSpPr>
          <p:nvPr>
            <p:ph type="dt" sz="half" idx="10"/>
          </p:nvPr>
        </p:nvSpPr>
        <p:spPr/>
        <p:txBody>
          <a:bodyPr/>
          <a:lstStyle/>
          <a:p>
            <a:fld id="{885B9483-E03F-4DD7-93FE-B95B9B19CF33}" type="datetimeFigureOut">
              <a:rPr lang="el-GR" smtClean="0"/>
              <a:t>10/2/2025</a:t>
            </a:fld>
            <a:endParaRPr lang="el-GR"/>
          </a:p>
        </p:txBody>
      </p:sp>
      <p:sp>
        <p:nvSpPr>
          <p:cNvPr id="6" name="Θέση υποσέλιδου 5">
            <a:extLst>
              <a:ext uri="{FF2B5EF4-FFF2-40B4-BE49-F238E27FC236}">
                <a16:creationId xmlns:a16="http://schemas.microsoft.com/office/drawing/2014/main" id="{B1E765F9-807E-B438-E37C-9C332ABEA9D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152AAAB-12D8-F4F8-EAFA-FFAB61737F19}"/>
              </a:ext>
            </a:extLst>
          </p:cNvPr>
          <p:cNvSpPr>
            <a:spLocks noGrp="1"/>
          </p:cNvSpPr>
          <p:nvPr>
            <p:ph type="sldNum" sz="quarter" idx="12"/>
          </p:nvPr>
        </p:nvSpPr>
        <p:spPr/>
        <p:txBody>
          <a:bodyPr/>
          <a:lstStyle/>
          <a:p>
            <a:fld id="{472A821B-AB00-4C5D-A388-146C936096CB}" type="slidenum">
              <a:rPr lang="el-GR" smtClean="0"/>
              <a:t>‹#›</a:t>
            </a:fld>
            <a:endParaRPr lang="el-GR"/>
          </a:p>
        </p:txBody>
      </p:sp>
    </p:spTree>
    <p:extLst>
      <p:ext uri="{BB962C8B-B14F-4D97-AF65-F5344CB8AC3E}">
        <p14:creationId xmlns:p14="http://schemas.microsoft.com/office/powerpoint/2010/main" val="2997192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B648986-7DAC-4C46-B828-A352F6A050A4}" type="datetime1">
              <a:rPr lang="el-GR" smtClean="0"/>
              <a:pPr/>
              <a:t>10/2/2025</a:t>
            </a:fld>
            <a:endParaRPr lang="el-GR"/>
          </a:p>
        </p:txBody>
      </p:sp>
      <p:sp>
        <p:nvSpPr>
          <p:cNvPr id="3" name="2 - Θέση υποσέλιδου"/>
          <p:cNvSpPr>
            <a:spLocks noGrp="1"/>
          </p:cNvSpPr>
          <p:nvPr>
            <p:ph type="ftr" sz="quarter" idx="11"/>
          </p:nvPr>
        </p:nvSpPr>
        <p:spPr/>
        <p:txBody>
          <a:bodyPr/>
          <a:lstStyle/>
          <a:p>
            <a:r>
              <a:rPr lang="el-GR"/>
              <a:t>Επιμέλεια : Νησιώτης - Συναχίρης Ιωάννης</a:t>
            </a:r>
          </a:p>
        </p:txBody>
      </p:sp>
      <p:sp>
        <p:nvSpPr>
          <p:cNvPr id="4" name="3 - Θέση αριθμού διαφάνειας"/>
          <p:cNvSpPr>
            <a:spLocks noGrp="1"/>
          </p:cNvSpPr>
          <p:nvPr>
            <p:ph type="sldNum" sz="quarter" idx="12"/>
          </p:nvPr>
        </p:nvSpPr>
        <p:spPr/>
        <p:txBody>
          <a:bodyPr/>
          <a:lstStyle/>
          <a:p>
            <a:fld id="{94CE634F-F693-4387-8F5E-781C8BAB2725}" type="slidenum">
              <a:rPr lang="el-GR" smtClean="0"/>
              <a:pPr/>
              <a:t>‹#›</a:t>
            </a:fld>
            <a:endParaRPr lang="el-GR"/>
          </a:p>
        </p:txBody>
      </p:sp>
    </p:spTree>
    <p:extLst>
      <p:ext uri="{BB962C8B-B14F-4D97-AF65-F5344CB8AC3E}">
        <p14:creationId xmlns:p14="http://schemas.microsoft.com/office/powerpoint/2010/main" val="9518453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67C89B1B-F634-42D4-9A87-ADF9BFE2CF34}" type="datetime1">
              <a:rPr lang="el-GR" smtClean="0"/>
              <a:pPr/>
              <a:t>10/2/2025</a:t>
            </a:fld>
            <a:endParaRPr lang="el-GR"/>
          </a:p>
        </p:txBody>
      </p:sp>
      <p:sp>
        <p:nvSpPr>
          <p:cNvPr id="6" name="5 - Θέση υποσέλιδου"/>
          <p:cNvSpPr>
            <a:spLocks noGrp="1"/>
          </p:cNvSpPr>
          <p:nvPr>
            <p:ph type="ftr" sz="quarter" idx="11"/>
          </p:nvPr>
        </p:nvSpPr>
        <p:spPr/>
        <p:txBody>
          <a:bodyPr/>
          <a:lstStyle/>
          <a:p>
            <a:r>
              <a:rPr lang="el-GR"/>
              <a:t>Επιμέλεια : Νησιώτης - Συναχίρης Ιωάννης</a:t>
            </a:r>
          </a:p>
        </p:txBody>
      </p:sp>
      <p:sp>
        <p:nvSpPr>
          <p:cNvPr id="7" name="6 - Θέση αριθμού διαφάνειας"/>
          <p:cNvSpPr>
            <a:spLocks noGrp="1"/>
          </p:cNvSpPr>
          <p:nvPr>
            <p:ph type="sldNum" sz="quarter" idx="12"/>
          </p:nvPr>
        </p:nvSpPr>
        <p:spPr/>
        <p:txBody>
          <a:bodyPr/>
          <a:lstStyle/>
          <a:p>
            <a:fld id="{94CE634F-F693-4387-8F5E-781C8BAB2725}" type="slidenum">
              <a:rPr lang="el-GR" smtClean="0"/>
              <a:pPr/>
              <a:t>‹#›</a:t>
            </a:fld>
            <a:endParaRPr lang="el-GR"/>
          </a:p>
        </p:txBody>
      </p:sp>
    </p:spTree>
    <p:extLst>
      <p:ext uri="{BB962C8B-B14F-4D97-AF65-F5344CB8AC3E}">
        <p14:creationId xmlns:p14="http://schemas.microsoft.com/office/powerpoint/2010/main" val="2171731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11 - Ορθογώνιο τρίγωνο"/>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1 - Τίτλος"/>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l-GR"/>
              <a:t>Kλικ για επεξεργασία του τίτλου</a:t>
            </a:r>
            <a:endParaRPr kumimoji="0" lang="en-US"/>
          </a:p>
        </p:txBody>
      </p:sp>
      <p:sp>
        <p:nvSpPr>
          <p:cNvPr id="4" name="3 - Θέση κειμένου"/>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A730111-42FD-423A-94DC-4821BFFF858C}" type="datetime1">
              <a:rPr lang="el-GR" smtClean="0"/>
              <a:pPr/>
              <a:t>10/2/2025</a:t>
            </a:fld>
            <a:endParaRPr lang="el-GR"/>
          </a:p>
        </p:txBody>
      </p:sp>
      <p:sp>
        <p:nvSpPr>
          <p:cNvPr id="6" name="5 - Θέση υποσέλιδου"/>
          <p:cNvSpPr>
            <a:spLocks noGrp="1"/>
          </p:cNvSpPr>
          <p:nvPr>
            <p:ph type="ftr" sz="quarter" idx="11"/>
          </p:nvPr>
        </p:nvSpPr>
        <p:spPr/>
        <p:txBody>
          <a:bodyPr/>
          <a:lstStyle/>
          <a:p>
            <a:r>
              <a:rPr lang="el-GR"/>
              <a:t>Επιμέλεια : Νησιώτης - Συναχίρης Ιωάννης</a:t>
            </a:r>
          </a:p>
        </p:txBody>
      </p:sp>
      <p:sp>
        <p:nvSpPr>
          <p:cNvPr id="7" name="6 - Θέση αριθμού διαφάνειας"/>
          <p:cNvSpPr>
            <a:spLocks noGrp="1"/>
          </p:cNvSpPr>
          <p:nvPr>
            <p:ph type="sldNum" sz="quarter" idx="12"/>
          </p:nvPr>
        </p:nvSpPr>
        <p:spPr>
          <a:xfrm>
            <a:off x="10769600" y="6356351"/>
            <a:ext cx="812800" cy="365125"/>
          </a:xfrm>
        </p:spPr>
        <p:txBody>
          <a:bodyPr/>
          <a:lstStyle/>
          <a:p>
            <a:fld id="{94CE634F-F693-4387-8F5E-781C8BAB2725}" type="slidenum">
              <a:rPr lang="el-GR" smtClean="0"/>
              <a:pPr/>
              <a:t>‹#›</a:t>
            </a:fld>
            <a:endParaRPr lang="el-GR"/>
          </a:p>
        </p:txBody>
      </p:sp>
      <p:sp>
        <p:nvSpPr>
          <p:cNvPr id="3" name="2 - Θέση εικόνας"/>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10 - Ελεύθερη σχεδίαση"/>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3619491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3632220-7649-4FB7-AA09-6DBDE9C81CEE}" type="datetime1">
              <a:rPr lang="el-GR" smtClean="0"/>
              <a:pPr/>
              <a:t>10/2/2025</a:t>
            </a:fld>
            <a:endParaRPr lang="el-GR"/>
          </a:p>
        </p:txBody>
      </p:sp>
      <p:sp>
        <p:nvSpPr>
          <p:cNvPr id="5" name="4 - Θέση υποσέλιδου"/>
          <p:cNvSpPr>
            <a:spLocks noGrp="1"/>
          </p:cNvSpPr>
          <p:nvPr>
            <p:ph type="ftr" sz="quarter" idx="11"/>
          </p:nvPr>
        </p:nvSpPr>
        <p:spPr/>
        <p:txBody>
          <a:bodyPr/>
          <a:lstStyle/>
          <a:p>
            <a:r>
              <a:rPr lang="el-GR"/>
              <a:t>Επιμέλεια : Νησιώτης - Συναχίρης Ιωάννης</a:t>
            </a:r>
          </a:p>
        </p:txBody>
      </p:sp>
      <p:sp>
        <p:nvSpPr>
          <p:cNvPr id="6" name="5 - Θέση αριθμού διαφάνειας"/>
          <p:cNvSpPr>
            <a:spLocks noGrp="1"/>
          </p:cNvSpPr>
          <p:nvPr>
            <p:ph type="sldNum" sz="quarter" idx="12"/>
          </p:nvPr>
        </p:nvSpPr>
        <p:spPr/>
        <p:txBody>
          <a:bodyPr/>
          <a:lstStyle/>
          <a:p>
            <a:fld id="{94CE634F-F693-4387-8F5E-781C8BAB2725}" type="slidenum">
              <a:rPr lang="el-GR" smtClean="0"/>
              <a:pPr/>
              <a:t>‹#›</a:t>
            </a:fld>
            <a:endParaRPr lang="el-GR"/>
          </a:p>
        </p:txBody>
      </p:sp>
    </p:spTree>
    <p:extLst>
      <p:ext uri="{BB962C8B-B14F-4D97-AF65-F5344CB8AC3E}">
        <p14:creationId xmlns:p14="http://schemas.microsoft.com/office/powerpoint/2010/main" val="772948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914402"/>
            <a:ext cx="2743200" cy="5211763"/>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914402"/>
            <a:ext cx="8026400" cy="5211763"/>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72319106-300D-4BCF-9682-EFA51C75EA22}" type="datetime1">
              <a:rPr lang="el-GR" smtClean="0"/>
              <a:pPr/>
              <a:t>10/2/2025</a:t>
            </a:fld>
            <a:endParaRPr lang="el-GR"/>
          </a:p>
        </p:txBody>
      </p:sp>
      <p:sp>
        <p:nvSpPr>
          <p:cNvPr id="5" name="4 - Θέση υποσέλιδου"/>
          <p:cNvSpPr>
            <a:spLocks noGrp="1"/>
          </p:cNvSpPr>
          <p:nvPr>
            <p:ph type="ftr" sz="quarter" idx="11"/>
          </p:nvPr>
        </p:nvSpPr>
        <p:spPr/>
        <p:txBody>
          <a:bodyPr/>
          <a:lstStyle/>
          <a:p>
            <a:r>
              <a:rPr lang="el-GR"/>
              <a:t>Επιμέλεια : Νησιώτης - Συναχίρης Ιωάννης</a:t>
            </a:r>
          </a:p>
        </p:txBody>
      </p:sp>
      <p:sp>
        <p:nvSpPr>
          <p:cNvPr id="6" name="5 - Θέση αριθμού διαφάνειας"/>
          <p:cNvSpPr>
            <a:spLocks noGrp="1"/>
          </p:cNvSpPr>
          <p:nvPr>
            <p:ph type="sldNum" sz="quarter" idx="12"/>
          </p:nvPr>
        </p:nvSpPr>
        <p:spPr/>
        <p:txBody>
          <a:bodyPr/>
          <a:lstStyle/>
          <a:p>
            <a:fld id="{94CE634F-F693-4387-8F5E-781C8BAB2725}" type="slidenum">
              <a:rPr lang="el-GR" smtClean="0"/>
              <a:pPr/>
              <a:t>‹#›</a:t>
            </a:fld>
            <a:endParaRPr lang="el-GR"/>
          </a:p>
        </p:txBody>
      </p:sp>
    </p:spTree>
    <p:extLst>
      <p:ext uri="{BB962C8B-B14F-4D97-AF65-F5344CB8AC3E}">
        <p14:creationId xmlns:p14="http://schemas.microsoft.com/office/powerpoint/2010/main" val="113378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6EB791-3416-81F0-A74A-C21B8D3F2B05}"/>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A74607B-5553-DE7D-A14D-F7E73EB62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925C190-AEDA-F07F-4A98-9F5AC145319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FB15CBD-CCE2-A8C5-7BA2-0945657AC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0AAA22B-BA86-31F3-806C-A543BFE3500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1283FD5-1EFB-A20A-7E19-F56F15374EB5}"/>
              </a:ext>
            </a:extLst>
          </p:cNvPr>
          <p:cNvSpPr>
            <a:spLocks noGrp="1"/>
          </p:cNvSpPr>
          <p:nvPr>
            <p:ph type="dt" sz="half" idx="10"/>
          </p:nvPr>
        </p:nvSpPr>
        <p:spPr/>
        <p:txBody>
          <a:bodyPr/>
          <a:lstStyle/>
          <a:p>
            <a:fld id="{885B9483-E03F-4DD7-93FE-B95B9B19CF33}" type="datetimeFigureOut">
              <a:rPr lang="el-GR" smtClean="0"/>
              <a:t>10/2/2025</a:t>
            </a:fld>
            <a:endParaRPr lang="el-GR"/>
          </a:p>
        </p:txBody>
      </p:sp>
      <p:sp>
        <p:nvSpPr>
          <p:cNvPr id="8" name="Θέση υποσέλιδου 7">
            <a:extLst>
              <a:ext uri="{FF2B5EF4-FFF2-40B4-BE49-F238E27FC236}">
                <a16:creationId xmlns:a16="http://schemas.microsoft.com/office/drawing/2014/main" id="{225E89F1-51FA-7920-E316-C514F3315883}"/>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721649E-5F6A-CED7-5036-67B0453FC401}"/>
              </a:ext>
            </a:extLst>
          </p:cNvPr>
          <p:cNvSpPr>
            <a:spLocks noGrp="1"/>
          </p:cNvSpPr>
          <p:nvPr>
            <p:ph type="sldNum" sz="quarter" idx="12"/>
          </p:nvPr>
        </p:nvSpPr>
        <p:spPr/>
        <p:txBody>
          <a:bodyPr/>
          <a:lstStyle/>
          <a:p>
            <a:fld id="{472A821B-AB00-4C5D-A388-146C936096CB}" type="slidenum">
              <a:rPr lang="el-GR" smtClean="0"/>
              <a:t>‹#›</a:t>
            </a:fld>
            <a:endParaRPr lang="el-GR"/>
          </a:p>
        </p:txBody>
      </p:sp>
    </p:spTree>
    <p:extLst>
      <p:ext uri="{BB962C8B-B14F-4D97-AF65-F5344CB8AC3E}">
        <p14:creationId xmlns:p14="http://schemas.microsoft.com/office/powerpoint/2010/main" val="3131812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1C1242-39F2-C870-DCC2-F29CFCA9EE1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867BB5A-9043-52F9-2314-3E52A97C57A2}"/>
              </a:ext>
            </a:extLst>
          </p:cNvPr>
          <p:cNvSpPr>
            <a:spLocks noGrp="1"/>
          </p:cNvSpPr>
          <p:nvPr>
            <p:ph type="dt" sz="half" idx="10"/>
          </p:nvPr>
        </p:nvSpPr>
        <p:spPr/>
        <p:txBody>
          <a:bodyPr/>
          <a:lstStyle/>
          <a:p>
            <a:fld id="{885B9483-E03F-4DD7-93FE-B95B9B19CF33}" type="datetimeFigureOut">
              <a:rPr lang="el-GR" smtClean="0"/>
              <a:t>10/2/2025</a:t>
            </a:fld>
            <a:endParaRPr lang="el-GR"/>
          </a:p>
        </p:txBody>
      </p:sp>
      <p:sp>
        <p:nvSpPr>
          <p:cNvPr id="4" name="Θέση υποσέλιδου 3">
            <a:extLst>
              <a:ext uri="{FF2B5EF4-FFF2-40B4-BE49-F238E27FC236}">
                <a16:creationId xmlns:a16="http://schemas.microsoft.com/office/drawing/2014/main" id="{D8B7829E-6511-A154-DB27-DFEFEAA4CA5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FFD2304-A3A1-4D29-7884-1225DCCFFA52}"/>
              </a:ext>
            </a:extLst>
          </p:cNvPr>
          <p:cNvSpPr>
            <a:spLocks noGrp="1"/>
          </p:cNvSpPr>
          <p:nvPr>
            <p:ph type="sldNum" sz="quarter" idx="12"/>
          </p:nvPr>
        </p:nvSpPr>
        <p:spPr/>
        <p:txBody>
          <a:bodyPr/>
          <a:lstStyle/>
          <a:p>
            <a:fld id="{472A821B-AB00-4C5D-A388-146C936096CB}" type="slidenum">
              <a:rPr lang="el-GR" smtClean="0"/>
              <a:t>‹#›</a:t>
            </a:fld>
            <a:endParaRPr lang="el-GR"/>
          </a:p>
        </p:txBody>
      </p:sp>
    </p:spTree>
    <p:extLst>
      <p:ext uri="{BB962C8B-B14F-4D97-AF65-F5344CB8AC3E}">
        <p14:creationId xmlns:p14="http://schemas.microsoft.com/office/powerpoint/2010/main" val="235462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E83FC0D-6407-F029-C1D4-3606ED98E5DB}"/>
              </a:ext>
            </a:extLst>
          </p:cNvPr>
          <p:cNvSpPr>
            <a:spLocks noGrp="1"/>
          </p:cNvSpPr>
          <p:nvPr>
            <p:ph type="dt" sz="half" idx="10"/>
          </p:nvPr>
        </p:nvSpPr>
        <p:spPr/>
        <p:txBody>
          <a:bodyPr/>
          <a:lstStyle/>
          <a:p>
            <a:fld id="{885B9483-E03F-4DD7-93FE-B95B9B19CF33}" type="datetimeFigureOut">
              <a:rPr lang="el-GR" smtClean="0"/>
              <a:t>10/2/2025</a:t>
            </a:fld>
            <a:endParaRPr lang="el-GR"/>
          </a:p>
        </p:txBody>
      </p:sp>
      <p:sp>
        <p:nvSpPr>
          <p:cNvPr id="3" name="Θέση υποσέλιδου 2">
            <a:extLst>
              <a:ext uri="{FF2B5EF4-FFF2-40B4-BE49-F238E27FC236}">
                <a16:creationId xmlns:a16="http://schemas.microsoft.com/office/drawing/2014/main" id="{1EE1452B-9525-081B-3819-E095E1526AD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5678C83-E18B-2775-0F01-2FC6CBCFCD62}"/>
              </a:ext>
            </a:extLst>
          </p:cNvPr>
          <p:cNvSpPr>
            <a:spLocks noGrp="1"/>
          </p:cNvSpPr>
          <p:nvPr>
            <p:ph type="sldNum" sz="quarter" idx="12"/>
          </p:nvPr>
        </p:nvSpPr>
        <p:spPr/>
        <p:txBody>
          <a:bodyPr/>
          <a:lstStyle/>
          <a:p>
            <a:fld id="{472A821B-AB00-4C5D-A388-146C936096CB}" type="slidenum">
              <a:rPr lang="el-GR" smtClean="0"/>
              <a:t>‹#›</a:t>
            </a:fld>
            <a:endParaRPr lang="el-GR"/>
          </a:p>
        </p:txBody>
      </p:sp>
    </p:spTree>
    <p:extLst>
      <p:ext uri="{BB962C8B-B14F-4D97-AF65-F5344CB8AC3E}">
        <p14:creationId xmlns:p14="http://schemas.microsoft.com/office/powerpoint/2010/main" val="242779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3A2EF3-B11D-50B6-7BD3-91AFAEBE0A5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AA3FFFB-1EA3-4B4B-60D9-B87F15140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7BB9AC3C-E06D-BD85-085C-7F2103C26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D8954B0-BD84-F32D-D45D-04DCC0EC0824}"/>
              </a:ext>
            </a:extLst>
          </p:cNvPr>
          <p:cNvSpPr>
            <a:spLocks noGrp="1"/>
          </p:cNvSpPr>
          <p:nvPr>
            <p:ph type="dt" sz="half" idx="10"/>
          </p:nvPr>
        </p:nvSpPr>
        <p:spPr/>
        <p:txBody>
          <a:bodyPr/>
          <a:lstStyle/>
          <a:p>
            <a:fld id="{885B9483-E03F-4DD7-93FE-B95B9B19CF33}" type="datetimeFigureOut">
              <a:rPr lang="el-GR" smtClean="0"/>
              <a:t>10/2/2025</a:t>
            </a:fld>
            <a:endParaRPr lang="el-GR"/>
          </a:p>
        </p:txBody>
      </p:sp>
      <p:sp>
        <p:nvSpPr>
          <p:cNvPr id="6" name="Θέση υποσέλιδου 5">
            <a:extLst>
              <a:ext uri="{FF2B5EF4-FFF2-40B4-BE49-F238E27FC236}">
                <a16:creationId xmlns:a16="http://schemas.microsoft.com/office/drawing/2014/main" id="{78D82B82-D003-33B2-3D8C-02B3CA8FF79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6CC79A5-A29F-4B3E-7ED8-DC576EB15F4F}"/>
              </a:ext>
            </a:extLst>
          </p:cNvPr>
          <p:cNvSpPr>
            <a:spLocks noGrp="1"/>
          </p:cNvSpPr>
          <p:nvPr>
            <p:ph type="sldNum" sz="quarter" idx="12"/>
          </p:nvPr>
        </p:nvSpPr>
        <p:spPr/>
        <p:txBody>
          <a:bodyPr/>
          <a:lstStyle/>
          <a:p>
            <a:fld id="{472A821B-AB00-4C5D-A388-146C936096CB}" type="slidenum">
              <a:rPr lang="el-GR" smtClean="0"/>
              <a:t>‹#›</a:t>
            </a:fld>
            <a:endParaRPr lang="el-GR"/>
          </a:p>
        </p:txBody>
      </p:sp>
    </p:spTree>
    <p:extLst>
      <p:ext uri="{BB962C8B-B14F-4D97-AF65-F5344CB8AC3E}">
        <p14:creationId xmlns:p14="http://schemas.microsoft.com/office/powerpoint/2010/main" val="299328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6F5C9E-5D50-3ED0-7CF1-ACD3241EF9E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893CE63-1F4F-D716-AE1F-264C2A7E9F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130EB1D-2587-FC96-5B57-43AA34EB3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F04EC4E-52EE-73B4-B37B-05E4CA97A619}"/>
              </a:ext>
            </a:extLst>
          </p:cNvPr>
          <p:cNvSpPr>
            <a:spLocks noGrp="1"/>
          </p:cNvSpPr>
          <p:nvPr>
            <p:ph type="dt" sz="half" idx="10"/>
          </p:nvPr>
        </p:nvSpPr>
        <p:spPr/>
        <p:txBody>
          <a:bodyPr/>
          <a:lstStyle/>
          <a:p>
            <a:fld id="{885B9483-E03F-4DD7-93FE-B95B9B19CF33}" type="datetimeFigureOut">
              <a:rPr lang="el-GR" smtClean="0"/>
              <a:t>10/2/2025</a:t>
            </a:fld>
            <a:endParaRPr lang="el-GR"/>
          </a:p>
        </p:txBody>
      </p:sp>
      <p:sp>
        <p:nvSpPr>
          <p:cNvPr id="6" name="Θέση υποσέλιδου 5">
            <a:extLst>
              <a:ext uri="{FF2B5EF4-FFF2-40B4-BE49-F238E27FC236}">
                <a16:creationId xmlns:a16="http://schemas.microsoft.com/office/drawing/2014/main" id="{010A5D76-2346-CCF4-CB7B-B530732E950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D8D5F10-C531-2848-E7C0-5B1F236FD1B2}"/>
              </a:ext>
            </a:extLst>
          </p:cNvPr>
          <p:cNvSpPr>
            <a:spLocks noGrp="1"/>
          </p:cNvSpPr>
          <p:nvPr>
            <p:ph type="sldNum" sz="quarter" idx="12"/>
          </p:nvPr>
        </p:nvSpPr>
        <p:spPr/>
        <p:txBody>
          <a:bodyPr/>
          <a:lstStyle/>
          <a:p>
            <a:fld id="{472A821B-AB00-4C5D-A388-146C936096CB}" type="slidenum">
              <a:rPr lang="el-GR" smtClean="0"/>
              <a:t>‹#›</a:t>
            </a:fld>
            <a:endParaRPr lang="el-GR"/>
          </a:p>
        </p:txBody>
      </p:sp>
    </p:spTree>
    <p:extLst>
      <p:ext uri="{BB962C8B-B14F-4D97-AF65-F5344CB8AC3E}">
        <p14:creationId xmlns:p14="http://schemas.microsoft.com/office/powerpoint/2010/main" val="303221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2A53D07-A4F4-A608-2A4C-AEF732FBCB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BF9B3A5-8929-E3F5-80D6-E52C9E836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69CBC80-3FCC-3E64-A9D9-872DB6A1B4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B9483-E03F-4DD7-93FE-B95B9B19CF33}" type="datetimeFigureOut">
              <a:rPr lang="el-GR" smtClean="0"/>
              <a:t>10/2/2025</a:t>
            </a:fld>
            <a:endParaRPr lang="el-GR"/>
          </a:p>
        </p:txBody>
      </p:sp>
      <p:sp>
        <p:nvSpPr>
          <p:cNvPr id="5" name="Θέση υποσέλιδου 4">
            <a:extLst>
              <a:ext uri="{FF2B5EF4-FFF2-40B4-BE49-F238E27FC236}">
                <a16:creationId xmlns:a16="http://schemas.microsoft.com/office/drawing/2014/main" id="{51181E44-297E-74C2-B312-45D1CA132A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01063B2-A915-BB3C-092E-93CAE33D68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A821B-AB00-4C5D-A388-146C936096CB}" type="slidenum">
              <a:rPr lang="el-GR" smtClean="0"/>
              <a:t>‹#›</a:t>
            </a:fld>
            <a:endParaRPr lang="el-GR"/>
          </a:p>
        </p:txBody>
      </p:sp>
    </p:spTree>
    <p:extLst>
      <p:ext uri="{BB962C8B-B14F-4D97-AF65-F5344CB8AC3E}">
        <p14:creationId xmlns:p14="http://schemas.microsoft.com/office/powerpoint/2010/main" val="433820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2/10/2025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82019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A18102-58A6-4EEC-ED70-9A3A93B101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2769FD-F443-F2F9-2D3E-D1AB311A1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00C5D-68E5-21CD-6DCC-ED8BD2B283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04BA8-63A1-45DE-95BC-9B64C824F7E5}" type="datetimeFigureOut">
              <a:rPr lang="en-US" smtClean="0"/>
              <a:t>2/10/2025</a:t>
            </a:fld>
            <a:endParaRPr lang="en-US"/>
          </a:p>
        </p:txBody>
      </p:sp>
      <p:sp>
        <p:nvSpPr>
          <p:cNvPr id="5" name="Footer Placeholder 4">
            <a:extLst>
              <a:ext uri="{FF2B5EF4-FFF2-40B4-BE49-F238E27FC236}">
                <a16:creationId xmlns:a16="http://schemas.microsoft.com/office/drawing/2014/main" id="{38CCADB0-7162-DAEE-8C0D-D74B921C7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2E2EA9-1E6E-23D5-669E-90021946D9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4E4C4-594C-45B2-9DAF-BC5019AC6294}" type="slidenum">
              <a:rPr lang="en-US" smtClean="0"/>
              <a:t>‹#›</a:t>
            </a:fld>
            <a:endParaRPr lang="en-US"/>
          </a:p>
        </p:txBody>
      </p:sp>
    </p:spTree>
    <p:extLst>
      <p:ext uri="{BB962C8B-B14F-4D97-AF65-F5344CB8AC3E}">
        <p14:creationId xmlns:p14="http://schemas.microsoft.com/office/powerpoint/2010/main" val="2873429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7 - Ελεύθερη σχεδίαση"/>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8 - Θέση τίτλου"/>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4DB0A7B-F3E3-43B4-A7AC-DCE202270669}" type="datetime1">
              <a:rPr lang="el-GR" smtClean="0"/>
              <a:pPr/>
              <a:t>10/2/2025</a:t>
            </a:fld>
            <a:endParaRPr lang="el-GR"/>
          </a:p>
        </p:txBody>
      </p:sp>
      <p:sp>
        <p:nvSpPr>
          <p:cNvPr id="22" name="21 - Θέση υποσέλιδου"/>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l-GR"/>
              <a:t>Επιμέλεια : Νησιώτης - Συναχίρης Ιωάννης</a:t>
            </a:r>
          </a:p>
        </p:txBody>
      </p:sp>
      <p:sp>
        <p:nvSpPr>
          <p:cNvPr id="18" name="17 - Θέση αριθμού διαφάνειας"/>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4CE634F-F693-4387-8F5E-781C8BAB2725}" type="slidenum">
              <a:rPr lang="el-GR" smtClean="0"/>
              <a:pPr/>
              <a:t>‹#›</a:t>
            </a:fld>
            <a:endParaRPr lang="el-GR"/>
          </a:p>
        </p:txBody>
      </p:sp>
      <p:grpSp>
        <p:nvGrpSpPr>
          <p:cNvPr id="2" name="1 - Ομάδα"/>
          <p:cNvGrpSpPr/>
          <p:nvPr/>
        </p:nvGrpSpPr>
        <p:grpSpPr>
          <a:xfrm>
            <a:off x="-25356" y="202408"/>
            <a:ext cx="12240731"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31773550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1.jp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40.svg"/><Relationship Id="rId7" Type="http://schemas.openxmlformats.org/officeDocument/2006/relationships/image" Target="../media/image44.svg"/><Relationship Id="rId12" Type="http://schemas.microsoft.com/office/2007/relationships/diagramDrawing" Target="../diagrams/drawing7.xml"/><Relationship Id="rId2"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43.png"/><Relationship Id="rId11" Type="http://schemas.openxmlformats.org/officeDocument/2006/relationships/diagramColors" Target="../diagrams/colors7.xml"/><Relationship Id="rId5" Type="http://schemas.openxmlformats.org/officeDocument/2006/relationships/image" Target="../media/image42.svg"/><Relationship Id="rId10" Type="http://schemas.openxmlformats.org/officeDocument/2006/relationships/diagramQuickStyle" Target="../diagrams/quickStyle7.xml"/><Relationship Id="rId4" Type="http://schemas.openxmlformats.org/officeDocument/2006/relationships/image" Target="../media/image41.png"/><Relationship Id="rId9"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6.svg"/><Relationship Id="rId7"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470.png"/><Relationship Id="rId5" Type="http://schemas.openxmlformats.org/officeDocument/2006/relationships/image" Target="../media/image48.svg"/><Relationship Id="rId10" Type="http://schemas.openxmlformats.org/officeDocument/2006/relationships/image" Target="../media/image52.svg"/><Relationship Id="rId4" Type="http://schemas.openxmlformats.org/officeDocument/2006/relationships/image" Target="../media/image47.png"/><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18.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 Id="rId9" Type="http://schemas.openxmlformats.org/officeDocument/2006/relationships/image" Target="../media/image60.svg"/></Relationships>
</file>

<file path=ppt/slides/_rels/slide1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png"/><Relationship Id="rId1" Type="http://schemas.openxmlformats.org/officeDocument/2006/relationships/slideLayout" Target="../slideLayouts/slideLayout18.xml"/><Relationship Id="rId5" Type="http://schemas.openxmlformats.org/officeDocument/2006/relationships/image" Target="../media/image30.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3.png"/><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diagramLayout" Target="../diagrams/layout9.xml"/><Relationship Id="rId3" Type="http://schemas.openxmlformats.org/officeDocument/2006/relationships/image" Target="../media/image65.svg"/><Relationship Id="rId7" Type="http://schemas.openxmlformats.org/officeDocument/2006/relationships/image" Target="../media/image69.svg"/><Relationship Id="rId12" Type="http://schemas.openxmlformats.org/officeDocument/2006/relationships/diagramData" Target="../diagrams/data9.xml"/><Relationship Id="rId2" Type="http://schemas.openxmlformats.org/officeDocument/2006/relationships/image" Target="../media/image64.png"/><Relationship Id="rId16" Type="http://schemas.microsoft.com/office/2007/relationships/diagramDrawing" Target="../diagrams/drawing9.xml"/><Relationship Id="rId1" Type="http://schemas.openxmlformats.org/officeDocument/2006/relationships/slideLayout" Target="../slideLayouts/slideLayout18.xml"/><Relationship Id="rId6" Type="http://schemas.openxmlformats.org/officeDocument/2006/relationships/image" Target="../media/image68.png"/><Relationship Id="rId11" Type="http://schemas.openxmlformats.org/officeDocument/2006/relationships/image" Target="../media/image73.svg"/><Relationship Id="rId5" Type="http://schemas.openxmlformats.org/officeDocument/2006/relationships/image" Target="../media/image67.svg"/><Relationship Id="rId15" Type="http://schemas.openxmlformats.org/officeDocument/2006/relationships/diagramColors" Target="../diagrams/colors9.xml"/><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svg"/><Relationship Id="rId1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80.png"/><Relationship Id="rId3" Type="http://schemas.openxmlformats.org/officeDocument/2006/relationships/image" Target="../media/image75.svg"/><Relationship Id="rId7" Type="http://schemas.openxmlformats.org/officeDocument/2006/relationships/image" Target="../media/image79.svg"/><Relationship Id="rId12" Type="http://schemas.microsoft.com/office/2007/relationships/diagramDrawing" Target="../diagrams/drawing10.xml"/><Relationship Id="rId2" Type="http://schemas.openxmlformats.org/officeDocument/2006/relationships/image" Target="../media/image74.png"/><Relationship Id="rId1" Type="http://schemas.openxmlformats.org/officeDocument/2006/relationships/slideLayout" Target="../slideLayouts/slideLayout18.xml"/><Relationship Id="rId6" Type="http://schemas.openxmlformats.org/officeDocument/2006/relationships/image" Target="../media/image78.png"/><Relationship Id="rId11" Type="http://schemas.openxmlformats.org/officeDocument/2006/relationships/diagramColors" Target="../diagrams/colors10.xml"/><Relationship Id="rId5" Type="http://schemas.openxmlformats.org/officeDocument/2006/relationships/image" Target="../media/image77.svg"/><Relationship Id="rId10" Type="http://schemas.openxmlformats.org/officeDocument/2006/relationships/diagramQuickStyle" Target="../diagrams/quickStyle10.xml"/><Relationship Id="rId4" Type="http://schemas.openxmlformats.org/officeDocument/2006/relationships/image" Target="../media/image76.png"/><Relationship Id="rId9"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18.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8.xml"/><Relationship Id="rId4" Type="http://schemas.openxmlformats.org/officeDocument/2006/relationships/image" Target="../media/image47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diagramLayout" Target="../diagrams/layout2.xml"/><Relationship Id="rId12"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diagramData" Target="../diagrams/data2.xml"/><Relationship Id="rId11" Type="http://schemas.openxmlformats.org/officeDocument/2006/relationships/image" Target="../media/image16.png"/><Relationship Id="rId5" Type="http://schemas.openxmlformats.org/officeDocument/2006/relationships/image" Target="../media/image15.svg"/><Relationship Id="rId10" Type="http://schemas.microsoft.com/office/2007/relationships/diagramDrawing" Target="../diagrams/drawing2.xml"/><Relationship Id="rId4" Type="http://schemas.openxmlformats.org/officeDocument/2006/relationships/image" Target="../media/image14.png"/><Relationship Id="rId9" Type="http://schemas.openxmlformats.org/officeDocument/2006/relationships/diagramColors" Target="../diagrams/colors2.xml"/><Relationship Id="rId1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diagramLayout" Target="../diagrams/layout3.xml"/><Relationship Id="rId7" Type="http://schemas.openxmlformats.org/officeDocument/2006/relationships/image" Target="../media/image20.pn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duotone>
                <a:schemeClr val="accent5">
                  <a:shade val="45000"/>
                  <a:satMod val="135000"/>
                </a:schemeClr>
                <a:prstClr val="white"/>
              </a:duotone>
            </a:blip>
            <a:stretch>
              <a:fillRect t="-2222" b="-2222"/>
            </a:stretch>
          </a:blipFill>
        </p:spPr>
      </p:sp>
      <p:sp>
        <p:nvSpPr>
          <p:cNvPr id="3" name="Freeform 3"/>
          <p:cNvSpPr/>
          <p:nvPr/>
        </p:nvSpPr>
        <p:spPr>
          <a:xfrm>
            <a:off x="2078604" y="-588397"/>
            <a:ext cx="8034793" cy="8034793"/>
          </a:xfrm>
          <a:custGeom>
            <a:avLst/>
            <a:gdLst/>
            <a:ahLst/>
            <a:cxnLst/>
            <a:rect l="l" t="t" r="r" b="b"/>
            <a:pathLst>
              <a:path w="12052190" h="12052190">
                <a:moveTo>
                  <a:pt x="0" y="0"/>
                </a:moveTo>
                <a:lnTo>
                  <a:pt x="12052190" y="0"/>
                </a:lnTo>
                <a:lnTo>
                  <a:pt x="12052190" y="12052190"/>
                </a:lnTo>
                <a:lnTo>
                  <a:pt x="0" y="120521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5445332" y="1524386"/>
            <a:ext cx="1301336" cy="1073213"/>
          </a:xfrm>
          <a:custGeom>
            <a:avLst/>
            <a:gdLst/>
            <a:ahLst/>
            <a:cxnLst/>
            <a:rect l="l" t="t" r="r" b="b"/>
            <a:pathLst>
              <a:path w="1952004" h="1609820">
                <a:moveTo>
                  <a:pt x="0" y="0"/>
                </a:moveTo>
                <a:lnTo>
                  <a:pt x="1952004" y="0"/>
                </a:lnTo>
                <a:lnTo>
                  <a:pt x="1952004" y="1609820"/>
                </a:lnTo>
                <a:lnTo>
                  <a:pt x="0" y="16098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a:off x="3886410" y="4349301"/>
            <a:ext cx="4419180" cy="424299"/>
            <a:chOff x="0" y="0"/>
            <a:chExt cx="4232758" cy="406400"/>
          </a:xfrm>
        </p:grpSpPr>
        <p:sp>
          <p:nvSpPr>
            <p:cNvPr id="6" name="Freeform 6"/>
            <p:cNvSpPr/>
            <p:nvPr/>
          </p:nvSpPr>
          <p:spPr>
            <a:xfrm>
              <a:off x="0" y="0"/>
              <a:ext cx="4232758" cy="406400"/>
            </a:xfrm>
            <a:custGeom>
              <a:avLst/>
              <a:gdLst/>
              <a:ahLst/>
              <a:cxnLst/>
              <a:rect l="l" t="t" r="r" b="b"/>
              <a:pathLst>
                <a:path w="4232758" h="406400">
                  <a:moveTo>
                    <a:pt x="4029558" y="0"/>
                  </a:moveTo>
                  <a:cubicBezTo>
                    <a:pt x="4141782" y="0"/>
                    <a:pt x="4232758" y="90976"/>
                    <a:pt x="4232758" y="203200"/>
                  </a:cubicBezTo>
                  <a:cubicBezTo>
                    <a:pt x="4232758" y="315424"/>
                    <a:pt x="4141782" y="406400"/>
                    <a:pt x="4029558" y="406400"/>
                  </a:cubicBezTo>
                  <a:lnTo>
                    <a:pt x="203200" y="406400"/>
                  </a:lnTo>
                  <a:cubicBezTo>
                    <a:pt x="90976" y="406400"/>
                    <a:pt x="0" y="315424"/>
                    <a:pt x="0" y="203200"/>
                  </a:cubicBezTo>
                  <a:cubicBezTo>
                    <a:pt x="0" y="90976"/>
                    <a:pt x="90976" y="0"/>
                    <a:pt x="203200" y="0"/>
                  </a:cubicBezTo>
                  <a:close/>
                </a:path>
              </a:pathLst>
            </a:custGeom>
            <a:solidFill>
              <a:srgbClr val="94B694"/>
            </a:solidFill>
          </p:spPr>
        </p:sp>
        <p:sp>
          <p:nvSpPr>
            <p:cNvPr id="7" name="TextBox 7"/>
            <p:cNvSpPr txBox="1"/>
            <p:nvPr/>
          </p:nvSpPr>
          <p:spPr>
            <a:xfrm>
              <a:off x="0" y="-38100"/>
              <a:ext cx="4232758" cy="444500"/>
            </a:xfrm>
            <a:prstGeom prst="rect">
              <a:avLst/>
            </a:prstGeom>
          </p:spPr>
          <p:txBody>
            <a:bodyPr lIns="33867" tIns="33867" rIns="33867" bIns="33867" rtlCol="0" anchor="ctr"/>
            <a:lstStyle/>
            <a:p>
              <a:pPr algn="ctr">
                <a:lnSpc>
                  <a:spcPts val="1773"/>
                </a:lnSpc>
                <a:spcBef>
                  <a:spcPct val="0"/>
                </a:spcBef>
              </a:pPr>
              <a:endParaRPr sz="1200"/>
            </a:p>
          </p:txBody>
        </p:sp>
      </p:grpSp>
      <p:sp>
        <p:nvSpPr>
          <p:cNvPr id="8" name="TextBox 8"/>
          <p:cNvSpPr txBox="1"/>
          <p:nvPr/>
        </p:nvSpPr>
        <p:spPr>
          <a:xfrm>
            <a:off x="2674751" y="2988614"/>
            <a:ext cx="6942755" cy="1107996"/>
          </a:xfrm>
          <a:prstGeom prst="rect">
            <a:avLst/>
          </a:prstGeom>
        </p:spPr>
        <p:txBody>
          <a:bodyPr lIns="0" tIns="0" rIns="0" bIns="0" rtlCol="0" anchor="t">
            <a:spAutoFit/>
          </a:bodyPr>
          <a:lstStyle/>
          <a:p>
            <a:pPr algn="ctr">
              <a:spcBef>
                <a:spcPct val="0"/>
              </a:spcBef>
            </a:pPr>
            <a:r>
              <a:rPr lang="el-GR" sz="3600" b="1" dirty="0">
                <a:solidFill>
                  <a:srgbClr val="FFFFFF"/>
                </a:solidFill>
                <a:latin typeface="Inter Bold"/>
                <a:ea typeface="Inter Bold"/>
                <a:cs typeface="Inter Bold"/>
                <a:sym typeface="Inter Bold"/>
              </a:rPr>
              <a:t>Οικονομικές διακυμάνσεις – Πληθωρισμός - Ανεργία</a:t>
            </a:r>
            <a:endParaRPr lang="en-US" sz="3600" b="1" dirty="0">
              <a:solidFill>
                <a:srgbClr val="FFFFFF"/>
              </a:solidFill>
              <a:latin typeface="Inter Bold"/>
              <a:ea typeface="Inter Bold"/>
              <a:cs typeface="Inter Bold"/>
              <a:sym typeface="Inter Bold"/>
            </a:endParaRPr>
          </a:p>
        </p:txBody>
      </p:sp>
      <p:sp>
        <p:nvSpPr>
          <p:cNvPr id="9" name="TextBox 9"/>
          <p:cNvSpPr txBox="1"/>
          <p:nvPr/>
        </p:nvSpPr>
        <p:spPr>
          <a:xfrm>
            <a:off x="3886410" y="4463897"/>
            <a:ext cx="4419180" cy="179601"/>
          </a:xfrm>
          <a:prstGeom prst="rect">
            <a:avLst/>
          </a:prstGeom>
        </p:spPr>
        <p:txBody>
          <a:bodyPr lIns="0" tIns="0" rIns="0" bIns="0" rtlCol="0" anchor="t">
            <a:spAutoFit/>
          </a:bodyPr>
          <a:lstStyle/>
          <a:p>
            <a:pPr algn="ctr">
              <a:lnSpc>
                <a:spcPts val="1493"/>
              </a:lnSpc>
              <a:spcBef>
                <a:spcPct val="0"/>
              </a:spcBef>
            </a:pPr>
            <a:r>
              <a:rPr lang="el-GR" sz="1066" spc="397" dirty="0">
                <a:solidFill>
                  <a:srgbClr val="FFFFFF"/>
                </a:solidFill>
                <a:latin typeface="Open Sans"/>
                <a:ea typeface="Open Sans"/>
                <a:cs typeface="Open Sans"/>
                <a:sym typeface="Open Sans"/>
              </a:rPr>
              <a:t>Κεφάλαιο 9ο </a:t>
            </a:r>
          </a:p>
        </p:txBody>
      </p:sp>
      <p:grpSp>
        <p:nvGrpSpPr>
          <p:cNvPr id="10" name="Group 10"/>
          <p:cNvGrpSpPr/>
          <p:nvPr/>
        </p:nvGrpSpPr>
        <p:grpSpPr>
          <a:xfrm>
            <a:off x="-685800" y="2743200"/>
            <a:ext cx="1371600" cy="137160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14902"/>
              </a:srgbClr>
            </a:solidFill>
          </p:spPr>
        </p:sp>
        <p:sp>
          <p:nvSpPr>
            <p:cNvPr id="12" name="TextBox 12"/>
            <p:cNvSpPr txBox="1"/>
            <p:nvPr/>
          </p:nvSpPr>
          <p:spPr>
            <a:xfrm>
              <a:off x="76200" y="47625"/>
              <a:ext cx="660400" cy="688975"/>
            </a:xfrm>
            <a:prstGeom prst="rect">
              <a:avLst/>
            </a:prstGeom>
          </p:spPr>
          <p:txBody>
            <a:bodyPr lIns="33867" tIns="33867" rIns="33867" bIns="33867" rtlCol="0" anchor="ctr"/>
            <a:lstStyle/>
            <a:p>
              <a:pPr algn="ctr">
                <a:lnSpc>
                  <a:spcPts val="1493"/>
                </a:lnSpc>
              </a:pPr>
              <a:endParaRPr sz="1200"/>
            </a:p>
          </p:txBody>
        </p:sp>
      </p:grpSp>
      <p:grpSp>
        <p:nvGrpSpPr>
          <p:cNvPr id="13" name="Group 13"/>
          <p:cNvGrpSpPr/>
          <p:nvPr/>
        </p:nvGrpSpPr>
        <p:grpSpPr>
          <a:xfrm>
            <a:off x="11504047" y="2743200"/>
            <a:ext cx="1371600" cy="137160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14902"/>
              </a:srgbClr>
            </a:solidFill>
          </p:spPr>
        </p:sp>
        <p:sp>
          <p:nvSpPr>
            <p:cNvPr id="15" name="TextBox 15"/>
            <p:cNvSpPr txBox="1"/>
            <p:nvPr/>
          </p:nvSpPr>
          <p:spPr>
            <a:xfrm>
              <a:off x="76200" y="47625"/>
              <a:ext cx="660400" cy="688975"/>
            </a:xfrm>
            <a:prstGeom prst="rect">
              <a:avLst/>
            </a:prstGeom>
          </p:spPr>
          <p:txBody>
            <a:bodyPr lIns="33867" tIns="33867" rIns="33867" bIns="33867" rtlCol="0" anchor="ctr"/>
            <a:lstStyle/>
            <a:p>
              <a:pPr algn="ctr">
                <a:lnSpc>
                  <a:spcPts val="1493"/>
                </a:lnSpc>
              </a:pPr>
              <a:endParaRPr sz="1200"/>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8280" y="6064250"/>
            <a:ext cx="12568561" cy="0"/>
          </a:xfrm>
          <a:prstGeom prst="line">
            <a:avLst/>
          </a:prstGeom>
          <a:ln w="28575" cap="rnd">
            <a:solidFill>
              <a:srgbClr val="D9D9D9"/>
            </a:solidFill>
            <a:prstDash val="solid"/>
            <a:headEnd type="none" w="sm" len="sm"/>
            <a:tailEnd type="none" w="sm" len="sm"/>
          </a:ln>
        </p:spPr>
      </p:sp>
      <p:sp>
        <p:nvSpPr>
          <p:cNvPr id="3" name="AutoShape 3"/>
          <p:cNvSpPr/>
          <p:nvPr/>
        </p:nvSpPr>
        <p:spPr>
          <a:xfrm>
            <a:off x="-3760256" y="4589614"/>
            <a:ext cx="10837985" cy="5486400"/>
          </a:xfrm>
          <a:prstGeom prst="rect">
            <a:avLst/>
          </a:prstGeom>
          <a:solidFill>
            <a:srgbClr val="19598D"/>
          </a:solidFill>
        </p:spPr>
      </p:sp>
      <p:sp>
        <p:nvSpPr>
          <p:cNvPr id="7" name="Freeform 7"/>
          <p:cNvSpPr/>
          <p:nvPr/>
        </p:nvSpPr>
        <p:spPr>
          <a:xfrm rot="-5400000">
            <a:off x="11356468" y="893968"/>
            <a:ext cx="562708" cy="140677"/>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AutoShape 8"/>
          <p:cNvSpPr/>
          <p:nvPr/>
        </p:nvSpPr>
        <p:spPr>
          <a:xfrm rot="-5400000">
            <a:off x="10693347" y="2769369"/>
            <a:ext cx="1908000" cy="0"/>
          </a:xfrm>
          <a:prstGeom prst="line">
            <a:avLst/>
          </a:prstGeom>
          <a:ln w="28575" cap="rnd">
            <a:solidFill>
              <a:srgbClr val="D9D9D9"/>
            </a:solidFill>
            <a:prstDash val="solid"/>
            <a:headEnd type="none" w="sm" len="sm"/>
            <a:tailEnd type="none" w="sm" len="sm"/>
          </a:ln>
        </p:spPr>
      </p:sp>
      <p:pic>
        <p:nvPicPr>
          <p:cNvPr id="14" name="Εικόνα 13">
            <a:extLst>
              <a:ext uri="{FF2B5EF4-FFF2-40B4-BE49-F238E27FC236}">
                <a16:creationId xmlns:a16="http://schemas.microsoft.com/office/drawing/2014/main" id="{C0A8A3B4-25EF-0561-30F3-76E7E2C802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48" y="-8956"/>
            <a:ext cx="6792535" cy="4940025"/>
          </a:xfrm>
          <a:prstGeom prst="rect">
            <a:avLst/>
          </a:prstGeom>
        </p:spPr>
      </p:pic>
      <p:grpSp>
        <p:nvGrpSpPr>
          <p:cNvPr id="15" name="Group 4">
            <a:extLst>
              <a:ext uri="{FF2B5EF4-FFF2-40B4-BE49-F238E27FC236}">
                <a16:creationId xmlns:a16="http://schemas.microsoft.com/office/drawing/2014/main" id="{FE6CCE85-7DE3-0B4F-8E25-8BF9E43E4085}"/>
              </a:ext>
            </a:extLst>
          </p:cNvPr>
          <p:cNvGrpSpPr/>
          <p:nvPr/>
        </p:nvGrpSpPr>
        <p:grpSpPr>
          <a:xfrm rot="10800000">
            <a:off x="4054771" y="-2329057"/>
            <a:ext cx="2688264" cy="7264177"/>
            <a:chOff x="0" y="0"/>
            <a:chExt cx="1756135" cy="2869798"/>
          </a:xfrm>
        </p:grpSpPr>
        <p:sp>
          <p:nvSpPr>
            <p:cNvPr id="16" name="Freeform 5">
              <a:extLst>
                <a:ext uri="{FF2B5EF4-FFF2-40B4-BE49-F238E27FC236}">
                  <a16:creationId xmlns:a16="http://schemas.microsoft.com/office/drawing/2014/main" id="{F14136E3-2D23-B7FD-FAD4-8224419A4DFA}"/>
                </a:ext>
              </a:extLst>
            </p:cNvPr>
            <p:cNvSpPr/>
            <p:nvPr/>
          </p:nvSpPr>
          <p:spPr>
            <a:xfrm>
              <a:off x="0" y="0"/>
              <a:ext cx="1756135" cy="2869798"/>
            </a:xfrm>
            <a:custGeom>
              <a:avLst/>
              <a:gdLst/>
              <a:ahLst/>
              <a:cxnLst/>
              <a:rect l="l" t="t" r="r" b="b"/>
              <a:pathLst>
                <a:path w="1756135" h="2869798">
                  <a:moveTo>
                    <a:pt x="0" y="0"/>
                  </a:moveTo>
                  <a:lnTo>
                    <a:pt x="1756135" y="0"/>
                  </a:lnTo>
                  <a:lnTo>
                    <a:pt x="1756135" y="2869798"/>
                  </a:lnTo>
                  <a:lnTo>
                    <a:pt x="0" y="2869798"/>
                  </a:lnTo>
                  <a:close/>
                </a:path>
              </a:pathLst>
            </a:custGeom>
            <a:gradFill rotWithShape="1">
              <a:gsLst>
                <a:gs pos="0">
                  <a:srgbClr val="FFFFFF">
                    <a:alpha val="100000"/>
                  </a:srgbClr>
                </a:gs>
                <a:gs pos="50000">
                  <a:srgbClr val="FFFFFF">
                    <a:alpha val="60000"/>
                  </a:srgbClr>
                </a:gs>
                <a:gs pos="100000">
                  <a:srgbClr val="FFFFFF">
                    <a:alpha val="0"/>
                  </a:srgbClr>
                </a:gs>
              </a:gsLst>
              <a:lin ang="0"/>
            </a:gradFill>
          </p:spPr>
        </p:sp>
        <p:sp>
          <p:nvSpPr>
            <p:cNvPr id="17" name="TextBox 6">
              <a:extLst>
                <a:ext uri="{FF2B5EF4-FFF2-40B4-BE49-F238E27FC236}">
                  <a16:creationId xmlns:a16="http://schemas.microsoft.com/office/drawing/2014/main" id="{A5B64507-56A0-708E-445E-7D7D34B05304}"/>
                </a:ext>
              </a:extLst>
            </p:cNvPr>
            <p:cNvSpPr txBox="1"/>
            <p:nvPr/>
          </p:nvSpPr>
          <p:spPr>
            <a:xfrm>
              <a:off x="0" y="-47625"/>
              <a:ext cx="1756135" cy="2917423"/>
            </a:xfrm>
            <a:prstGeom prst="rect">
              <a:avLst/>
            </a:prstGeom>
          </p:spPr>
          <p:txBody>
            <a:bodyPr lIns="33867" tIns="33867" rIns="33867" bIns="33867" rtlCol="0" anchor="ctr"/>
            <a:lstStyle/>
            <a:p>
              <a:pPr algn="ctr" defTabSz="609630">
                <a:lnSpc>
                  <a:spcPts val="2361"/>
                </a:lnSpc>
              </a:pPr>
              <a:endParaRPr sz="1200">
                <a:solidFill>
                  <a:prstClr val="black"/>
                </a:solidFill>
                <a:latin typeface="Calibri"/>
              </a:endParaRPr>
            </a:p>
          </p:txBody>
        </p:sp>
      </p:grpSp>
      <p:sp>
        <p:nvSpPr>
          <p:cNvPr id="4" name="AutoShape 4"/>
          <p:cNvSpPr/>
          <p:nvPr/>
        </p:nvSpPr>
        <p:spPr>
          <a:xfrm>
            <a:off x="6096000" y="4180241"/>
            <a:ext cx="6635230" cy="1598139"/>
          </a:xfrm>
          <a:prstGeom prst="rect">
            <a:avLst/>
          </a:prstGeom>
          <a:solidFill>
            <a:srgbClr val="57C1D4"/>
          </a:solidFill>
        </p:spPr>
      </p:sp>
      <p:sp>
        <p:nvSpPr>
          <p:cNvPr id="10" name="TextBox 10"/>
          <p:cNvSpPr txBox="1"/>
          <p:nvPr/>
        </p:nvSpPr>
        <p:spPr>
          <a:xfrm>
            <a:off x="6192599" y="1800244"/>
            <a:ext cx="5143236" cy="1969770"/>
          </a:xfrm>
          <a:prstGeom prst="rect">
            <a:avLst/>
          </a:prstGeom>
        </p:spPr>
        <p:txBody>
          <a:bodyPr wrap="square" lIns="0" tIns="0" rIns="0" bIns="0" rtlCol="0" anchor="t">
            <a:spAutoFit/>
          </a:bodyPr>
          <a:lstStyle/>
          <a:p>
            <a:pPr algn="just" defTabSz="609630"/>
            <a:r>
              <a:rPr lang="el-GR" sz="3200" b="1" dirty="0">
                <a:solidFill>
                  <a:srgbClr val="000000"/>
                </a:solidFill>
                <a:latin typeface="Inter" panose="020B0604020202020204" charset="0"/>
                <a:ea typeface="Inter" panose="020B0604020202020204" charset="0"/>
                <a:cs typeface="Montserrat"/>
                <a:sym typeface="Montserrat"/>
              </a:rPr>
              <a:t>Πληθωρισμός είναι η τάση για συνεχή άνοδο του γενικού επιπέδου των τιμών.</a:t>
            </a:r>
          </a:p>
        </p:txBody>
      </p:sp>
      <p:sp>
        <p:nvSpPr>
          <p:cNvPr id="18" name="TextBox 17">
            <a:extLst>
              <a:ext uri="{FF2B5EF4-FFF2-40B4-BE49-F238E27FC236}">
                <a16:creationId xmlns:a16="http://schemas.microsoft.com/office/drawing/2014/main" id="{2C03D15D-6FDC-336E-4864-11AC03BF9C67}"/>
              </a:ext>
            </a:extLst>
          </p:cNvPr>
          <p:cNvSpPr txBox="1"/>
          <p:nvPr/>
        </p:nvSpPr>
        <p:spPr>
          <a:xfrm>
            <a:off x="291703" y="5140234"/>
            <a:ext cx="5694745" cy="1200329"/>
          </a:xfrm>
          <a:prstGeom prst="rect">
            <a:avLst/>
          </a:prstGeom>
          <a:noFill/>
        </p:spPr>
        <p:txBody>
          <a:bodyPr wrap="square">
            <a:spAutoFit/>
          </a:bodyPr>
          <a:lstStyle/>
          <a:p>
            <a:pPr algn="just">
              <a:spcBef>
                <a:spcPts val="600"/>
              </a:spcBef>
              <a:spcAft>
                <a:spcPts val="600"/>
              </a:spcAft>
            </a:pPr>
            <a:r>
              <a:rPr lang="el-GR" dirty="0">
                <a:solidFill>
                  <a:schemeClr val="bg1"/>
                </a:solidFill>
                <a:latin typeface="Inter Medium"/>
                <a:ea typeface="Inter Medium"/>
              </a:rPr>
              <a:t>Στις ασκήσεις του 7ου κεφαλαίου (π.χ. </a:t>
            </a:r>
            <a:r>
              <a:rPr lang="el-GR" dirty="0" err="1">
                <a:solidFill>
                  <a:schemeClr val="bg1"/>
                </a:solidFill>
                <a:latin typeface="Inter Medium"/>
                <a:ea typeface="Inter Medium"/>
              </a:rPr>
              <a:t>σχολ</a:t>
            </a:r>
            <a:r>
              <a:rPr lang="el-GR" dirty="0">
                <a:solidFill>
                  <a:schemeClr val="bg1"/>
                </a:solidFill>
                <a:latin typeface="Inter Medium"/>
                <a:ea typeface="Inter Medium"/>
              </a:rPr>
              <a:t>. βιβλίο σελ. 146, άσκηση 1) γίνεται πολλές φορές λόγος για ποσοστιαία μεταβολή του δείκτη τιμών (Δ.Τ.). Αυτή η μεταβολή είναι ο πληθωρισμός.</a:t>
            </a:r>
          </a:p>
        </p:txBody>
      </p:sp>
      <p:sp>
        <p:nvSpPr>
          <p:cNvPr id="11" name="TextBox 11"/>
          <p:cNvSpPr txBox="1"/>
          <p:nvPr/>
        </p:nvSpPr>
        <p:spPr>
          <a:xfrm>
            <a:off x="6424246" y="4389405"/>
            <a:ext cx="5143237" cy="1179810"/>
          </a:xfrm>
          <a:prstGeom prst="rect">
            <a:avLst/>
          </a:prstGeom>
        </p:spPr>
        <p:txBody>
          <a:bodyPr wrap="square" lIns="0" tIns="0" rIns="0" bIns="0" rtlCol="0" anchor="t">
            <a:spAutoFit/>
          </a:bodyPr>
          <a:lstStyle/>
          <a:p>
            <a:pPr algn="just" defTabSz="609630">
              <a:lnSpc>
                <a:spcPts val="2333"/>
              </a:lnSpc>
            </a:pPr>
            <a:r>
              <a:rPr lang="el-GR" sz="2000" dirty="0">
                <a:solidFill>
                  <a:srgbClr val="FFFFFF"/>
                </a:solidFill>
                <a:latin typeface="Inter" panose="020B0604020202020204" charset="0"/>
                <a:ea typeface="Inter" panose="020B0604020202020204" charset="0"/>
                <a:cs typeface="Montserrat"/>
                <a:sym typeface="Montserrat"/>
              </a:rPr>
              <a:t>Ρυθμός πληθωρισμού είναι η ποσοστιαία μεταβολή του γενικού επιπέδου των τιμών (ή του δείκτη τιμών) μέσα σε μία ορισμένη χρονική περίοδο.</a:t>
            </a:r>
          </a:p>
        </p:txBody>
      </p:sp>
      <p:sp>
        <p:nvSpPr>
          <p:cNvPr id="9" name="TextBox 9"/>
          <p:cNvSpPr txBox="1"/>
          <p:nvPr/>
        </p:nvSpPr>
        <p:spPr>
          <a:xfrm>
            <a:off x="6239007" y="596288"/>
            <a:ext cx="5050420" cy="692497"/>
          </a:xfrm>
          <a:prstGeom prst="rect">
            <a:avLst/>
          </a:prstGeom>
        </p:spPr>
        <p:txBody>
          <a:bodyPr wrap="square" lIns="0" tIns="0" rIns="0" bIns="0" rtlCol="0" anchor="t">
            <a:spAutoFit/>
          </a:bodyPr>
          <a:lstStyle/>
          <a:p>
            <a:pPr defTabSz="609630">
              <a:lnSpc>
                <a:spcPts val="5372"/>
              </a:lnSpc>
              <a:spcBef>
                <a:spcPct val="0"/>
              </a:spcBef>
            </a:pPr>
            <a:r>
              <a:rPr lang="el-GR" sz="4800" b="1" dirty="0">
                <a:solidFill>
                  <a:srgbClr val="19598D"/>
                </a:solidFill>
                <a:latin typeface="Inter" panose="020B0604020202020204" charset="0"/>
                <a:ea typeface="Inter" panose="020B0604020202020204" charset="0"/>
                <a:cs typeface="Montserrat Ultra-Bold"/>
                <a:sym typeface="Montserrat Ultra-Bold"/>
              </a:rPr>
              <a:t>Ο πληθωρισμός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6224" y="697443"/>
            <a:ext cx="6738626" cy="586571"/>
          </a:xfrm>
          <a:prstGeom prst="rect">
            <a:avLst/>
          </a:prstGeom>
        </p:spPr>
        <p:txBody>
          <a:bodyPr wrap="square" lIns="0" tIns="0" rIns="0" bIns="0" rtlCol="0" anchor="t">
            <a:spAutoFit/>
          </a:bodyPr>
          <a:lstStyle/>
          <a:p>
            <a:pPr defTabSz="609630">
              <a:lnSpc>
                <a:spcPts val="4693"/>
              </a:lnSpc>
            </a:pPr>
            <a:r>
              <a:rPr lang="el-GR" sz="3911" b="1" dirty="0">
                <a:solidFill>
                  <a:srgbClr val="000000"/>
                </a:solidFill>
                <a:latin typeface="PF Square Sans Pro" panose="02000800000000020004" pitchFamily="2" charset="0"/>
                <a:ea typeface="Poppins Bold"/>
                <a:cs typeface="Poppins Bold"/>
                <a:sym typeface="Poppins Bold"/>
              </a:rPr>
              <a:t>Συνέπειες του πληθωρισμού</a:t>
            </a:r>
            <a:endParaRPr lang="en-US" sz="3911" b="1" dirty="0">
              <a:solidFill>
                <a:srgbClr val="000000"/>
              </a:solidFill>
              <a:latin typeface="PF Square Sans Pro" panose="02000800000000020004" pitchFamily="2" charset="0"/>
              <a:ea typeface="Poppins Bold"/>
              <a:cs typeface="Poppins Bold"/>
              <a:sym typeface="Poppins Bold"/>
            </a:endParaRPr>
          </a:p>
        </p:txBody>
      </p:sp>
      <p:grpSp>
        <p:nvGrpSpPr>
          <p:cNvPr id="3" name="Group 3"/>
          <p:cNvGrpSpPr/>
          <p:nvPr/>
        </p:nvGrpSpPr>
        <p:grpSpPr>
          <a:xfrm>
            <a:off x="-1306069" y="2596504"/>
            <a:ext cx="8871466" cy="2636504"/>
            <a:chOff x="114300" y="-38100"/>
            <a:chExt cx="1668427" cy="736600"/>
          </a:xfrm>
        </p:grpSpPr>
        <p:sp>
          <p:nvSpPr>
            <p:cNvPr id="4" name="Freeform 4"/>
            <p:cNvSpPr/>
            <p:nvPr/>
          </p:nvSpPr>
          <p:spPr>
            <a:xfrm>
              <a:off x="343282" y="0"/>
              <a:ext cx="1439445" cy="698500"/>
            </a:xfrm>
            <a:prstGeom prst="rect">
              <a:avLst/>
            </a:prstGeom>
            <a:gradFill rotWithShape="1">
              <a:gsLst>
                <a:gs pos="0">
                  <a:srgbClr val="CDD6E1"/>
                </a:gs>
                <a:gs pos="100000">
                  <a:srgbClr val="FDC412"/>
                </a:gs>
              </a:gsLst>
              <a:lin ang="2700000"/>
            </a:gradFill>
            <a:ln w="38100" cap="sq">
              <a:solidFill>
                <a:srgbClr val="FFFFFF">
                  <a:alpha val="84706"/>
                </a:srgbClr>
              </a:solidFill>
              <a:prstDash val="solid"/>
              <a:miter/>
            </a:ln>
          </p:spPr>
          <p:txBody>
            <a:bodyPr/>
            <a:lstStyle/>
            <a:p>
              <a:endParaRPr lang="el-GR" dirty="0"/>
            </a:p>
          </p:txBody>
        </p:sp>
        <p:sp>
          <p:nvSpPr>
            <p:cNvPr id="5" name="TextBox 5"/>
            <p:cNvSpPr txBox="1"/>
            <p:nvPr/>
          </p:nvSpPr>
          <p:spPr>
            <a:xfrm>
              <a:off x="114300" y="-38100"/>
              <a:ext cx="1599613" cy="7366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a:off x="6300252" y="-287092"/>
            <a:ext cx="5365733" cy="6869951"/>
            <a:chOff x="0" y="0"/>
            <a:chExt cx="545559" cy="698500"/>
          </a:xfrm>
        </p:grpSpPr>
        <p:sp>
          <p:nvSpPr>
            <p:cNvPr id="7" name="Freeform 7"/>
            <p:cNvSpPr/>
            <p:nvPr/>
          </p:nvSpPr>
          <p:spPr>
            <a:xfrm>
              <a:off x="3694" y="0"/>
              <a:ext cx="538171" cy="698500"/>
            </a:xfrm>
            <a:custGeom>
              <a:avLst/>
              <a:gdLst/>
              <a:ahLst/>
              <a:cxnLst/>
              <a:rect l="l" t="t" r="r" b="b"/>
              <a:pathLst>
                <a:path w="538171" h="698500">
                  <a:moveTo>
                    <a:pt x="532190" y="365878"/>
                  </a:moveTo>
                  <a:lnTo>
                    <a:pt x="348340" y="681872"/>
                  </a:lnTo>
                  <a:cubicBezTo>
                    <a:pt x="342350" y="692167"/>
                    <a:pt x="331338" y="698500"/>
                    <a:pt x="319427" y="698500"/>
                  </a:cubicBezTo>
                  <a:lnTo>
                    <a:pt x="218744" y="698500"/>
                  </a:lnTo>
                  <a:cubicBezTo>
                    <a:pt x="206833" y="698500"/>
                    <a:pt x="195821" y="692167"/>
                    <a:pt x="189831" y="681872"/>
                  </a:cubicBezTo>
                  <a:lnTo>
                    <a:pt x="5981" y="365878"/>
                  </a:lnTo>
                  <a:cubicBezTo>
                    <a:pt x="0" y="355599"/>
                    <a:pt x="0" y="342901"/>
                    <a:pt x="5981" y="332622"/>
                  </a:cubicBezTo>
                  <a:lnTo>
                    <a:pt x="189831" y="16628"/>
                  </a:lnTo>
                  <a:cubicBezTo>
                    <a:pt x="195821" y="6333"/>
                    <a:pt x="206833" y="0"/>
                    <a:pt x="218744" y="0"/>
                  </a:cubicBezTo>
                  <a:lnTo>
                    <a:pt x="319427" y="0"/>
                  </a:lnTo>
                  <a:cubicBezTo>
                    <a:pt x="331338" y="0"/>
                    <a:pt x="342350" y="6333"/>
                    <a:pt x="348340" y="16628"/>
                  </a:cubicBezTo>
                  <a:lnTo>
                    <a:pt x="532190" y="332622"/>
                  </a:lnTo>
                  <a:cubicBezTo>
                    <a:pt x="538171" y="342901"/>
                    <a:pt x="538171" y="355599"/>
                    <a:pt x="532190" y="365878"/>
                  </a:cubicBezTo>
                  <a:close/>
                </a:path>
              </a:pathLst>
            </a:custGeom>
            <a:gradFill rotWithShape="1">
              <a:gsLst>
                <a:gs pos="0">
                  <a:srgbClr val="4E71B0"/>
                </a:gs>
                <a:gs pos="100000">
                  <a:srgbClr val="63B1DB"/>
                </a:gs>
              </a:gsLst>
              <a:lin ang="2700000"/>
            </a:gradFill>
          </p:spPr>
          <p:txBody>
            <a:bodyPr/>
            <a:lstStyle/>
            <a:p>
              <a:endParaRPr lang="el-GR" dirty="0"/>
            </a:p>
          </p:txBody>
        </p:sp>
        <p:sp>
          <p:nvSpPr>
            <p:cNvPr id="8" name="TextBox 8"/>
            <p:cNvSpPr txBox="1"/>
            <p:nvPr/>
          </p:nvSpPr>
          <p:spPr>
            <a:xfrm>
              <a:off x="114300" y="-38100"/>
              <a:ext cx="316959" cy="7366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9" name="Group 9"/>
          <p:cNvGrpSpPr/>
          <p:nvPr/>
        </p:nvGrpSpPr>
        <p:grpSpPr>
          <a:xfrm>
            <a:off x="7670932" y="-544010"/>
            <a:ext cx="7221025" cy="8638821"/>
            <a:chOff x="0" y="0"/>
            <a:chExt cx="631488" cy="698500"/>
          </a:xfrm>
        </p:grpSpPr>
        <p:sp>
          <p:nvSpPr>
            <p:cNvPr id="10" name="Freeform 10"/>
            <p:cNvSpPr/>
            <p:nvPr/>
          </p:nvSpPr>
          <p:spPr>
            <a:xfrm>
              <a:off x="2745" y="0"/>
              <a:ext cx="625998" cy="698500"/>
            </a:xfrm>
            <a:custGeom>
              <a:avLst/>
              <a:gdLst/>
              <a:ahLst/>
              <a:cxnLst/>
              <a:rect l="l" t="t" r="r" b="b"/>
              <a:pathLst>
                <a:path w="625998" h="698500">
                  <a:moveTo>
                    <a:pt x="621554" y="361606"/>
                  </a:moveTo>
                  <a:lnTo>
                    <a:pt x="432732" y="686144"/>
                  </a:lnTo>
                  <a:cubicBezTo>
                    <a:pt x="428281" y="693794"/>
                    <a:pt x="420098" y="698500"/>
                    <a:pt x="411248" y="698500"/>
                  </a:cubicBezTo>
                  <a:lnTo>
                    <a:pt x="214750" y="698500"/>
                  </a:lnTo>
                  <a:cubicBezTo>
                    <a:pt x="205900" y="698500"/>
                    <a:pt x="197717" y="693794"/>
                    <a:pt x="193266" y="686144"/>
                  </a:cubicBezTo>
                  <a:lnTo>
                    <a:pt x="4444" y="361606"/>
                  </a:lnTo>
                  <a:cubicBezTo>
                    <a:pt x="0" y="353968"/>
                    <a:pt x="0" y="344532"/>
                    <a:pt x="4444" y="336894"/>
                  </a:cubicBezTo>
                  <a:lnTo>
                    <a:pt x="193266" y="12356"/>
                  </a:lnTo>
                  <a:cubicBezTo>
                    <a:pt x="197717" y="4706"/>
                    <a:pt x="205900" y="0"/>
                    <a:pt x="214750" y="0"/>
                  </a:cubicBezTo>
                  <a:lnTo>
                    <a:pt x="411248" y="0"/>
                  </a:lnTo>
                  <a:cubicBezTo>
                    <a:pt x="420098" y="0"/>
                    <a:pt x="428281" y="4706"/>
                    <a:pt x="432732" y="12356"/>
                  </a:cubicBezTo>
                  <a:lnTo>
                    <a:pt x="621554" y="336894"/>
                  </a:lnTo>
                  <a:cubicBezTo>
                    <a:pt x="625998" y="344532"/>
                    <a:pt x="625998" y="353968"/>
                    <a:pt x="621554" y="361606"/>
                  </a:cubicBezTo>
                  <a:close/>
                </a:path>
              </a:pathLst>
            </a:custGeom>
            <a:gradFill rotWithShape="1">
              <a:gsLst>
                <a:gs pos="0">
                  <a:srgbClr val="63B1DB"/>
                </a:gs>
                <a:gs pos="100000">
                  <a:srgbClr val="4E71B0"/>
                </a:gs>
              </a:gsLst>
              <a:lin ang="2700000"/>
            </a:gradFill>
          </p:spPr>
          <p:txBody>
            <a:bodyPr/>
            <a:lstStyle/>
            <a:p>
              <a:endParaRPr lang="el-GR" dirty="0"/>
            </a:p>
          </p:txBody>
        </p:sp>
        <p:sp>
          <p:nvSpPr>
            <p:cNvPr id="11" name="TextBox 11"/>
            <p:cNvSpPr txBox="1"/>
            <p:nvPr/>
          </p:nvSpPr>
          <p:spPr>
            <a:xfrm>
              <a:off x="114300" y="-38100"/>
              <a:ext cx="402888" cy="7366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2" name="Group 12"/>
          <p:cNvGrpSpPr/>
          <p:nvPr/>
        </p:nvGrpSpPr>
        <p:grpSpPr>
          <a:xfrm>
            <a:off x="6761402" y="124647"/>
            <a:ext cx="7096375" cy="6046473"/>
            <a:chOff x="2774" y="0"/>
            <a:chExt cx="819787" cy="698500"/>
          </a:xfrm>
        </p:grpSpPr>
        <p:sp>
          <p:nvSpPr>
            <p:cNvPr id="13" name="Freeform 13"/>
            <p:cNvSpPr/>
            <p:nvPr/>
          </p:nvSpPr>
          <p:spPr>
            <a:xfrm>
              <a:off x="2774" y="0"/>
              <a:ext cx="819787" cy="698500"/>
            </a:xfrm>
            <a:custGeom>
              <a:avLst/>
              <a:gdLst/>
              <a:ahLst/>
              <a:cxnLst/>
              <a:rect l="l" t="t" r="r" b="b"/>
              <a:pathLst>
                <a:path w="819787" h="698500">
                  <a:moveTo>
                    <a:pt x="815296" y="361738"/>
                  </a:moveTo>
                  <a:lnTo>
                    <a:pt x="626628" y="686012"/>
                  </a:lnTo>
                  <a:cubicBezTo>
                    <a:pt x="622129" y="693743"/>
                    <a:pt x="613859" y="698500"/>
                    <a:pt x="604913" y="698500"/>
                  </a:cubicBezTo>
                  <a:lnTo>
                    <a:pt x="214874" y="698500"/>
                  </a:lnTo>
                  <a:cubicBezTo>
                    <a:pt x="205929" y="698500"/>
                    <a:pt x="197659" y="693743"/>
                    <a:pt x="193160" y="686012"/>
                  </a:cubicBezTo>
                  <a:lnTo>
                    <a:pt x="4492" y="361738"/>
                  </a:lnTo>
                  <a:cubicBezTo>
                    <a:pt x="0" y="354019"/>
                    <a:pt x="0" y="344481"/>
                    <a:pt x="4492" y="336762"/>
                  </a:cubicBezTo>
                  <a:lnTo>
                    <a:pt x="193160" y="12488"/>
                  </a:lnTo>
                  <a:cubicBezTo>
                    <a:pt x="197659" y="4757"/>
                    <a:pt x="205929" y="0"/>
                    <a:pt x="214874" y="0"/>
                  </a:cubicBezTo>
                  <a:lnTo>
                    <a:pt x="604913" y="0"/>
                  </a:lnTo>
                  <a:cubicBezTo>
                    <a:pt x="613859" y="0"/>
                    <a:pt x="622129" y="4757"/>
                    <a:pt x="626628" y="12488"/>
                  </a:cubicBezTo>
                  <a:lnTo>
                    <a:pt x="815296" y="336762"/>
                  </a:lnTo>
                  <a:cubicBezTo>
                    <a:pt x="819787" y="344481"/>
                    <a:pt x="819787" y="354019"/>
                    <a:pt x="815296" y="361738"/>
                  </a:cubicBez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dirty="0"/>
            </a:p>
          </p:txBody>
        </p:sp>
      </p:grpSp>
      <p:sp>
        <p:nvSpPr>
          <p:cNvPr id="18" name="AutoShape 18"/>
          <p:cNvSpPr/>
          <p:nvPr/>
        </p:nvSpPr>
        <p:spPr>
          <a:xfrm>
            <a:off x="6176590" y="6566797"/>
            <a:ext cx="7286470" cy="0"/>
          </a:xfrm>
          <a:prstGeom prst="line">
            <a:avLst/>
          </a:prstGeom>
          <a:ln w="38100" cap="flat">
            <a:gradFill>
              <a:gsLst>
                <a:gs pos="0">
                  <a:srgbClr val="4E71B0"/>
                </a:gs>
                <a:gs pos="100000">
                  <a:srgbClr val="63B1DB"/>
                </a:gs>
              </a:gsLst>
              <a:lin ang="2700000"/>
            </a:gradFill>
            <a:prstDash val="solid"/>
            <a:headEnd type="oval" w="lg" len="lg"/>
            <a:tailEnd type="none" w="sm" len="sm"/>
          </a:ln>
        </p:spPr>
      </p:sp>
      <p:sp>
        <p:nvSpPr>
          <p:cNvPr id="19" name="Freeform 19"/>
          <p:cNvSpPr/>
          <p:nvPr/>
        </p:nvSpPr>
        <p:spPr>
          <a:xfrm>
            <a:off x="92598" y="5118572"/>
            <a:ext cx="7653906" cy="428639"/>
          </a:xfrm>
          <a:custGeom>
            <a:avLst/>
            <a:gdLst/>
            <a:ahLst/>
            <a:cxnLst/>
            <a:rect l="l" t="t" r="r" b="b"/>
            <a:pathLst>
              <a:path w="8875890" h="531529">
                <a:moveTo>
                  <a:pt x="0" y="0"/>
                </a:moveTo>
                <a:lnTo>
                  <a:pt x="8875890" y="0"/>
                </a:lnTo>
                <a:lnTo>
                  <a:pt x="8875890" y="531529"/>
                </a:lnTo>
                <a:lnTo>
                  <a:pt x="0" y="531529"/>
                </a:lnTo>
                <a:lnTo>
                  <a:pt x="0" y="0"/>
                </a:lnTo>
                <a:close/>
              </a:path>
            </a:pathLst>
          </a:custGeom>
          <a:blipFill>
            <a:blip r:embed="rId3">
              <a:extLst>
                <a:ext uri="{96DAC541-7B7A-43D3-8B79-37D633B846F1}">
                  <asvg:svgBlip xmlns:asvg="http://schemas.microsoft.com/office/drawing/2016/SVG/main" r:embed="rId4"/>
                </a:ext>
              </a:extLst>
            </a:blip>
            <a:stretch>
              <a:fillRect t="-787122"/>
            </a:stretch>
          </a:blipFill>
        </p:spPr>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2CFAD5D-1AC8-2D9E-8D8F-7AAFE97B92C7}"/>
                  </a:ext>
                </a:extLst>
              </p:cNvPr>
              <p:cNvSpPr txBox="1"/>
              <p:nvPr/>
            </p:nvSpPr>
            <p:spPr>
              <a:xfrm>
                <a:off x="583196" y="2994364"/>
                <a:ext cx="5277715" cy="1670329"/>
              </a:xfrm>
              <a:prstGeom prst="rect">
                <a:avLst/>
              </a:prstGeom>
              <a:noFill/>
            </p:spPr>
            <p:txBody>
              <a:bodyPr wrap="square" lIns="0" tIns="0" rIns="0" bIns="0" rtlCol="0">
                <a:spAutoFit/>
              </a:bodyPr>
              <a:lstStyle/>
              <a:p>
                <a:pPr algn="ctr">
                  <a:lnSpc>
                    <a:spcPct val="120000"/>
                  </a:lnSpc>
                </a:pPr>
                <a14:m>
                  <m:oMathPara xmlns:m="http://schemas.openxmlformats.org/officeDocument/2006/math">
                    <m:oMathParaPr>
                      <m:jc m:val="center"/>
                    </m:oMathParaPr>
                    <m:oMath xmlns:m="http://schemas.openxmlformats.org/officeDocument/2006/math">
                      <m:r>
                        <m:rPr>
                          <m:nor/>
                        </m:rPr>
                        <a:rPr lang="el-GR" sz="3200" b="1" i="0" smtClean="0">
                          <a:latin typeface="Inter" panose="020B0604020202020204" charset="0"/>
                          <a:ea typeface="Inter" panose="020B0604020202020204" charset="0"/>
                        </a:rPr>
                        <m:t>Πραγματικό</m:t>
                      </m:r>
                      <m:r>
                        <m:rPr>
                          <m:nor/>
                        </m:rPr>
                        <a:rPr lang="el-GR" sz="3200" b="1" i="0" smtClean="0">
                          <a:latin typeface="Inter" panose="020B0604020202020204" charset="0"/>
                          <a:ea typeface="Inter" panose="020B0604020202020204" charset="0"/>
                        </a:rPr>
                        <m:t> </m:t>
                      </m:r>
                      <m:r>
                        <m:rPr>
                          <m:nor/>
                        </m:rPr>
                        <a:rPr lang="el-GR" sz="3200" b="1" i="0" smtClean="0">
                          <a:latin typeface="Inter" panose="020B0604020202020204" charset="0"/>
                          <a:ea typeface="Inter" panose="020B0604020202020204" charset="0"/>
                        </a:rPr>
                        <m:t>εισόδημα</m:t>
                      </m:r>
                      <m:r>
                        <m:rPr>
                          <m:nor/>
                        </m:rPr>
                        <a:rPr lang="el-GR" sz="3200" b="1" i="0" smtClean="0">
                          <a:latin typeface="Inter" panose="020B0604020202020204" charset="0"/>
                          <a:ea typeface="Inter" panose="020B0604020202020204" charset="0"/>
                        </a:rPr>
                        <m:t> </m:t>
                      </m:r>
                      <m:r>
                        <m:rPr>
                          <m:nor/>
                        </m:rPr>
                        <a:rPr lang="en-US" sz="3200" b="1" i="0" smtClean="0">
                          <a:latin typeface="Inter" panose="020B0604020202020204" charset="0"/>
                          <a:ea typeface="Inter" panose="020B0604020202020204" charset="0"/>
                        </a:rPr>
                        <m:t>=</m:t>
                      </m:r>
                      <m:r>
                        <m:rPr>
                          <m:nor/>
                        </m:rPr>
                        <a:rPr lang="el-GR" sz="3200" b="1" i="0" smtClean="0">
                          <a:latin typeface="Inter" panose="020B0604020202020204" charset="0"/>
                          <a:ea typeface="Inter" panose="020B0604020202020204" charset="0"/>
                        </a:rPr>
                        <m:t> </m:t>
                      </m:r>
                    </m:oMath>
                  </m:oMathPara>
                </a14:m>
                <a:endParaRPr lang="el-GR" sz="3200" b="1" i="0" dirty="0">
                  <a:latin typeface="Inter" panose="020B0604020202020204" charset="0"/>
                  <a:ea typeface="Inter" panose="020B0604020202020204" charset="0"/>
                </a:endParaRPr>
              </a:p>
              <a:p>
                <a:pPr algn="ctr">
                  <a:lnSpc>
                    <a:spcPct val="120000"/>
                  </a:lnSpc>
                </a:pPr>
                <a14:m>
                  <m:oMath xmlns:m="http://schemas.openxmlformats.org/officeDocument/2006/math">
                    <m:f>
                      <m:fPr>
                        <m:ctrlPr>
                          <a:rPr lang="en-US" sz="3200" i="1" smtClean="0">
                            <a:latin typeface="Cambria Math" panose="02040503050406030204" pitchFamily="18" charset="0"/>
                          </a:rPr>
                        </m:ctrlPr>
                      </m:fPr>
                      <m:num>
                        <m:r>
                          <m:rPr>
                            <m:nor/>
                          </m:rPr>
                          <a:rPr lang="el-GR" sz="3200" i="0" smtClean="0">
                            <a:latin typeface="Inter" panose="020B0604020202020204" charset="0"/>
                            <a:ea typeface="Inter" panose="020B0604020202020204" charset="0"/>
                          </a:rPr>
                          <m:t>Ονομαστικό</m:t>
                        </m:r>
                        <m:r>
                          <m:rPr>
                            <m:nor/>
                          </m:rPr>
                          <a:rPr lang="el-GR" sz="3200" i="0" smtClean="0">
                            <a:latin typeface="Inter" panose="020B0604020202020204" charset="0"/>
                            <a:ea typeface="Inter" panose="020B0604020202020204" charset="0"/>
                          </a:rPr>
                          <m:t> </m:t>
                        </m:r>
                        <m:r>
                          <m:rPr>
                            <m:nor/>
                          </m:rPr>
                          <a:rPr lang="el-GR" sz="3200" i="0" smtClean="0">
                            <a:latin typeface="Inter" panose="020B0604020202020204" charset="0"/>
                            <a:ea typeface="Inter" panose="020B0604020202020204" charset="0"/>
                          </a:rPr>
                          <m:t>εισόδημα</m:t>
                        </m:r>
                      </m:num>
                      <m:den>
                        <m:r>
                          <m:rPr>
                            <m:nor/>
                          </m:rPr>
                          <a:rPr lang="el-GR" sz="3200" i="0" smtClean="0">
                            <a:latin typeface="Inter" panose="020B0604020202020204" charset="0"/>
                            <a:ea typeface="Inter" panose="020B0604020202020204" charset="0"/>
                          </a:rPr>
                          <m:t>Επ</m:t>
                        </m:r>
                        <m:r>
                          <m:rPr>
                            <m:nor/>
                          </m:rPr>
                          <a:rPr lang="el-GR" sz="3200" b="0" i="0" smtClean="0">
                            <a:latin typeface="Inter" panose="020B0604020202020204" charset="0"/>
                            <a:ea typeface="Inter" panose="020B0604020202020204" charset="0"/>
                          </a:rPr>
                          <m:t>ί</m:t>
                        </m:r>
                        <m:r>
                          <m:rPr>
                            <m:nor/>
                          </m:rPr>
                          <a:rPr lang="el-GR" sz="3200" i="0" smtClean="0">
                            <a:latin typeface="Inter" panose="020B0604020202020204" charset="0"/>
                            <a:ea typeface="Inter" panose="020B0604020202020204" charset="0"/>
                          </a:rPr>
                          <m:t>πεδο</m:t>
                        </m:r>
                        <m:r>
                          <m:rPr>
                            <m:nor/>
                          </m:rPr>
                          <a:rPr lang="el-GR" sz="3200" i="0" smtClean="0">
                            <a:latin typeface="Inter" panose="020B0604020202020204" charset="0"/>
                            <a:ea typeface="Inter" panose="020B0604020202020204" charset="0"/>
                          </a:rPr>
                          <m:t> </m:t>
                        </m:r>
                        <m:r>
                          <m:rPr>
                            <m:nor/>
                          </m:rPr>
                          <a:rPr lang="el-GR" sz="3200" i="0" smtClean="0">
                            <a:latin typeface="Inter" panose="020B0604020202020204" charset="0"/>
                            <a:ea typeface="Inter" panose="020B0604020202020204" charset="0"/>
                          </a:rPr>
                          <m:t>τιμών</m:t>
                        </m:r>
                      </m:den>
                    </m:f>
                    <m:r>
                      <m:rPr>
                        <m:nor/>
                      </m:rPr>
                      <a:rPr lang="en-US" sz="3200" i="0" smtClean="0">
                        <a:latin typeface="Inter" panose="020B0604020202020204" charset="0"/>
                        <a:ea typeface="Inter" panose="020B0604020202020204" charset="0"/>
                      </a:rPr>
                      <m:t>×</m:t>
                    </m:r>
                  </m:oMath>
                </a14:m>
                <a:r>
                  <a:rPr lang="el-GR" sz="3200" dirty="0">
                    <a:latin typeface="Inter" panose="020B0604020202020204" charset="0"/>
                    <a:ea typeface="Inter" panose="020B0604020202020204" charset="0"/>
                    <a:cs typeface="Arial" panose="020B0604020202020204" pitchFamily="34" charset="0"/>
                  </a:rPr>
                  <a:t>100</a:t>
                </a:r>
              </a:p>
            </p:txBody>
          </p:sp>
        </mc:Choice>
        <mc:Fallback xmlns="">
          <p:sp>
            <p:nvSpPr>
              <p:cNvPr id="32" name="TextBox 31">
                <a:extLst>
                  <a:ext uri="{FF2B5EF4-FFF2-40B4-BE49-F238E27FC236}">
                    <a16:creationId xmlns:a16="http://schemas.microsoft.com/office/drawing/2014/main" id="{82CFAD5D-1AC8-2D9E-8D8F-7AAFE97B92C7}"/>
                  </a:ext>
                </a:extLst>
              </p:cNvPr>
              <p:cNvSpPr txBox="1">
                <a:spLocks noRot="1" noChangeAspect="1" noMove="1" noResize="1" noEditPoints="1" noAdjustHandles="1" noChangeArrowheads="1" noChangeShapeType="1" noTextEdit="1"/>
              </p:cNvSpPr>
              <p:nvPr/>
            </p:nvSpPr>
            <p:spPr>
              <a:xfrm>
                <a:off x="583196" y="2994364"/>
                <a:ext cx="5277715" cy="1670329"/>
              </a:xfrm>
              <a:prstGeom prst="rect">
                <a:avLst/>
              </a:prstGeom>
              <a:blipFill>
                <a:blip r:embed="rId5"/>
                <a:stretch>
                  <a:fillRect r="-1156" b="-2190"/>
                </a:stretch>
              </a:blipFill>
            </p:spPr>
            <p:txBody>
              <a:bodyPr/>
              <a:lstStyle/>
              <a:p>
                <a:r>
                  <a:rPr lang="el-GR">
                    <a:noFill/>
                  </a:rPr>
                  <a:t> </a:t>
                </a:r>
              </a:p>
            </p:txBody>
          </p:sp>
        </mc:Fallback>
      </mc:AlternateContent>
      <p:sp>
        <p:nvSpPr>
          <p:cNvPr id="34" name="TextBox 3">
            <a:extLst>
              <a:ext uri="{FF2B5EF4-FFF2-40B4-BE49-F238E27FC236}">
                <a16:creationId xmlns:a16="http://schemas.microsoft.com/office/drawing/2014/main" id="{54D767E8-CC9F-6684-25AB-E118E515470C}"/>
              </a:ext>
            </a:extLst>
          </p:cNvPr>
          <p:cNvSpPr txBox="1"/>
          <p:nvPr/>
        </p:nvSpPr>
        <p:spPr>
          <a:xfrm>
            <a:off x="746224" y="1471377"/>
            <a:ext cx="5802769" cy="1107996"/>
          </a:xfrm>
          <a:prstGeom prst="rect">
            <a:avLst/>
          </a:prstGeom>
        </p:spPr>
        <p:txBody>
          <a:bodyPr wrap="square" lIns="0" tIns="0" rIns="0" bIns="0" rtlCol="0" anchor="t">
            <a:spAutoFit/>
          </a:bodyPr>
          <a:lstStyle/>
          <a:p>
            <a:pPr algn="just" defTabSz="609630">
              <a:spcBef>
                <a:spcPct val="0"/>
              </a:spcBef>
            </a:pPr>
            <a:r>
              <a:rPr lang="el-GR" dirty="0">
                <a:latin typeface="Inter" panose="020B0604020202020204" charset="0"/>
                <a:ea typeface="Inter" panose="020B0604020202020204" charset="0"/>
                <a:cs typeface="Poppins"/>
                <a:sym typeface="Poppins"/>
              </a:rPr>
              <a:t>Το πραγματικό εισόδημα ενός ατόμου ή μίας οικονομίας (δηλαδή η αγοραστική δύναμη) εξαρτάται από το ονομαστικό (χρηματικό) εισόδημα και το επίπεδο των τιμών:</a:t>
            </a:r>
            <a:endParaRPr lang="en-US" dirty="0">
              <a:latin typeface="Inter" panose="020B0604020202020204" charset="0"/>
              <a:ea typeface="Inter" panose="020B0604020202020204" charset="0"/>
              <a:cs typeface="Poppins"/>
              <a:sym typeface="Poppins"/>
            </a:endParaRPr>
          </a:p>
        </p:txBody>
      </p:sp>
      <p:sp>
        <p:nvSpPr>
          <p:cNvPr id="35" name="TextBox 18">
            <a:extLst>
              <a:ext uri="{FF2B5EF4-FFF2-40B4-BE49-F238E27FC236}">
                <a16:creationId xmlns:a16="http://schemas.microsoft.com/office/drawing/2014/main" id="{94F4E668-9EA4-C079-C984-FCBD1261F202}"/>
              </a:ext>
            </a:extLst>
          </p:cNvPr>
          <p:cNvSpPr txBox="1"/>
          <p:nvPr/>
        </p:nvSpPr>
        <p:spPr>
          <a:xfrm>
            <a:off x="685799" y="5570651"/>
            <a:ext cx="5917260" cy="553998"/>
          </a:xfrm>
          <a:prstGeom prst="rect">
            <a:avLst/>
          </a:prstGeom>
        </p:spPr>
        <p:txBody>
          <a:bodyPr wrap="square" lIns="0" tIns="0" rIns="0" bIns="0" rtlCol="0" anchor="t">
            <a:spAutoFit/>
          </a:bodyPr>
          <a:lstStyle/>
          <a:p>
            <a:pPr algn="just" defTabSz="609630">
              <a:spcBef>
                <a:spcPct val="0"/>
              </a:spcBef>
            </a:pPr>
            <a:r>
              <a:rPr lang="el-GR" dirty="0">
                <a:latin typeface="Inter" panose="020B0604020202020204" charset="0"/>
                <a:ea typeface="Inter" panose="020B0604020202020204" charset="0"/>
                <a:cs typeface="Poppins"/>
                <a:sym typeface="Poppins Bold"/>
              </a:rPr>
              <a:t>Όταν το επίπεδο των τιμών αυξάνεται (πληθωρισμός), μειώνεται το πραγματικό εισόδημα των ατόμων.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5555B13E-D7FF-9F99-1356-E866FE31BAA5}"/>
              </a:ext>
            </a:extLst>
          </p:cNvPr>
          <p:cNvGrpSpPr/>
          <p:nvPr/>
        </p:nvGrpSpPr>
        <p:grpSpPr>
          <a:xfrm>
            <a:off x="917903" y="668050"/>
            <a:ext cx="10679931" cy="6237567"/>
            <a:chOff x="730368" y="853123"/>
            <a:chExt cx="10679931" cy="6237567"/>
          </a:xfrm>
        </p:grpSpPr>
        <p:sp>
          <p:nvSpPr>
            <p:cNvPr id="39" name="Freeform: Shape 38">
              <a:extLst>
                <a:ext uri="{FF2B5EF4-FFF2-40B4-BE49-F238E27FC236}">
                  <a16:creationId xmlns:a16="http://schemas.microsoft.com/office/drawing/2014/main" id="{BBE8AD7C-F62E-A54A-CF88-20621AD393A3}"/>
                </a:ext>
              </a:extLst>
            </p:cNvPr>
            <p:cNvSpPr/>
            <p:nvPr/>
          </p:nvSpPr>
          <p:spPr>
            <a:xfrm>
              <a:off x="5746535" y="853123"/>
              <a:ext cx="5663764" cy="6048000"/>
            </a:xfrm>
            <a:custGeom>
              <a:avLst/>
              <a:gdLst>
                <a:gd name="connsiteX0" fmla="*/ 3122710 w 3122709"/>
                <a:gd name="connsiteY0" fmla="*/ 3113231 h 3113230"/>
                <a:gd name="connsiteX1" fmla="*/ 0 w 3122709"/>
                <a:gd name="connsiteY1" fmla="*/ 0 h 3113230"/>
                <a:gd name="connsiteX2" fmla="*/ 0 w 3122709"/>
                <a:gd name="connsiteY2" fmla="*/ 1276018 h 3113230"/>
                <a:gd name="connsiteX3" fmla="*/ 2988482 w 3122709"/>
                <a:gd name="connsiteY3" fmla="*/ 3108833 h 3113230"/>
                <a:gd name="connsiteX4" fmla="*/ 3122710 w 3122709"/>
                <a:gd name="connsiteY4" fmla="*/ 3113231 h 3113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709" h="3113230">
                  <a:moveTo>
                    <a:pt x="3122710" y="3113231"/>
                  </a:moveTo>
                  <a:lnTo>
                    <a:pt x="0" y="0"/>
                  </a:lnTo>
                  <a:lnTo>
                    <a:pt x="0" y="1276018"/>
                  </a:lnTo>
                  <a:lnTo>
                    <a:pt x="2988482" y="3108833"/>
                  </a:lnTo>
                  <a:lnTo>
                    <a:pt x="3122710" y="3113231"/>
                  </a:lnTo>
                  <a:close/>
                </a:path>
              </a:pathLst>
            </a:custGeom>
            <a:solidFill>
              <a:schemeClr val="accent1">
                <a:lumMod val="75000"/>
              </a:schemeClr>
            </a:solidFill>
            <a:ln w="48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7512B3B8-0C50-5A2B-3D77-1BFE001D8651}"/>
                </a:ext>
              </a:extLst>
            </p:cNvPr>
            <p:cNvSpPr/>
            <p:nvPr/>
          </p:nvSpPr>
          <p:spPr>
            <a:xfrm>
              <a:off x="5746534" y="3566397"/>
              <a:ext cx="5536441" cy="3524293"/>
            </a:xfrm>
            <a:custGeom>
              <a:avLst/>
              <a:gdLst>
                <a:gd name="connsiteX0" fmla="*/ 3072332 w 3072331"/>
                <a:gd name="connsiteY0" fmla="*/ 1779506 h 1779505"/>
                <a:gd name="connsiteX1" fmla="*/ 0 w 3072331"/>
                <a:gd name="connsiteY1" fmla="*/ 0 h 1779505"/>
                <a:gd name="connsiteX2" fmla="*/ 0 w 3072331"/>
                <a:gd name="connsiteY2" fmla="*/ 1276017 h 1779505"/>
                <a:gd name="connsiteX3" fmla="*/ 2938105 w 3072331"/>
                <a:gd name="connsiteY3" fmla="*/ 1775108 h 1779505"/>
                <a:gd name="connsiteX4" fmla="*/ 3072332 w 3072331"/>
                <a:gd name="connsiteY4" fmla="*/ 1779506 h 177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331" h="1779505">
                  <a:moveTo>
                    <a:pt x="3072332" y="1779506"/>
                  </a:moveTo>
                  <a:lnTo>
                    <a:pt x="0" y="0"/>
                  </a:lnTo>
                  <a:lnTo>
                    <a:pt x="0" y="1276017"/>
                  </a:lnTo>
                  <a:lnTo>
                    <a:pt x="2938105" y="1775108"/>
                  </a:lnTo>
                  <a:lnTo>
                    <a:pt x="3072332" y="1779506"/>
                  </a:lnTo>
                  <a:close/>
                </a:path>
              </a:pathLst>
            </a:custGeom>
            <a:solidFill>
              <a:schemeClr val="accent2">
                <a:lumMod val="75000"/>
              </a:schemeClr>
            </a:solidFill>
            <a:ln w="48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4C1366F-E581-AFC9-30D4-C7C5BADC8AC2}"/>
                </a:ext>
              </a:extLst>
            </p:cNvPr>
            <p:cNvSpPr/>
            <p:nvPr/>
          </p:nvSpPr>
          <p:spPr>
            <a:xfrm>
              <a:off x="730372" y="853124"/>
              <a:ext cx="5031703" cy="2491722"/>
            </a:xfrm>
            <a:custGeom>
              <a:avLst/>
              <a:gdLst>
                <a:gd name="connsiteX0" fmla="*/ 0 w 5031703"/>
                <a:gd name="connsiteY0" fmla="*/ 0 h 1276017"/>
                <a:gd name="connsiteX1" fmla="*/ 5031704 w 5031703"/>
                <a:gd name="connsiteY1" fmla="*/ 0 h 1276017"/>
                <a:gd name="connsiteX2" fmla="*/ 5031704 w 5031703"/>
                <a:gd name="connsiteY2" fmla="*/ 1276018 h 1276017"/>
                <a:gd name="connsiteX3" fmla="*/ 0 w 5031703"/>
                <a:gd name="connsiteY3" fmla="*/ 1276018 h 1276017"/>
              </a:gdLst>
              <a:ahLst/>
              <a:cxnLst>
                <a:cxn ang="0">
                  <a:pos x="connsiteX0" y="connsiteY0"/>
                </a:cxn>
                <a:cxn ang="0">
                  <a:pos x="connsiteX1" y="connsiteY1"/>
                </a:cxn>
                <a:cxn ang="0">
                  <a:pos x="connsiteX2" y="connsiteY2"/>
                </a:cxn>
                <a:cxn ang="0">
                  <a:pos x="connsiteX3" y="connsiteY3"/>
                </a:cxn>
              </a:cxnLst>
              <a:rect l="l" t="t" r="r" b="b"/>
              <a:pathLst>
                <a:path w="5031703" h="1276017">
                  <a:moveTo>
                    <a:pt x="0" y="0"/>
                  </a:moveTo>
                  <a:lnTo>
                    <a:pt x="5031704" y="0"/>
                  </a:lnTo>
                  <a:lnTo>
                    <a:pt x="5031704" y="1276018"/>
                  </a:lnTo>
                  <a:lnTo>
                    <a:pt x="0" y="1276018"/>
                  </a:lnTo>
                  <a:close/>
                </a:path>
              </a:pathLst>
            </a:custGeom>
            <a:solidFill>
              <a:schemeClr val="accent1"/>
            </a:solidFill>
            <a:ln w="48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Inter" panose="020B0604020202020204" charset="0"/>
                <a:ea typeface="Inter" panose="020B0604020202020204" charset="0"/>
              </a:endParaRPr>
            </a:p>
          </p:txBody>
        </p:sp>
        <p:sp>
          <p:nvSpPr>
            <p:cNvPr id="23" name="Freeform: Shape 22">
              <a:extLst>
                <a:ext uri="{FF2B5EF4-FFF2-40B4-BE49-F238E27FC236}">
                  <a16:creationId xmlns:a16="http://schemas.microsoft.com/office/drawing/2014/main" id="{E34DC94B-5A03-AC23-E7E6-172377E8E4BE}"/>
                </a:ext>
              </a:extLst>
            </p:cNvPr>
            <p:cNvSpPr/>
            <p:nvPr/>
          </p:nvSpPr>
          <p:spPr>
            <a:xfrm>
              <a:off x="730368" y="3566397"/>
              <a:ext cx="5031703" cy="2520000"/>
            </a:xfrm>
            <a:custGeom>
              <a:avLst/>
              <a:gdLst>
                <a:gd name="connsiteX0" fmla="*/ 0 w 5031703"/>
                <a:gd name="connsiteY0" fmla="*/ 0 h 1276017"/>
                <a:gd name="connsiteX1" fmla="*/ 5031704 w 5031703"/>
                <a:gd name="connsiteY1" fmla="*/ 0 h 1276017"/>
                <a:gd name="connsiteX2" fmla="*/ 5031704 w 5031703"/>
                <a:gd name="connsiteY2" fmla="*/ 1276017 h 1276017"/>
                <a:gd name="connsiteX3" fmla="*/ 0 w 5031703"/>
                <a:gd name="connsiteY3" fmla="*/ 1276017 h 1276017"/>
              </a:gdLst>
              <a:ahLst/>
              <a:cxnLst>
                <a:cxn ang="0">
                  <a:pos x="connsiteX0" y="connsiteY0"/>
                </a:cxn>
                <a:cxn ang="0">
                  <a:pos x="connsiteX1" y="connsiteY1"/>
                </a:cxn>
                <a:cxn ang="0">
                  <a:pos x="connsiteX2" y="connsiteY2"/>
                </a:cxn>
                <a:cxn ang="0">
                  <a:pos x="connsiteX3" y="connsiteY3"/>
                </a:cxn>
              </a:cxnLst>
              <a:rect l="l" t="t" r="r" b="b"/>
              <a:pathLst>
                <a:path w="5031703" h="1276017">
                  <a:moveTo>
                    <a:pt x="0" y="0"/>
                  </a:moveTo>
                  <a:lnTo>
                    <a:pt x="5031704" y="0"/>
                  </a:lnTo>
                  <a:lnTo>
                    <a:pt x="5031704" y="1276017"/>
                  </a:lnTo>
                  <a:lnTo>
                    <a:pt x="0" y="1276017"/>
                  </a:lnTo>
                  <a:close/>
                </a:path>
              </a:pathLst>
            </a:custGeom>
            <a:solidFill>
              <a:schemeClr val="accent2"/>
            </a:solidFill>
            <a:ln w="48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1B2B25B1-CDC1-D86C-8A9A-1F1234319B3D}"/>
                </a:ext>
              </a:extLst>
            </p:cNvPr>
            <p:cNvSpPr txBox="1"/>
            <p:nvPr/>
          </p:nvSpPr>
          <p:spPr>
            <a:xfrm>
              <a:off x="1029483" y="1021773"/>
              <a:ext cx="4541239" cy="213904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Inter" panose="020B0604020202020204" charset="0"/>
                  <a:ea typeface="Inter" panose="020B0604020202020204" charset="0"/>
                </a:rPr>
                <a:t>Χρηματικά εισοδήματα</a:t>
              </a:r>
              <a:endParaRPr kumimoji="0" lang="en-US" sz="2800" b="1" i="0" u="none" strike="noStrike" kern="1200" cap="none" spc="0" normalizeH="0" baseline="0" noProof="0" dirty="0">
                <a:ln>
                  <a:noFill/>
                </a:ln>
                <a:solidFill>
                  <a:prstClr val="white"/>
                </a:solidFill>
                <a:effectLst/>
                <a:uLnTx/>
                <a:uFillTx/>
                <a:latin typeface="Inter" panose="020B0604020202020204" charset="0"/>
                <a:ea typeface="Inter" panose="020B0604020202020204" charset="0"/>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l-GR" i="0" u="none" strike="noStrike" kern="1200" cap="none" spc="0" normalizeH="0" baseline="0" noProof="0" dirty="0">
                  <a:ln>
                    <a:noFill/>
                  </a:ln>
                  <a:solidFill>
                    <a:prstClr val="white"/>
                  </a:solidFill>
                  <a:effectLst/>
                  <a:uLnTx/>
                  <a:uFillTx/>
                  <a:latin typeface="Inter" panose="020B0604020202020204" charset="0"/>
                  <a:ea typeface="Inter" panose="020B0604020202020204" charset="0"/>
                </a:rPr>
                <a:t>Πλήττονται όσοι έχουν σταθερά εισοδήματα (μισθωτοί, συνταξιούχοι, εκμισθωτές).</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l-GR" i="0" u="none" strike="noStrike" kern="1200" cap="none" spc="0" normalizeH="0" baseline="0" noProof="0" dirty="0">
                  <a:ln>
                    <a:noFill/>
                  </a:ln>
                  <a:solidFill>
                    <a:prstClr val="white"/>
                  </a:solidFill>
                  <a:effectLst/>
                  <a:uLnTx/>
                  <a:uFillTx/>
                  <a:latin typeface="Inter" panose="020B0604020202020204" charset="0"/>
                  <a:ea typeface="Inter" panose="020B0604020202020204" charset="0"/>
                </a:rPr>
                <a:t>Ευνοούνται οι επιχειρηματίες.</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l-GR" i="0" u="none" strike="noStrike" kern="1200" cap="none" spc="0" normalizeH="0" baseline="0" noProof="0" dirty="0">
                  <a:ln>
                    <a:noFill/>
                  </a:ln>
                  <a:solidFill>
                    <a:prstClr val="white"/>
                  </a:solidFill>
                  <a:effectLst/>
                  <a:uLnTx/>
                  <a:uFillTx/>
                  <a:latin typeface="Inter" panose="020B0604020202020204" charset="0"/>
                  <a:ea typeface="Inter" panose="020B0604020202020204" charset="0"/>
                </a:rPr>
                <a:t>Προστασία όσων πλήττονται με Α.Τ.Α.</a:t>
              </a:r>
            </a:p>
          </p:txBody>
        </p:sp>
        <p:sp>
          <p:nvSpPr>
            <p:cNvPr id="43" name="Oval 42">
              <a:extLst>
                <a:ext uri="{FF2B5EF4-FFF2-40B4-BE49-F238E27FC236}">
                  <a16:creationId xmlns:a16="http://schemas.microsoft.com/office/drawing/2014/main" id="{3FD92487-F782-47E7-7EA0-F9CFA34D20FE}"/>
                </a:ext>
              </a:extLst>
            </p:cNvPr>
            <p:cNvSpPr/>
            <p:nvPr/>
          </p:nvSpPr>
          <p:spPr>
            <a:xfrm>
              <a:off x="7794211" y="2167959"/>
              <a:ext cx="3387208" cy="3387208"/>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1F4223C9-F04F-17FE-F717-8FAF44D16085}"/>
                </a:ext>
              </a:extLst>
            </p:cNvPr>
            <p:cNvSpPr/>
            <p:nvPr/>
          </p:nvSpPr>
          <p:spPr>
            <a:xfrm>
              <a:off x="7988789" y="2362537"/>
              <a:ext cx="2998053" cy="2998053"/>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kumimoji="0" lang="el-GR" sz="2200" b="1" i="0" u="none" strike="noStrike" kern="1200" cap="none" spc="0" normalizeH="0" baseline="0" noProof="0" dirty="0">
                  <a:ln>
                    <a:noFill/>
                  </a:ln>
                  <a:solidFill>
                    <a:prstClr val="black">
                      <a:lumMod val="85000"/>
                      <a:lumOff val="15000"/>
                    </a:prstClr>
                  </a:solidFill>
                  <a:effectLst/>
                  <a:uLnTx/>
                  <a:uFillTx/>
                  <a:latin typeface="Montserrat" panose="00000500000000000000" pitchFamily="2" charset="0"/>
                  <a:ea typeface="+mn-ea"/>
                  <a:cs typeface="+mn-cs"/>
                </a:rPr>
                <a:t>Συνέπειες του πληθωρισμού</a:t>
              </a:r>
              <a:endParaRPr kumimoji="0" lang="en-US" sz="2200" b="1" i="0" u="none" strike="noStrike" kern="1200" cap="none" spc="0" normalizeH="0" baseline="0" noProof="0" dirty="0">
                <a:ln>
                  <a:noFill/>
                </a:ln>
                <a:solidFill>
                  <a:prstClr val="black">
                    <a:lumMod val="85000"/>
                    <a:lumOff val="15000"/>
                  </a:prstClr>
                </a:solidFill>
                <a:effectLst/>
                <a:uLnTx/>
                <a:uFillTx/>
                <a:latin typeface="Montserrat" panose="00000500000000000000" pitchFamily="2" charset="0"/>
                <a:ea typeface="+mn-ea"/>
                <a:cs typeface="+mn-cs"/>
              </a:endParaRPr>
            </a:p>
          </p:txBody>
        </p:sp>
      </p:grpSp>
      <p:sp>
        <p:nvSpPr>
          <p:cNvPr id="2" name="TextBox 1">
            <a:extLst>
              <a:ext uri="{FF2B5EF4-FFF2-40B4-BE49-F238E27FC236}">
                <a16:creationId xmlns:a16="http://schemas.microsoft.com/office/drawing/2014/main" id="{77147F2A-7F82-628E-F5B3-9F951CBBFDEB}"/>
              </a:ext>
            </a:extLst>
          </p:cNvPr>
          <p:cNvSpPr txBox="1"/>
          <p:nvPr/>
        </p:nvSpPr>
        <p:spPr>
          <a:xfrm>
            <a:off x="1181647" y="3676058"/>
            <a:ext cx="4611979"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l-GR" sz="2800" b="1" dirty="0">
                <a:solidFill>
                  <a:prstClr val="white"/>
                </a:solidFill>
                <a:latin typeface="Inter" panose="020B0604020202020204" charset="0"/>
                <a:ea typeface="Inter" panose="020B0604020202020204" charset="0"/>
              </a:rPr>
              <a:t>Αποταμίευση</a:t>
            </a:r>
            <a:endParaRPr kumimoji="0" lang="en-US" sz="2800" b="1" i="0" u="none" strike="noStrike" kern="1200" cap="none" spc="0" normalizeH="0" baseline="0" noProof="0" dirty="0">
              <a:ln>
                <a:noFill/>
              </a:ln>
              <a:solidFill>
                <a:prstClr val="white"/>
              </a:solidFill>
              <a:effectLst/>
              <a:uLnTx/>
              <a:uFillTx/>
              <a:latin typeface="Inter" panose="020B0604020202020204" charset="0"/>
              <a:ea typeface="Inter" panose="020B0604020202020204" charset="0"/>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l-GR" b="1" i="0" u="none" strike="noStrike" kern="1200" cap="none" spc="0" normalizeH="0" baseline="0" noProof="0" dirty="0">
                <a:ln>
                  <a:noFill/>
                </a:ln>
                <a:solidFill>
                  <a:prstClr val="white"/>
                </a:solidFill>
                <a:effectLst/>
                <a:uLnTx/>
                <a:uFillTx/>
                <a:latin typeface="Inter" panose="020B0604020202020204" charset="0"/>
                <a:ea typeface="Inter" panose="020B0604020202020204" charset="0"/>
              </a:rPr>
              <a:t>Μειώνεται η αξία των αποταμιεύσεων.</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l-GR" b="1" i="0" u="none" strike="noStrike" kern="1200" cap="none" spc="0" normalizeH="0" baseline="0" noProof="0" dirty="0">
                <a:ln>
                  <a:noFill/>
                </a:ln>
                <a:solidFill>
                  <a:prstClr val="white"/>
                </a:solidFill>
                <a:effectLst/>
                <a:uLnTx/>
                <a:uFillTx/>
                <a:latin typeface="Inter" panose="020B0604020202020204" charset="0"/>
                <a:ea typeface="Inter" panose="020B0604020202020204" charset="0"/>
              </a:rPr>
              <a:t>Ευνοείται η κατανάλωση.</a:t>
            </a:r>
          </a:p>
        </p:txBody>
      </p:sp>
    </p:spTree>
    <p:extLst>
      <p:ext uri="{BB962C8B-B14F-4D97-AF65-F5344CB8AC3E}">
        <p14:creationId xmlns:p14="http://schemas.microsoft.com/office/powerpoint/2010/main" val="730369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2 - Τίτλος"/>
          <p:cNvSpPr>
            <a:spLocks noGrp="1"/>
          </p:cNvSpPr>
          <p:nvPr>
            <p:ph type="title"/>
          </p:nvPr>
        </p:nvSpPr>
        <p:spPr>
          <a:xfrm>
            <a:off x="1809720" y="214290"/>
            <a:ext cx="8572560" cy="500066"/>
          </a:xfrm>
        </p:spPr>
        <p:txBody>
          <a:bodyPr>
            <a:noAutofit/>
          </a:bodyPr>
          <a:lstStyle/>
          <a:p>
            <a:pPr algn="ctr"/>
            <a:r>
              <a:rPr lang="el-GR" sz="3200" b="1" dirty="0">
                <a:latin typeface="Comic Sans MS" pitchFamily="66" charset="0"/>
              </a:rPr>
              <a:t>Τα αίτια του πληθωρισμού</a:t>
            </a:r>
            <a:endParaRPr lang="el-GR" sz="3200" b="1" dirty="0"/>
          </a:p>
        </p:txBody>
      </p:sp>
      <p:sp>
        <p:nvSpPr>
          <p:cNvPr id="32" name="1 - Θέση περιεχομένου"/>
          <p:cNvSpPr txBox="1">
            <a:spLocks/>
          </p:cNvSpPr>
          <p:nvPr/>
        </p:nvSpPr>
        <p:spPr>
          <a:xfrm>
            <a:off x="1738282" y="714356"/>
            <a:ext cx="8715436" cy="714380"/>
          </a:xfrm>
          <a:prstGeom prst="rect">
            <a:avLst/>
          </a:prstGeom>
        </p:spPr>
        <p:txBody>
          <a:bodyPr>
            <a:noAutofit/>
          </a:bodyPr>
          <a:lstStyle/>
          <a:p>
            <a:pPr algn="just"/>
            <a:r>
              <a:rPr lang="el-GR" dirty="0">
                <a:solidFill>
                  <a:prstClr val="black"/>
                </a:solidFill>
                <a:latin typeface="Comic Sans MS" pitchFamily="66" charset="0"/>
              </a:rPr>
              <a:t>Υπάρχουν δύο διαφορετικές απόψεις για τις αιτίες του πληθωρισμού, οι οποίες απόψεις αναφέρονται στον πληθωρισμό ζήτησης και στον πληθωρισμό κόστους.</a:t>
            </a:r>
          </a:p>
        </p:txBody>
      </p:sp>
      <p:graphicFrame>
        <p:nvGraphicFramePr>
          <p:cNvPr id="33" name="32 - Διάγραμμα"/>
          <p:cNvGraphicFramePr/>
          <p:nvPr/>
        </p:nvGraphicFramePr>
        <p:xfrm>
          <a:off x="1738282" y="2928934"/>
          <a:ext cx="8715436" cy="3643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33 - Έλλειψη"/>
          <p:cNvSpPr/>
          <p:nvPr/>
        </p:nvSpPr>
        <p:spPr>
          <a:xfrm>
            <a:off x="8096264" y="4572008"/>
            <a:ext cx="2286016" cy="19288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FA9B"/>
                </a:solidFill>
                <a:latin typeface="Comic Sans MS" pitchFamily="66" charset="0"/>
              </a:rPr>
              <a:t>Αύξηση τιμών άλλων επιχειρήσεων (γενίκευση της αύξησης)</a:t>
            </a:r>
          </a:p>
        </p:txBody>
      </p:sp>
      <p:sp>
        <p:nvSpPr>
          <p:cNvPr id="35" name="34 - Δεξιό βέλος"/>
          <p:cNvSpPr/>
          <p:nvPr/>
        </p:nvSpPr>
        <p:spPr>
          <a:xfrm>
            <a:off x="7596198" y="5143512"/>
            <a:ext cx="500066" cy="428628"/>
          </a:xfrm>
          <a:prstGeom prst="rightArrow">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FA9B"/>
              </a:solidFill>
              <a:latin typeface="Constantia"/>
            </a:endParaRPr>
          </a:p>
        </p:txBody>
      </p:sp>
      <p:sp>
        <p:nvSpPr>
          <p:cNvPr id="36" name="35 - Έλλειψη"/>
          <p:cNvSpPr/>
          <p:nvPr/>
        </p:nvSpPr>
        <p:spPr>
          <a:xfrm>
            <a:off x="5381620" y="3000372"/>
            <a:ext cx="2571768" cy="12858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FA9B"/>
                </a:solidFill>
                <a:latin typeface="Comic Sans MS" pitchFamily="66" charset="0"/>
              </a:rPr>
              <a:t>Αύξηση τιμών πρώτων υλών και καυσίμων</a:t>
            </a:r>
          </a:p>
        </p:txBody>
      </p:sp>
      <p:sp>
        <p:nvSpPr>
          <p:cNvPr id="37" name="36 - Δεξιό βέλος"/>
          <p:cNvSpPr/>
          <p:nvPr/>
        </p:nvSpPr>
        <p:spPr>
          <a:xfrm rot="5400000">
            <a:off x="6488909" y="4321975"/>
            <a:ext cx="357190" cy="428628"/>
          </a:xfrm>
          <a:prstGeom prst="rightArrow">
            <a:avLst/>
          </a:prstGeom>
          <a:solidFill>
            <a:srgbClr val="C0C0C0"/>
          </a:solidFill>
          <a:ln w="38100">
            <a:solidFill>
              <a:srgbClr val="C8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FA9B"/>
              </a:solidFill>
              <a:latin typeface="Constantia"/>
            </a:endParaRPr>
          </a:p>
        </p:txBody>
      </p:sp>
      <p:graphicFrame>
        <p:nvGraphicFramePr>
          <p:cNvPr id="38" name="37 - Διάγραμμα"/>
          <p:cNvGraphicFramePr/>
          <p:nvPr>
            <p:extLst>
              <p:ext uri="{D42A27DB-BD31-4B8C-83A1-F6EECF244321}">
                <p14:modId xmlns:p14="http://schemas.microsoft.com/office/powerpoint/2010/main" val="475014355"/>
              </p:ext>
            </p:extLst>
          </p:nvPr>
        </p:nvGraphicFramePr>
        <p:xfrm>
          <a:off x="1738282" y="1397000"/>
          <a:ext cx="8715436" cy="15319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3" name="52 - Ελεύθερη σχεδίαση"/>
          <p:cNvSpPr/>
          <p:nvPr/>
        </p:nvSpPr>
        <p:spPr>
          <a:xfrm>
            <a:off x="1746144" y="2957594"/>
            <a:ext cx="3130657" cy="3600772"/>
          </a:xfrm>
          <a:custGeom>
            <a:avLst/>
            <a:gdLst>
              <a:gd name="connsiteX0" fmla="*/ 1529165 w 3130657"/>
              <a:gd name="connsiteY0" fmla="*/ 18081 h 3600772"/>
              <a:gd name="connsiteX1" fmla="*/ 2784528 w 3130657"/>
              <a:gd name="connsiteY1" fmla="*/ 188562 h 3600772"/>
              <a:gd name="connsiteX2" fmla="*/ 3047999 w 3130657"/>
              <a:gd name="connsiteY2" fmla="*/ 978975 h 3600772"/>
              <a:gd name="connsiteX3" fmla="*/ 3094494 w 3130657"/>
              <a:gd name="connsiteY3" fmla="*/ 2637294 h 3600772"/>
              <a:gd name="connsiteX4" fmla="*/ 2831023 w 3130657"/>
              <a:gd name="connsiteY4" fmla="*/ 3257226 h 3600772"/>
              <a:gd name="connsiteX5" fmla="*/ 1761640 w 3130657"/>
              <a:gd name="connsiteY5" fmla="*/ 3567192 h 3600772"/>
              <a:gd name="connsiteX6" fmla="*/ 475281 w 3130657"/>
              <a:gd name="connsiteY6" fmla="*/ 3458704 h 3600772"/>
              <a:gd name="connsiteX7" fmla="*/ 72325 w 3130657"/>
              <a:gd name="connsiteY7" fmla="*/ 2978257 h 3600772"/>
              <a:gd name="connsiteX8" fmla="*/ 41328 w 3130657"/>
              <a:gd name="connsiteY8" fmla="*/ 994474 h 3600772"/>
              <a:gd name="connsiteX9" fmla="*/ 87823 w 3130657"/>
              <a:gd name="connsiteY9" fmla="*/ 359043 h 3600772"/>
              <a:gd name="connsiteX10" fmla="*/ 506277 w 3130657"/>
              <a:gd name="connsiteY10" fmla="*/ 80074 h 3600772"/>
              <a:gd name="connsiteX11" fmla="*/ 1529165 w 3130657"/>
              <a:gd name="connsiteY11" fmla="*/ 18081 h 360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0657" h="3600772">
                <a:moveTo>
                  <a:pt x="1529165" y="18081"/>
                </a:moveTo>
                <a:cubicBezTo>
                  <a:pt x="1908873" y="36162"/>
                  <a:pt x="2531389" y="28413"/>
                  <a:pt x="2784528" y="188562"/>
                </a:cubicBezTo>
                <a:cubicBezTo>
                  <a:pt x="3037667" y="348711"/>
                  <a:pt x="2996338" y="570853"/>
                  <a:pt x="3047999" y="978975"/>
                </a:cubicBezTo>
                <a:cubicBezTo>
                  <a:pt x="3099660" y="1387097"/>
                  <a:pt x="3130657" y="2257586"/>
                  <a:pt x="3094494" y="2637294"/>
                </a:cubicBezTo>
                <a:cubicBezTo>
                  <a:pt x="3058331" y="3017002"/>
                  <a:pt x="3053165" y="3102243"/>
                  <a:pt x="2831023" y="3257226"/>
                </a:cubicBezTo>
                <a:cubicBezTo>
                  <a:pt x="2608881" y="3412209"/>
                  <a:pt x="2154264" y="3533612"/>
                  <a:pt x="1761640" y="3567192"/>
                </a:cubicBezTo>
                <a:cubicBezTo>
                  <a:pt x="1369016" y="3600772"/>
                  <a:pt x="756833" y="3556860"/>
                  <a:pt x="475281" y="3458704"/>
                </a:cubicBezTo>
                <a:cubicBezTo>
                  <a:pt x="193729" y="3360548"/>
                  <a:pt x="144650" y="3388962"/>
                  <a:pt x="72325" y="2978257"/>
                </a:cubicBezTo>
                <a:cubicBezTo>
                  <a:pt x="0" y="2567552"/>
                  <a:pt x="38745" y="1431010"/>
                  <a:pt x="41328" y="994474"/>
                </a:cubicBezTo>
                <a:cubicBezTo>
                  <a:pt x="43911" y="557938"/>
                  <a:pt x="10332" y="511443"/>
                  <a:pt x="87823" y="359043"/>
                </a:cubicBezTo>
                <a:cubicBezTo>
                  <a:pt x="165314" y="206643"/>
                  <a:pt x="260887" y="139484"/>
                  <a:pt x="506277" y="80074"/>
                </a:cubicBezTo>
                <a:cubicBezTo>
                  <a:pt x="751667" y="20664"/>
                  <a:pt x="1149457" y="0"/>
                  <a:pt x="1529165" y="18081"/>
                </a:cubicBezTo>
                <a:close/>
              </a:path>
            </a:pathLst>
          </a:custGeom>
          <a:noFill/>
          <a:ln w="44450" cap="sq">
            <a:solidFill>
              <a:srgbClr val="C826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FA9B"/>
              </a:solidFill>
              <a:latin typeface="Constantia"/>
            </a:endParaRPr>
          </a:p>
        </p:txBody>
      </p:sp>
      <p:sp>
        <p:nvSpPr>
          <p:cNvPr id="55" name="54 - Ελεύθερη σχεδίαση"/>
          <p:cNvSpPr/>
          <p:nvPr/>
        </p:nvSpPr>
        <p:spPr>
          <a:xfrm>
            <a:off x="5167306" y="2928935"/>
            <a:ext cx="2998922" cy="1534333"/>
          </a:xfrm>
          <a:custGeom>
            <a:avLst/>
            <a:gdLst>
              <a:gd name="connsiteX0" fmla="*/ 1539498 w 2998922"/>
              <a:gd name="connsiteY0" fmla="*/ 38747 h 1534333"/>
              <a:gd name="connsiteX1" fmla="*/ 2422902 w 2998922"/>
              <a:gd name="connsiteY1" fmla="*/ 116238 h 1534333"/>
              <a:gd name="connsiteX2" fmla="*/ 2841356 w 2998922"/>
              <a:gd name="connsiteY2" fmla="*/ 472699 h 1534333"/>
              <a:gd name="connsiteX3" fmla="*/ 2794861 w 2998922"/>
              <a:gd name="connsiteY3" fmla="*/ 1123628 h 1534333"/>
              <a:gd name="connsiteX4" fmla="*/ 1616990 w 2998922"/>
              <a:gd name="connsiteY4" fmla="*/ 1511086 h 1534333"/>
              <a:gd name="connsiteX5" fmla="*/ 330631 w 2998922"/>
              <a:gd name="connsiteY5" fmla="*/ 1263113 h 1534333"/>
              <a:gd name="connsiteX6" fmla="*/ 51661 w 2998922"/>
              <a:gd name="connsiteY6" fmla="*/ 550191 h 1534333"/>
              <a:gd name="connsiteX7" fmla="*/ 640597 w 2998922"/>
              <a:gd name="connsiteY7" fmla="*/ 85241 h 1534333"/>
              <a:gd name="connsiteX8" fmla="*/ 1601492 w 2998922"/>
              <a:gd name="connsiteY8" fmla="*/ 38747 h 1534333"/>
              <a:gd name="connsiteX9" fmla="*/ 1539498 w 2998922"/>
              <a:gd name="connsiteY9" fmla="*/ 38747 h 15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8922" h="1534333">
                <a:moveTo>
                  <a:pt x="1539498" y="38747"/>
                </a:moveTo>
                <a:cubicBezTo>
                  <a:pt x="1676400" y="51662"/>
                  <a:pt x="2205926" y="43913"/>
                  <a:pt x="2422902" y="116238"/>
                </a:cubicBezTo>
                <a:cubicBezTo>
                  <a:pt x="2639878" y="188563"/>
                  <a:pt x="2779363" y="304801"/>
                  <a:pt x="2841356" y="472699"/>
                </a:cubicBezTo>
                <a:cubicBezTo>
                  <a:pt x="2903349" y="640597"/>
                  <a:pt x="2998922" y="950564"/>
                  <a:pt x="2794861" y="1123628"/>
                </a:cubicBezTo>
                <a:cubicBezTo>
                  <a:pt x="2590800" y="1296692"/>
                  <a:pt x="2027695" y="1487839"/>
                  <a:pt x="1616990" y="1511086"/>
                </a:cubicBezTo>
                <a:cubicBezTo>
                  <a:pt x="1206285" y="1534333"/>
                  <a:pt x="591519" y="1423262"/>
                  <a:pt x="330631" y="1263113"/>
                </a:cubicBezTo>
                <a:cubicBezTo>
                  <a:pt x="69743" y="1102964"/>
                  <a:pt x="0" y="746503"/>
                  <a:pt x="51661" y="550191"/>
                </a:cubicBezTo>
                <a:cubicBezTo>
                  <a:pt x="103322" y="353879"/>
                  <a:pt x="382292" y="170482"/>
                  <a:pt x="640597" y="85241"/>
                </a:cubicBezTo>
                <a:cubicBezTo>
                  <a:pt x="898902" y="0"/>
                  <a:pt x="1446509" y="46496"/>
                  <a:pt x="1601492" y="38747"/>
                </a:cubicBezTo>
                <a:cubicBezTo>
                  <a:pt x="1756475" y="30998"/>
                  <a:pt x="1402596" y="25832"/>
                  <a:pt x="1539498" y="38747"/>
                </a:cubicBezTo>
                <a:close/>
              </a:path>
            </a:pathLst>
          </a:custGeom>
          <a:noFill/>
          <a:ln w="41275">
            <a:solidFill>
              <a:srgbClr val="C826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FA9B"/>
              </a:solidFill>
              <a:latin typeface="Constantia"/>
            </a:endParaRPr>
          </a:p>
        </p:txBody>
      </p:sp>
      <p:sp>
        <p:nvSpPr>
          <p:cNvPr id="56" name="55 - Ορθογώνιο"/>
          <p:cNvSpPr/>
          <p:nvPr/>
        </p:nvSpPr>
        <p:spPr>
          <a:xfrm>
            <a:off x="4952992" y="4000504"/>
            <a:ext cx="428628" cy="400110"/>
          </a:xfrm>
          <a:prstGeom prst="rect">
            <a:avLst/>
          </a:prstGeom>
        </p:spPr>
        <p:txBody>
          <a:bodyPr wrap="square">
            <a:spAutoFit/>
          </a:bodyPr>
          <a:lstStyle/>
          <a:p>
            <a:r>
              <a:rPr lang="el-GR" sz="2000" dirty="0">
                <a:solidFill>
                  <a:prstClr val="black"/>
                </a:solidFill>
                <a:latin typeface="Constantia"/>
              </a:rPr>
              <a:t>ή</a:t>
            </a:r>
          </a:p>
        </p:txBody>
      </p:sp>
      <p:sp>
        <p:nvSpPr>
          <p:cNvPr id="15" name="9 - Θέση αριθμού διαφάνειας"/>
          <p:cNvSpPr>
            <a:spLocks noGrp="1"/>
          </p:cNvSpPr>
          <p:nvPr>
            <p:ph type="sldNum" sz="quarter" idx="12"/>
          </p:nvPr>
        </p:nvSpPr>
        <p:spPr>
          <a:xfrm>
            <a:off x="9624392" y="6492876"/>
            <a:ext cx="762000" cy="365125"/>
          </a:xfrm>
        </p:spPr>
        <p:txBody>
          <a:bodyPr/>
          <a:lstStyle/>
          <a:p>
            <a:fld id="{94CE634F-F693-4387-8F5E-781C8BAB2725}" type="slidenum">
              <a:rPr lang="el-GR">
                <a:solidFill>
                  <a:srgbClr val="04617B">
                    <a:shade val="90000"/>
                  </a:srgbClr>
                </a:solidFill>
                <a:latin typeface="Comic Sans MS" pitchFamily="66" charset="0"/>
              </a:rPr>
              <a:pPr/>
              <a:t>13</a:t>
            </a:fld>
            <a:endParaRPr lang="el-GR">
              <a:solidFill>
                <a:srgbClr val="04617B">
                  <a:shade val="90000"/>
                </a:srgbClr>
              </a:solidFill>
              <a:latin typeface="Comic Sans MS"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to="" calcmode="lin" valueType="num">
                                      <p:cBhvr>
                                        <p:cTn id="7" dur="1" fill="hold"/>
                                        <p:tgtEl>
                                          <p:spTgt spid="4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wedge">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8">
                                            <p:graphicEl>
                                              <a:dgm id="{BF285D58-3342-459F-BB2C-6B2D9B0732E3}"/>
                                            </p:graphicEl>
                                          </p:spTgt>
                                        </p:tgtEl>
                                        <p:attrNameLst>
                                          <p:attrName>style.visibility</p:attrName>
                                        </p:attrNameLst>
                                      </p:cBhvr>
                                      <p:to>
                                        <p:strVal val="visible"/>
                                      </p:to>
                                    </p:set>
                                    <p:anim calcmode="lin" valueType="num">
                                      <p:cBhvr additive="base">
                                        <p:cTn id="17" dur="500" fill="hold"/>
                                        <p:tgtEl>
                                          <p:spTgt spid="38">
                                            <p:graphicEl>
                                              <a:dgm id="{BF285D58-3342-459F-BB2C-6B2D9B0732E3}"/>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8">
                                            <p:graphicEl>
                                              <a:dgm id="{BF285D58-3342-459F-BB2C-6B2D9B0732E3}"/>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8">
                                            <p:graphicEl>
                                              <a:dgm id="{63D9B06C-FB9F-43C4-AF64-F24DA6E943CB}"/>
                                            </p:graphicEl>
                                          </p:spTgt>
                                        </p:tgtEl>
                                        <p:attrNameLst>
                                          <p:attrName>style.visibility</p:attrName>
                                        </p:attrNameLst>
                                      </p:cBhvr>
                                      <p:to>
                                        <p:strVal val="visible"/>
                                      </p:to>
                                    </p:set>
                                    <p:anim calcmode="lin" valueType="num">
                                      <p:cBhvr additive="base">
                                        <p:cTn id="23" dur="500" fill="hold"/>
                                        <p:tgtEl>
                                          <p:spTgt spid="38">
                                            <p:graphicEl>
                                              <a:dgm id="{63D9B06C-FB9F-43C4-AF64-F24DA6E943CB}"/>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8">
                                            <p:graphicEl>
                                              <a:dgm id="{63D9B06C-FB9F-43C4-AF64-F24DA6E943CB}"/>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33">
                                            <p:graphicEl>
                                              <a:dgm id="{2D74E6E0-4E0C-4502-9865-C629FBBE4107}"/>
                                            </p:graphicEl>
                                          </p:spTgt>
                                        </p:tgtEl>
                                        <p:attrNameLst>
                                          <p:attrName>style.visibility</p:attrName>
                                        </p:attrNameLst>
                                      </p:cBhvr>
                                      <p:to>
                                        <p:strVal val="visible"/>
                                      </p:to>
                                    </p:set>
                                    <p:anim calcmode="lin" valueType="num">
                                      <p:cBhvr additive="base">
                                        <p:cTn id="29" dur="500" fill="hold"/>
                                        <p:tgtEl>
                                          <p:spTgt spid="33">
                                            <p:graphicEl>
                                              <a:dgm id="{2D74E6E0-4E0C-4502-9865-C629FBBE4107}"/>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3">
                                            <p:graphicEl>
                                              <a:dgm id="{2D74E6E0-4E0C-4502-9865-C629FBBE4107}"/>
                                            </p:graphic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grpId="0" nodeType="clickEffect">
                                  <p:stCondLst>
                                    <p:cond delay="0"/>
                                  </p:stCondLst>
                                  <p:childTnLst>
                                    <p:set>
                                      <p:cBhvr>
                                        <p:cTn id="34" dur="1" fill="hold">
                                          <p:stCondLst>
                                            <p:cond delay="0"/>
                                          </p:stCondLst>
                                        </p:cTn>
                                        <p:tgtEl>
                                          <p:spTgt spid="33">
                                            <p:graphicEl>
                                              <a:dgm id="{1588030D-43FD-4023-9243-2C40E756FD2E}"/>
                                            </p:graphicEl>
                                          </p:spTgt>
                                        </p:tgtEl>
                                        <p:attrNameLst>
                                          <p:attrName>style.visibility</p:attrName>
                                        </p:attrNameLst>
                                      </p:cBhvr>
                                      <p:to>
                                        <p:strVal val="visible"/>
                                      </p:to>
                                    </p:set>
                                    <p:anim calcmode="lin" valueType="num">
                                      <p:cBhvr additive="base">
                                        <p:cTn id="35" dur="500" fill="hold"/>
                                        <p:tgtEl>
                                          <p:spTgt spid="33">
                                            <p:graphicEl>
                                              <a:dgm id="{1588030D-43FD-4023-9243-2C40E756FD2E}"/>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3">
                                            <p:graphicEl>
                                              <a:dgm id="{1588030D-43FD-4023-9243-2C40E756FD2E}"/>
                                            </p:graphicEl>
                                          </p:spTgt>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33">
                                            <p:graphicEl>
                                              <a:dgm id="{3231DF38-C572-468C-83BE-6AA86AE66AB1}"/>
                                            </p:graphicEl>
                                          </p:spTgt>
                                        </p:tgtEl>
                                        <p:attrNameLst>
                                          <p:attrName>style.visibility</p:attrName>
                                        </p:attrNameLst>
                                      </p:cBhvr>
                                      <p:to>
                                        <p:strVal val="visible"/>
                                      </p:to>
                                    </p:set>
                                    <p:anim calcmode="lin" valueType="num">
                                      <p:cBhvr additive="base">
                                        <p:cTn id="39" dur="500" fill="hold"/>
                                        <p:tgtEl>
                                          <p:spTgt spid="33">
                                            <p:graphicEl>
                                              <a:dgm id="{3231DF38-C572-468C-83BE-6AA86AE66AB1}"/>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3">
                                            <p:graphicEl>
                                              <a:dgm id="{3231DF38-C572-468C-83BE-6AA86AE66AB1}"/>
                                            </p:graphic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500" fill="hold"/>
                                        <p:tgtEl>
                                          <p:spTgt spid="53"/>
                                        </p:tgtEl>
                                        <p:attrNameLst>
                                          <p:attrName>ppt_x</p:attrName>
                                        </p:attrNameLst>
                                      </p:cBhvr>
                                      <p:tavLst>
                                        <p:tav tm="0">
                                          <p:val>
                                            <p:strVal val="#ppt_x"/>
                                          </p:val>
                                        </p:tav>
                                        <p:tav tm="100000">
                                          <p:val>
                                            <p:strVal val="#ppt_x"/>
                                          </p:val>
                                        </p:tav>
                                      </p:tavLst>
                                    </p:anim>
                                    <p:anim calcmode="lin" valueType="num">
                                      <p:cBhvr additive="base">
                                        <p:cTn id="4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9" fill="hold" grpId="0" nodeType="clickEffect">
                                  <p:stCondLst>
                                    <p:cond delay="0"/>
                                  </p:stCondLst>
                                  <p:childTnLst>
                                    <p:set>
                                      <p:cBhvr>
                                        <p:cTn id="50" dur="1" fill="hold">
                                          <p:stCondLst>
                                            <p:cond delay="0"/>
                                          </p:stCondLst>
                                        </p:cTn>
                                        <p:tgtEl>
                                          <p:spTgt spid="33">
                                            <p:graphicEl>
                                              <a:dgm id="{DF255FB0-53E0-4C98-AEB2-E55EA00FBDA4}"/>
                                            </p:graphicEl>
                                          </p:spTgt>
                                        </p:tgtEl>
                                        <p:attrNameLst>
                                          <p:attrName>style.visibility</p:attrName>
                                        </p:attrNameLst>
                                      </p:cBhvr>
                                      <p:to>
                                        <p:strVal val="visible"/>
                                      </p:to>
                                    </p:set>
                                    <p:anim calcmode="lin" valueType="num">
                                      <p:cBhvr additive="base">
                                        <p:cTn id="51" dur="500" fill="hold"/>
                                        <p:tgtEl>
                                          <p:spTgt spid="33">
                                            <p:graphicEl>
                                              <a:dgm id="{DF255FB0-53E0-4C98-AEB2-E55EA00FBDA4}"/>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3">
                                            <p:graphicEl>
                                              <a:dgm id="{DF255FB0-53E0-4C98-AEB2-E55EA00FBDA4}"/>
                                            </p:graphicEl>
                                          </p:spTgt>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33">
                                            <p:graphicEl>
                                              <a:dgm id="{60C3B635-504B-4DF6-94F0-99187986F578}"/>
                                            </p:graphicEl>
                                          </p:spTgt>
                                        </p:tgtEl>
                                        <p:attrNameLst>
                                          <p:attrName>style.visibility</p:attrName>
                                        </p:attrNameLst>
                                      </p:cBhvr>
                                      <p:to>
                                        <p:strVal val="visible"/>
                                      </p:to>
                                    </p:set>
                                    <p:anim calcmode="lin" valueType="num">
                                      <p:cBhvr additive="base">
                                        <p:cTn id="55" dur="500" fill="hold"/>
                                        <p:tgtEl>
                                          <p:spTgt spid="33">
                                            <p:graphicEl>
                                              <a:dgm id="{60C3B635-504B-4DF6-94F0-99187986F578}"/>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3">
                                            <p:graphicEl>
                                              <a:dgm id="{60C3B635-504B-4DF6-94F0-99187986F578}"/>
                                            </p:graphic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grpId="0" nodeType="clickEffect">
                                  <p:stCondLst>
                                    <p:cond delay="0"/>
                                  </p:stCondLst>
                                  <p:childTnLst>
                                    <p:set>
                                      <p:cBhvr>
                                        <p:cTn id="60" dur="1" fill="hold">
                                          <p:stCondLst>
                                            <p:cond delay="0"/>
                                          </p:stCondLst>
                                        </p:cTn>
                                        <p:tgtEl>
                                          <p:spTgt spid="56"/>
                                        </p:tgtEl>
                                        <p:attrNameLst>
                                          <p:attrName>style.visibility</p:attrName>
                                        </p:attrNameLst>
                                      </p:cBhvr>
                                      <p:to>
                                        <p:strVal val="visible"/>
                                      </p:to>
                                    </p:set>
                                    <p:anim to="" calcmode="lin" valueType="num">
                                      <p:cBhvr>
                                        <p:cTn id="61" dur="1" fill="hold"/>
                                        <p:tgtEl>
                                          <p:spTgt spid="56"/>
                                        </p:tgtEl>
                                        <p:attrNameLst>
                                          <p:attrName/>
                                        </p:attrNameLst>
                                      </p:cBhvr>
                                    </p:anim>
                                  </p:childTnLst>
                                </p:cTn>
                              </p:par>
                              <p:par>
                                <p:cTn id="62" presetID="2" presetClass="entr" presetSubtype="1"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ppt_x"/>
                                          </p:val>
                                        </p:tav>
                                        <p:tav tm="100000">
                                          <p:val>
                                            <p:strVal val="#ppt_x"/>
                                          </p:val>
                                        </p:tav>
                                      </p:tavLst>
                                    </p:anim>
                                    <p:anim calcmode="lin" valueType="num">
                                      <p:cBhvr additive="base">
                                        <p:cTn id="65" dur="500" fill="hold"/>
                                        <p:tgtEl>
                                          <p:spTgt spid="36"/>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55"/>
                                        </p:tgtEl>
                                        <p:attrNameLst>
                                          <p:attrName>style.visibility</p:attrName>
                                        </p:attrNameLst>
                                      </p:cBhvr>
                                      <p:to>
                                        <p:strVal val="visible"/>
                                      </p:to>
                                    </p:set>
                                    <p:anim calcmode="lin" valueType="num">
                                      <p:cBhvr additive="base">
                                        <p:cTn id="68" dur="500" fill="hold"/>
                                        <p:tgtEl>
                                          <p:spTgt spid="55"/>
                                        </p:tgtEl>
                                        <p:attrNameLst>
                                          <p:attrName>ppt_x</p:attrName>
                                        </p:attrNameLst>
                                      </p:cBhvr>
                                      <p:tavLst>
                                        <p:tav tm="0">
                                          <p:val>
                                            <p:strVal val="#ppt_x"/>
                                          </p:val>
                                        </p:tav>
                                        <p:tav tm="100000">
                                          <p:val>
                                            <p:strVal val="#ppt_x"/>
                                          </p:val>
                                        </p:tav>
                                      </p:tavLst>
                                    </p:anim>
                                    <p:anim calcmode="lin" valueType="num">
                                      <p:cBhvr additive="base">
                                        <p:cTn id="69" dur="500" fill="hold"/>
                                        <p:tgtEl>
                                          <p:spTgt spid="55"/>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additive="base">
                                        <p:cTn id="72" dur="500" fill="hold"/>
                                        <p:tgtEl>
                                          <p:spTgt spid="37"/>
                                        </p:tgtEl>
                                        <p:attrNameLst>
                                          <p:attrName>ppt_x</p:attrName>
                                        </p:attrNameLst>
                                      </p:cBhvr>
                                      <p:tavLst>
                                        <p:tav tm="0">
                                          <p:val>
                                            <p:strVal val="#ppt_x"/>
                                          </p:val>
                                        </p:tav>
                                        <p:tav tm="100000">
                                          <p:val>
                                            <p:strVal val="#ppt_x"/>
                                          </p:val>
                                        </p:tav>
                                      </p:tavLst>
                                    </p:anim>
                                    <p:anim calcmode="lin" valueType="num">
                                      <p:cBhvr additive="base">
                                        <p:cTn id="73"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additive="base">
                                        <p:cTn id="78" dur="500" fill="hold"/>
                                        <p:tgtEl>
                                          <p:spTgt spid="35"/>
                                        </p:tgtEl>
                                        <p:attrNameLst>
                                          <p:attrName>ppt_x</p:attrName>
                                        </p:attrNameLst>
                                      </p:cBhvr>
                                      <p:tavLst>
                                        <p:tav tm="0">
                                          <p:val>
                                            <p:strVal val="0-#ppt_w/2"/>
                                          </p:val>
                                        </p:tav>
                                        <p:tav tm="100000">
                                          <p:val>
                                            <p:strVal val="#ppt_x"/>
                                          </p:val>
                                        </p:tav>
                                      </p:tavLst>
                                    </p:anim>
                                    <p:anim calcmode="lin" valueType="num">
                                      <p:cBhvr additive="base">
                                        <p:cTn id="79"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additive="base">
                                        <p:cTn id="84" dur="500" fill="hold"/>
                                        <p:tgtEl>
                                          <p:spTgt spid="34"/>
                                        </p:tgtEl>
                                        <p:attrNameLst>
                                          <p:attrName>ppt_x</p:attrName>
                                        </p:attrNameLst>
                                      </p:cBhvr>
                                      <p:tavLst>
                                        <p:tav tm="0">
                                          <p:val>
                                            <p:strVal val="0-#ppt_w/2"/>
                                          </p:val>
                                        </p:tav>
                                        <p:tav tm="100000">
                                          <p:val>
                                            <p:strVal val="#ppt_x"/>
                                          </p:val>
                                        </p:tav>
                                      </p:tavLst>
                                    </p:anim>
                                    <p:anim calcmode="lin" valueType="num">
                                      <p:cBhvr additive="base">
                                        <p:cTn id="85"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2" grpId="0" build="p"/>
      <p:bldGraphic spid="33" grpId="0" uiExpand="1">
        <p:bldSub>
          <a:bldDgm bld="one"/>
        </p:bldSub>
      </p:bldGraphic>
      <p:bldP spid="34" grpId="0" animBg="1"/>
      <p:bldP spid="35" grpId="0" animBg="1"/>
      <p:bldP spid="36" grpId="0" animBg="1"/>
      <p:bldP spid="37" grpId="0" animBg="1"/>
      <p:bldGraphic spid="38" grpId="0" uiExpand="1">
        <p:bldSub>
          <a:bldDgm bld="one"/>
        </p:bldSub>
      </p:bldGraphic>
      <p:bldP spid="53" grpId="0" animBg="1"/>
      <p:bldP spid="55" grpId="0" animBg="1"/>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612182" y="-668594"/>
            <a:ext cx="7985831" cy="7383059"/>
            <a:chOff x="0" y="0"/>
            <a:chExt cx="13141858" cy="13141858"/>
          </a:xfrm>
        </p:grpSpPr>
        <p:sp>
          <p:nvSpPr>
            <p:cNvPr id="3" name="Freeform 3"/>
            <p:cNvSpPr/>
            <p:nvPr/>
          </p:nvSpPr>
          <p:spPr>
            <a:xfrm rot="-1200957">
              <a:off x="1444916" y="1444916"/>
              <a:ext cx="10252025" cy="10252025"/>
            </a:xfrm>
            <a:custGeom>
              <a:avLst/>
              <a:gdLst/>
              <a:ahLst/>
              <a:cxnLst/>
              <a:rect l="l" t="t" r="r" b="b"/>
              <a:pathLst>
                <a:path w="10252025" h="10252025">
                  <a:moveTo>
                    <a:pt x="0" y="0"/>
                  </a:moveTo>
                  <a:lnTo>
                    <a:pt x="10252025" y="0"/>
                  </a:lnTo>
                  <a:lnTo>
                    <a:pt x="10252025" y="10252025"/>
                  </a:lnTo>
                  <a:lnTo>
                    <a:pt x="0" y="10252025"/>
                  </a:lnTo>
                  <a:lnTo>
                    <a:pt x="0" y="0"/>
                  </a:lnTo>
                  <a:close/>
                </a:path>
              </a:pathLst>
            </a:custGeom>
            <a:blipFill>
              <a:blip r:embed="rId2">
                <a:alphaModFix amt="31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311122" y="1311122"/>
              <a:ext cx="10252025" cy="10252025"/>
            </a:xfrm>
            <a:custGeom>
              <a:avLst/>
              <a:gdLst/>
              <a:ahLst/>
              <a:cxnLst/>
              <a:rect l="l" t="t" r="r" b="b"/>
              <a:pathLst>
                <a:path w="10252025" h="10252025">
                  <a:moveTo>
                    <a:pt x="0" y="0"/>
                  </a:moveTo>
                  <a:lnTo>
                    <a:pt x="10252025" y="0"/>
                  </a:lnTo>
                  <a:lnTo>
                    <a:pt x="10252025" y="10252025"/>
                  </a:lnTo>
                  <a:lnTo>
                    <a:pt x="0" y="102520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8" name="TextBox 8"/>
          <p:cNvSpPr txBox="1"/>
          <p:nvPr/>
        </p:nvSpPr>
        <p:spPr>
          <a:xfrm>
            <a:off x="685800" y="697498"/>
            <a:ext cx="6717890" cy="732316"/>
          </a:xfrm>
          <a:prstGeom prst="rect">
            <a:avLst/>
          </a:prstGeom>
        </p:spPr>
        <p:txBody>
          <a:bodyPr wrap="square" lIns="0" tIns="0" rIns="0" bIns="0" rtlCol="0" anchor="t">
            <a:spAutoFit/>
          </a:bodyPr>
          <a:lstStyle/>
          <a:p>
            <a:pPr defTabSz="609630">
              <a:lnSpc>
                <a:spcPts val="6066"/>
              </a:lnSpc>
            </a:pPr>
            <a:r>
              <a:rPr lang="el-GR" sz="4666" b="1" dirty="0">
                <a:solidFill>
                  <a:srgbClr val="2A2E3A"/>
                </a:solidFill>
                <a:latin typeface="PF Square Sans Pro" panose="02000800000000020004" pitchFamily="2" charset="0"/>
                <a:ea typeface="Klein Bold"/>
                <a:cs typeface="Klein Bold"/>
                <a:sym typeface="Klein Bold"/>
              </a:rPr>
              <a:t>Στασιμοπληθωρισμός</a:t>
            </a:r>
            <a:endParaRPr lang="en-US" sz="4666" b="1" dirty="0">
              <a:solidFill>
                <a:srgbClr val="718BAB"/>
              </a:solidFill>
              <a:latin typeface="PF Square Sans Pro" panose="02000800000000020004" pitchFamily="2" charset="0"/>
              <a:ea typeface="Klein Bold"/>
              <a:cs typeface="Klein Bold"/>
              <a:sym typeface="Klein Bold"/>
            </a:endParaRPr>
          </a:p>
        </p:txBody>
      </p:sp>
      <p:sp>
        <p:nvSpPr>
          <p:cNvPr id="9" name="TextBox 9"/>
          <p:cNvSpPr txBox="1"/>
          <p:nvPr/>
        </p:nvSpPr>
        <p:spPr>
          <a:xfrm>
            <a:off x="514057" y="2597548"/>
            <a:ext cx="5581943" cy="1871987"/>
          </a:xfrm>
          <a:prstGeom prst="rect">
            <a:avLst/>
          </a:prstGeom>
        </p:spPr>
        <p:txBody>
          <a:bodyPr wrap="square" lIns="0" tIns="0" rIns="0" bIns="0" rtlCol="0" anchor="t">
            <a:spAutoFit/>
          </a:bodyPr>
          <a:lstStyle/>
          <a:p>
            <a:pPr marL="460609" lvl="1" indent="-230304" defTabSz="609630">
              <a:spcAft>
                <a:spcPts val="1800"/>
              </a:spcAft>
              <a:buFont typeface="Arial"/>
              <a:buChar char="•"/>
            </a:pPr>
            <a:r>
              <a:rPr lang="el-GR" sz="2133" dirty="0">
                <a:solidFill>
                  <a:srgbClr val="2A2E3A"/>
                </a:solidFill>
                <a:latin typeface="Helios"/>
                <a:ea typeface="Helios"/>
                <a:cs typeface="Helios"/>
                <a:sym typeface="Helios"/>
              </a:rPr>
              <a:t>Στη φάση της ανόδου μειώνεται η ανεργία (αυξάνεται η απασχόληση) και αυξάνεται σταδιακά ο πληθωρισμός.</a:t>
            </a:r>
          </a:p>
          <a:p>
            <a:pPr marL="460609" lvl="1" indent="-230304" defTabSz="609630">
              <a:buFont typeface="Arial"/>
              <a:buChar char="•"/>
            </a:pPr>
            <a:r>
              <a:rPr lang="el-GR" sz="2133" dirty="0">
                <a:solidFill>
                  <a:srgbClr val="2A2E3A"/>
                </a:solidFill>
                <a:latin typeface="Helios"/>
                <a:ea typeface="Helios"/>
                <a:cs typeface="Helios"/>
                <a:sym typeface="Helios"/>
              </a:rPr>
              <a:t> Στη φάση της καθόδου μειώνεται ο πληθωρισμός, αλλά αυξάνεται η ανεργία.</a:t>
            </a:r>
          </a:p>
        </p:txBody>
      </p:sp>
      <p:sp>
        <p:nvSpPr>
          <p:cNvPr id="15" name="TextBox 14">
            <a:extLst>
              <a:ext uri="{FF2B5EF4-FFF2-40B4-BE49-F238E27FC236}">
                <a16:creationId xmlns:a16="http://schemas.microsoft.com/office/drawing/2014/main" id="{63E01CA2-21EE-3DF5-CB6D-8B57A7AC3E80}"/>
              </a:ext>
            </a:extLst>
          </p:cNvPr>
          <p:cNvSpPr txBox="1"/>
          <p:nvPr/>
        </p:nvSpPr>
        <p:spPr>
          <a:xfrm>
            <a:off x="619393" y="1541067"/>
            <a:ext cx="6096000" cy="830997"/>
          </a:xfrm>
          <a:prstGeom prst="rect">
            <a:avLst/>
          </a:prstGeom>
          <a:noFill/>
        </p:spPr>
        <p:txBody>
          <a:bodyPr wrap="square">
            <a:spAutoFit/>
          </a:bodyPr>
          <a:lstStyle/>
          <a:p>
            <a:r>
              <a:rPr lang="el-GR" sz="2400" b="1" dirty="0">
                <a:solidFill>
                  <a:srgbClr val="718BAB"/>
                </a:solidFill>
                <a:latin typeface="Klein Bold"/>
                <a:ea typeface="Klein Bold"/>
                <a:cs typeface="Klein Bold"/>
                <a:sym typeface="Klein Bold"/>
              </a:rPr>
              <a:t>Συνήθως η σχέση πληθωρισμού και ανεργίας είναι αντιστρόφως ανάλογη:</a:t>
            </a:r>
          </a:p>
        </p:txBody>
      </p:sp>
      <p:pic>
        <p:nvPicPr>
          <p:cNvPr id="17" name="Εικόνα 16">
            <a:extLst>
              <a:ext uri="{FF2B5EF4-FFF2-40B4-BE49-F238E27FC236}">
                <a16:creationId xmlns:a16="http://schemas.microsoft.com/office/drawing/2014/main" id="{C6DF6525-86AD-6677-12C3-0F686512A7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0354" y="1129212"/>
            <a:ext cx="4849486" cy="36371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1" name="Group 11"/>
          <p:cNvGrpSpPr/>
          <p:nvPr/>
        </p:nvGrpSpPr>
        <p:grpSpPr>
          <a:xfrm>
            <a:off x="619393" y="4632223"/>
            <a:ext cx="10886807" cy="1824834"/>
            <a:chOff x="-2333977" y="-38100"/>
            <a:chExt cx="9906768" cy="3398373"/>
          </a:xfrm>
        </p:grpSpPr>
        <p:sp>
          <p:nvSpPr>
            <p:cNvPr id="12" name="Freeform 12"/>
            <p:cNvSpPr/>
            <p:nvPr/>
          </p:nvSpPr>
          <p:spPr>
            <a:xfrm>
              <a:off x="-2333977" y="0"/>
              <a:ext cx="9906768" cy="3149065"/>
            </a:xfrm>
            <a:custGeom>
              <a:avLst/>
              <a:gdLst/>
              <a:ahLst/>
              <a:cxnLst/>
              <a:rect l="l" t="t" r="r" b="b"/>
              <a:pathLst>
                <a:path w="7572791" h="2014358">
                  <a:moveTo>
                    <a:pt x="45466" y="0"/>
                  </a:moveTo>
                  <a:lnTo>
                    <a:pt x="7527325" y="0"/>
                  </a:lnTo>
                  <a:cubicBezTo>
                    <a:pt x="7552435" y="0"/>
                    <a:pt x="7572791" y="20356"/>
                    <a:pt x="7572791" y="45466"/>
                  </a:cubicBezTo>
                  <a:lnTo>
                    <a:pt x="7572791" y="1968892"/>
                  </a:lnTo>
                  <a:cubicBezTo>
                    <a:pt x="7572791" y="1994002"/>
                    <a:pt x="7552435" y="2014358"/>
                    <a:pt x="7527325" y="2014358"/>
                  </a:cubicBezTo>
                  <a:lnTo>
                    <a:pt x="45466" y="2014358"/>
                  </a:lnTo>
                  <a:cubicBezTo>
                    <a:pt x="20356" y="2014358"/>
                    <a:pt x="0" y="1994002"/>
                    <a:pt x="0" y="1968892"/>
                  </a:cubicBezTo>
                  <a:lnTo>
                    <a:pt x="0" y="45466"/>
                  </a:lnTo>
                  <a:cubicBezTo>
                    <a:pt x="0" y="20356"/>
                    <a:pt x="20356" y="0"/>
                    <a:pt x="45466" y="0"/>
                  </a:cubicBezTo>
                  <a:close/>
                </a:path>
              </a:pathLst>
            </a:custGeom>
            <a:solidFill>
              <a:srgbClr val="F4F4F4"/>
            </a:solidFill>
            <a:ln cap="rnd">
              <a:noFill/>
              <a:prstDash val="sysDot"/>
              <a:round/>
            </a:ln>
          </p:spPr>
        </p:sp>
        <p:sp>
          <p:nvSpPr>
            <p:cNvPr id="13" name="TextBox 13"/>
            <p:cNvSpPr txBox="1"/>
            <p:nvPr/>
          </p:nvSpPr>
          <p:spPr>
            <a:xfrm>
              <a:off x="-1859537" y="-38100"/>
              <a:ext cx="9432328" cy="3398373"/>
            </a:xfrm>
            <a:prstGeom prst="rect">
              <a:avLst/>
            </a:prstGeom>
          </p:spPr>
          <p:txBody>
            <a:bodyPr lIns="169333" tIns="169333" rIns="169333" bIns="169333" rtlCol="0" anchor="ctr"/>
            <a:lstStyle/>
            <a:p>
              <a:pPr defTabSz="609630"/>
              <a:r>
                <a:rPr lang="el-GR" dirty="0">
                  <a:solidFill>
                    <a:srgbClr val="2A2E3A"/>
                  </a:solidFill>
                  <a:latin typeface="Inter" panose="020B0604020202020204" charset="0"/>
                  <a:ea typeface="Inter" panose="020B0604020202020204" charset="0"/>
                  <a:cs typeface="Helios"/>
                  <a:sym typeface="Helios"/>
                </a:rPr>
                <a:t>Περίπου μετά το 1965 στις ανεπτυγμένες χώρες παρατηρήθηκε το φαινόμενο της ταυτόχρονης συνύπαρξης ή και αύξησης του πληθωρισμού και της ανεργίας. Το φαινόμενο αυτό ονομάστηκε </a:t>
              </a:r>
              <a:r>
                <a:rPr lang="el-GR" b="1" dirty="0">
                  <a:solidFill>
                    <a:srgbClr val="2A2E3A"/>
                  </a:solidFill>
                  <a:latin typeface="Inter" panose="020B0604020202020204" charset="0"/>
                  <a:ea typeface="Inter" panose="020B0604020202020204" charset="0"/>
                  <a:cs typeface="Helios"/>
                  <a:sym typeface="Helios"/>
                </a:rPr>
                <a:t>στασιμοπληθωρισμός</a:t>
              </a:r>
              <a:r>
                <a:rPr lang="el-GR" dirty="0">
                  <a:solidFill>
                    <a:srgbClr val="2A2E3A"/>
                  </a:solidFill>
                  <a:latin typeface="Inter" panose="020B0604020202020204" charset="0"/>
                  <a:ea typeface="Inter" panose="020B0604020202020204" charset="0"/>
                  <a:cs typeface="Helios"/>
                  <a:sym typeface="Helios"/>
                </a:rPr>
                <a:t>, διότι εμφανίστηκε σημαντικός πληθωρισμός και στασιμότητα στην οικονομία.</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297919" flipH="1">
            <a:off x="-2494663" y="-111362"/>
            <a:ext cx="8776185" cy="10585310"/>
          </a:xfrm>
          <a:custGeom>
            <a:avLst/>
            <a:gdLst/>
            <a:ahLst/>
            <a:cxnLst/>
            <a:rect l="l" t="t" r="r" b="b"/>
            <a:pathLst>
              <a:path w="13164277" h="15877965">
                <a:moveTo>
                  <a:pt x="13164277" y="0"/>
                </a:moveTo>
                <a:lnTo>
                  <a:pt x="0" y="0"/>
                </a:lnTo>
                <a:lnTo>
                  <a:pt x="0" y="15877965"/>
                </a:lnTo>
                <a:lnTo>
                  <a:pt x="13164277" y="15877965"/>
                </a:lnTo>
                <a:lnTo>
                  <a:pt x="13164277"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352697" y="1135015"/>
            <a:ext cx="311577" cy="311577"/>
          </a:xfrm>
          <a:custGeom>
            <a:avLst/>
            <a:gdLst/>
            <a:ahLst/>
            <a:cxnLst/>
            <a:rect l="l" t="t" r="r" b="b"/>
            <a:pathLst>
              <a:path w="467365" h="467365">
                <a:moveTo>
                  <a:pt x="0" y="0"/>
                </a:moveTo>
                <a:lnTo>
                  <a:pt x="467365" y="0"/>
                </a:lnTo>
                <a:lnTo>
                  <a:pt x="467365" y="467365"/>
                </a:lnTo>
                <a:lnTo>
                  <a:pt x="0" y="4673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6352696" y="2932781"/>
            <a:ext cx="311577" cy="311577"/>
          </a:xfrm>
          <a:custGeom>
            <a:avLst/>
            <a:gdLst/>
            <a:ahLst/>
            <a:cxnLst/>
            <a:rect l="l" t="t" r="r" b="b"/>
            <a:pathLst>
              <a:path w="467365" h="467365">
                <a:moveTo>
                  <a:pt x="0" y="0"/>
                </a:moveTo>
                <a:lnTo>
                  <a:pt x="467365" y="0"/>
                </a:lnTo>
                <a:lnTo>
                  <a:pt x="467365" y="467365"/>
                </a:lnTo>
                <a:lnTo>
                  <a:pt x="0" y="4673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6" name="Freeform 36"/>
          <p:cNvSpPr/>
          <p:nvPr/>
        </p:nvSpPr>
        <p:spPr>
          <a:xfrm rot="-4505439">
            <a:off x="5726839" y="6130641"/>
            <a:ext cx="1428927" cy="698875"/>
          </a:xfrm>
          <a:custGeom>
            <a:avLst/>
            <a:gdLst/>
            <a:ahLst/>
            <a:cxnLst/>
            <a:rect l="l" t="t" r="r" b="b"/>
            <a:pathLst>
              <a:path w="2143391" h="1048313">
                <a:moveTo>
                  <a:pt x="0" y="0"/>
                </a:moveTo>
                <a:lnTo>
                  <a:pt x="2143391" y="0"/>
                </a:lnTo>
                <a:lnTo>
                  <a:pt x="2143391" y="1048314"/>
                </a:lnTo>
                <a:lnTo>
                  <a:pt x="0" y="10483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9" name="TextBox 38">
            <a:extLst>
              <a:ext uri="{FF2B5EF4-FFF2-40B4-BE49-F238E27FC236}">
                <a16:creationId xmlns:a16="http://schemas.microsoft.com/office/drawing/2014/main" id="{710A24EF-75D6-1325-98F9-3B9508C41092}"/>
              </a:ext>
            </a:extLst>
          </p:cNvPr>
          <p:cNvSpPr txBox="1"/>
          <p:nvPr/>
        </p:nvSpPr>
        <p:spPr>
          <a:xfrm>
            <a:off x="6804806" y="994832"/>
            <a:ext cx="4908774" cy="1395254"/>
          </a:xfrm>
          <a:prstGeom prst="rect">
            <a:avLst/>
          </a:prstGeom>
          <a:noFill/>
        </p:spPr>
        <p:txBody>
          <a:bodyPr wrap="square">
            <a:spAutoFit/>
          </a:bodyPr>
          <a:lstStyle/>
          <a:p>
            <a:pPr marL="0" marR="0" lvl="0" indent="0" algn="just" defTabSz="914400" rtl="0" eaLnBrk="1" fontAlgn="base" latinLnBrk="0" hangingPunct="1">
              <a:lnSpc>
                <a:spcPts val="2600"/>
              </a:lnSpc>
              <a:spcBef>
                <a:spcPct val="0"/>
              </a:spcBef>
              <a:spcAft>
                <a:spcPct val="0"/>
              </a:spcAft>
              <a:buClrTx/>
              <a:buSzTx/>
              <a:buFontTx/>
              <a:buNone/>
              <a:tabLst/>
            </a:pPr>
            <a:r>
              <a:rPr lang="el-GR" b="1" dirty="0">
                <a:solidFill>
                  <a:schemeClr val="bg1"/>
                </a:solidFill>
                <a:effectLst>
                  <a:outerShdw blurRad="38100" dist="38100" dir="2700000" algn="tl">
                    <a:srgbClr val="000000">
                      <a:alpha val="43137"/>
                    </a:srgbClr>
                  </a:outerShdw>
                </a:effectLst>
                <a:latin typeface="Inter" panose="020B0604020202020204" charset="0"/>
                <a:ea typeface="Inter" panose="020B0604020202020204" charset="0"/>
                <a:cs typeface="Ping Hebrew"/>
              </a:rPr>
              <a:t>Το εργατικό δυναμικό (οικονομικά ενεργός πληθυσμός) </a:t>
            </a:r>
            <a:r>
              <a:rPr lang="el-GR" dirty="0">
                <a:solidFill>
                  <a:schemeClr val="bg1"/>
                </a:solidFill>
                <a:latin typeface="Inter" panose="020B0604020202020204" charset="0"/>
                <a:ea typeface="Inter" panose="020B0604020202020204" charset="0"/>
                <a:cs typeface="Ping Hebrew"/>
              </a:rPr>
              <a:t>αποτελείται από όλα τα άτομα μίας οικονομίας που μπορούν και θέλουν να εργαστούν. </a:t>
            </a:r>
          </a:p>
        </p:txBody>
      </p:sp>
      <p:sp>
        <p:nvSpPr>
          <p:cNvPr id="40" name="TextBox 39">
            <a:extLst>
              <a:ext uri="{FF2B5EF4-FFF2-40B4-BE49-F238E27FC236}">
                <a16:creationId xmlns:a16="http://schemas.microsoft.com/office/drawing/2014/main" id="{21F8DDD4-F2CD-21EC-E387-93D5C7D7FDD3}"/>
              </a:ext>
            </a:extLst>
          </p:cNvPr>
          <p:cNvSpPr txBox="1"/>
          <p:nvPr/>
        </p:nvSpPr>
        <p:spPr>
          <a:xfrm>
            <a:off x="6804806" y="2880155"/>
            <a:ext cx="4908774" cy="1061829"/>
          </a:xfrm>
          <a:prstGeom prst="rect">
            <a:avLst/>
          </a:prstGeom>
          <a:noFill/>
        </p:spPr>
        <p:txBody>
          <a:bodyPr wrap="square">
            <a:spAutoFit/>
          </a:bodyPr>
          <a:lstStyle/>
          <a:p>
            <a:pPr marL="0" marR="0" lvl="0" indent="0" algn="just" defTabSz="914400" rtl="0" eaLnBrk="1" fontAlgn="base" latinLnBrk="0" hangingPunct="1">
              <a:lnSpc>
                <a:spcPts val="2600"/>
              </a:lnSpc>
              <a:spcBef>
                <a:spcPct val="0"/>
              </a:spcBef>
              <a:spcAft>
                <a:spcPct val="0"/>
              </a:spcAft>
              <a:buClrTx/>
              <a:buSzTx/>
              <a:buFontTx/>
              <a:buNone/>
              <a:tabLst/>
            </a:pPr>
            <a:r>
              <a:rPr lang="el-GR" b="1" dirty="0">
                <a:solidFill>
                  <a:schemeClr val="bg1"/>
                </a:solidFill>
                <a:effectLst>
                  <a:outerShdw blurRad="38100" dist="38100" dir="2700000" algn="tl">
                    <a:srgbClr val="000000">
                      <a:alpha val="43137"/>
                    </a:srgbClr>
                  </a:outerShdw>
                </a:effectLst>
                <a:latin typeface="Inter" panose="020B0604020202020204" charset="0"/>
                <a:ea typeface="Inter" panose="020B0604020202020204" charset="0"/>
                <a:cs typeface="Ping Hebrew"/>
              </a:rPr>
              <a:t>Απασχολούμενοι</a:t>
            </a:r>
            <a:r>
              <a:rPr lang="el-GR" dirty="0">
                <a:solidFill>
                  <a:schemeClr val="bg1"/>
                </a:solidFill>
                <a:latin typeface="Inter" panose="020B0604020202020204" charset="0"/>
                <a:ea typeface="Inter" panose="020B0604020202020204" charset="0"/>
                <a:cs typeface="Ping Hebrew"/>
              </a:rPr>
              <a:t> θεωρούνται όλοι όσοι μπορούν και θέλουν να εργαστούν και εργάζονται. </a:t>
            </a:r>
          </a:p>
        </p:txBody>
      </p:sp>
      <p:sp>
        <p:nvSpPr>
          <p:cNvPr id="42" name="TextBox 41">
            <a:extLst>
              <a:ext uri="{FF2B5EF4-FFF2-40B4-BE49-F238E27FC236}">
                <a16:creationId xmlns:a16="http://schemas.microsoft.com/office/drawing/2014/main" id="{DDF6D33C-3BFA-A9DB-47BC-7C2911B76057}"/>
              </a:ext>
            </a:extLst>
          </p:cNvPr>
          <p:cNvSpPr txBox="1"/>
          <p:nvPr/>
        </p:nvSpPr>
        <p:spPr>
          <a:xfrm>
            <a:off x="6816088" y="4362264"/>
            <a:ext cx="4908774" cy="1395254"/>
          </a:xfrm>
          <a:prstGeom prst="rect">
            <a:avLst/>
          </a:prstGeom>
          <a:noFill/>
        </p:spPr>
        <p:txBody>
          <a:bodyPr wrap="square">
            <a:spAutoFit/>
          </a:bodyPr>
          <a:lstStyle/>
          <a:p>
            <a:pPr marL="0" marR="0" lvl="0" indent="0" algn="just" defTabSz="914400" rtl="0" eaLnBrk="1" fontAlgn="base" latinLnBrk="0" hangingPunct="1">
              <a:lnSpc>
                <a:spcPts val="2600"/>
              </a:lnSpc>
              <a:spcBef>
                <a:spcPct val="0"/>
              </a:spcBef>
              <a:spcAft>
                <a:spcPct val="0"/>
              </a:spcAft>
              <a:buClrTx/>
              <a:buSzTx/>
              <a:buFontTx/>
              <a:buNone/>
              <a:tabLst/>
            </a:pPr>
            <a:r>
              <a:rPr lang="el-GR" b="1" dirty="0">
                <a:solidFill>
                  <a:schemeClr val="bg1"/>
                </a:solidFill>
                <a:effectLst>
                  <a:outerShdw blurRad="38100" dist="38100" dir="2700000" algn="tl">
                    <a:srgbClr val="000000">
                      <a:alpha val="43137"/>
                    </a:srgbClr>
                  </a:outerShdw>
                </a:effectLst>
                <a:latin typeface="Inter" panose="020B0604020202020204" charset="0"/>
                <a:ea typeface="Inter" panose="020B0604020202020204" charset="0"/>
                <a:cs typeface="Ping Hebrew"/>
              </a:rPr>
              <a:t>Άνεργοι</a:t>
            </a:r>
            <a:r>
              <a:rPr lang="el-GR" dirty="0">
                <a:solidFill>
                  <a:schemeClr val="bg1"/>
                </a:solidFill>
                <a:latin typeface="Inter" panose="020B0604020202020204" charset="0"/>
                <a:ea typeface="Inter" panose="020B0604020202020204" charset="0"/>
                <a:cs typeface="Ping Hebrew"/>
              </a:rPr>
              <a:t> θεωρούνται όλοι όσοι θέλουν και μπορούν να εργαστούν με τις υπάρχουσες οικονομικές και άλλες συνθήκες που ισχύουν στην αγορά και δεν βρίσκουν απασχόληση.</a:t>
            </a:r>
          </a:p>
        </p:txBody>
      </p:sp>
      <p:sp>
        <p:nvSpPr>
          <p:cNvPr id="43" name="Freeform 8">
            <a:extLst>
              <a:ext uri="{FF2B5EF4-FFF2-40B4-BE49-F238E27FC236}">
                <a16:creationId xmlns:a16="http://schemas.microsoft.com/office/drawing/2014/main" id="{96D4FC85-C903-99AF-C995-91A4542B7178}"/>
              </a:ext>
            </a:extLst>
          </p:cNvPr>
          <p:cNvSpPr/>
          <p:nvPr/>
        </p:nvSpPr>
        <p:spPr>
          <a:xfrm>
            <a:off x="6352696" y="4418970"/>
            <a:ext cx="311577" cy="311577"/>
          </a:xfrm>
          <a:custGeom>
            <a:avLst/>
            <a:gdLst/>
            <a:ahLst/>
            <a:cxnLst/>
            <a:rect l="l" t="t" r="r" b="b"/>
            <a:pathLst>
              <a:path w="467365" h="467365">
                <a:moveTo>
                  <a:pt x="0" y="0"/>
                </a:moveTo>
                <a:lnTo>
                  <a:pt x="467365" y="0"/>
                </a:lnTo>
                <a:lnTo>
                  <a:pt x="467365" y="467365"/>
                </a:lnTo>
                <a:lnTo>
                  <a:pt x="0" y="4673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aphicFrame>
        <p:nvGraphicFramePr>
          <p:cNvPr id="68" name="Διάγραμμα 67">
            <a:extLst>
              <a:ext uri="{FF2B5EF4-FFF2-40B4-BE49-F238E27FC236}">
                <a16:creationId xmlns:a16="http://schemas.microsoft.com/office/drawing/2014/main" id="{984F1C7F-7639-1381-9435-F6FD5D834D45}"/>
              </a:ext>
            </a:extLst>
          </p:cNvPr>
          <p:cNvGraphicFramePr/>
          <p:nvPr>
            <p:extLst>
              <p:ext uri="{D42A27DB-BD31-4B8C-83A1-F6EECF244321}">
                <p14:modId xmlns:p14="http://schemas.microsoft.com/office/powerpoint/2010/main" val="4196385611"/>
              </p:ext>
            </p:extLst>
          </p:nvPr>
        </p:nvGraphicFramePr>
        <p:xfrm>
          <a:off x="185194" y="-1"/>
          <a:ext cx="5839304" cy="68580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AACC2"/>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26801" y="-338198"/>
            <a:ext cx="5504622" cy="7553050"/>
            <a:chOff x="-10795" y="-1905"/>
            <a:chExt cx="3222690" cy="4421946"/>
          </a:xfrm>
        </p:grpSpPr>
        <p:sp>
          <p:nvSpPr>
            <p:cNvPr id="3" name="Freeform 3"/>
            <p:cNvSpPr/>
            <p:nvPr/>
          </p:nvSpPr>
          <p:spPr>
            <a:xfrm>
              <a:off x="-10795" y="-1905"/>
              <a:ext cx="3222690" cy="4421946"/>
            </a:xfrm>
            <a:custGeom>
              <a:avLst/>
              <a:gdLst/>
              <a:ahLst/>
              <a:cxnLst/>
              <a:rect l="l" t="t" r="r" b="b"/>
              <a:pathLst>
                <a:path w="3222690" h="4421946">
                  <a:moveTo>
                    <a:pt x="3206561" y="186309"/>
                  </a:moveTo>
                  <a:cubicBezTo>
                    <a:pt x="3206180" y="125349"/>
                    <a:pt x="3215578" y="8509"/>
                    <a:pt x="3215578" y="8509"/>
                  </a:cubicBezTo>
                  <a:lnTo>
                    <a:pt x="3070671" y="6223"/>
                  </a:lnTo>
                  <a:lnTo>
                    <a:pt x="2865185" y="16002"/>
                  </a:lnTo>
                  <a:cubicBezTo>
                    <a:pt x="2865185" y="16002"/>
                    <a:pt x="2531556" y="0"/>
                    <a:pt x="2499679" y="14986"/>
                  </a:cubicBezTo>
                  <a:cubicBezTo>
                    <a:pt x="2467675" y="29972"/>
                    <a:pt x="2401762" y="6223"/>
                    <a:pt x="2401762" y="6223"/>
                  </a:cubicBezTo>
                  <a:lnTo>
                    <a:pt x="931164" y="4318"/>
                  </a:lnTo>
                  <a:lnTo>
                    <a:pt x="640207" y="3556"/>
                  </a:lnTo>
                  <a:lnTo>
                    <a:pt x="413258" y="11430"/>
                  </a:lnTo>
                  <a:lnTo>
                    <a:pt x="149479" y="10668"/>
                  </a:lnTo>
                  <a:lnTo>
                    <a:pt x="49403" y="1905"/>
                  </a:lnTo>
                  <a:cubicBezTo>
                    <a:pt x="33528" y="1905"/>
                    <a:pt x="20701" y="14605"/>
                    <a:pt x="20701" y="30480"/>
                  </a:cubicBezTo>
                  <a:lnTo>
                    <a:pt x="36957" y="275590"/>
                  </a:lnTo>
                  <a:lnTo>
                    <a:pt x="19177" y="546989"/>
                  </a:lnTo>
                  <a:lnTo>
                    <a:pt x="17018" y="3776278"/>
                  </a:lnTo>
                  <a:lnTo>
                    <a:pt x="25019" y="3955094"/>
                  </a:lnTo>
                  <a:cubicBezTo>
                    <a:pt x="25019" y="3955094"/>
                    <a:pt x="0" y="3996243"/>
                    <a:pt x="16002" y="4156262"/>
                  </a:cubicBezTo>
                  <a:cubicBezTo>
                    <a:pt x="32004" y="4316282"/>
                    <a:pt x="49276" y="4411532"/>
                    <a:pt x="49276" y="4411532"/>
                  </a:cubicBezTo>
                  <a:lnTo>
                    <a:pt x="132842" y="4411787"/>
                  </a:lnTo>
                  <a:lnTo>
                    <a:pt x="305562" y="4395276"/>
                  </a:lnTo>
                  <a:lnTo>
                    <a:pt x="532511" y="4412802"/>
                  </a:lnTo>
                  <a:lnTo>
                    <a:pt x="771144" y="4421946"/>
                  </a:lnTo>
                  <a:lnTo>
                    <a:pt x="906526" y="4396800"/>
                  </a:lnTo>
                  <a:lnTo>
                    <a:pt x="1008761" y="4414073"/>
                  </a:lnTo>
                  <a:lnTo>
                    <a:pt x="2466532" y="4415977"/>
                  </a:lnTo>
                  <a:lnTo>
                    <a:pt x="2709483" y="4416612"/>
                  </a:lnTo>
                  <a:lnTo>
                    <a:pt x="2946338" y="4406961"/>
                  </a:lnTo>
                  <a:lnTo>
                    <a:pt x="3132647" y="4417756"/>
                  </a:lnTo>
                  <a:lnTo>
                    <a:pt x="3210117" y="4418009"/>
                  </a:lnTo>
                  <a:lnTo>
                    <a:pt x="3210498" y="4270055"/>
                  </a:lnTo>
                  <a:lnTo>
                    <a:pt x="3210752" y="4156389"/>
                  </a:lnTo>
                  <a:lnTo>
                    <a:pt x="3202878" y="3950903"/>
                  </a:lnTo>
                  <a:lnTo>
                    <a:pt x="3211768" y="3782756"/>
                  </a:lnTo>
                  <a:lnTo>
                    <a:pt x="3213546" y="671576"/>
                  </a:lnTo>
                  <a:lnTo>
                    <a:pt x="3222690" y="424561"/>
                  </a:lnTo>
                  <a:cubicBezTo>
                    <a:pt x="3222690" y="424561"/>
                    <a:pt x="3206688" y="247015"/>
                    <a:pt x="3206307" y="186055"/>
                  </a:cubicBezTo>
                  <a:close/>
                </a:path>
              </a:pathLst>
            </a:custGeom>
            <a:solidFill>
              <a:srgbClr val="F4EFE1"/>
            </a:solidFill>
          </p:spPr>
        </p:sp>
      </p:grpSp>
      <p:sp>
        <p:nvSpPr>
          <p:cNvPr id="4" name="Freeform 4" descr="Κοινοποίηση"/>
          <p:cNvSpPr/>
          <p:nvPr/>
        </p:nvSpPr>
        <p:spPr>
          <a:xfrm>
            <a:off x="641141" y="3600355"/>
            <a:ext cx="440692" cy="441736"/>
          </a:xfrm>
          <a:custGeom>
            <a:avLst/>
            <a:gdLst/>
            <a:ahLst/>
            <a:cxnLst/>
            <a:rect l="l" t="t" r="r" b="b"/>
            <a:pathLst>
              <a:path w="479119" h="473892">
                <a:moveTo>
                  <a:pt x="0" y="0"/>
                </a:moveTo>
                <a:lnTo>
                  <a:pt x="479119" y="0"/>
                </a:lnTo>
                <a:lnTo>
                  <a:pt x="479119" y="473892"/>
                </a:lnTo>
                <a:lnTo>
                  <a:pt x="0" y="4738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6002797" y="1129698"/>
            <a:ext cx="5503403" cy="4598605"/>
            <a:chOff x="0" y="0"/>
            <a:chExt cx="4657048" cy="3891397"/>
          </a:xfrm>
        </p:grpSpPr>
        <p:sp>
          <p:nvSpPr>
            <p:cNvPr id="8" name="Freeform 8"/>
            <p:cNvSpPr/>
            <p:nvPr/>
          </p:nvSpPr>
          <p:spPr>
            <a:xfrm>
              <a:off x="-10795" y="-1905"/>
              <a:ext cx="4667716" cy="3893175"/>
            </a:xfrm>
            <a:custGeom>
              <a:avLst/>
              <a:gdLst/>
              <a:ahLst/>
              <a:cxnLst/>
              <a:rect l="l" t="t" r="r" b="b"/>
              <a:pathLst>
                <a:path w="4667716" h="3893175">
                  <a:moveTo>
                    <a:pt x="4651587" y="186309"/>
                  </a:moveTo>
                  <a:cubicBezTo>
                    <a:pt x="4651206" y="125349"/>
                    <a:pt x="4660604" y="8509"/>
                    <a:pt x="4660604" y="8509"/>
                  </a:cubicBezTo>
                  <a:lnTo>
                    <a:pt x="4515697" y="6223"/>
                  </a:lnTo>
                  <a:lnTo>
                    <a:pt x="4310210" y="16002"/>
                  </a:lnTo>
                  <a:cubicBezTo>
                    <a:pt x="4310210" y="16002"/>
                    <a:pt x="3976582" y="0"/>
                    <a:pt x="3944704" y="14986"/>
                  </a:cubicBezTo>
                  <a:cubicBezTo>
                    <a:pt x="3912701" y="29972"/>
                    <a:pt x="3846788" y="6223"/>
                    <a:pt x="3846788" y="6223"/>
                  </a:cubicBezTo>
                  <a:lnTo>
                    <a:pt x="931164" y="4318"/>
                  </a:lnTo>
                  <a:lnTo>
                    <a:pt x="640207" y="3556"/>
                  </a:lnTo>
                  <a:lnTo>
                    <a:pt x="413258" y="11430"/>
                  </a:lnTo>
                  <a:lnTo>
                    <a:pt x="149479" y="10668"/>
                  </a:lnTo>
                  <a:lnTo>
                    <a:pt x="49403" y="1905"/>
                  </a:lnTo>
                  <a:cubicBezTo>
                    <a:pt x="33528" y="1905"/>
                    <a:pt x="20701" y="14605"/>
                    <a:pt x="20701" y="30480"/>
                  </a:cubicBezTo>
                  <a:lnTo>
                    <a:pt x="36957" y="275590"/>
                  </a:lnTo>
                  <a:lnTo>
                    <a:pt x="19177" y="546989"/>
                  </a:lnTo>
                  <a:lnTo>
                    <a:pt x="17018" y="3247507"/>
                  </a:lnTo>
                  <a:lnTo>
                    <a:pt x="25019" y="3426323"/>
                  </a:lnTo>
                  <a:cubicBezTo>
                    <a:pt x="25019" y="3426323"/>
                    <a:pt x="0" y="3467471"/>
                    <a:pt x="16002" y="3627491"/>
                  </a:cubicBezTo>
                  <a:cubicBezTo>
                    <a:pt x="32004" y="3787511"/>
                    <a:pt x="49276" y="3882761"/>
                    <a:pt x="49276" y="3882761"/>
                  </a:cubicBezTo>
                  <a:lnTo>
                    <a:pt x="132842" y="3883015"/>
                  </a:lnTo>
                  <a:lnTo>
                    <a:pt x="305562" y="3866505"/>
                  </a:lnTo>
                  <a:lnTo>
                    <a:pt x="532511" y="3884031"/>
                  </a:lnTo>
                  <a:lnTo>
                    <a:pt x="771144" y="3893175"/>
                  </a:lnTo>
                  <a:lnTo>
                    <a:pt x="906526" y="3868029"/>
                  </a:lnTo>
                  <a:lnTo>
                    <a:pt x="1008761" y="3885301"/>
                  </a:lnTo>
                  <a:lnTo>
                    <a:pt x="3911558" y="3887206"/>
                  </a:lnTo>
                  <a:lnTo>
                    <a:pt x="4154509" y="3887841"/>
                  </a:lnTo>
                  <a:lnTo>
                    <a:pt x="4391364" y="3878189"/>
                  </a:lnTo>
                  <a:lnTo>
                    <a:pt x="4577672" y="3888984"/>
                  </a:lnTo>
                  <a:lnTo>
                    <a:pt x="4655143" y="3889238"/>
                  </a:lnTo>
                  <a:lnTo>
                    <a:pt x="4655524" y="3741283"/>
                  </a:lnTo>
                  <a:lnTo>
                    <a:pt x="4655778" y="3627618"/>
                  </a:lnTo>
                  <a:lnTo>
                    <a:pt x="4647903" y="3422132"/>
                  </a:lnTo>
                  <a:lnTo>
                    <a:pt x="4656794" y="3253984"/>
                  </a:lnTo>
                  <a:lnTo>
                    <a:pt x="4658572" y="671576"/>
                  </a:lnTo>
                  <a:lnTo>
                    <a:pt x="4667716" y="424561"/>
                  </a:lnTo>
                  <a:cubicBezTo>
                    <a:pt x="4667716" y="424561"/>
                    <a:pt x="4651714" y="247015"/>
                    <a:pt x="4651333" y="186055"/>
                  </a:cubicBezTo>
                  <a:close/>
                </a:path>
              </a:pathLst>
            </a:custGeom>
            <a:solidFill>
              <a:srgbClr val="FFFFFF"/>
            </a:solidFill>
          </p:spPr>
        </p:sp>
      </p:grpSp>
      <p:sp>
        <p:nvSpPr>
          <p:cNvPr id="205" name="TextBox 205"/>
          <p:cNvSpPr txBox="1"/>
          <p:nvPr/>
        </p:nvSpPr>
        <p:spPr>
          <a:xfrm>
            <a:off x="1126492" y="2138261"/>
            <a:ext cx="4302325" cy="938142"/>
          </a:xfrm>
          <a:prstGeom prst="rect">
            <a:avLst/>
          </a:prstGeom>
        </p:spPr>
        <p:txBody>
          <a:bodyPr lIns="0" tIns="0" rIns="0" bIns="0" rtlCol="0" anchor="t">
            <a:spAutoFit/>
          </a:bodyPr>
          <a:lstStyle/>
          <a:p>
            <a:pPr defTabSz="609630">
              <a:lnSpc>
                <a:spcPts val="2513"/>
              </a:lnSpc>
              <a:spcBef>
                <a:spcPct val="0"/>
              </a:spcBef>
            </a:pPr>
            <a:r>
              <a:rPr lang="el-GR" sz="1933" dirty="0">
                <a:solidFill>
                  <a:srgbClr val="3D3329"/>
                </a:solidFill>
                <a:latin typeface="TT Hoves"/>
                <a:ea typeface="TT Hoves"/>
                <a:cs typeface="TT Hoves"/>
                <a:sym typeface="TT Hoves"/>
              </a:rPr>
              <a:t>Η ανεργία μετριέται σε απόλυτα μεγέθη, π.χ. σε χιλιάδες ανέργους ανά φύλο, ηλικία, περιοχή και έτος.</a:t>
            </a:r>
          </a:p>
        </p:txBody>
      </p:sp>
      <p:sp>
        <p:nvSpPr>
          <p:cNvPr id="206" name="TextBox 206"/>
          <p:cNvSpPr txBox="1"/>
          <p:nvPr/>
        </p:nvSpPr>
        <p:spPr>
          <a:xfrm>
            <a:off x="1126492" y="3637708"/>
            <a:ext cx="4302325" cy="1899944"/>
          </a:xfrm>
          <a:prstGeom prst="rect">
            <a:avLst/>
          </a:prstGeom>
        </p:spPr>
        <p:txBody>
          <a:bodyPr lIns="0" tIns="0" rIns="0" bIns="0" rtlCol="0" anchor="t">
            <a:spAutoFit/>
          </a:bodyPr>
          <a:lstStyle/>
          <a:p>
            <a:pPr defTabSz="609630">
              <a:lnSpc>
                <a:spcPts val="2513"/>
              </a:lnSpc>
              <a:spcBef>
                <a:spcPct val="0"/>
              </a:spcBef>
            </a:pPr>
            <a:r>
              <a:rPr lang="el-GR" sz="1933" dirty="0">
                <a:solidFill>
                  <a:srgbClr val="3D3329"/>
                </a:solidFill>
                <a:latin typeface="TT Hoves"/>
                <a:ea typeface="TT Hoves"/>
                <a:cs typeface="TT Hoves"/>
                <a:sym typeface="TT Hoves"/>
              </a:rPr>
              <a:t>Αυτό, όμως, που ενδιαφέρει περισσότερο και έχει μεγαλύτερη βαρύτητα είναι ο αριθμός των ανέργων σε σχέση με το σύνολο του εργατικού δυναμικού, δηλαδή το </a:t>
            </a:r>
            <a:r>
              <a:rPr lang="el-GR" sz="1933" b="1" dirty="0">
                <a:solidFill>
                  <a:srgbClr val="3D3329"/>
                </a:solidFill>
                <a:latin typeface="TT Hoves"/>
                <a:ea typeface="TT Hoves"/>
                <a:cs typeface="TT Hoves"/>
                <a:sym typeface="TT Hoves"/>
              </a:rPr>
              <a:t>ποσοστό ανεργίας</a:t>
            </a:r>
            <a:r>
              <a:rPr lang="el-GR" sz="1933" dirty="0">
                <a:solidFill>
                  <a:srgbClr val="3D3329"/>
                </a:solidFill>
                <a:latin typeface="TT Hoves"/>
                <a:ea typeface="TT Hoves"/>
                <a:cs typeface="TT Hoves"/>
                <a:sym typeface="TT Hoves"/>
              </a:rPr>
              <a:t>:</a:t>
            </a:r>
          </a:p>
        </p:txBody>
      </p:sp>
      <p:sp>
        <p:nvSpPr>
          <p:cNvPr id="212" name="Freeform 212"/>
          <p:cNvSpPr/>
          <p:nvPr/>
        </p:nvSpPr>
        <p:spPr>
          <a:xfrm rot="1969653">
            <a:off x="11076377" y="4715351"/>
            <a:ext cx="604889" cy="1425120"/>
          </a:xfrm>
          <a:custGeom>
            <a:avLst/>
            <a:gdLst/>
            <a:ahLst/>
            <a:cxnLst/>
            <a:rect l="l" t="t" r="r" b="b"/>
            <a:pathLst>
              <a:path w="821570" h="1416501">
                <a:moveTo>
                  <a:pt x="0" y="0"/>
                </a:moveTo>
                <a:lnTo>
                  <a:pt x="821570" y="0"/>
                </a:lnTo>
                <a:lnTo>
                  <a:pt x="821570" y="1416501"/>
                </a:lnTo>
                <a:lnTo>
                  <a:pt x="0" y="141650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216" name="TextBox 215">
            <a:extLst>
              <a:ext uri="{FF2B5EF4-FFF2-40B4-BE49-F238E27FC236}">
                <a16:creationId xmlns:a16="http://schemas.microsoft.com/office/drawing/2014/main" id="{C637C5C0-926E-2475-439E-21D93D7D0160}"/>
              </a:ext>
            </a:extLst>
          </p:cNvPr>
          <p:cNvSpPr txBox="1"/>
          <p:nvPr/>
        </p:nvSpPr>
        <p:spPr>
          <a:xfrm>
            <a:off x="680469" y="1102517"/>
            <a:ext cx="6194322" cy="891975"/>
          </a:xfrm>
          <a:prstGeom prst="rect">
            <a:avLst/>
          </a:prstGeom>
          <a:noFill/>
        </p:spPr>
        <p:txBody>
          <a:bodyPr wrap="square">
            <a:spAutoFit/>
          </a:bodyPr>
          <a:lstStyle/>
          <a:p>
            <a:pPr marL="0" marR="0" lvl="0" indent="0" algn="l" defTabSz="609630" rtl="0" eaLnBrk="1" fontAlgn="auto" latinLnBrk="0" hangingPunct="1">
              <a:lnSpc>
                <a:spcPts val="6800"/>
              </a:lnSpc>
              <a:spcBef>
                <a:spcPct val="0"/>
              </a:spcBef>
              <a:spcAft>
                <a:spcPts val="0"/>
              </a:spcAft>
              <a:buClrTx/>
              <a:buSzTx/>
              <a:buFontTx/>
              <a:buNone/>
              <a:tabLst/>
              <a:defRPr/>
            </a:pPr>
            <a:r>
              <a:rPr kumimoji="0" lang="el-GR" sz="4666" b="1" i="0" u="none" strike="noStrike" kern="1200" cap="none" spc="0" normalizeH="0" baseline="0" noProof="0" dirty="0">
                <a:ln>
                  <a:noFill/>
                </a:ln>
                <a:solidFill>
                  <a:srgbClr val="2A2E3A"/>
                </a:solidFill>
                <a:effectLst/>
                <a:uLnTx/>
                <a:uFillTx/>
                <a:latin typeface="PF Square Sans Pro" panose="02000800000000020004" pitchFamily="2" charset="0"/>
                <a:ea typeface="+mn-ea"/>
                <a:cs typeface="+mn-cs"/>
                <a:sym typeface="Nourd Semi-Bold"/>
              </a:rPr>
              <a:t>Μέτρηση</a:t>
            </a:r>
            <a:r>
              <a:rPr kumimoji="0" lang="el-GR" sz="4000" b="1" i="0" u="none" strike="noStrike" kern="1200" cap="none" spc="0" normalizeH="0" baseline="0" noProof="0" dirty="0">
                <a:ln>
                  <a:noFill/>
                </a:ln>
                <a:solidFill>
                  <a:srgbClr val="2C2C2C"/>
                </a:solidFill>
                <a:effectLst/>
                <a:uLnTx/>
                <a:uFillTx/>
                <a:latin typeface="Nourd Semi-Bold"/>
                <a:ea typeface="Nourd Semi-Bold"/>
                <a:cs typeface="Nourd Semi-Bold"/>
                <a:sym typeface="Nourd Semi-Bold"/>
              </a:rPr>
              <a:t> </a:t>
            </a:r>
            <a:r>
              <a:rPr kumimoji="0" lang="el-GR" sz="4666" b="1" i="0" u="none" strike="noStrike" kern="1200" cap="none" spc="0" normalizeH="0" baseline="0" noProof="0" dirty="0">
                <a:ln>
                  <a:noFill/>
                </a:ln>
                <a:solidFill>
                  <a:srgbClr val="2A2E3A"/>
                </a:solidFill>
                <a:effectLst/>
                <a:uLnTx/>
                <a:uFillTx/>
                <a:latin typeface="PF Square Sans Pro" panose="02000800000000020004" pitchFamily="2" charset="0"/>
                <a:ea typeface="+mn-ea"/>
                <a:cs typeface="+mn-cs"/>
                <a:sym typeface="Nourd Semi-Bold"/>
              </a:rPr>
              <a:t>Ανεργίας</a:t>
            </a:r>
            <a:endParaRPr kumimoji="0" lang="en-US" sz="4666" b="1" i="0" u="none" strike="noStrike" kern="1200" cap="none" spc="0" normalizeH="0" baseline="0" noProof="0" dirty="0">
              <a:ln>
                <a:noFill/>
              </a:ln>
              <a:solidFill>
                <a:srgbClr val="2A2E3A"/>
              </a:solidFill>
              <a:effectLst/>
              <a:uLnTx/>
              <a:uFillTx/>
              <a:latin typeface="PF Square Sans Pro" panose="02000800000000020004" pitchFamily="2" charset="0"/>
              <a:ea typeface="+mn-ea"/>
              <a:cs typeface="+mn-cs"/>
              <a:sym typeface="Nourd Semi-Bold"/>
            </a:endParaRPr>
          </a:p>
        </p:txBody>
      </p:sp>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4EF044DA-6322-3D20-B3CF-8577D54C2529}"/>
                  </a:ext>
                </a:extLst>
              </p:cNvPr>
              <p:cNvSpPr txBox="1"/>
              <p:nvPr/>
            </p:nvSpPr>
            <p:spPr>
              <a:xfrm>
                <a:off x="6096000" y="2613554"/>
                <a:ext cx="5640730" cy="1559914"/>
              </a:xfrm>
              <a:prstGeom prst="rect">
                <a:avLst/>
              </a:prstGeom>
              <a:noFill/>
            </p:spPr>
            <p:txBody>
              <a:bodyPr wrap="square" lIns="0" tIns="0" rIns="0" bIns="0" rtlCol="0">
                <a:spAutoFit/>
              </a:bodyPr>
              <a:lstStyle/>
              <a:p>
                <a:pPr>
                  <a:lnSpc>
                    <a:spcPct val="120000"/>
                  </a:lnSpc>
                </a:pPr>
                <a14:m>
                  <m:oMathPara xmlns:m="http://schemas.openxmlformats.org/officeDocument/2006/math">
                    <m:oMathParaPr>
                      <m:jc m:val="centerGroup"/>
                    </m:oMathParaPr>
                    <m:oMath xmlns:m="http://schemas.openxmlformats.org/officeDocument/2006/math">
                      <m:r>
                        <m:rPr>
                          <m:nor/>
                        </m:rPr>
                        <a:rPr lang="el-GR" sz="3000" b="1" i="0" smtClean="0">
                          <a:latin typeface="Inter" panose="020B0604020202020204" charset="0"/>
                          <a:ea typeface="Inter" panose="020B0604020202020204" charset="0"/>
                        </a:rPr>
                        <m:t>Ποσοστό</m:t>
                      </m:r>
                      <m:r>
                        <m:rPr>
                          <m:nor/>
                        </m:rPr>
                        <a:rPr lang="el-GR" sz="3000" b="1" i="0" smtClean="0">
                          <a:latin typeface="Inter" panose="020B0604020202020204" charset="0"/>
                          <a:ea typeface="Inter" panose="020B0604020202020204" charset="0"/>
                        </a:rPr>
                        <m:t> </m:t>
                      </m:r>
                      <m:r>
                        <m:rPr>
                          <m:nor/>
                        </m:rPr>
                        <a:rPr lang="el-GR" sz="3000" b="1" i="0" smtClean="0">
                          <a:latin typeface="Inter" panose="020B0604020202020204" charset="0"/>
                          <a:ea typeface="Inter" panose="020B0604020202020204" charset="0"/>
                        </a:rPr>
                        <m:t>Ανεργίας</m:t>
                      </m:r>
                      <m:r>
                        <m:rPr>
                          <m:nor/>
                        </m:rPr>
                        <a:rPr lang="el-GR" sz="3000" b="0" i="0" smtClean="0">
                          <a:latin typeface="Inter" panose="020B0604020202020204" charset="0"/>
                          <a:ea typeface="Inter" panose="020B0604020202020204" charset="0"/>
                        </a:rPr>
                        <m:t> </m:t>
                      </m:r>
                      <m:r>
                        <m:rPr>
                          <m:nor/>
                        </m:rPr>
                        <a:rPr lang="en-US" sz="3000" i="0" smtClean="0">
                          <a:latin typeface="Inter" panose="020B0604020202020204" charset="0"/>
                          <a:ea typeface="Inter" panose="020B0604020202020204" charset="0"/>
                        </a:rPr>
                        <m:t>=</m:t>
                      </m:r>
                      <m:r>
                        <m:rPr>
                          <m:nor/>
                        </m:rPr>
                        <a:rPr lang="el-GR" sz="3000" b="0" i="0" smtClean="0">
                          <a:latin typeface="Inter" panose="020B0604020202020204" charset="0"/>
                          <a:ea typeface="Inter" panose="020B0604020202020204" charset="0"/>
                        </a:rPr>
                        <m:t> </m:t>
                      </m:r>
                    </m:oMath>
                  </m:oMathPara>
                </a14:m>
                <a:endParaRPr lang="el-GR" sz="3000" b="0" i="0" dirty="0">
                  <a:latin typeface="Inter" panose="020B0604020202020204" charset="0"/>
                  <a:ea typeface="Inter" panose="020B0604020202020204" charset="0"/>
                </a:endParaRPr>
              </a:p>
              <a:p>
                <a:pPr algn="ctr">
                  <a:lnSpc>
                    <a:spcPct val="120000"/>
                  </a:lnSpc>
                </a:pPr>
                <a14:m>
                  <m:oMath xmlns:m="http://schemas.openxmlformats.org/officeDocument/2006/math">
                    <m:f>
                      <m:fPr>
                        <m:ctrlPr>
                          <a:rPr lang="en-US" sz="3000" i="1" smtClean="0">
                            <a:latin typeface="Cambria Math" panose="02040503050406030204" pitchFamily="18" charset="0"/>
                          </a:rPr>
                        </m:ctrlPr>
                      </m:fPr>
                      <m:num>
                        <m:r>
                          <m:rPr>
                            <m:nor/>
                          </m:rPr>
                          <a:rPr lang="el-GR" sz="3000" b="0" i="0" smtClean="0">
                            <a:latin typeface="Inter" panose="020B0604020202020204" charset="0"/>
                            <a:ea typeface="Inter" panose="020B0604020202020204" charset="0"/>
                          </a:rPr>
                          <m:t>Ά</m:t>
                        </m:r>
                        <m:r>
                          <m:rPr>
                            <m:nor/>
                          </m:rPr>
                          <a:rPr lang="el-GR" sz="3000" b="0" i="0" smtClean="0">
                            <a:latin typeface="Inter" panose="020B0604020202020204" charset="0"/>
                            <a:ea typeface="Inter" panose="020B0604020202020204" charset="0"/>
                          </a:rPr>
                          <m:t>νεργοι</m:t>
                        </m:r>
                      </m:num>
                      <m:den>
                        <m:r>
                          <m:rPr>
                            <m:nor/>
                          </m:rPr>
                          <a:rPr lang="el-GR" sz="3000" b="0" i="0" smtClean="0">
                            <a:latin typeface="Inter" panose="020B0604020202020204" charset="0"/>
                            <a:ea typeface="Inter" panose="020B0604020202020204" charset="0"/>
                          </a:rPr>
                          <m:t>Εργατικό</m:t>
                        </m:r>
                        <m:r>
                          <m:rPr>
                            <m:nor/>
                          </m:rPr>
                          <a:rPr lang="el-GR" sz="3000" b="0" i="0" smtClean="0">
                            <a:latin typeface="Inter" panose="020B0604020202020204" charset="0"/>
                            <a:ea typeface="Inter" panose="020B0604020202020204" charset="0"/>
                          </a:rPr>
                          <m:t> </m:t>
                        </m:r>
                        <m:r>
                          <m:rPr>
                            <m:nor/>
                          </m:rPr>
                          <a:rPr lang="el-GR" sz="3000" b="0" i="0" smtClean="0">
                            <a:latin typeface="Inter" panose="020B0604020202020204" charset="0"/>
                            <a:ea typeface="Inter" panose="020B0604020202020204" charset="0"/>
                          </a:rPr>
                          <m:t>Δυναμικό</m:t>
                        </m:r>
                      </m:den>
                    </m:f>
                    <m:r>
                      <m:rPr>
                        <m:nor/>
                      </m:rPr>
                      <a:rPr lang="en-US" sz="3000" i="0" smtClean="0">
                        <a:latin typeface="Inter" panose="020B0604020202020204" charset="0"/>
                        <a:ea typeface="Inter" panose="020B0604020202020204" charset="0"/>
                      </a:rPr>
                      <m:t>×</m:t>
                    </m:r>
                  </m:oMath>
                </a14:m>
                <a:r>
                  <a:rPr lang="el-GR" sz="3000" dirty="0">
                    <a:latin typeface="Inter" panose="020B0604020202020204" charset="0"/>
                    <a:ea typeface="Inter" panose="020B0604020202020204" charset="0"/>
                  </a:rPr>
                  <a:t>100</a:t>
                </a:r>
              </a:p>
            </p:txBody>
          </p:sp>
        </mc:Choice>
        <mc:Fallback xmlns="">
          <p:sp>
            <p:nvSpPr>
              <p:cNvPr id="217" name="TextBox 216">
                <a:extLst>
                  <a:ext uri="{FF2B5EF4-FFF2-40B4-BE49-F238E27FC236}">
                    <a16:creationId xmlns:a16="http://schemas.microsoft.com/office/drawing/2014/main" id="{4EF044DA-6322-3D20-B3CF-8577D54C2529}"/>
                  </a:ext>
                </a:extLst>
              </p:cNvPr>
              <p:cNvSpPr txBox="1">
                <a:spLocks noRot="1" noChangeAspect="1" noMove="1" noResize="1" noEditPoints="1" noAdjustHandles="1" noChangeArrowheads="1" noChangeShapeType="1" noTextEdit="1"/>
              </p:cNvSpPr>
              <p:nvPr/>
            </p:nvSpPr>
            <p:spPr>
              <a:xfrm>
                <a:off x="6096000" y="2613554"/>
                <a:ext cx="5640730" cy="1559914"/>
              </a:xfrm>
              <a:prstGeom prst="rect">
                <a:avLst/>
              </a:prstGeom>
              <a:blipFill>
                <a:blip r:embed="rId6"/>
                <a:stretch>
                  <a:fillRect b="-1953"/>
                </a:stretch>
              </a:blipFill>
            </p:spPr>
            <p:txBody>
              <a:bodyPr/>
              <a:lstStyle/>
              <a:p>
                <a:r>
                  <a:rPr lang="el-GR">
                    <a:noFill/>
                  </a:rPr>
                  <a:t> </a:t>
                </a:r>
              </a:p>
            </p:txBody>
          </p:sp>
        </mc:Fallback>
      </mc:AlternateContent>
      <p:sp>
        <p:nvSpPr>
          <p:cNvPr id="218" name="Freeform 4" descr="Κοινοποίηση">
            <a:extLst>
              <a:ext uri="{FF2B5EF4-FFF2-40B4-BE49-F238E27FC236}">
                <a16:creationId xmlns:a16="http://schemas.microsoft.com/office/drawing/2014/main" id="{9897816D-7C8C-3183-67BB-0131BE4D6197}"/>
              </a:ext>
            </a:extLst>
          </p:cNvPr>
          <p:cNvSpPr/>
          <p:nvPr/>
        </p:nvSpPr>
        <p:spPr>
          <a:xfrm>
            <a:off x="641141" y="2089597"/>
            <a:ext cx="440692" cy="441736"/>
          </a:xfrm>
          <a:custGeom>
            <a:avLst/>
            <a:gdLst/>
            <a:ahLst/>
            <a:cxnLst/>
            <a:rect l="l" t="t" r="r" b="b"/>
            <a:pathLst>
              <a:path w="479119" h="473892">
                <a:moveTo>
                  <a:pt x="0" y="0"/>
                </a:moveTo>
                <a:lnTo>
                  <a:pt x="479119" y="0"/>
                </a:lnTo>
                <a:lnTo>
                  <a:pt x="479119" y="473892"/>
                </a:lnTo>
                <a:lnTo>
                  <a:pt x="0" y="4738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9" name="Freeform 19">
            <a:extLst>
              <a:ext uri="{FF2B5EF4-FFF2-40B4-BE49-F238E27FC236}">
                <a16:creationId xmlns:a16="http://schemas.microsoft.com/office/drawing/2014/main" id="{64E0429A-CC27-C1FC-6C49-BC1EE62116F7}"/>
              </a:ext>
            </a:extLst>
          </p:cNvPr>
          <p:cNvSpPr/>
          <p:nvPr/>
        </p:nvSpPr>
        <p:spPr>
          <a:xfrm rot="-7137048">
            <a:off x="4639703" y="4299942"/>
            <a:ext cx="1437275" cy="2430790"/>
          </a:xfrm>
          <a:custGeom>
            <a:avLst/>
            <a:gdLst/>
            <a:ahLst/>
            <a:cxnLst/>
            <a:rect l="l" t="t" r="r" b="b"/>
            <a:pathLst>
              <a:path w="1046354" h="1338360">
                <a:moveTo>
                  <a:pt x="0" y="0"/>
                </a:moveTo>
                <a:lnTo>
                  <a:pt x="1046354" y="0"/>
                </a:lnTo>
                <a:lnTo>
                  <a:pt x="1046354" y="1338360"/>
                </a:lnTo>
                <a:lnTo>
                  <a:pt x="0" y="13383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3" name="Freeform 7">
            <a:extLst>
              <a:ext uri="{FF2B5EF4-FFF2-40B4-BE49-F238E27FC236}">
                <a16:creationId xmlns:a16="http://schemas.microsoft.com/office/drawing/2014/main" id="{A47BC4AD-7C6E-0D10-B975-0093AF881CEF}"/>
              </a:ext>
            </a:extLst>
          </p:cNvPr>
          <p:cNvSpPr/>
          <p:nvPr/>
        </p:nvSpPr>
        <p:spPr>
          <a:xfrm rot="5116384">
            <a:off x="10069081" y="526473"/>
            <a:ext cx="915323" cy="1485797"/>
          </a:xfrm>
          <a:custGeom>
            <a:avLst/>
            <a:gdLst/>
            <a:ahLst/>
            <a:cxnLst/>
            <a:rect l="l" t="t" r="r" b="b"/>
            <a:pathLst>
              <a:path w="1098795" h="1894474">
                <a:moveTo>
                  <a:pt x="0" y="0"/>
                </a:moveTo>
                <a:lnTo>
                  <a:pt x="1098795" y="0"/>
                </a:lnTo>
                <a:lnTo>
                  <a:pt x="1098795" y="1894474"/>
                </a:lnTo>
                <a:lnTo>
                  <a:pt x="0" y="18944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Freeform 2"/>
          <p:cNvSpPr/>
          <p:nvPr/>
        </p:nvSpPr>
        <p:spPr>
          <a:xfrm rot="2785693" flipH="1">
            <a:off x="-1994506" y="-2299220"/>
            <a:ext cx="5689395" cy="5703655"/>
          </a:xfrm>
          <a:custGeom>
            <a:avLst/>
            <a:gdLst/>
            <a:ahLst/>
            <a:cxnLst/>
            <a:rect l="l" t="t" r="r" b="b"/>
            <a:pathLst>
              <a:path w="8534093" h="8555482">
                <a:moveTo>
                  <a:pt x="8534093" y="0"/>
                </a:moveTo>
                <a:lnTo>
                  <a:pt x="0" y="0"/>
                </a:lnTo>
                <a:lnTo>
                  <a:pt x="0" y="8555481"/>
                </a:lnTo>
                <a:lnTo>
                  <a:pt x="8534093" y="8555481"/>
                </a:lnTo>
                <a:lnTo>
                  <a:pt x="8534093"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981456" y="2517222"/>
            <a:ext cx="4720491" cy="1758600"/>
            <a:chOff x="0" y="0"/>
            <a:chExt cx="2018387" cy="579461"/>
          </a:xfrm>
        </p:grpSpPr>
        <p:sp>
          <p:nvSpPr>
            <p:cNvPr id="4" name="Freeform 4"/>
            <p:cNvSpPr/>
            <p:nvPr/>
          </p:nvSpPr>
          <p:spPr>
            <a:xfrm>
              <a:off x="0" y="0"/>
              <a:ext cx="2018387" cy="579461"/>
            </a:xfrm>
            <a:custGeom>
              <a:avLst/>
              <a:gdLst/>
              <a:ahLst/>
              <a:cxnLst/>
              <a:rect l="l" t="t" r="r" b="b"/>
              <a:pathLst>
                <a:path w="2018387" h="579461">
                  <a:moveTo>
                    <a:pt x="31708" y="0"/>
                  </a:moveTo>
                  <a:lnTo>
                    <a:pt x="1986679" y="0"/>
                  </a:lnTo>
                  <a:cubicBezTo>
                    <a:pt x="2004191" y="0"/>
                    <a:pt x="2018387" y="14196"/>
                    <a:pt x="2018387" y="31708"/>
                  </a:cubicBezTo>
                  <a:lnTo>
                    <a:pt x="2018387" y="547753"/>
                  </a:lnTo>
                  <a:cubicBezTo>
                    <a:pt x="2018387" y="565264"/>
                    <a:pt x="2004191" y="579461"/>
                    <a:pt x="1986679" y="579461"/>
                  </a:cubicBezTo>
                  <a:lnTo>
                    <a:pt x="31708" y="579461"/>
                  </a:lnTo>
                  <a:cubicBezTo>
                    <a:pt x="14196" y="579461"/>
                    <a:pt x="0" y="565264"/>
                    <a:pt x="0" y="547753"/>
                  </a:cubicBezTo>
                  <a:lnTo>
                    <a:pt x="0" y="31708"/>
                  </a:lnTo>
                  <a:cubicBezTo>
                    <a:pt x="0" y="14196"/>
                    <a:pt x="14196" y="0"/>
                    <a:pt x="31708" y="0"/>
                  </a:cubicBezTo>
                  <a:close/>
                </a:path>
              </a:pathLst>
            </a:custGeom>
            <a:solidFill>
              <a:srgbClr val="013165"/>
            </a:solidFill>
          </p:spPr>
        </p:sp>
        <p:sp>
          <p:nvSpPr>
            <p:cNvPr id="5" name="TextBox 5"/>
            <p:cNvSpPr txBox="1"/>
            <p:nvPr/>
          </p:nvSpPr>
          <p:spPr>
            <a:xfrm>
              <a:off x="0" y="-66675"/>
              <a:ext cx="2018387" cy="646136"/>
            </a:xfrm>
            <a:prstGeom prst="rect">
              <a:avLst/>
            </a:prstGeom>
          </p:spPr>
          <p:txBody>
            <a:bodyPr lIns="33867" tIns="33867" rIns="33867" bIns="33867" rtlCol="0" anchor="ctr"/>
            <a:lstStyle/>
            <a:p>
              <a:pPr algn="ctr" defTabSz="609630">
                <a:lnSpc>
                  <a:spcPts val="2229"/>
                </a:lnSpc>
              </a:pPr>
              <a:endParaRPr sz="1200">
                <a:solidFill>
                  <a:prstClr val="black"/>
                </a:solidFill>
                <a:latin typeface="Calibri"/>
              </a:endParaRPr>
            </a:p>
          </p:txBody>
        </p:sp>
      </p:grpSp>
      <p:grpSp>
        <p:nvGrpSpPr>
          <p:cNvPr id="6" name="Group 6"/>
          <p:cNvGrpSpPr/>
          <p:nvPr/>
        </p:nvGrpSpPr>
        <p:grpSpPr>
          <a:xfrm>
            <a:off x="981456" y="4716137"/>
            <a:ext cx="4720491" cy="1806277"/>
            <a:chOff x="0" y="0"/>
            <a:chExt cx="2018387" cy="579461"/>
          </a:xfrm>
        </p:grpSpPr>
        <p:sp>
          <p:nvSpPr>
            <p:cNvPr id="7" name="Freeform 7"/>
            <p:cNvSpPr/>
            <p:nvPr/>
          </p:nvSpPr>
          <p:spPr>
            <a:xfrm>
              <a:off x="0" y="0"/>
              <a:ext cx="2018387" cy="579461"/>
            </a:xfrm>
            <a:custGeom>
              <a:avLst/>
              <a:gdLst/>
              <a:ahLst/>
              <a:cxnLst/>
              <a:rect l="l" t="t" r="r" b="b"/>
              <a:pathLst>
                <a:path w="2018387" h="579461">
                  <a:moveTo>
                    <a:pt x="31708" y="0"/>
                  </a:moveTo>
                  <a:lnTo>
                    <a:pt x="1986679" y="0"/>
                  </a:lnTo>
                  <a:cubicBezTo>
                    <a:pt x="2004191" y="0"/>
                    <a:pt x="2018387" y="14196"/>
                    <a:pt x="2018387" y="31708"/>
                  </a:cubicBezTo>
                  <a:lnTo>
                    <a:pt x="2018387" y="547753"/>
                  </a:lnTo>
                  <a:cubicBezTo>
                    <a:pt x="2018387" y="565264"/>
                    <a:pt x="2004191" y="579461"/>
                    <a:pt x="1986679" y="579461"/>
                  </a:cubicBezTo>
                  <a:lnTo>
                    <a:pt x="31708" y="579461"/>
                  </a:lnTo>
                  <a:cubicBezTo>
                    <a:pt x="14196" y="579461"/>
                    <a:pt x="0" y="565264"/>
                    <a:pt x="0" y="547753"/>
                  </a:cubicBezTo>
                  <a:lnTo>
                    <a:pt x="0" y="31708"/>
                  </a:lnTo>
                  <a:cubicBezTo>
                    <a:pt x="0" y="14196"/>
                    <a:pt x="14196" y="0"/>
                    <a:pt x="31708" y="0"/>
                  </a:cubicBezTo>
                  <a:close/>
                </a:path>
              </a:pathLst>
            </a:custGeom>
            <a:solidFill>
              <a:srgbClr val="013165"/>
            </a:solidFill>
          </p:spPr>
        </p:sp>
        <p:sp>
          <p:nvSpPr>
            <p:cNvPr id="8" name="TextBox 8"/>
            <p:cNvSpPr txBox="1"/>
            <p:nvPr/>
          </p:nvSpPr>
          <p:spPr>
            <a:xfrm>
              <a:off x="0" y="-66675"/>
              <a:ext cx="2018387" cy="646136"/>
            </a:xfrm>
            <a:prstGeom prst="rect">
              <a:avLst/>
            </a:prstGeom>
          </p:spPr>
          <p:txBody>
            <a:bodyPr lIns="33867" tIns="33867" rIns="33867" bIns="33867" rtlCol="0" anchor="ctr"/>
            <a:lstStyle/>
            <a:p>
              <a:pPr algn="ctr" defTabSz="609630">
                <a:lnSpc>
                  <a:spcPts val="2229"/>
                </a:lnSpc>
              </a:pPr>
              <a:endParaRPr sz="1200">
                <a:solidFill>
                  <a:prstClr val="black"/>
                </a:solidFill>
                <a:latin typeface="Calibri"/>
              </a:endParaRPr>
            </a:p>
          </p:txBody>
        </p:sp>
      </p:grpSp>
      <p:sp>
        <p:nvSpPr>
          <p:cNvPr id="9" name="Freeform 9"/>
          <p:cNvSpPr/>
          <p:nvPr/>
        </p:nvSpPr>
        <p:spPr>
          <a:xfrm rot="-5008063">
            <a:off x="10457004" y="4778141"/>
            <a:ext cx="2628037" cy="2225444"/>
          </a:xfrm>
          <a:custGeom>
            <a:avLst/>
            <a:gdLst/>
            <a:ahLst/>
            <a:cxnLst/>
            <a:rect l="l" t="t" r="r" b="b"/>
            <a:pathLst>
              <a:path w="3942056" h="3338166">
                <a:moveTo>
                  <a:pt x="0" y="0"/>
                </a:moveTo>
                <a:lnTo>
                  <a:pt x="3942056" y="0"/>
                </a:lnTo>
                <a:lnTo>
                  <a:pt x="3942056" y="3338166"/>
                </a:lnTo>
                <a:lnTo>
                  <a:pt x="0" y="3338166"/>
                </a:lnTo>
                <a:lnTo>
                  <a:pt x="0" y="0"/>
                </a:lnTo>
                <a:close/>
              </a:path>
            </a:pathLst>
          </a:custGeom>
          <a:blipFill>
            <a:blip r:embed="rId4">
              <a:extLst>
                <a:ext uri="{96DAC541-7B7A-43D3-8B79-37D633B846F1}">
                  <asvg:svgBlip xmlns:asvg="http://schemas.microsoft.com/office/drawing/2016/SVG/main" r:embed="rId5"/>
                </a:ext>
              </a:extLst>
            </a:blip>
            <a:stretch>
              <a:fillRect r="-109088"/>
            </a:stretch>
          </a:blipFill>
        </p:spPr>
      </p:sp>
      <p:grpSp>
        <p:nvGrpSpPr>
          <p:cNvPr id="10" name="Group 10"/>
          <p:cNvGrpSpPr/>
          <p:nvPr/>
        </p:nvGrpSpPr>
        <p:grpSpPr>
          <a:xfrm>
            <a:off x="6199830" y="2517223"/>
            <a:ext cx="4720491" cy="1769020"/>
            <a:chOff x="0" y="0"/>
            <a:chExt cx="2018387" cy="579461"/>
          </a:xfrm>
        </p:grpSpPr>
        <p:sp>
          <p:nvSpPr>
            <p:cNvPr id="11" name="Freeform 11"/>
            <p:cNvSpPr/>
            <p:nvPr/>
          </p:nvSpPr>
          <p:spPr>
            <a:xfrm>
              <a:off x="0" y="0"/>
              <a:ext cx="2018387" cy="579461"/>
            </a:xfrm>
            <a:custGeom>
              <a:avLst/>
              <a:gdLst/>
              <a:ahLst/>
              <a:cxnLst/>
              <a:rect l="l" t="t" r="r" b="b"/>
              <a:pathLst>
                <a:path w="2018387" h="579461">
                  <a:moveTo>
                    <a:pt x="31708" y="0"/>
                  </a:moveTo>
                  <a:lnTo>
                    <a:pt x="1986679" y="0"/>
                  </a:lnTo>
                  <a:cubicBezTo>
                    <a:pt x="2004191" y="0"/>
                    <a:pt x="2018387" y="14196"/>
                    <a:pt x="2018387" y="31708"/>
                  </a:cubicBezTo>
                  <a:lnTo>
                    <a:pt x="2018387" y="547753"/>
                  </a:lnTo>
                  <a:cubicBezTo>
                    <a:pt x="2018387" y="565264"/>
                    <a:pt x="2004191" y="579461"/>
                    <a:pt x="1986679" y="579461"/>
                  </a:cubicBezTo>
                  <a:lnTo>
                    <a:pt x="31708" y="579461"/>
                  </a:lnTo>
                  <a:cubicBezTo>
                    <a:pt x="14196" y="579461"/>
                    <a:pt x="0" y="565264"/>
                    <a:pt x="0" y="547753"/>
                  </a:cubicBezTo>
                  <a:lnTo>
                    <a:pt x="0" y="31708"/>
                  </a:lnTo>
                  <a:cubicBezTo>
                    <a:pt x="0" y="14196"/>
                    <a:pt x="14196" y="0"/>
                    <a:pt x="31708" y="0"/>
                  </a:cubicBezTo>
                  <a:close/>
                </a:path>
              </a:pathLst>
            </a:custGeom>
            <a:solidFill>
              <a:srgbClr val="013165"/>
            </a:solidFill>
          </p:spPr>
        </p:sp>
        <p:sp>
          <p:nvSpPr>
            <p:cNvPr id="12" name="TextBox 12"/>
            <p:cNvSpPr txBox="1"/>
            <p:nvPr/>
          </p:nvSpPr>
          <p:spPr>
            <a:xfrm>
              <a:off x="0" y="-66675"/>
              <a:ext cx="2018387" cy="646136"/>
            </a:xfrm>
            <a:prstGeom prst="rect">
              <a:avLst/>
            </a:prstGeom>
          </p:spPr>
          <p:txBody>
            <a:bodyPr lIns="33867" tIns="33867" rIns="33867" bIns="33867" rtlCol="0" anchor="ctr"/>
            <a:lstStyle/>
            <a:p>
              <a:pPr algn="ctr" defTabSz="609630">
                <a:lnSpc>
                  <a:spcPts val="2229"/>
                </a:lnSpc>
              </a:pPr>
              <a:endParaRPr sz="1200">
                <a:solidFill>
                  <a:prstClr val="black"/>
                </a:solidFill>
                <a:latin typeface="Calibri"/>
              </a:endParaRPr>
            </a:p>
          </p:txBody>
        </p:sp>
      </p:grpSp>
      <p:grpSp>
        <p:nvGrpSpPr>
          <p:cNvPr id="13" name="Group 13"/>
          <p:cNvGrpSpPr/>
          <p:nvPr/>
        </p:nvGrpSpPr>
        <p:grpSpPr>
          <a:xfrm>
            <a:off x="6262556" y="4889089"/>
            <a:ext cx="4720491" cy="1631008"/>
            <a:chOff x="0" y="0"/>
            <a:chExt cx="2018387" cy="579461"/>
          </a:xfrm>
        </p:grpSpPr>
        <p:sp>
          <p:nvSpPr>
            <p:cNvPr id="14" name="Freeform 14"/>
            <p:cNvSpPr/>
            <p:nvPr/>
          </p:nvSpPr>
          <p:spPr>
            <a:xfrm>
              <a:off x="0" y="0"/>
              <a:ext cx="2018387" cy="579461"/>
            </a:xfrm>
            <a:custGeom>
              <a:avLst/>
              <a:gdLst/>
              <a:ahLst/>
              <a:cxnLst/>
              <a:rect l="l" t="t" r="r" b="b"/>
              <a:pathLst>
                <a:path w="2018387" h="579461">
                  <a:moveTo>
                    <a:pt x="31708" y="0"/>
                  </a:moveTo>
                  <a:lnTo>
                    <a:pt x="1986679" y="0"/>
                  </a:lnTo>
                  <a:cubicBezTo>
                    <a:pt x="2004191" y="0"/>
                    <a:pt x="2018387" y="14196"/>
                    <a:pt x="2018387" y="31708"/>
                  </a:cubicBezTo>
                  <a:lnTo>
                    <a:pt x="2018387" y="547753"/>
                  </a:lnTo>
                  <a:cubicBezTo>
                    <a:pt x="2018387" y="565264"/>
                    <a:pt x="2004191" y="579461"/>
                    <a:pt x="1986679" y="579461"/>
                  </a:cubicBezTo>
                  <a:lnTo>
                    <a:pt x="31708" y="579461"/>
                  </a:lnTo>
                  <a:cubicBezTo>
                    <a:pt x="14196" y="579461"/>
                    <a:pt x="0" y="565264"/>
                    <a:pt x="0" y="547753"/>
                  </a:cubicBezTo>
                  <a:lnTo>
                    <a:pt x="0" y="31708"/>
                  </a:lnTo>
                  <a:cubicBezTo>
                    <a:pt x="0" y="14196"/>
                    <a:pt x="14196" y="0"/>
                    <a:pt x="31708" y="0"/>
                  </a:cubicBezTo>
                  <a:close/>
                </a:path>
              </a:pathLst>
            </a:custGeom>
            <a:solidFill>
              <a:srgbClr val="013165"/>
            </a:solidFill>
          </p:spPr>
        </p:sp>
        <p:sp>
          <p:nvSpPr>
            <p:cNvPr id="15" name="TextBox 15"/>
            <p:cNvSpPr txBox="1"/>
            <p:nvPr/>
          </p:nvSpPr>
          <p:spPr>
            <a:xfrm>
              <a:off x="0" y="-66675"/>
              <a:ext cx="2018387" cy="646136"/>
            </a:xfrm>
            <a:prstGeom prst="rect">
              <a:avLst/>
            </a:prstGeom>
          </p:spPr>
          <p:txBody>
            <a:bodyPr lIns="33867" tIns="33867" rIns="33867" bIns="33867" rtlCol="0" anchor="ctr"/>
            <a:lstStyle/>
            <a:p>
              <a:pPr algn="ctr" defTabSz="609630">
                <a:lnSpc>
                  <a:spcPts val="2229"/>
                </a:lnSpc>
              </a:pPr>
              <a:endParaRPr sz="1200">
                <a:solidFill>
                  <a:prstClr val="black"/>
                </a:solidFill>
                <a:latin typeface="Calibri"/>
              </a:endParaRPr>
            </a:p>
          </p:txBody>
        </p:sp>
      </p:grpSp>
      <p:sp>
        <p:nvSpPr>
          <p:cNvPr id="16" name="Freeform 16"/>
          <p:cNvSpPr/>
          <p:nvPr/>
        </p:nvSpPr>
        <p:spPr>
          <a:xfrm>
            <a:off x="637622" y="2352938"/>
            <a:ext cx="2704079" cy="501484"/>
          </a:xfrm>
          <a:custGeom>
            <a:avLst/>
            <a:gdLst/>
            <a:ahLst/>
            <a:cxnLst/>
            <a:rect l="l" t="t" r="r" b="b"/>
            <a:pathLst>
              <a:path w="4056119" h="752226">
                <a:moveTo>
                  <a:pt x="0" y="0"/>
                </a:moveTo>
                <a:lnTo>
                  <a:pt x="4056119" y="0"/>
                </a:lnTo>
                <a:lnTo>
                  <a:pt x="4056119" y="752226"/>
                </a:lnTo>
                <a:lnTo>
                  <a:pt x="0" y="7522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658428" y="4529707"/>
            <a:ext cx="2704079" cy="501484"/>
          </a:xfrm>
          <a:custGeom>
            <a:avLst/>
            <a:gdLst/>
            <a:ahLst/>
            <a:cxnLst/>
            <a:rect l="l" t="t" r="r" b="b"/>
            <a:pathLst>
              <a:path w="4056119" h="752226">
                <a:moveTo>
                  <a:pt x="0" y="0"/>
                </a:moveTo>
                <a:lnTo>
                  <a:pt x="4056119" y="0"/>
                </a:lnTo>
                <a:lnTo>
                  <a:pt x="4056119" y="752225"/>
                </a:lnTo>
                <a:lnTo>
                  <a:pt x="0" y="7522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rot="2268482" flipH="1">
            <a:off x="7449011" y="1296060"/>
            <a:ext cx="6441509" cy="4646456"/>
          </a:xfrm>
          <a:custGeom>
            <a:avLst/>
            <a:gdLst/>
            <a:ahLst/>
            <a:cxnLst/>
            <a:rect l="l" t="t" r="r" b="b"/>
            <a:pathLst>
              <a:path w="9662263" h="6969684">
                <a:moveTo>
                  <a:pt x="9662264" y="0"/>
                </a:moveTo>
                <a:lnTo>
                  <a:pt x="0" y="0"/>
                </a:lnTo>
                <a:lnTo>
                  <a:pt x="0" y="6969684"/>
                </a:lnTo>
                <a:lnTo>
                  <a:pt x="9662264" y="6969684"/>
                </a:lnTo>
                <a:lnTo>
                  <a:pt x="9662264" y="0"/>
                </a:lnTo>
                <a:close/>
              </a:path>
            </a:pathLst>
          </a:custGeom>
          <a:blipFill>
            <a:blip r:embed="rId8">
              <a:extLst>
                <a:ext uri="{96DAC541-7B7A-43D3-8B79-37D633B846F1}">
                  <asvg:svgBlip xmlns:asvg="http://schemas.microsoft.com/office/drawing/2016/SVG/main" r:embed="rId9"/>
                </a:ext>
              </a:extLst>
            </a:blip>
            <a:stretch>
              <a:fillRect b="-105002"/>
            </a:stretch>
          </a:blipFill>
        </p:spPr>
      </p:sp>
      <p:sp>
        <p:nvSpPr>
          <p:cNvPr id="19" name="Freeform 19"/>
          <p:cNvSpPr/>
          <p:nvPr/>
        </p:nvSpPr>
        <p:spPr>
          <a:xfrm>
            <a:off x="5855996" y="2352938"/>
            <a:ext cx="2704079" cy="501484"/>
          </a:xfrm>
          <a:custGeom>
            <a:avLst/>
            <a:gdLst/>
            <a:ahLst/>
            <a:cxnLst/>
            <a:rect l="l" t="t" r="r" b="b"/>
            <a:pathLst>
              <a:path w="4056119" h="752226">
                <a:moveTo>
                  <a:pt x="0" y="0"/>
                </a:moveTo>
                <a:lnTo>
                  <a:pt x="4056119" y="0"/>
                </a:lnTo>
                <a:lnTo>
                  <a:pt x="4056119" y="752226"/>
                </a:lnTo>
                <a:lnTo>
                  <a:pt x="0" y="7522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a:off x="5918722" y="4633427"/>
            <a:ext cx="2704079" cy="501484"/>
          </a:xfrm>
          <a:custGeom>
            <a:avLst/>
            <a:gdLst/>
            <a:ahLst/>
            <a:cxnLst/>
            <a:rect l="l" t="t" r="r" b="b"/>
            <a:pathLst>
              <a:path w="4056119" h="752226">
                <a:moveTo>
                  <a:pt x="0" y="0"/>
                </a:moveTo>
                <a:lnTo>
                  <a:pt x="4056119" y="0"/>
                </a:lnTo>
                <a:lnTo>
                  <a:pt x="4056119" y="752225"/>
                </a:lnTo>
                <a:lnTo>
                  <a:pt x="0" y="7522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21"/>
          <p:cNvSpPr/>
          <p:nvPr/>
        </p:nvSpPr>
        <p:spPr>
          <a:xfrm>
            <a:off x="2402160" y="2352938"/>
            <a:ext cx="1937967" cy="501484"/>
          </a:xfrm>
          <a:custGeom>
            <a:avLst/>
            <a:gdLst/>
            <a:ahLst/>
            <a:cxnLst/>
            <a:rect l="l" t="t" r="r" b="b"/>
            <a:pathLst>
              <a:path w="2906951" h="752226">
                <a:moveTo>
                  <a:pt x="0" y="0"/>
                </a:moveTo>
                <a:lnTo>
                  <a:pt x="2906951" y="0"/>
                </a:lnTo>
                <a:lnTo>
                  <a:pt x="2906951" y="752226"/>
                </a:lnTo>
                <a:lnTo>
                  <a:pt x="0" y="752226"/>
                </a:lnTo>
                <a:lnTo>
                  <a:pt x="0" y="0"/>
                </a:lnTo>
                <a:close/>
              </a:path>
            </a:pathLst>
          </a:custGeom>
          <a:blipFill>
            <a:blip r:embed="rId6">
              <a:extLst>
                <a:ext uri="{96DAC541-7B7A-43D3-8B79-37D633B846F1}">
                  <asvg:svgBlip xmlns:asvg="http://schemas.microsoft.com/office/drawing/2016/SVG/main" r:embed="rId7"/>
                </a:ext>
              </a:extLst>
            </a:blip>
            <a:stretch>
              <a:fillRect l="-39531"/>
            </a:stretch>
          </a:blipFill>
        </p:spPr>
      </p:sp>
      <p:sp>
        <p:nvSpPr>
          <p:cNvPr id="22" name="Freeform 22"/>
          <p:cNvSpPr/>
          <p:nvPr/>
        </p:nvSpPr>
        <p:spPr>
          <a:xfrm>
            <a:off x="8003520" y="2352938"/>
            <a:ext cx="1937967" cy="501484"/>
          </a:xfrm>
          <a:custGeom>
            <a:avLst/>
            <a:gdLst/>
            <a:ahLst/>
            <a:cxnLst/>
            <a:rect l="l" t="t" r="r" b="b"/>
            <a:pathLst>
              <a:path w="2906951" h="752226">
                <a:moveTo>
                  <a:pt x="0" y="0"/>
                </a:moveTo>
                <a:lnTo>
                  <a:pt x="2906951" y="0"/>
                </a:lnTo>
                <a:lnTo>
                  <a:pt x="2906951" y="752226"/>
                </a:lnTo>
                <a:lnTo>
                  <a:pt x="0" y="752226"/>
                </a:lnTo>
                <a:lnTo>
                  <a:pt x="0" y="0"/>
                </a:lnTo>
                <a:close/>
              </a:path>
            </a:pathLst>
          </a:custGeom>
          <a:blipFill>
            <a:blip r:embed="rId6">
              <a:extLst>
                <a:ext uri="{96DAC541-7B7A-43D3-8B79-37D633B846F1}">
                  <asvg:svgBlip xmlns:asvg="http://schemas.microsoft.com/office/drawing/2016/SVG/main" r:embed="rId7"/>
                </a:ext>
              </a:extLst>
            </a:blip>
            <a:stretch>
              <a:fillRect l="-39531"/>
            </a:stretch>
          </a:blipFill>
        </p:spPr>
      </p:sp>
      <p:sp>
        <p:nvSpPr>
          <p:cNvPr id="23" name="Freeform 23"/>
          <p:cNvSpPr/>
          <p:nvPr/>
        </p:nvSpPr>
        <p:spPr>
          <a:xfrm>
            <a:off x="2422966" y="4529707"/>
            <a:ext cx="1937967" cy="501484"/>
          </a:xfrm>
          <a:custGeom>
            <a:avLst/>
            <a:gdLst/>
            <a:ahLst/>
            <a:cxnLst/>
            <a:rect l="l" t="t" r="r" b="b"/>
            <a:pathLst>
              <a:path w="2906951" h="752226">
                <a:moveTo>
                  <a:pt x="0" y="0"/>
                </a:moveTo>
                <a:lnTo>
                  <a:pt x="2906951" y="0"/>
                </a:lnTo>
                <a:lnTo>
                  <a:pt x="2906951" y="752225"/>
                </a:lnTo>
                <a:lnTo>
                  <a:pt x="0" y="752225"/>
                </a:lnTo>
                <a:lnTo>
                  <a:pt x="0" y="0"/>
                </a:lnTo>
                <a:close/>
              </a:path>
            </a:pathLst>
          </a:custGeom>
          <a:blipFill>
            <a:blip r:embed="rId6">
              <a:extLst>
                <a:ext uri="{96DAC541-7B7A-43D3-8B79-37D633B846F1}">
                  <asvg:svgBlip xmlns:asvg="http://schemas.microsoft.com/office/drawing/2016/SVG/main" r:embed="rId7"/>
                </a:ext>
              </a:extLst>
            </a:blip>
            <a:stretch>
              <a:fillRect l="-39531"/>
            </a:stretch>
          </a:blipFill>
        </p:spPr>
      </p:sp>
      <p:sp>
        <p:nvSpPr>
          <p:cNvPr id="24" name="Freeform 24"/>
          <p:cNvSpPr/>
          <p:nvPr/>
        </p:nvSpPr>
        <p:spPr>
          <a:xfrm>
            <a:off x="8066246" y="4633427"/>
            <a:ext cx="1937967" cy="501484"/>
          </a:xfrm>
          <a:custGeom>
            <a:avLst/>
            <a:gdLst/>
            <a:ahLst/>
            <a:cxnLst/>
            <a:rect l="l" t="t" r="r" b="b"/>
            <a:pathLst>
              <a:path w="2906951" h="752226">
                <a:moveTo>
                  <a:pt x="0" y="0"/>
                </a:moveTo>
                <a:lnTo>
                  <a:pt x="2906951" y="0"/>
                </a:lnTo>
                <a:lnTo>
                  <a:pt x="2906951" y="752225"/>
                </a:lnTo>
                <a:lnTo>
                  <a:pt x="0" y="752225"/>
                </a:lnTo>
                <a:lnTo>
                  <a:pt x="0" y="0"/>
                </a:lnTo>
                <a:close/>
              </a:path>
            </a:pathLst>
          </a:custGeom>
          <a:blipFill>
            <a:blip r:embed="rId6">
              <a:extLst>
                <a:ext uri="{96DAC541-7B7A-43D3-8B79-37D633B846F1}">
                  <asvg:svgBlip xmlns:asvg="http://schemas.microsoft.com/office/drawing/2016/SVG/main" r:embed="rId7"/>
                </a:ext>
              </a:extLst>
            </a:blip>
            <a:stretch>
              <a:fillRect l="-39531"/>
            </a:stretch>
          </a:blipFill>
        </p:spPr>
      </p:sp>
      <p:sp>
        <p:nvSpPr>
          <p:cNvPr id="25" name="Freeform 25"/>
          <p:cNvSpPr/>
          <p:nvPr/>
        </p:nvSpPr>
        <p:spPr>
          <a:xfrm>
            <a:off x="7034536" y="2352938"/>
            <a:ext cx="1937967" cy="501484"/>
          </a:xfrm>
          <a:custGeom>
            <a:avLst/>
            <a:gdLst/>
            <a:ahLst/>
            <a:cxnLst/>
            <a:rect l="l" t="t" r="r" b="b"/>
            <a:pathLst>
              <a:path w="2906951" h="752226">
                <a:moveTo>
                  <a:pt x="0" y="0"/>
                </a:moveTo>
                <a:lnTo>
                  <a:pt x="2906951" y="0"/>
                </a:lnTo>
                <a:lnTo>
                  <a:pt x="2906951" y="752226"/>
                </a:lnTo>
                <a:lnTo>
                  <a:pt x="0" y="752226"/>
                </a:lnTo>
                <a:lnTo>
                  <a:pt x="0" y="0"/>
                </a:lnTo>
                <a:close/>
              </a:path>
            </a:pathLst>
          </a:custGeom>
          <a:blipFill>
            <a:blip r:embed="rId6">
              <a:extLst>
                <a:ext uri="{96DAC541-7B7A-43D3-8B79-37D633B846F1}">
                  <asvg:svgBlip xmlns:asvg="http://schemas.microsoft.com/office/drawing/2016/SVG/main" r:embed="rId7"/>
                </a:ext>
              </a:extLst>
            </a:blip>
            <a:stretch>
              <a:fillRect l="-39531"/>
            </a:stretch>
          </a:blipFill>
        </p:spPr>
      </p:sp>
      <p:sp>
        <p:nvSpPr>
          <p:cNvPr id="26" name="Freeform 26"/>
          <p:cNvSpPr/>
          <p:nvPr/>
        </p:nvSpPr>
        <p:spPr>
          <a:xfrm>
            <a:off x="7097262" y="4633427"/>
            <a:ext cx="1937967" cy="501484"/>
          </a:xfrm>
          <a:custGeom>
            <a:avLst/>
            <a:gdLst/>
            <a:ahLst/>
            <a:cxnLst/>
            <a:rect l="l" t="t" r="r" b="b"/>
            <a:pathLst>
              <a:path w="2906951" h="752226">
                <a:moveTo>
                  <a:pt x="0" y="0"/>
                </a:moveTo>
                <a:lnTo>
                  <a:pt x="2906951" y="0"/>
                </a:lnTo>
                <a:lnTo>
                  <a:pt x="2906951" y="752225"/>
                </a:lnTo>
                <a:lnTo>
                  <a:pt x="0" y="752225"/>
                </a:lnTo>
                <a:lnTo>
                  <a:pt x="0" y="0"/>
                </a:lnTo>
                <a:close/>
              </a:path>
            </a:pathLst>
          </a:custGeom>
          <a:blipFill>
            <a:blip r:embed="rId6">
              <a:extLst>
                <a:ext uri="{96DAC541-7B7A-43D3-8B79-37D633B846F1}">
                  <asvg:svgBlip xmlns:asvg="http://schemas.microsoft.com/office/drawing/2016/SVG/main" r:embed="rId7"/>
                </a:ext>
              </a:extLst>
            </a:blip>
            <a:stretch>
              <a:fillRect l="-39531"/>
            </a:stretch>
          </a:blipFill>
        </p:spPr>
      </p:sp>
      <p:sp>
        <p:nvSpPr>
          <p:cNvPr id="27" name="TextBox 27"/>
          <p:cNvSpPr txBox="1"/>
          <p:nvPr/>
        </p:nvSpPr>
        <p:spPr>
          <a:xfrm>
            <a:off x="689448" y="811904"/>
            <a:ext cx="4891308" cy="573042"/>
          </a:xfrm>
          <a:prstGeom prst="rect">
            <a:avLst/>
          </a:prstGeom>
        </p:spPr>
        <p:txBody>
          <a:bodyPr lIns="0" tIns="0" rIns="0" bIns="0" rtlCol="0" anchor="t">
            <a:spAutoFit/>
          </a:bodyPr>
          <a:lstStyle/>
          <a:p>
            <a:pPr defTabSz="609630">
              <a:lnSpc>
                <a:spcPts val="4654"/>
              </a:lnSpc>
            </a:pPr>
            <a:r>
              <a:rPr lang="el-GR" sz="3878" b="1" dirty="0">
                <a:solidFill>
                  <a:srgbClr val="0C3E80"/>
                </a:solidFill>
                <a:latin typeface="PF Square Sans Pro" panose="02000800000000020004" pitchFamily="2" charset="0"/>
                <a:ea typeface="Poppins Semi-Bold"/>
                <a:cs typeface="Poppins Semi-Bold"/>
                <a:sym typeface="Poppins Semi-Bold"/>
              </a:rPr>
              <a:t>Είδη ανεργίας</a:t>
            </a:r>
          </a:p>
        </p:txBody>
      </p:sp>
      <p:sp>
        <p:nvSpPr>
          <p:cNvPr id="28" name="TextBox 28"/>
          <p:cNvSpPr txBox="1"/>
          <p:nvPr/>
        </p:nvSpPr>
        <p:spPr>
          <a:xfrm>
            <a:off x="701458" y="1592611"/>
            <a:ext cx="10091411" cy="615553"/>
          </a:xfrm>
          <a:prstGeom prst="rect">
            <a:avLst/>
          </a:prstGeom>
        </p:spPr>
        <p:txBody>
          <a:bodyPr wrap="square" lIns="0" tIns="0" rIns="0" bIns="0" rtlCol="0" anchor="t">
            <a:spAutoFit/>
          </a:bodyPr>
          <a:lstStyle/>
          <a:p>
            <a:pPr defTabSz="609630"/>
            <a:r>
              <a:rPr lang="el-GR" sz="2000" spc="32" dirty="0">
                <a:solidFill>
                  <a:srgbClr val="000000"/>
                </a:solidFill>
                <a:latin typeface="Inter" panose="020B0604020202020204" charset="0"/>
                <a:ea typeface="Inter" panose="020B0604020202020204" charset="0"/>
                <a:cs typeface="Poppins"/>
                <a:sym typeface="Poppins"/>
              </a:rPr>
              <a:t>Υπάρχουν τέσσερα είδη ανεργίας, ανάλογα με τις αιτίες για τις οποίες κάποιος μπορεί να είναι άνεργος:</a:t>
            </a:r>
          </a:p>
        </p:txBody>
      </p:sp>
      <p:sp>
        <p:nvSpPr>
          <p:cNvPr id="29" name="TextBox 29"/>
          <p:cNvSpPr txBox="1"/>
          <p:nvPr/>
        </p:nvSpPr>
        <p:spPr>
          <a:xfrm>
            <a:off x="1438080" y="2492741"/>
            <a:ext cx="2731815" cy="205184"/>
          </a:xfrm>
          <a:prstGeom prst="rect">
            <a:avLst/>
          </a:prstGeom>
        </p:spPr>
        <p:txBody>
          <a:bodyPr lIns="0" tIns="0" rIns="0" bIns="0" rtlCol="0" anchor="t">
            <a:spAutoFit/>
          </a:bodyPr>
          <a:lstStyle/>
          <a:p>
            <a:pPr defTabSz="609630">
              <a:lnSpc>
                <a:spcPts val="1567"/>
              </a:lnSpc>
            </a:pPr>
            <a:r>
              <a:rPr lang="el-GR" sz="1399" b="1" spc="13" dirty="0">
                <a:solidFill>
                  <a:srgbClr val="000000"/>
                </a:solidFill>
                <a:latin typeface="Poppins Semi-Bold"/>
                <a:ea typeface="Poppins Semi-Bold"/>
                <a:cs typeface="Poppins Semi-Bold"/>
                <a:sym typeface="Poppins Semi-Bold"/>
              </a:rPr>
              <a:t>Εποχιακή ανεργία</a:t>
            </a:r>
          </a:p>
        </p:txBody>
      </p:sp>
      <p:sp>
        <p:nvSpPr>
          <p:cNvPr id="30" name="TextBox 30"/>
          <p:cNvSpPr txBox="1"/>
          <p:nvPr/>
        </p:nvSpPr>
        <p:spPr>
          <a:xfrm>
            <a:off x="1458886" y="4699990"/>
            <a:ext cx="2660354" cy="205184"/>
          </a:xfrm>
          <a:prstGeom prst="rect">
            <a:avLst/>
          </a:prstGeom>
        </p:spPr>
        <p:txBody>
          <a:bodyPr lIns="0" tIns="0" rIns="0" bIns="0" rtlCol="0" anchor="t">
            <a:spAutoFit/>
          </a:bodyPr>
          <a:lstStyle/>
          <a:p>
            <a:pPr marL="0" marR="0" lvl="0" indent="0" algn="l" defTabSz="609630" rtl="0" eaLnBrk="1" fontAlgn="auto" latinLnBrk="0" hangingPunct="1">
              <a:lnSpc>
                <a:spcPts val="1567"/>
              </a:lnSpc>
              <a:spcBef>
                <a:spcPts val="0"/>
              </a:spcBef>
              <a:spcAft>
                <a:spcPts val="0"/>
              </a:spcAft>
              <a:buClrTx/>
              <a:buSzTx/>
              <a:buFontTx/>
              <a:buNone/>
              <a:tabLst/>
              <a:defRPr/>
            </a:pPr>
            <a:r>
              <a:rPr kumimoji="0" lang="el-GR" sz="1399" b="1" i="0" u="none" strike="noStrike" kern="1200" cap="none" spc="13" normalizeH="0" baseline="0" noProof="0" dirty="0">
                <a:ln>
                  <a:noFill/>
                </a:ln>
                <a:solidFill>
                  <a:srgbClr val="000000"/>
                </a:solidFill>
                <a:effectLst/>
                <a:uLnTx/>
                <a:uFillTx/>
                <a:latin typeface="Poppins Semi-Bold"/>
                <a:ea typeface="Poppins Semi-Bold"/>
                <a:cs typeface="Poppins Semi-Bold"/>
                <a:sym typeface="Poppins Semi-Bold"/>
              </a:rPr>
              <a:t>Ανεργία τριβής</a:t>
            </a:r>
          </a:p>
        </p:txBody>
      </p:sp>
      <p:sp>
        <p:nvSpPr>
          <p:cNvPr id="31" name="TextBox 31"/>
          <p:cNvSpPr txBox="1"/>
          <p:nvPr/>
        </p:nvSpPr>
        <p:spPr>
          <a:xfrm>
            <a:off x="6656454" y="2492741"/>
            <a:ext cx="1874285" cy="205184"/>
          </a:xfrm>
          <a:prstGeom prst="rect">
            <a:avLst/>
          </a:prstGeom>
        </p:spPr>
        <p:txBody>
          <a:bodyPr lIns="0" tIns="0" rIns="0" bIns="0" rtlCol="0" anchor="t">
            <a:spAutoFit/>
          </a:bodyPr>
          <a:lstStyle/>
          <a:p>
            <a:pPr defTabSz="609630">
              <a:lnSpc>
                <a:spcPts val="1567"/>
              </a:lnSpc>
            </a:pPr>
            <a:r>
              <a:rPr lang="el-GR" sz="1399" b="1" spc="13" dirty="0">
                <a:solidFill>
                  <a:srgbClr val="000000"/>
                </a:solidFill>
                <a:latin typeface="Poppins Semi-Bold"/>
                <a:ea typeface="Poppins Semi-Bold"/>
                <a:cs typeface="Poppins Semi-Bold"/>
                <a:sym typeface="Poppins Semi-Bold"/>
              </a:rPr>
              <a:t>Διαρθρωτική ανεργία</a:t>
            </a:r>
          </a:p>
        </p:txBody>
      </p:sp>
      <p:sp>
        <p:nvSpPr>
          <p:cNvPr id="32" name="TextBox 32"/>
          <p:cNvSpPr txBox="1"/>
          <p:nvPr/>
        </p:nvSpPr>
        <p:spPr>
          <a:xfrm>
            <a:off x="6719180" y="4773230"/>
            <a:ext cx="3202476" cy="205184"/>
          </a:xfrm>
          <a:prstGeom prst="rect">
            <a:avLst/>
          </a:prstGeom>
        </p:spPr>
        <p:txBody>
          <a:bodyPr lIns="0" tIns="0" rIns="0" bIns="0" rtlCol="0" anchor="t">
            <a:spAutoFit/>
          </a:bodyPr>
          <a:lstStyle/>
          <a:p>
            <a:pPr defTabSz="609630">
              <a:lnSpc>
                <a:spcPts val="1567"/>
              </a:lnSpc>
            </a:pPr>
            <a:r>
              <a:rPr lang="el-GR" sz="1399" b="1" spc="13" dirty="0">
                <a:solidFill>
                  <a:srgbClr val="000000"/>
                </a:solidFill>
                <a:latin typeface="Poppins Semi-Bold"/>
                <a:ea typeface="Poppins Semi-Bold"/>
                <a:cs typeface="Poppins Semi-Bold"/>
                <a:sym typeface="Poppins Semi-Bold"/>
              </a:rPr>
              <a:t>Ανεργία ανεπαρκούς ζήτησης</a:t>
            </a:r>
          </a:p>
        </p:txBody>
      </p:sp>
      <p:sp>
        <p:nvSpPr>
          <p:cNvPr id="33" name="TextBox 33"/>
          <p:cNvSpPr txBox="1"/>
          <p:nvPr/>
        </p:nvSpPr>
        <p:spPr>
          <a:xfrm>
            <a:off x="761430" y="2449166"/>
            <a:ext cx="282752" cy="269304"/>
          </a:xfrm>
          <a:prstGeom prst="rect">
            <a:avLst/>
          </a:prstGeom>
        </p:spPr>
        <p:txBody>
          <a:bodyPr lIns="0" tIns="0" rIns="0" bIns="0" rtlCol="0" anchor="t">
            <a:spAutoFit/>
          </a:bodyPr>
          <a:lstStyle/>
          <a:p>
            <a:pPr algn="ctr" defTabSz="609630">
              <a:lnSpc>
                <a:spcPts val="2069"/>
              </a:lnSpc>
            </a:pPr>
            <a:r>
              <a:rPr lang="en-US" sz="1848" b="1" spc="18">
                <a:solidFill>
                  <a:srgbClr val="013064"/>
                </a:solidFill>
                <a:latin typeface="Poppins Semi-Bold"/>
                <a:ea typeface="Poppins Semi-Bold"/>
                <a:cs typeface="Poppins Semi-Bold"/>
                <a:sym typeface="Poppins Semi-Bold"/>
              </a:rPr>
              <a:t>1</a:t>
            </a:r>
          </a:p>
        </p:txBody>
      </p:sp>
      <p:sp>
        <p:nvSpPr>
          <p:cNvPr id="34" name="TextBox 34"/>
          <p:cNvSpPr txBox="1"/>
          <p:nvPr/>
        </p:nvSpPr>
        <p:spPr>
          <a:xfrm>
            <a:off x="782236" y="4625936"/>
            <a:ext cx="282752" cy="269304"/>
          </a:xfrm>
          <a:prstGeom prst="rect">
            <a:avLst/>
          </a:prstGeom>
        </p:spPr>
        <p:txBody>
          <a:bodyPr lIns="0" tIns="0" rIns="0" bIns="0" rtlCol="0" anchor="t">
            <a:spAutoFit/>
          </a:bodyPr>
          <a:lstStyle/>
          <a:p>
            <a:pPr algn="ctr" defTabSz="609630">
              <a:lnSpc>
                <a:spcPts val="2069"/>
              </a:lnSpc>
            </a:pPr>
            <a:r>
              <a:rPr lang="en-US" sz="1848" b="1" spc="18">
                <a:solidFill>
                  <a:srgbClr val="013064"/>
                </a:solidFill>
                <a:latin typeface="Poppins Semi-Bold"/>
                <a:ea typeface="Poppins Semi-Bold"/>
                <a:cs typeface="Poppins Semi-Bold"/>
                <a:sym typeface="Poppins Semi-Bold"/>
              </a:rPr>
              <a:t>2</a:t>
            </a:r>
          </a:p>
        </p:txBody>
      </p:sp>
      <p:sp>
        <p:nvSpPr>
          <p:cNvPr id="35" name="TextBox 35"/>
          <p:cNvSpPr txBox="1"/>
          <p:nvPr/>
        </p:nvSpPr>
        <p:spPr>
          <a:xfrm>
            <a:off x="5979804" y="2449166"/>
            <a:ext cx="282752" cy="269304"/>
          </a:xfrm>
          <a:prstGeom prst="rect">
            <a:avLst/>
          </a:prstGeom>
        </p:spPr>
        <p:txBody>
          <a:bodyPr lIns="0" tIns="0" rIns="0" bIns="0" rtlCol="0" anchor="t">
            <a:spAutoFit/>
          </a:bodyPr>
          <a:lstStyle/>
          <a:p>
            <a:pPr algn="ctr" defTabSz="609630">
              <a:lnSpc>
                <a:spcPts val="2069"/>
              </a:lnSpc>
            </a:pPr>
            <a:r>
              <a:rPr lang="en-US" sz="1848" b="1" spc="18">
                <a:solidFill>
                  <a:srgbClr val="013064"/>
                </a:solidFill>
                <a:latin typeface="Poppins Semi-Bold"/>
                <a:ea typeface="Poppins Semi-Bold"/>
                <a:cs typeface="Poppins Semi-Bold"/>
                <a:sym typeface="Poppins Semi-Bold"/>
              </a:rPr>
              <a:t>3</a:t>
            </a:r>
          </a:p>
        </p:txBody>
      </p:sp>
      <p:sp>
        <p:nvSpPr>
          <p:cNvPr id="36" name="TextBox 36"/>
          <p:cNvSpPr txBox="1"/>
          <p:nvPr/>
        </p:nvSpPr>
        <p:spPr>
          <a:xfrm>
            <a:off x="6042530" y="4729656"/>
            <a:ext cx="282752" cy="269304"/>
          </a:xfrm>
          <a:prstGeom prst="rect">
            <a:avLst/>
          </a:prstGeom>
        </p:spPr>
        <p:txBody>
          <a:bodyPr lIns="0" tIns="0" rIns="0" bIns="0" rtlCol="0" anchor="t">
            <a:spAutoFit/>
          </a:bodyPr>
          <a:lstStyle/>
          <a:p>
            <a:pPr algn="ctr" defTabSz="609630">
              <a:lnSpc>
                <a:spcPts val="2069"/>
              </a:lnSpc>
            </a:pPr>
            <a:r>
              <a:rPr lang="en-US" sz="1848" b="1" spc="18" dirty="0">
                <a:solidFill>
                  <a:srgbClr val="013064"/>
                </a:solidFill>
                <a:latin typeface="Poppins Semi-Bold"/>
                <a:ea typeface="Poppins Semi-Bold"/>
                <a:cs typeface="Poppins Semi-Bold"/>
                <a:sym typeface="Poppins Semi-Bold"/>
              </a:rPr>
              <a:t>4</a:t>
            </a:r>
          </a:p>
        </p:txBody>
      </p:sp>
      <p:sp>
        <p:nvSpPr>
          <p:cNvPr id="37" name="TextBox 37"/>
          <p:cNvSpPr txBox="1"/>
          <p:nvPr/>
        </p:nvSpPr>
        <p:spPr>
          <a:xfrm>
            <a:off x="1160630" y="2969430"/>
            <a:ext cx="4554708" cy="1468094"/>
          </a:xfrm>
          <a:prstGeom prst="rect">
            <a:avLst/>
          </a:prstGeom>
        </p:spPr>
        <p:txBody>
          <a:bodyPr wrap="square" lIns="0" tIns="0" rIns="0" bIns="0" rtlCol="0" anchor="t">
            <a:spAutoFit/>
          </a:bodyPr>
          <a:lstStyle/>
          <a:p>
            <a:pPr marL="171450" indent="-171450" defTabSz="609630">
              <a:lnSpc>
                <a:spcPts val="1591"/>
              </a:lnSpc>
              <a:spcAft>
                <a:spcPts val="1200"/>
              </a:spcAft>
              <a:buFont typeface="Wingdings" panose="05000000000000000000" pitchFamily="2" charset="2"/>
              <a:buChar char="§"/>
            </a:pPr>
            <a:r>
              <a:rPr lang="el-GR" sz="1600" spc="27" dirty="0">
                <a:solidFill>
                  <a:srgbClr val="FFFFFF"/>
                </a:solidFill>
                <a:cs typeface="Poppins"/>
                <a:sym typeface="Poppins"/>
              </a:rPr>
              <a:t>Οφείλεται στον εποχιακό χαρακτήρα ορισμένων δραστηριοτήτων, όπως η γεωργία και ο τουρισμός.</a:t>
            </a:r>
          </a:p>
          <a:p>
            <a:pPr marL="171450" indent="-171450" defTabSz="609630">
              <a:lnSpc>
                <a:spcPts val="1591"/>
              </a:lnSpc>
              <a:spcAft>
                <a:spcPts val="600"/>
              </a:spcAft>
              <a:buFont typeface="Wingdings" panose="05000000000000000000" pitchFamily="2" charset="2"/>
              <a:buChar char="§"/>
            </a:pPr>
            <a:r>
              <a:rPr lang="el-GR" sz="1600" spc="27" dirty="0">
                <a:solidFill>
                  <a:srgbClr val="FFFFFF"/>
                </a:solidFill>
                <a:cs typeface="Poppins"/>
                <a:sym typeface="Poppins"/>
              </a:rPr>
              <a:t>Επαναλαμβάνεται κάθε χρόνο και είναι προσωρινή</a:t>
            </a:r>
            <a:r>
              <a:rPr lang="el-GR" sz="1600" spc="27" dirty="0">
                <a:solidFill>
                  <a:srgbClr val="FFFFFF"/>
                </a:solidFill>
                <a:latin typeface="Poppins"/>
                <a:ea typeface="Poppins"/>
                <a:cs typeface="Poppins"/>
                <a:sym typeface="Poppins"/>
              </a:rPr>
              <a:t>.</a:t>
            </a:r>
          </a:p>
          <a:p>
            <a:pPr defTabSz="609630">
              <a:lnSpc>
                <a:spcPts val="1591"/>
              </a:lnSpc>
            </a:pPr>
            <a:endParaRPr lang="en-US" sz="1600" spc="27" dirty="0">
              <a:solidFill>
                <a:srgbClr val="FFFFFF"/>
              </a:solidFill>
              <a:latin typeface="Poppins"/>
              <a:ea typeface="Poppins"/>
              <a:cs typeface="Poppins"/>
              <a:sym typeface="Poppins"/>
            </a:endParaRPr>
          </a:p>
        </p:txBody>
      </p:sp>
      <p:sp>
        <p:nvSpPr>
          <p:cNvPr id="38" name="TextBox 38"/>
          <p:cNvSpPr txBox="1"/>
          <p:nvPr/>
        </p:nvSpPr>
        <p:spPr>
          <a:xfrm>
            <a:off x="1213073" y="5302081"/>
            <a:ext cx="4421270" cy="1025922"/>
          </a:xfrm>
          <a:prstGeom prst="rect">
            <a:avLst/>
          </a:prstGeom>
        </p:spPr>
        <p:txBody>
          <a:bodyPr wrap="square" lIns="0" tIns="0" rIns="0" bIns="0" rtlCol="0" anchor="t">
            <a:spAutoFit/>
          </a:bodyPr>
          <a:lstStyle/>
          <a:p>
            <a:pPr marL="285750" indent="-285750" defTabSz="609630">
              <a:lnSpc>
                <a:spcPts val="1591"/>
              </a:lnSpc>
              <a:buFont typeface="Wingdings" panose="05000000000000000000" pitchFamily="2" charset="2"/>
              <a:buChar char="§"/>
            </a:pPr>
            <a:r>
              <a:rPr lang="el-GR" sz="1600" spc="27" dirty="0">
                <a:solidFill>
                  <a:srgbClr val="FFFFFF"/>
                </a:solidFill>
                <a:cs typeface="Poppins"/>
                <a:sym typeface="Poppins"/>
              </a:rPr>
              <a:t>Λόγω αδυναμίας των ανέργων να βρουν τις κενές θέσεις.</a:t>
            </a:r>
          </a:p>
          <a:p>
            <a:pPr marL="285750" indent="-285750" defTabSz="609630">
              <a:lnSpc>
                <a:spcPts val="1591"/>
              </a:lnSpc>
              <a:buFont typeface="Wingdings" panose="05000000000000000000" pitchFamily="2" charset="2"/>
              <a:buChar char="§"/>
            </a:pPr>
            <a:r>
              <a:rPr lang="el-GR" sz="1600" spc="27" dirty="0">
                <a:solidFill>
                  <a:srgbClr val="FFFFFF"/>
                </a:solidFill>
                <a:cs typeface="Poppins"/>
                <a:sym typeface="Poppins"/>
              </a:rPr>
              <a:t>Λόγω αδυναμίας των επιχειρήσεων να βρουν τους ανέργους.</a:t>
            </a:r>
          </a:p>
          <a:p>
            <a:pPr marL="285750" indent="-285750" defTabSz="609630">
              <a:lnSpc>
                <a:spcPts val="1591"/>
              </a:lnSpc>
              <a:buFont typeface="Wingdings" panose="05000000000000000000" pitchFamily="2" charset="2"/>
              <a:buChar char="§"/>
            </a:pPr>
            <a:r>
              <a:rPr lang="el-GR" sz="1600" spc="27" dirty="0">
                <a:solidFill>
                  <a:srgbClr val="FFFFFF"/>
                </a:solidFill>
                <a:cs typeface="Poppins"/>
                <a:sym typeface="Poppins"/>
              </a:rPr>
              <a:t>Λόγω γεωγραφικής απόστασης.</a:t>
            </a:r>
          </a:p>
        </p:txBody>
      </p:sp>
      <p:sp>
        <p:nvSpPr>
          <p:cNvPr id="39" name="TextBox 39"/>
          <p:cNvSpPr txBox="1"/>
          <p:nvPr/>
        </p:nvSpPr>
        <p:spPr>
          <a:xfrm>
            <a:off x="6468640" y="2901647"/>
            <a:ext cx="4312219" cy="1105687"/>
          </a:xfrm>
          <a:prstGeom prst="rect">
            <a:avLst/>
          </a:prstGeom>
        </p:spPr>
        <p:txBody>
          <a:bodyPr wrap="square" lIns="0" tIns="0" rIns="0" bIns="0" rtlCol="0" anchor="t">
            <a:spAutoFit/>
          </a:bodyPr>
          <a:lstStyle/>
          <a:p>
            <a:pPr marL="285750" indent="-285750" defTabSz="609630">
              <a:lnSpc>
                <a:spcPts val="1591"/>
              </a:lnSpc>
              <a:spcAft>
                <a:spcPts val="600"/>
              </a:spcAft>
              <a:buFont typeface="Wingdings" panose="05000000000000000000" pitchFamily="2" charset="2"/>
              <a:buChar char="§"/>
            </a:pPr>
            <a:r>
              <a:rPr lang="el-GR" sz="1600" spc="27" dirty="0">
                <a:solidFill>
                  <a:srgbClr val="FFFFFF"/>
                </a:solidFill>
                <a:cs typeface="Poppins"/>
                <a:sym typeface="Poppins"/>
              </a:rPr>
              <a:t>Λόγω τεχνολογικών μεταβολών που εμφανίζουν και εξαφανίζουν επαγγέλματα.</a:t>
            </a:r>
          </a:p>
          <a:p>
            <a:pPr marL="285750" indent="-285750" defTabSz="609630">
              <a:lnSpc>
                <a:spcPts val="1591"/>
              </a:lnSpc>
              <a:spcAft>
                <a:spcPts val="1200"/>
              </a:spcAft>
              <a:buFont typeface="Wingdings" panose="05000000000000000000" pitchFamily="2" charset="2"/>
              <a:buChar char="§"/>
            </a:pPr>
            <a:r>
              <a:rPr lang="el-GR" sz="1600" spc="27" dirty="0">
                <a:solidFill>
                  <a:srgbClr val="FFFFFF"/>
                </a:solidFill>
                <a:cs typeface="Poppins"/>
                <a:sym typeface="Poppins"/>
              </a:rPr>
              <a:t>Αλλαγές στη διάρθρωση της ζήτησης, που αυξάνουν και μειώνουν τη ζήτηση για κάποια προϊόντα.</a:t>
            </a:r>
          </a:p>
        </p:txBody>
      </p:sp>
      <p:sp>
        <p:nvSpPr>
          <p:cNvPr id="40" name="TextBox 40"/>
          <p:cNvSpPr txBox="1"/>
          <p:nvPr/>
        </p:nvSpPr>
        <p:spPr>
          <a:xfrm>
            <a:off x="6531366" y="5322680"/>
            <a:ext cx="4312219" cy="695319"/>
          </a:xfrm>
          <a:prstGeom prst="rect">
            <a:avLst/>
          </a:prstGeom>
        </p:spPr>
        <p:txBody>
          <a:bodyPr wrap="square" lIns="0" tIns="0" rIns="0" bIns="0" rtlCol="0" anchor="t">
            <a:spAutoFit/>
          </a:bodyPr>
          <a:lstStyle/>
          <a:p>
            <a:pPr marL="285750" indent="-285750" defTabSz="609630">
              <a:lnSpc>
                <a:spcPts val="1591"/>
              </a:lnSpc>
              <a:spcAft>
                <a:spcPts val="600"/>
              </a:spcAft>
              <a:buFont typeface="Wingdings" panose="05000000000000000000" pitchFamily="2" charset="2"/>
              <a:buChar char="§"/>
            </a:pPr>
            <a:r>
              <a:rPr lang="el-GR" sz="1600" spc="27" dirty="0">
                <a:solidFill>
                  <a:srgbClr val="FFFFFF"/>
                </a:solidFill>
                <a:cs typeface="Poppins"/>
                <a:sym typeface="Poppins"/>
              </a:rPr>
              <a:t>Λέγεται και </a:t>
            </a:r>
            <a:r>
              <a:rPr lang="el-GR" sz="1600" spc="27" dirty="0" err="1">
                <a:solidFill>
                  <a:srgbClr val="FFFFFF"/>
                </a:solidFill>
                <a:cs typeface="Poppins"/>
                <a:sym typeface="Poppins"/>
              </a:rPr>
              <a:t>κεϋνσιανή</a:t>
            </a:r>
            <a:r>
              <a:rPr lang="el-GR" sz="1600" spc="27" dirty="0">
                <a:solidFill>
                  <a:srgbClr val="FFFFFF"/>
                </a:solidFill>
                <a:cs typeface="Poppins"/>
                <a:sym typeface="Poppins"/>
              </a:rPr>
              <a:t> ή κυκλική ανεργία.</a:t>
            </a:r>
          </a:p>
          <a:p>
            <a:pPr marL="285750" indent="-285750" defTabSz="609630">
              <a:lnSpc>
                <a:spcPts val="1591"/>
              </a:lnSpc>
              <a:spcAft>
                <a:spcPts val="600"/>
              </a:spcAft>
              <a:buFont typeface="Wingdings" panose="05000000000000000000" pitchFamily="2" charset="2"/>
              <a:buChar char="§"/>
            </a:pPr>
            <a:r>
              <a:rPr lang="el-GR" sz="1600" spc="27" dirty="0">
                <a:solidFill>
                  <a:srgbClr val="FFFFFF"/>
                </a:solidFill>
                <a:cs typeface="Poppins"/>
                <a:sym typeface="Poppins"/>
              </a:rPr>
              <a:t>Εμφανίζεται στη φάση της καθόδου και της ύφεσης.</a:t>
            </a:r>
          </a:p>
        </p:txBody>
      </p:sp>
      <p:grpSp>
        <p:nvGrpSpPr>
          <p:cNvPr id="41" name="Group 41"/>
          <p:cNvGrpSpPr/>
          <p:nvPr/>
        </p:nvGrpSpPr>
        <p:grpSpPr>
          <a:xfrm>
            <a:off x="5788033" y="862875"/>
            <a:ext cx="413443" cy="413443"/>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43" name="TextBox 43"/>
            <p:cNvSpPr txBox="1"/>
            <p:nvPr/>
          </p:nvSpPr>
          <p:spPr>
            <a:xfrm>
              <a:off x="76200" y="9525"/>
              <a:ext cx="660400" cy="727075"/>
            </a:xfrm>
            <a:prstGeom prst="rect">
              <a:avLst/>
            </a:prstGeom>
          </p:spPr>
          <p:txBody>
            <a:bodyPr lIns="33867" tIns="33867" rIns="33867" bIns="33867" rtlCol="0" anchor="ctr"/>
            <a:lstStyle/>
            <a:p>
              <a:pPr algn="ctr" defTabSz="609630">
                <a:lnSpc>
                  <a:spcPts val="2229"/>
                </a:lnSpc>
              </a:pPr>
              <a:endParaRPr sz="1200">
                <a:solidFill>
                  <a:prstClr val="black"/>
                </a:solidFill>
                <a:latin typeface="Calibri"/>
              </a:endParaRPr>
            </a:p>
          </p:txBody>
        </p:sp>
      </p:grpSp>
      <p:grpSp>
        <p:nvGrpSpPr>
          <p:cNvPr id="44" name="Group 44"/>
          <p:cNvGrpSpPr/>
          <p:nvPr/>
        </p:nvGrpSpPr>
        <p:grpSpPr>
          <a:xfrm>
            <a:off x="6174263" y="-632588"/>
            <a:ext cx="1168215" cy="1168215"/>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46" name="TextBox 46"/>
            <p:cNvSpPr txBox="1"/>
            <p:nvPr/>
          </p:nvSpPr>
          <p:spPr>
            <a:xfrm>
              <a:off x="76200" y="9525"/>
              <a:ext cx="660400" cy="727075"/>
            </a:xfrm>
            <a:prstGeom prst="rect">
              <a:avLst/>
            </a:prstGeom>
          </p:spPr>
          <p:txBody>
            <a:bodyPr lIns="33867" tIns="33867" rIns="33867" bIns="33867" rtlCol="0" anchor="ctr"/>
            <a:lstStyle/>
            <a:p>
              <a:pPr algn="ctr" defTabSz="609630">
                <a:lnSpc>
                  <a:spcPts val="2229"/>
                </a:lnSpc>
              </a:pPr>
              <a:endParaRPr sz="1200">
                <a:solidFill>
                  <a:prstClr val="black"/>
                </a:solidFill>
                <a:latin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40422" y="0"/>
            <a:ext cx="6851578" cy="1826221"/>
          </a:xfrm>
          <a:prstGeom prst="rect">
            <a:avLst/>
          </a:prstGeom>
          <a:solidFill>
            <a:srgbClr val="007586"/>
          </a:solidFill>
        </p:spPr>
      </p:sp>
      <p:sp>
        <p:nvSpPr>
          <p:cNvPr id="3" name="AutoShape 3"/>
          <p:cNvSpPr/>
          <p:nvPr/>
        </p:nvSpPr>
        <p:spPr>
          <a:xfrm>
            <a:off x="5827993" y="-716153"/>
            <a:ext cx="2649189" cy="4099290"/>
          </a:xfrm>
          <a:prstGeom prst="rect">
            <a:avLst/>
          </a:prstGeom>
          <a:solidFill>
            <a:srgbClr val="000000">
              <a:alpha val="21961"/>
            </a:srgbClr>
          </a:solidFill>
        </p:spPr>
      </p:sp>
      <p:sp>
        <p:nvSpPr>
          <p:cNvPr id="4" name="AutoShape 4"/>
          <p:cNvSpPr/>
          <p:nvPr/>
        </p:nvSpPr>
        <p:spPr>
          <a:xfrm>
            <a:off x="8826659" y="-398648"/>
            <a:ext cx="3125447" cy="5817287"/>
          </a:xfrm>
          <a:prstGeom prst="rect">
            <a:avLst/>
          </a:prstGeom>
          <a:solidFill>
            <a:srgbClr val="000000">
              <a:alpha val="21961"/>
            </a:srgbClr>
          </a:solidFill>
        </p:spPr>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l="27953" r="27953"/>
          <a:stretch/>
        </p:blipFill>
        <p:spPr>
          <a:xfrm>
            <a:off x="8731409" y="0"/>
            <a:ext cx="3125447" cy="5323389"/>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Lst>
          </a:blip>
          <a:srcRect l="7175" r="7175"/>
          <a:stretch/>
        </p:blipFill>
        <p:spPr>
          <a:xfrm>
            <a:off x="5732743" y="0"/>
            <a:ext cx="2649189" cy="3287887"/>
          </a:xfrm>
          <a:prstGeom prst="rect">
            <a:avLst/>
          </a:prstGeom>
        </p:spPr>
      </p:pic>
      <p:sp>
        <p:nvSpPr>
          <p:cNvPr id="10" name="Freeform 10"/>
          <p:cNvSpPr/>
          <p:nvPr/>
        </p:nvSpPr>
        <p:spPr>
          <a:xfrm rot="-5400000">
            <a:off x="143608" y="833316"/>
            <a:ext cx="562708" cy="140677"/>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4">
              <a:alphaModFix amt="75000"/>
              <a:extLst>
                <a:ext uri="{96DAC541-7B7A-43D3-8B79-37D633B846F1}">
                  <asvg:svgBlip xmlns:asvg="http://schemas.microsoft.com/office/drawing/2016/SVG/main" r:embed="rId5"/>
                </a:ext>
              </a:extLst>
            </a:blip>
            <a:stretch>
              <a:fillRect/>
            </a:stretch>
          </a:blipFill>
        </p:spPr>
      </p:sp>
      <p:sp>
        <p:nvSpPr>
          <p:cNvPr id="11" name="AutoShape 11"/>
          <p:cNvSpPr/>
          <p:nvPr/>
        </p:nvSpPr>
        <p:spPr>
          <a:xfrm rot="-5376337">
            <a:off x="-266961" y="2161250"/>
            <a:ext cx="1383844" cy="0"/>
          </a:xfrm>
          <a:prstGeom prst="line">
            <a:avLst/>
          </a:prstGeom>
          <a:ln w="28575" cap="rnd">
            <a:solidFill>
              <a:srgbClr val="D9D9D9">
                <a:alpha val="74902"/>
              </a:srgbClr>
            </a:solidFill>
            <a:prstDash val="solid"/>
            <a:headEnd type="none" w="sm" len="sm"/>
            <a:tailEnd type="none" w="sm" len="sm"/>
          </a:ln>
        </p:spPr>
      </p:sp>
      <p:sp>
        <p:nvSpPr>
          <p:cNvPr id="17" name="TextBox 17"/>
          <p:cNvSpPr txBox="1"/>
          <p:nvPr/>
        </p:nvSpPr>
        <p:spPr>
          <a:xfrm>
            <a:off x="932063" y="5197797"/>
            <a:ext cx="1535637" cy="281295"/>
          </a:xfrm>
          <a:prstGeom prst="rect">
            <a:avLst/>
          </a:prstGeom>
        </p:spPr>
        <p:txBody>
          <a:bodyPr lIns="0" tIns="0" rIns="0" bIns="0" rtlCol="0" anchor="t">
            <a:spAutoFit/>
          </a:bodyPr>
          <a:lstStyle/>
          <a:p>
            <a:pPr algn="ctr" defTabSz="609630">
              <a:lnSpc>
                <a:spcPts val="2419"/>
              </a:lnSpc>
            </a:pPr>
            <a:r>
              <a:rPr lang="en-US" sz="1728" b="1">
                <a:solidFill>
                  <a:srgbClr val="FFFFFF"/>
                </a:solidFill>
                <a:latin typeface="Montserrat Semi-Bold"/>
                <a:ea typeface="Montserrat Semi-Bold"/>
                <a:cs typeface="Montserrat Semi-Bold"/>
                <a:sym typeface="Montserrat Semi-Bold"/>
              </a:rPr>
              <a:t>View More</a:t>
            </a:r>
          </a:p>
        </p:txBody>
      </p:sp>
      <p:sp>
        <p:nvSpPr>
          <p:cNvPr id="18" name="TextBox 17">
            <a:extLst>
              <a:ext uri="{FF2B5EF4-FFF2-40B4-BE49-F238E27FC236}">
                <a16:creationId xmlns:a16="http://schemas.microsoft.com/office/drawing/2014/main" id="{8B9A6A0C-5636-14C8-79AC-CAC24D196FE5}"/>
              </a:ext>
            </a:extLst>
          </p:cNvPr>
          <p:cNvSpPr txBox="1"/>
          <p:nvPr/>
        </p:nvSpPr>
        <p:spPr>
          <a:xfrm>
            <a:off x="509082" y="5734174"/>
            <a:ext cx="11372240" cy="1354217"/>
          </a:xfrm>
          <a:prstGeom prst="rect">
            <a:avLst/>
          </a:prstGeom>
          <a:noFill/>
        </p:spPr>
        <p:txBody>
          <a:bodyPr wrap="square">
            <a:spAutoFit/>
          </a:bodyPr>
          <a:lstStyle/>
          <a:p>
            <a:pPr>
              <a:spcAft>
                <a:spcPts val="1200"/>
              </a:spcAft>
            </a:pPr>
            <a:r>
              <a:rPr lang="el-GR" dirty="0">
                <a:solidFill>
                  <a:srgbClr val="000000"/>
                </a:solidFill>
                <a:latin typeface="Inter"/>
                <a:ea typeface="Inter"/>
              </a:rPr>
              <a:t>Πέρα από τις παραπάνω οικονομικές, υπάρχουν και σημαντικές κοινωνικές συνέπειες για τον άνεργο και την οικογένειά του … μειώνει την κοινωνική του θέση</a:t>
            </a:r>
            <a:r>
              <a:rPr lang="en-US" dirty="0">
                <a:solidFill>
                  <a:srgbClr val="000000"/>
                </a:solidFill>
                <a:latin typeface="Inter"/>
                <a:ea typeface="Inter"/>
              </a:rPr>
              <a:t>, </a:t>
            </a:r>
            <a:r>
              <a:rPr lang="el-GR" dirty="0">
                <a:solidFill>
                  <a:srgbClr val="000000"/>
                </a:solidFill>
                <a:latin typeface="Inter"/>
                <a:ea typeface="Inter"/>
              </a:rPr>
              <a:t>δημιουργεί προβλήματα αυτοσεβασμού, οικογενειακών τριβών, κ.τ.λ.</a:t>
            </a:r>
          </a:p>
          <a:p>
            <a:endParaRPr lang="el-GR" dirty="0">
              <a:solidFill>
                <a:srgbClr val="000000"/>
              </a:solidFill>
              <a:latin typeface="Inter"/>
              <a:ea typeface="Inter"/>
            </a:endParaRPr>
          </a:p>
        </p:txBody>
      </p:sp>
      <p:sp>
        <p:nvSpPr>
          <p:cNvPr id="19" name="TextBox 6">
            <a:extLst>
              <a:ext uri="{FF2B5EF4-FFF2-40B4-BE49-F238E27FC236}">
                <a16:creationId xmlns:a16="http://schemas.microsoft.com/office/drawing/2014/main" id="{9AAD1CA3-D528-D282-0463-A559F13F8B67}"/>
              </a:ext>
            </a:extLst>
          </p:cNvPr>
          <p:cNvSpPr txBox="1"/>
          <p:nvPr/>
        </p:nvSpPr>
        <p:spPr>
          <a:xfrm>
            <a:off x="549423" y="622300"/>
            <a:ext cx="6079203" cy="640816"/>
          </a:xfrm>
          <a:prstGeom prst="rect">
            <a:avLst/>
          </a:prstGeom>
        </p:spPr>
        <p:txBody>
          <a:bodyPr wrap="square" lIns="0" tIns="0" rIns="0" bIns="0" rtlCol="0" anchor="t">
            <a:spAutoFit/>
          </a:bodyPr>
          <a:lstStyle/>
          <a:p>
            <a:pPr defTabSz="609630">
              <a:lnSpc>
                <a:spcPts val="5334"/>
              </a:lnSpc>
            </a:pPr>
            <a:r>
              <a:rPr lang="el-GR" sz="4200" b="1" dirty="0">
                <a:solidFill>
                  <a:srgbClr val="2A2E3A"/>
                </a:solidFill>
                <a:latin typeface="PF Square Sans Pro" panose="02000800000000020004" pitchFamily="2" charset="0"/>
                <a:sym typeface="HK Grotesk"/>
              </a:rPr>
              <a:t>Συνέπειες ανεργίας</a:t>
            </a:r>
          </a:p>
        </p:txBody>
      </p:sp>
      <p:sp>
        <p:nvSpPr>
          <p:cNvPr id="20" name="TextBox 7">
            <a:extLst>
              <a:ext uri="{FF2B5EF4-FFF2-40B4-BE49-F238E27FC236}">
                <a16:creationId xmlns:a16="http://schemas.microsoft.com/office/drawing/2014/main" id="{46F83925-48D6-C9FC-1394-B22B83203A2C}"/>
              </a:ext>
            </a:extLst>
          </p:cNvPr>
          <p:cNvSpPr txBox="1"/>
          <p:nvPr/>
        </p:nvSpPr>
        <p:spPr>
          <a:xfrm>
            <a:off x="1347868" y="2350605"/>
            <a:ext cx="4384875" cy="1046440"/>
          </a:xfrm>
          <a:prstGeom prst="rect">
            <a:avLst/>
          </a:prstGeom>
        </p:spPr>
        <p:txBody>
          <a:bodyPr wrap="square" lIns="0" tIns="0" rIns="0" bIns="0" rtlCol="0" anchor="t">
            <a:spAutoFit/>
          </a:bodyPr>
          <a:lstStyle/>
          <a:p>
            <a:pPr defTabSz="609630"/>
            <a:r>
              <a:rPr lang="el-GR" dirty="0">
                <a:solidFill>
                  <a:srgbClr val="000000"/>
                </a:solidFill>
                <a:latin typeface="Inter"/>
                <a:ea typeface="Inter"/>
                <a:cs typeface="Inter"/>
                <a:sym typeface="Inter"/>
              </a:rPr>
              <a:t>Απώλεια παραγωγικών δυνάμεων</a:t>
            </a:r>
            <a:r>
              <a:rPr lang="en-US" dirty="0">
                <a:solidFill>
                  <a:srgbClr val="000000"/>
                </a:solidFill>
                <a:latin typeface="Inter"/>
                <a:ea typeface="Inter"/>
                <a:cs typeface="Inter"/>
                <a:sym typeface="Inter"/>
              </a:rPr>
              <a:t>,</a:t>
            </a:r>
          </a:p>
          <a:p>
            <a:pPr defTabSz="609630"/>
            <a:r>
              <a:rPr lang="el-GR" sz="1600" b="0" i="0" dirty="0">
                <a:solidFill>
                  <a:srgbClr val="000000"/>
                </a:solidFill>
                <a:effectLst/>
                <a:latin typeface="Arial" panose="020B0604020202020204" pitchFamily="34" charset="0"/>
              </a:rPr>
              <a:t>δηλαδή της εργασίας των ανέργων, η οποία θα μπορούσε να χρησιμοποιηθεί στην παραγωγική διαδικασία</a:t>
            </a:r>
            <a:endParaRPr lang="en-US" sz="1600" dirty="0">
              <a:solidFill>
                <a:srgbClr val="000000"/>
              </a:solidFill>
              <a:latin typeface="Inter"/>
              <a:ea typeface="Inter"/>
              <a:cs typeface="Inter"/>
              <a:sym typeface="Inter"/>
            </a:endParaRPr>
          </a:p>
        </p:txBody>
      </p:sp>
      <p:sp>
        <p:nvSpPr>
          <p:cNvPr id="21" name="Freeform 9">
            <a:extLst>
              <a:ext uri="{FF2B5EF4-FFF2-40B4-BE49-F238E27FC236}">
                <a16:creationId xmlns:a16="http://schemas.microsoft.com/office/drawing/2014/main" id="{9A5A3A7D-D982-7F1B-4505-280F91962A4A}"/>
              </a:ext>
            </a:extLst>
          </p:cNvPr>
          <p:cNvSpPr/>
          <p:nvPr/>
        </p:nvSpPr>
        <p:spPr>
          <a:xfrm>
            <a:off x="387902" y="2369973"/>
            <a:ext cx="756395" cy="814483"/>
          </a:xfrm>
          <a:custGeom>
            <a:avLst/>
            <a:gdLst/>
            <a:ahLst/>
            <a:cxnLst/>
            <a:rect l="l" t="t" r="r" b="b"/>
            <a:pathLst>
              <a:path w="298823" h="321771">
                <a:moveTo>
                  <a:pt x="102353" y="0"/>
                </a:moveTo>
                <a:lnTo>
                  <a:pt x="196470" y="0"/>
                </a:lnTo>
                <a:cubicBezTo>
                  <a:pt x="223615" y="0"/>
                  <a:pt x="249649" y="10784"/>
                  <a:pt x="268844" y="29978"/>
                </a:cubicBezTo>
                <a:cubicBezTo>
                  <a:pt x="288039" y="49173"/>
                  <a:pt x="298823" y="75207"/>
                  <a:pt x="298823" y="102353"/>
                </a:cubicBezTo>
                <a:lnTo>
                  <a:pt x="298823" y="219418"/>
                </a:lnTo>
                <a:cubicBezTo>
                  <a:pt x="298823" y="246564"/>
                  <a:pt x="288039" y="272598"/>
                  <a:pt x="268844" y="291792"/>
                </a:cubicBezTo>
                <a:cubicBezTo>
                  <a:pt x="249649" y="310987"/>
                  <a:pt x="223615" y="321771"/>
                  <a:pt x="196470" y="321771"/>
                </a:cubicBezTo>
                <a:lnTo>
                  <a:pt x="102353" y="321771"/>
                </a:lnTo>
                <a:cubicBezTo>
                  <a:pt x="75207" y="321771"/>
                  <a:pt x="49173" y="310987"/>
                  <a:pt x="29978" y="291792"/>
                </a:cubicBezTo>
                <a:cubicBezTo>
                  <a:pt x="10784" y="272598"/>
                  <a:pt x="0" y="246564"/>
                  <a:pt x="0" y="219418"/>
                </a:cubicBezTo>
                <a:lnTo>
                  <a:pt x="0" y="102353"/>
                </a:lnTo>
                <a:cubicBezTo>
                  <a:pt x="0" y="75207"/>
                  <a:pt x="10784" y="49173"/>
                  <a:pt x="29978" y="29978"/>
                </a:cubicBezTo>
                <a:cubicBezTo>
                  <a:pt x="49173" y="10784"/>
                  <a:pt x="75207" y="0"/>
                  <a:pt x="102353" y="0"/>
                </a:cubicBezTo>
                <a:close/>
              </a:path>
            </a:pathLst>
          </a:custGeom>
          <a:solidFill>
            <a:srgbClr val="448696"/>
          </a:solidFill>
          <a:ln cap="sq">
            <a:noFill/>
            <a:prstDash val="solid"/>
            <a:miter/>
          </a:ln>
        </p:spPr>
      </p:sp>
      <p:sp>
        <p:nvSpPr>
          <p:cNvPr id="22" name="TextBox 12">
            <a:extLst>
              <a:ext uri="{FF2B5EF4-FFF2-40B4-BE49-F238E27FC236}">
                <a16:creationId xmlns:a16="http://schemas.microsoft.com/office/drawing/2014/main" id="{E094136A-6557-70D8-2315-C6DCA37AF7F5}"/>
              </a:ext>
            </a:extLst>
          </p:cNvPr>
          <p:cNvSpPr txBox="1"/>
          <p:nvPr/>
        </p:nvSpPr>
        <p:spPr>
          <a:xfrm>
            <a:off x="1298274" y="3623093"/>
            <a:ext cx="6636685" cy="553998"/>
          </a:xfrm>
          <a:prstGeom prst="rect">
            <a:avLst/>
          </a:prstGeom>
        </p:spPr>
        <p:txBody>
          <a:bodyPr wrap="square" lIns="0" tIns="0" rIns="0" bIns="0" rtlCol="0" anchor="t">
            <a:spAutoFit/>
          </a:bodyPr>
          <a:lstStyle/>
          <a:p>
            <a:pPr defTabSz="609630"/>
            <a:r>
              <a:rPr lang="el-GR" dirty="0">
                <a:solidFill>
                  <a:srgbClr val="000000"/>
                </a:solidFill>
                <a:latin typeface="Inter"/>
                <a:ea typeface="Inter"/>
                <a:sym typeface="Inter"/>
              </a:rPr>
              <a:t>Απώλεια εισοδήματος για τον άνεργο και την οικογένειά του (και φορολογικών εσόδων για το κράτος)</a:t>
            </a:r>
            <a:endParaRPr lang="en-US" dirty="0">
              <a:solidFill>
                <a:srgbClr val="000000"/>
              </a:solidFill>
              <a:latin typeface="Inter"/>
              <a:ea typeface="Inter"/>
              <a:sym typeface="Inter"/>
            </a:endParaRPr>
          </a:p>
        </p:txBody>
      </p:sp>
      <p:sp>
        <p:nvSpPr>
          <p:cNvPr id="23" name="TextBox 13">
            <a:extLst>
              <a:ext uri="{FF2B5EF4-FFF2-40B4-BE49-F238E27FC236}">
                <a16:creationId xmlns:a16="http://schemas.microsoft.com/office/drawing/2014/main" id="{46C3ED3E-E11B-0237-3D43-55408F850774}"/>
              </a:ext>
            </a:extLst>
          </p:cNvPr>
          <p:cNvSpPr txBox="1"/>
          <p:nvPr/>
        </p:nvSpPr>
        <p:spPr>
          <a:xfrm>
            <a:off x="1305089" y="4638135"/>
            <a:ext cx="7172093" cy="553998"/>
          </a:xfrm>
          <a:prstGeom prst="rect">
            <a:avLst/>
          </a:prstGeom>
        </p:spPr>
        <p:txBody>
          <a:bodyPr wrap="square" lIns="0" tIns="0" rIns="0" bIns="0" rtlCol="0" anchor="t">
            <a:spAutoFit/>
          </a:bodyPr>
          <a:lstStyle/>
          <a:p>
            <a:pPr defTabSz="609630"/>
            <a:r>
              <a:rPr lang="el-GR" dirty="0">
                <a:solidFill>
                  <a:srgbClr val="000000"/>
                </a:solidFill>
                <a:latin typeface="Inter"/>
                <a:ea typeface="Inter"/>
                <a:sym typeface="Inter"/>
              </a:rPr>
              <a:t>Επιβάρυνση του κρατικού προϋπολογισμού, λόγω των επιδομάτων ανεργίας.</a:t>
            </a:r>
            <a:endParaRPr lang="el-GR" sz="1600" dirty="0">
              <a:solidFill>
                <a:srgbClr val="000000"/>
              </a:solidFill>
              <a:latin typeface="Inter"/>
              <a:ea typeface="Inter"/>
              <a:sym typeface="Inter"/>
            </a:endParaRPr>
          </a:p>
        </p:txBody>
      </p:sp>
      <p:sp>
        <p:nvSpPr>
          <p:cNvPr id="24" name="Freeform 15">
            <a:extLst>
              <a:ext uri="{FF2B5EF4-FFF2-40B4-BE49-F238E27FC236}">
                <a16:creationId xmlns:a16="http://schemas.microsoft.com/office/drawing/2014/main" id="{39AB6A77-11CD-AEFB-ADE2-EF0D8F6CDBE3}"/>
              </a:ext>
            </a:extLst>
          </p:cNvPr>
          <p:cNvSpPr/>
          <p:nvPr/>
        </p:nvSpPr>
        <p:spPr>
          <a:xfrm>
            <a:off x="407022" y="3511771"/>
            <a:ext cx="756395" cy="814483"/>
          </a:xfrm>
          <a:custGeom>
            <a:avLst/>
            <a:gdLst/>
            <a:ahLst/>
            <a:cxnLst/>
            <a:rect l="l" t="t" r="r" b="b"/>
            <a:pathLst>
              <a:path w="298823" h="321771">
                <a:moveTo>
                  <a:pt x="102353" y="0"/>
                </a:moveTo>
                <a:lnTo>
                  <a:pt x="196470" y="0"/>
                </a:lnTo>
                <a:cubicBezTo>
                  <a:pt x="223615" y="0"/>
                  <a:pt x="249649" y="10784"/>
                  <a:pt x="268844" y="29978"/>
                </a:cubicBezTo>
                <a:cubicBezTo>
                  <a:pt x="288039" y="49173"/>
                  <a:pt x="298823" y="75207"/>
                  <a:pt x="298823" y="102353"/>
                </a:cubicBezTo>
                <a:lnTo>
                  <a:pt x="298823" y="219418"/>
                </a:lnTo>
                <a:cubicBezTo>
                  <a:pt x="298823" y="246564"/>
                  <a:pt x="288039" y="272598"/>
                  <a:pt x="268844" y="291792"/>
                </a:cubicBezTo>
                <a:cubicBezTo>
                  <a:pt x="249649" y="310987"/>
                  <a:pt x="223615" y="321771"/>
                  <a:pt x="196470" y="321771"/>
                </a:cubicBezTo>
                <a:lnTo>
                  <a:pt x="102353" y="321771"/>
                </a:lnTo>
                <a:cubicBezTo>
                  <a:pt x="75207" y="321771"/>
                  <a:pt x="49173" y="310987"/>
                  <a:pt x="29978" y="291792"/>
                </a:cubicBezTo>
                <a:cubicBezTo>
                  <a:pt x="10784" y="272598"/>
                  <a:pt x="0" y="246564"/>
                  <a:pt x="0" y="219418"/>
                </a:cubicBezTo>
                <a:lnTo>
                  <a:pt x="0" y="102353"/>
                </a:lnTo>
                <a:cubicBezTo>
                  <a:pt x="0" y="75207"/>
                  <a:pt x="10784" y="49173"/>
                  <a:pt x="29978" y="29978"/>
                </a:cubicBezTo>
                <a:cubicBezTo>
                  <a:pt x="49173" y="10784"/>
                  <a:pt x="75207" y="0"/>
                  <a:pt x="102353" y="0"/>
                </a:cubicBezTo>
                <a:close/>
              </a:path>
            </a:pathLst>
          </a:custGeom>
          <a:solidFill>
            <a:srgbClr val="448696"/>
          </a:solidFill>
          <a:ln cap="sq">
            <a:noFill/>
            <a:prstDash val="solid"/>
            <a:miter/>
          </a:ln>
        </p:spPr>
      </p:sp>
      <p:sp>
        <p:nvSpPr>
          <p:cNvPr id="25" name="Freeform 18">
            <a:extLst>
              <a:ext uri="{FF2B5EF4-FFF2-40B4-BE49-F238E27FC236}">
                <a16:creationId xmlns:a16="http://schemas.microsoft.com/office/drawing/2014/main" id="{0A384A94-4D54-4283-B98C-7F8BF8F1D3DF}"/>
              </a:ext>
            </a:extLst>
          </p:cNvPr>
          <p:cNvSpPr/>
          <p:nvPr/>
        </p:nvSpPr>
        <p:spPr>
          <a:xfrm>
            <a:off x="408172" y="4592376"/>
            <a:ext cx="756395" cy="814483"/>
          </a:xfrm>
          <a:custGeom>
            <a:avLst/>
            <a:gdLst/>
            <a:ahLst/>
            <a:cxnLst/>
            <a:rect l="l" t="t" r="r" b="b"/>
            <a:pathLst>
              <a:path w="298823" h="321771">
                <a:moveTo>
                  <a:pt x="102353" y="0"/>
                </a:moveTo>
                <a:lnTo>
                  <a:pt x="196470" y="0"/>
                </a:lnTo>
                <a:cubicBezTo>
                  <a:pt x="223615" y="0"/>
                  <a:pt x="249649" y="10784"/>
                  <a:pt x="268844" y="29978"/>
                </a:cubicBezTo>
                <a:cubicBezTo>
                  <a:pt x="288039" y="49173"/>
                  <a:pt x="298823" y="75207"/>
                  <a:pt x="298823" y="102353"/>
                </a:cubicBezTo>
                <a:lnTo>
                  <a:pt x="298823" y="219418"/>
                </a:lnTo>
                <a:cubicBezTo>
                  <a:pt x="298823" y="246564"/>
                  <a:pt x="288039" y="272598"/>
                  <a:pt x="268844" y="291792"/>
                </a:cubicBezTo>
                <a:cubicBezTo>
                  <a:pt x="249649" y="310987"/>
                  <a:pt x="223615" y="321771"/>
                  <a:pt x="196470" y="321771"/>
                </a:cubicBezTo>
                <a:lnTo>
                  <a:pt x="102353" y="321771"/>
                </a:lnTo>
                <a:cubicBezTo>
                  <a:pt x="75207" y="321771"/>
                  <a:pt x="49173" y="310987"/>
                  <a:pt x="29978" y="291792"/>
                </a:cubicBezTo>
                <a:cubicBezTo>
                  <a:pt x="10784" y="272598"/>
                  <a:pt x="0" y="246564"/>
                  <a:pt x="0" y="219418"/>
                </a:cubicBezTo>
                <a:lnTo>
                  <a:pt x="0" y="102353"/>
                </a:lnTo>
                <a:cubicBezTo>
                  <a:pt x="0" y="75207"/>
                  <a:pt x="10784" y="49173"/>
                  <a:pt x="29978" y="29978"/>
                </a:cubicBezTo>
                <a:cubicBezTo>
                  <a:pt x="49173" y="10784"/>
                  <a:pt x="75207" y="0"/>
                  <a:pt x="102353" y="0"/>
                </a:cubicBezTo>
                <a:close/>
              </a:path>
            </a:pathLst>
          </a:custGeom>
          <a:solidFill>
            <a:srgbClr val="448696"/>
          </a:solidFill>
          <a:ln cap="sq">
            <a:noFill/>
            <a:prstDash val="solid"/>
            <a:miter/>
          </a:ln>
        </p:spPr>
      </p:sp>
      <p:sp>
        <p:nvSpPr>
          <p:cNvPr id="26" name="Ορθογώνιο 25">
            <a:extLst>
              <a:ext uri="{FF2B5EF4-FFF2-40B4-BE49-F238E27FC236}">
                <a16:creationId xmlns:a16="http://schemas.microsoft.com/office/drawing/2014/main" id="{8C0842BB-B5DF-CF33-4B87-747DE71746A0}"/>
              </a:ext>
            </a:extLst>
          </p:cNvPr>
          <p:cNvSpPr/>
          <p:nvPr/>
        </p:nvSpPr>
        <p:spPr>
          <a:xfrm>
            <a:off x="484616" y="2267329"/>
            <a:ext cx="535724" cy="923330"/>
          </a:xfrm>
          <a:prstGeom prst="rect">
            <a:avLst/>
          </a:prstGeom>
          <a:noFill/>
        </p:spPr>
        <p:txBody>
          <a:bodyPr wrap="none" lIns="91440" tIns="45720" rIns="91440" bIns="45720">
            <a:spAutoFit/>
          </a:bodyPr>
          <a:lstStyle/>
          <a:p>
            <a:pPr algn="ctr"/>
            <a:r>
              <a:rPr lang="el-G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
        <p:nvSpPr>
          <p:cNvPr id="27" name="Ορθογώνιο 26">
            <a:extLst>
              <a:ext uri="{FF2B5EF4-FFF2-40B4-BE49-F238E27FC236}">
                <a16:creationId xmlns:a16="http://schemas.microsoft.com/office/drawing/2014/main" id="{C9ADF29D-5683-F441-F8AD-D82BEC48D254}"/>
              </a:ext>
            </a:extLst>
          </p:cNvPr>
          <p:cNvSpPr/>
          <p:nvPr/>
        </p:nvSpPr>
        <p:spPr>
          <a:xfrm>
            <a:off x="498485" y="3442980"/>
            <a:ext cx="535724" cy="923330"/>
          </a:xfrm>
          <a:prstGeom prst="rect">
            <a:avLst/>
          </a:prstGeom>
          <a:noFill/>
        </p:spPr>
        <p:txBody>
          <a:bodyPr wrap="none" lIns="91440" tIns="45720" rIns="91440" bIns="45720">
            <a:spAutoFit/>
          </a:bodyPr>
          <a:lstStyle/>
          <a:p>
            <a:pPr algn="ctr"/>
            <a:r>
              <a:rPr lang="el-G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
        <p:nvSpPr>
          <p:cNvPr id="28" name="Ορθογώνιο 27">
            <a:extLst>
              <a:ext uri="{FF2B5EF4-FFF2-40B4-BE49-F238E27FC236}">
                <a16:creationId xmlns:a16="http://schemas.microsoft.com/office/drawing/2014/main" id="{23AD7E4C-5F6D-E33E-BB16-E3EF79020AC5}"/>
              </a:ext>
            </a:extLst>
          </p:cNvPr>
          <p:cNvSpPr/>
          <p:nvPr/>
        </p:nvSpPr>
        <p:spPr>
          <a:xfrm>
            <a:off x="515138" y="4534933"/>
            <a:ext cx="535724" cy="923330"/>
          </a:xfrm>
          <a:prstGeom prst="rect">
            <a:avLst/>
          </a:prstGeom>
          <a:noFill/>
        </p:spPr>
        <p:txBody>
          <a:bodyPr wrap="none" lIns="91440" tIns="45720" rIns="91440" bIns="45720">
            <a:spAutoFit/>
          </a:bodyPr>
          <a:lstStyle/>
          <a:p>
            <a:pPr algn="ctr"/>
            <a:r>
              <a:rPr lang="el-G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29" name="TextBox 28">
            <a:extLst>
              <a:ext uri="{FF2B5EF4-FFF2-40B4-BE49-F238E27FC236}">
                <a16:creationId xmlns:a16="http://schemas.microsoft.com/office/drawing/2014/main" id="{F449EBA9-B665-A465-1E95-67B5DE6F3B1D}"/>
              </a:ext>
            </a:extLst>
          </p:cNvPr>
          <p:cNvSpPr txBox="1"/>
          <p:nvPr/>
        </p:nvSpPr>
        <p:spPr>
          <a:xfrm>
            <a:off x="462020" y="1457520"/>
            <a:ext cx="4441926" cy="646331"/>
          </a:xfrm>
          <a:prstGeom prst="rect">
            <a:avLst/>
          </a:prstGeom>
          <a:noFill/>
        </p:spPr>
        <p:txBody>
          <a:bodyPr wrap="square">
            <a:spAutoFit/>
          </a:bodyPr>
          <a:lstStyle/>
          <a:p>
            <a:r>
              <a:rPr lang="el-GR" dirty="0">
                <a:solidFill>
                  <a:srgbClr val="000000"/>
                </a:solidFill>
                <a:latin typeface="Inter"/>
                <a:ea typeface="Inter"/>
              </a:rPr>
              <a:t>Η ανεργία έχει τρεις σημαντικές </a:t>
            </a:r>
            <a:r>
              <a:rPr lang="el-GR" b="1" u="sng" dirty="0">
                <a:solidFill>
                  <a:srgbClr val="000000"/>
                </a:solidFill>
                <a:latin typeface="Inter"/>
                <a:ea typeface="Inter"/>
              </a:rPr>
              <a:t>οικονομικές</a:t>
            </a:r>
            <a:r>
              <a:rPr lang="el-GR" dirty="0">
                <a:solidFill>
                  <a:srgbClr val="000000"/>
                </a:solidFill>
                <a:latin typeface="Inter"/>
                <a:ea typeface="Inter"/>
              </a:rPr>
              <a:t> συνέπειες: </a:t>
            </a:r>
          </a:p>
        </p:txBody>
      </p:sp>
      <p:sp>
        <p:nvSpPr>
          <p:cNvPr id="30" name="AutoShape 4">
            <a:extLst>
              <a:ext uri="{FF2B5EF4-FFF2-40B4-BE49-F238E27FC236}">
                <a16:creationId xmlns:a16="http://schemas.microsoft.com/office/drawing/2014/main" id="{5893A7D4-A069-23CB-797C-4C16BD5980CF}"/>
              </a:ext>
            </a:extLst>
          </p:cNvPr>
          <p:cNvSpPr/>
          <p:nvPr/>
        </p:nvSpPr>
        <p:spPr>
          <a:xfrm rot="5400000">
            <a:off x="5659026" y="-67096"/>
            <a:ext cx="924744" cy="12527283"/>
          </a:xfrm>
          <a:prstGeom prst="rect">
            <a:avLst/>
          </a:prstGeom>
          <a:solidFill>
            <a:srgbClr val="000000">
              <a:alpha val="21961"/>
            </a:srgbClr>
          </a:solid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8B9C5"/>
        </a:solidFill>
        <a:effectLst/>
      </p:bgPr>
    </p:bg>
    <p:spTree>
      <p:nvGrpSpPr>
        <p:cNvPr id="1" name=""/>
        <p:cNvGrpSpPr/>
        <p:nvPr/>
      </p:nvGrpSpPr>
      <p:grpSpPr>
        <a:xfrm>
          <a:off x="0" y="0"/>
          <a:ext cx="0" cy="0"/>
          <a:chOff x="0" y="0"/>
          <a:chExt cx="0" cy="0"/>
        </a:xfrm>
      </p:grpSpPr>
      <p:grpSp>
        <p:nvGrpSpPr>
          <p:cNvPr id="2" name="Group 2"/>
          <p:cNvGrpSpPr/>
          <p:nvPr/>
        </p:nvGrpSpPr>
        <p:grpSpPr>
          <a:xfrm>
            <a:off x="-209777" y="-122772"/>
            <a:ext cx="3532493" cy="2281981"/>
            <a:chOff x="0" y="0"/>
            <a:chExt cx="1395553" cy="901523"/>
          </a:xfrm>
        </p:grpSpPr>
        <p:sp>
          <p:nvSpPr>
            <p:cNvPr id="3" name="Freeform 3"/>
            <p:cNvSpPr/>
            <p:nvPr/>
          </p:nvSpPr>
          <p:spPr>
            <a:xfrm>
              <a:off x="0" y="0"/>
              <a:ext cx="1395553" cy="901523"/>
            </a:xfrm>
            <a:custGeom>
              <a:avLst/>
              <a:gdLst/>
              <a:ahLst/>
              <a:cxnLst/>
              <a:rect l="l" t="t" r="r" b="b"/>
              <a:pathLst>
                <a:path w="1395553" h="901523">
                  <a:moveTo>
                    <a:pt x="21916" y="0"/>
                  </a:moveTo>
                  <a:lnTo>
                    <a:pt x="1373637" y="0"/>
                  </a:lnTo>
                  <a:cubicBezTo>
                    <a:pt x="1385741" y="0"/>
                    <a:pt x="1395553" y="9812"/>
                    <a:pt x="1395553" y="21916"/>
                  </a:cubicBezTo>
                  <a:lnTo>
                    <a:pt x="1395553" y="879607"/>
                  </a:lnTo>
                  <a:cubicBezTo>
                    <a:pt x="1395553" y="891711"/>
                    <a:pt x="1385741" y="901523"/>
                    <a:pt x="1373637" y="901523"/>
                  </a:cubicBezTo>
                  <a:lnTo>
                    <a:pt x="21916" y="901523"/>
                  </a:lnTo>
                  <a:cubicBezTo>
                    <a:pt x="9812" y="901523"/>
                    <a:pt x="0" y="891711"/>
                    <a:pt x="0" y="879607"/>
                  </a:cubicBezTo>
                  <a:lnTo>
                    <a:pt x="0" y="21916"/>
                  </a:lnTo>
                  <a:cubicBezTo>
                    <a:pt x="0" y="9812"/>
                    <a:pt x="9812" y="0"/>
                    <a:pt x="21916" y="0"/>
                  </a:cubicBezTo>
                  <a:close/>
                </a:path>
              </a:pathLst>
            </a:custGeom>
            <a:solidFill>
              <a:srgbClr val="448696"/>
            </a:solidFill>
            <a:ln cap="sq">
              <a:noFill/>
              <a:prstDash val="solid"/>
              <a:miter/>
            </a:ln>
          </p:spPr>
        </p:sp>
        <p:sp>
          <p:nvSpPr>
            <p:cNvPr id="4" name="TextBox 4"/>
            <p:cNvSpPr txBox="1"/>
            <p:nvPr/>
          </p:nvSpPr>
          <p:spPr>
            <a:xfrm>
              <a:off x="0" y="-38100"/>
              <a:ext cx="1395553" cy="939623"/>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209041" y="4811188"/>
            <a:ext cx="3901440" cy="2378422"/>
            <a:chOff x="0" y="0"/>
            <a:chExt cx="1385934" cy="901523"/>
          </a:xfrm>
        </p:grpSpPr>
        <p:sp>
          <p:nvSpPr>
            <p:cNvPr id="6" name="Freeform 6"/>
            <p:cNvSpPr/>
            <p:nvPr/>
          </p:nvSpPr>
          <p:spPr>
            <a:xfrm>
              <a:off x="0" y="0"/>
              <a:ext cx="1385934" cy="901523"/>
            </a:xfrm>
            <a:custGeom>
              <a:avLst/>
              <a:gdLst/>
              <a:ahLst/>
              <a:cxnLst/>
              <a:rect l="l" t="t" r="r" b="b"/>
              <a:pathLst>
                <a:path w="1385934" h="901523">
                  <a:moveTo>
                    <a:pt x="22068" y="0"/>
                  </a:moveTo>
                  <a:lnTo>
                    <a:pt x="1363865" y="0"/>
                  </a:lnTo>
                  <a:cubicBezTo>
                    <a:pt x="1376054" y="0"/>
                    <a:pt x="1385934" y="9880"/>
                    <a:pt x="1385934" y="22068"/>
                  </a:cubicBezTo>
                  <a:lnTo>
                    <a:pt x="1385934" y="879455"/>
                  </a:lnTo>
                  <a:cubicBezTo>
                    <a:pt x="1385934" y="891643"/>
                    <a:pt x="1376054" y="901523"/>
                    <a:pt x="1363865" y="901523"/>
                  </a:cubicBezTo>
                  <a:lnTo>
                    <a:pt x="22068" y="901523"/>
                  </a:lnTo>
                  <a:cubicBezTo>
                    <a:pt x="9880" y="901523"/>
                    <a:pt x="0" y="891643"/>
                    <a:pt x="0" y="879455"/>
                  </a:cubicBezTo>
                  <a:lnTo>
                    <a:pt x="0" y="22068"/>
                  </a:lnTo>
                  <a:cubicBezTo>
                    <a:pt x="0" y="9880"/>
                    <a:pt x="9880" y="0"/>
                    <a:pt x="22068" y="0"/>
                  </a:cubicBezTo>
                  <a:close/>
                </a:path>
              </a:pathLst>
            </a:custGeom>
            <a:solidFill>
              <a:srgbClr val="F5B343"/>
            </a:solidFill>
            <a:ln cap="sq">
              <a:noFill/>
              <a:prstDash val="solid"/>
              <a:miter/>
            </a:ln>
          </p:spPr>
        </p:sp>
        <p:sp>
          <p:nvSpPr>
            <p:cNvPr id="7" name="TextBox 7"/>
            <p:cNvSpPr txBox="1"/>
            <p:nvPr/>
          </p:nvSpPr>
          <p:spPr>
            <a:xfrm>
              <a:off x="0" y="-38100"/>
              <a:ext cx="1385934" cy="939623"/>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a:off x="563273" y="1184512"/>
            <a:ext cx="3999655" cy="4488976"/>
          </a:xfrm>
          <a:custGeom>
            <a:avLst/>
            <a:gdLst/>
            <a:ahLst/>
            <a:cxnLst/>
            <a:rect l="l" t="t" r="r" b="b"/>
            <a:pathLst>
              <a:path w="5999482" h="6733464">
                <a:moveTo>
                  <a:pt x="0" y="0"/>
                </a:moveTo>
                <a:lnTo>
                  <a:pt x="5999482" y="0"/>
                </a:lnTo>
                <a:lnTo>
                  <a:pt x="5999482" y="6733464"/>
                </a:lnTo>
                <a:lnTo>
                  <a:pt x="0" y="6733464"/>
                </a:lnTo>
                <a:lnTo>
                  <a:pt x="0" y="0"/>
                </a:lnTo>
                <a:close/>
              </a:path>
            </a:pathLst>
          </a:custGeom>
          <a:solidFill>
            <a:schemeClr val="accent3">
              <a:lumMod val="20000"/>
              <a:lumOff val="80000"/>
            </a:schemeClr>
          </a:solidFill>
        </p:spPr>
      </p:sp>
      <p:pic>
        <p:nvPicPr>
          <p:cNvPr id="18" name="Εικόνα 17">
            <a:extLst>
              <a:ext uri="{FF2B5EF4-FFF2-40B4-BE49-F238E27FC236}">
                <a16:creationId xmlns:a16="http://schemas.microsoft.com/office/drawing/2014/main" id="{460CF5FC-9E14-ADA5-2EA0-544FF0BB1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054" y="5035910"/>
            <a:ext cx="3532493" cy="1889349"/>
          </a:xfrm>
          <a:prstGeom prst="rect">
            <a:avLst/>
          </a:prstGeom>
        </p:spPr>
      </p:pic>
      <p:sp>
        <p:nvSpPr>
          <p:cNvPr id="19" name="TextBox 4">
            <a:extLst>
              <a:ext uri="{FF2B5EF4-FFF2-40B4-BE49-F238E27FC236}">
                <a16:creationId xmlns:a16="http://schemas.microsoft.com/office/drawing/2014/main" id="{B20F4650-5B8F-1C2E-AC04-4A0C208994AA}"/>
              </a:ext>
            </a:extLst>
          </p:cNvPr>
          <p:cNvSpPr txBox="1"/>
          <p:nvPr/>
        </p:nvSpPr>
        <p:spPr>
          <a:xfrm>
            <a:off x="643853" y="1364421"/>
            <a:ext cx="3838494" cy="2039020"/>
          </a:xfrm>
          <a:prstGeom prst="rect">
            <a:avLst/>
          </a:prstGeom>
        </p:spPr>
        <p:txBody>
          <a:bodyPr wrap="square" lIns="0" tIns="0" rIns="0" bIns="0" rtlCol="0" anchor="t">
            <a:spAutoFit/>
          </a:bodyPr>
          <a:lstStyle/>
          <a:p>
            <a:pPr algn="ctr" defTabSz="609630">
              <a:lnSpc>
                <a:spcPts val="5334"/>
              </a:lnSpc>
              <a:spcBef>
                <a:spcPct val="0"/>
              </a:spcBef>
            </a:pPr>
            <a:r>
              <a:rPr lang="el-GR" sz="4400" b="1" dirty="0">
                <a:solidFill>
                  <a:srgbClr val="C00000"/>
                </a:solidFill>
                <a:latin typeface="PF Square Sans Pro" panose="02000800000000020004" pitchFamily="2" charset="0"/>
                <a:sym typeface="ITC Avant Garde Gothic Bold"/>
              </a:rPr>
              <a:t>Καταπολέμηση </a:t>
            </a:r>
          </a:p>
          <a:p>
            <a:pPr defTabSz="609630">
              <a:lnSpc>
                <a:spcPts val="5334"/>
              </a:lnSpc>
              <a:spcBef>
                <a:spcPct val="0"/>
              </a:spcBef>
            </a:pPr>
            <a:r>
              <a:rPr lang="el-GR" sz="4400" b="1" dirty="0">
                <a:solidFill>
                  <a:srgbClr val="C00000"/>
                </a:solidFill>
                <a:latin typeface="PF Square Sans Pro" panose="02000800000000020004" pitchFamily="2" charset="0"/>
                <a:sym typeface="ITC Avant Garde Gothic Bold"/>
              </a:rPr>
              <a:t>ανεργίας</a:t>
            </a:r>
          </a:p>
          <a:p>
            <a:pPr algn="ctr" defTabSz="609630">
              <a:lnSpc>
                <a:spcPts val="5334"/>
              </a:lnSpc>
              <a:spcBef>
                <a:spcPct val="0"/>
              </a:spcBef>
            </a:pPr>
            <a:endParaRPr lang="en-US" sz="4400" b="1" spc="-176" dirty="0">
              <a:solidFill>
                <a:srgbClr val="0049AB"/>
              </a:solidFill>
              <a:latin typeface="ITC Avant Garde Gothic Bold"/>
              <a:ea typeface="ITC Avant Garde Gothic Bold"/>
              <a:cs typeface="ITC Avant Garde Gothic Bold"/>
              <a:sym typeface="ITC Avant Garde Gothic Bold"/>
            </a:endParaRPr>
          </a:p>
        </p:txBody>
      </p:sp>
      <p:graphicFrame>
        <p:nvGraphicFramePr>
          <p:cNvPr id="20" name="8 - Διάγραμμα">
            <a:extLst>
              <a:ext uri="{FF2B5EF4-FFF2-40B4-BE49-F238E27FC236}">
                <a16:creationId xmlns:a16="http://schemas.microsoft.com/office/drawing/2014/main" id="{82D0A24A-A2B4-FA6B-B863-F89BBE9281BD}"/>
              </a:ext>
            </a:extLst>
          </p:cNvPr>
          <p:cNvGraphicFramePr/>
          <p:nvPr>
            <p:extLst>
              <p:ext uri="{D42A27DB-BD31-4B8C-83A1-F6EECF244321}">
                <p14:modId xmlns:p14="http://schemas.microsoft.com/office/powerpoint/2010/main" val="2354437681"/>
              </p:ext>
            </p:extLst>
          </p:nvPr>
        </p:nvGraphicFramePr>
        <p:xfrm>
          <a:off x="5735123" y="187960"/>
          <a:ext cx="5893604" cy="627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5">
            <a:extLst>
              <a:ext uri="{FF2B5EF4-FFF2-40B4-BE49-F238E27FC236}">
                <a16:creationId xmlns:a16="http://schemas.microsoft.com/office/drawing/2014/main" id="{4699B44C-F118-3EBF-F135-A581F82A01F5}"/>
              </a:ext>
            </a:extLst>
          </p:cNvPr>
          <p:cNvSpPr txBox="1"/>
          <p:nvPr/>
        </p:nvSpPr>
        <p:spPr>
          <a:xfrm>
            <a:off x="720664" y="2907438"/>
            <a:ext cx="3761683" cy="1538883"/>
          </a:xfrm>
          <a:prstGeom prst="rect">
            <a:avLst/>
          </a:prstGeom>
        </p:spPr>
        <p:txBody>
          <a:bodyPr wrap="square" lIns="0" tIns="0" rIns="0" bIns="0" rtlCol="0" anchor="t">
            <a:spAutoFit/>
          </a:bodyPr>
          <a:lstStyle/>
          <a:p>
            <a:pPr marL="0" marR="0" lvl="0" indent="0" defTabSz="914400" rtl="0" eaLnBrk="1" fontAlgn="auto" latinLnBrk="0" hangingPunct="1">
              <a:lnSpc>
                <a:spcPct val="100000"/>
              </a:lnSpc>
              <a:spcBef>
                <a:spcPts val="0"/>
              </a:spcBef>
              <a:spcAft>
                <a:spcPts val="0"/>
              </a:spcAft>
              <a:buClr>
                <a:srgbClr val="0F6FC6"/>
              </a:buClr>
              <a:buSzPct val="80000"/>
              <a:buFontTx/>
              <a:buNone/>
              <a:tabLst/>
              <a:defRPr/>
            </a:pPr>
            <a:r>
              <a:rPr kumimoji="0" lang="el-GR" sz="2000" b="1" i="0" u="none" strike="noStrike" kern="1200" cap="none" spc="0" normalizeH="0" baseline="0" noProof="0" dirty="0">
                <a:ln>
                  <a:noFill/>
                </a:ln>
                <a:solidFill>
                  <a:srgbClr val="2A2E3A"/>
                </a:solidFill>
                <a:effectLst/>
                <a:uLnTx/>
                <a:uFillTx/>
                <a:latin typeface="PF Square Sans Pro" panose="02000800000000020004" pitchFamily="2" charset="0"/>
                <a:ea typeface="+mn-ea"/>
                <a:cs typeface="+mn-cs"/>
              </a:rPr>
              <a:t>Η καταπολέμηση της ανεργίας μπορεί να γίνει με διάφορα μέτρα που λαμβάνουν οι κυβερνήσεις. Τα μέτρα αυτά είναι: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7D5EA-A0BA-2720-0727-AE4430175041}"/>
            </a:ext>
          </a:extLst>
        </p:cNvPr>
        <p:cNvGrpSpPr/>
        <p:nvPr/>
      </p:nvGrpSpPr>
      <p:grpSpPr>
        <a:xfrm>
          <a:off x="0" y="0"/>
          <a:ext cx="0" cy="0"/>
          <a:chOff x="0" y="0"/>
          <a:chExt cx="0" cy="0"/>
        </a:xfrm>
      </p:grpSpPr>
      <p:pic>
        <p:nvPicPr>
          <p:cNvPr id="10" name="Εικόνα 9">
            <a:extLst>
              <a:ext uri="{FF2B5EF4-FFF2-40B4-BE49-F238E27FC236}">
                <a16:creationId xmlns:a16="http://schemas.microsoft.com/office/drawing/2014/main" id="{FFE05787-1596-0934-1EA2-29CB81DA22E2}"/>
              </a:ext>
            </a:extLst>
          </p:cNvPr>
          <p:cNvPicPr>
            <a:picLocks noChangeAspect="1"/>
          </p:cNvPicPr>
          <p:nvPr/>
        </p:nvPicPr>
        <p:blipFill>
          <a:blip r:embed="rId2"/>
          <a:stretch>
            <a:fillRect/>
          </a:stretch>
        </p:blipFill>
        <p:spPr>
          <a:xfrm>
            <a:off x="1685" y="0"/>
            <a:ext cx="5714300" cy="6879532"/>
          </a:xfrm>
          <a:prstGeom prst="rect">
            <a:avLst/>
          </a:prstGeom>
        </p:spPr>
      </p:pic>
      <p:grpSp>
        <p:nvGrpSpPr>
          <p:cNvPr id="7" name="Group 7">
            <a:extLst>
              <a:ext uri="{FF2B5EF4-FFF2-40B4-BE49-F238E27FC236}">
                <a16:creationId xmlns:a16="http://schemas.microsoft.com/office/drawing/2014/main" id="{AAA52440-358A-B720-F3B2-91A79FA9BDE9}"/>
              </a:ext>
            </a:extLst>
          </p:cNvPr>
          <p:cNvGrpSpPr/>
          <p:nvPr/>
        </p:nvGrpSpPr>
        <p:grpSpPr>
          <a:xfrm rot="10800000">
            <a:off x="1830355" y="-6308"/>
            <a:ext cx="4472742" cy="7108132"/>
            <a:chOff x="0" y="-47625"/>
            <a:chExt cx="1767009" cy="2973615"/>
          </a:xfrm>
        </p:grpSpPr>
        <p:sp>
          <p:nvSpPr>
            <p:cNvPr id="8" name="Freeform 8">
              <a:extLst>
                <a:ext uri="{FF2B5EF4-FFF2-40B4-BE49-F238E27FC236}">
                  <a16:creationId xmlns:a16="http://schemas.microsoft.com/office/drawing/2014/main" id="{A4225801-EBF9-72E5-0407-31E5971E5863}"/>
                </a:ext>
              </a:extLst>
            </p:cNvPr>
            <p:cNvSpPr/>
            <p:nvPr/>
          </p:nvSpPr>
          <p:spPr>
            <a:xfrm>
              <a:off x="229152" y="56192"/>
              <a:ext cx="1537857" cy="2869798"/>
            </a:xfrm>
            <a:custGeom>
              <a:avLst/>
              <a:gdLst/>
              <a:ahLst/>
              <a:cxnLst/>
              <a:rect l="l" t="t" r="r" b="b"/>
              <a:pathLst>
                <a:path w="1537857" h="2869798">
                  <a:moveTo>
                    <a:pt x="0" y="0"/>
                  </a:moveTo>
                  <a:lnTo>
                    <a:pt x="1537857" y="0"/>
                  </a:lnTo>
                  <a:lnTo>
                    <a:pt x="1537857" y="2869798"/>
                  </a:lnTo>
                  <a:lnTo>
                    <a:pt x="0" y="2869798"/>
                  </a:lnTo>
                  <a:close/>
                </a:path>
              </a:pathLst>
            </a:custGeom>
            <a:gradFill rotWithShape="1">
              <a:gsLst>
                <a:gs pos="0">
                  <a:srgbClr val="FFFFFF">
                    <a:alpha val="100000"/>
                  </a:srgbClr>
                </a:gs>
                <a:gs pos="50000">
                  <a:srgbClr val="FFFFFF">
                    <a:alpha val="60000"/>
                  </a:srgbClr>
                </a:gs>
                <a:gs pos="100000">
                  <a:srgbClr val="FFFFFF">
                    <a:alpha val="0"/>
                  </a:srgbClr>
                </a:gs>
              </a:gsLst>
              <a:lin ang="0"/>
            </a:gradFill>
          </p:spPr>
        </p:sp>
        <p:sp>
          <p:nvSpPr>
            <p:cNvPr id="9" name="TextBox 9">
              <a:extLst>
                <a:ext uri="{FF2B5EF4-FFF2-40B4-BE49-F238E27FC236}">
                  <a16:creationId xmlns:a16="http://schemas.microsoft.com/office/drawing/2014/main" id="{3B4A6394-7D52-0379-51E6-1DEEDA66ECFB}"/>
                </a:ext>
              </a:extLst>
            </p:cNvPr>
            <p:cNvSpPr txBox="1"/>
            <p:nvPr/>
          </p:nvSpPr>
          <p:spPr>
            <a:xfrm>
              <a:off x="0" y="-47625"/>
              <a:ext cx="1537857" cy="2917423"/>
            </a:xfrm>
            <a:prstGeom prst="rect">
              <a:avLst/>
            </a:prstGeom>
          </p:spPr>
          <p:txBody>
            <a:bodyPr lIns="33867" tIns="33867" rIns="33867" bIns="33867" rtlCol="0" anchor="ctr"/>
            <a:lstStyle/>
            <a:p>
              <a:pPr marL="0" marR="0" lvl="0" indent="0" algn="ctr" defTabSz="609630" rtl="0" eaLnBrk="1" fontAlgn="auto" latinLnBrk="0" hangingPunct="1">
                <a:lnSpc>
                  <a:spcPts val="236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TextBox 20">
            <a:extLst>
              <a:ext uri="{FF2B5EF4-FFF2-40B4-BE49-F238E27FC236}">
                <a16:creationId xmlns:a16="http://schemas.microsoft.com/office/drawing/2014/main" id="{B35260AD-F2CC-6F48-14C1-386F7808C78C}"/>
              </a:ext>
            </a:extLst>
          </p:cNvPr>
          <p:cNvSpPr txBox="1"/>
          <p:nvPr/>
        </p:nvSpPr>
        <p:spPr>
          <a:xfrm>
            <a:off x="6226278" y="429264"/>
            <a:ext cx="5517284" cy="1415772"/>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l-GR" sz="4600" b="1" i="0" u="none" strike="noStrike" kern="1200" cap="none" spc="0" normalizeH="0" baseline="0" noProof="0" dirty="0">
                <a:ln>
                  <a:noFill/>
                </a:ln>
                <a:solidFill>
                  <a:srgbClr val="4F81BD">
                    <a:lumMod val="75000"/>
                  </a:srgbClr>
                </a:solidFill>
                <a:effectLst/>
                <a:uLnTx/>
                <a:uFillTx/>
                <a:latin typeface="Montserrat Semi-Bold"/>
                <a:ea typeface="Montserrat Semi-Bold"/>
                <a:cs typeface="Montserrat Semi-Bold"/>
                <a:sym typeface="Montserrat Semi-Bold"/>
              </a:rPr>
              <a:t>Οικονομικές διακυμάνσεις</a:t>
            </a:r>
            <a:endParaRPr kumimoji="0" lang="en-US" sz="4600" b="1" i="0" u="none" strike="noStrike" kern="1200" cap="none" spc="0" normalizeH="0" baseline="0" noProof="0" dirty="0">
              <a:ln>
                <a:noFill/>
              </a:ln>
              <a:solidFill>
                <a:srgbClr val="4F81BD">
                  <a:lumMod val="75000"/>
                </a:srgbClr>
              </a:solidFill>
              <a:effectLst/>
              <a:uLnTx/>
              <a:uFillTx/>
              <a:latin typeface="Montserrat Semi-Bold"/>
              <a:ea typeface="Montserrat Semi-Bold"/>
              <a:cs typeface="Montserrat Semi-Bold"/>
              <a:sym typeface="Montserrat Semi-Bold"/>
            </a:endParaRPr>
          </a:p>
        </p:txBody>
      </p:sp>
      <p:sp>
        <p:nvSpPr>
          <p:cNvPr id="24" name="TextBox 24">
            <a:extLst>
              <a:ext uri="{FF2B5EF4-FFF2-40B4-BE49-F238E27FC236}">
                <a16:creationId xmlns:a16="http://schemas.microsoft.com/office/drawing/2014/main" id="{3258A09B-3991-A8E1-3856-0EB4FD306512}"/>
              </a:ext>
            </a:extLst>
          </p:cNvPr>
          <p:cNvSpPr txBox="1"/>
          <p:nvPr/>
        </p:nvSpPr>
        <p:spPr>
          <a:xfrm>
            <a:off x="6296026" y="2037452"/>
            <a:ext cx="5289333" cy="2777620"/>
          </a:xfrm>
          <a:prstGeom prst="rect">
            <a:avLst/>
          </a:prstGeom>
        </p:spPr>
        <p:txBody>
          <a:bodyPr wrap="square" lIns="0" tIns="0" rIns="0" bIns="0" rtlCol="0" anchor="t">
            <a:spAutoFit/>
          </a:bodyPr>
          <a:lstStyle/>
          <a:p>
            <a:pPr marL="0" marR="0" lvl="0" indent="0" algn="l" defTabSz="609630" rtl="0" eaLnBrk="1" fontAlgn="auto" latinLnBrk="0" hangingPunct="1">
              <a:lnSpc>
                <a:spcPct val="114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000000"/>
                </a:solidFill>
                <a:effectLst/>
                <a:uLnTx/>
                <a:uFillTx/>
                <a:latin typeface="Inter"/>
                <a:ea typeface="Inter"/>
                <a:cs typeface="Inter"/>
                <a:sym typeface="Inter"/>
              </a:rPr>
              <a:t>Ένα από τα θέματα που απασχόλησαν επίσης τους </a:t>
            </a:r>
            <a:r>
              <a:rPr kumimoji="0" lang="el-GR" sz="2000" b="0" i="0" u="none" strike="noStrike" kern="1200" cap="none" spc="0" normalizeH="0" baseline="0" noProof="0" dirty="0" err="1">
                <a:ln>
                  <a:noFill/>
                </a:ln>
                <a:solidFill>
                  <a:srgbClr val="000000"/>
                </a:solidFill>
                <a:effectLst/>
                <a:uLnTx/>
                <a:uFillTx/>
                <a:latin typeface="Inter"/>
                <a:ea typeface="Inter"/>
                <a:cs typeface="Inter"/>
                <a:sym typeface="Inter"/>
              </a:rPr>
              <a:t>μακροοικονομολόγους</a:t>
            </a:r>
            <a:r>
              <a:rPr kumimoji="0" lang="el-GR" sz="2000" b="0" i="0" u="none" strike="noStrike" kern="1200" cap="none" spc="0" normalizeH="0" baseline="0" noProof="0" dirty="0">
                <a:ln>
                  <a:noFill/>
                </a:ln>
                <a:solidFill>
                  <a:srgbClr val="000000"/>
                </a:solidFill>
                <a:effectLst/>
                <a:uLnTx/>
                <a:uFillTx/>
                <a:latin typeface="Inter"/>
                <a:ea typeface="Inter"/>
                <a:cs typeface="Inter"/>
                <a:sym typeface="Inter"/>
              </a:rPr>
              <a:t> είναι η μελέτη των οικονομιών διαχρονικά. Τα διάφορα οικονομικά μεγέθη κάθε οικονομίας (απασχόληση, ανεργία, πληθωρισμός, εισόδημα, Α.Ε.Π.) μεταβάλλονται διαχρονικά. Οι μεταβολές μάλιστα δεν είναι τυχαίες, αλλά παρουσιάζουν μία συστηματική κυκλικότητα. </a:t>
            </a:r>
          </a:p>
        </p:txBody>
      </p:sp>
      <p:sp>
        <p:nvSpPr>
          <p:cNvPr id="26" name="Freeform 6">
            <a:extLst>
              <a:ext uri="{FF2B5EF4-FFF2-40B4-BE49-F238E27FC236}">
                <a16:creationId xmlns:a16="http://schemas.microsoft.com/office/drawing/2014/main" id="{CF28BBFF-5E1B-32CF-1D67-3A8E125078A3}"/>
              </a:ext>
            </a:extLst>
          </p:cNvPr>
          <p:cNvSpPr/>
          <p:nvPr/>
        </p:nvSpPr>
        <p:spPr>
          <a:xfrm>
            <a:off x="6226278" y="5147070"/>
            <a:ext cx="5621298" cy="1415773"/>
          </a:xfrm>
          <a:custGeom>
            <a:avLst/>
            <a:gdLst/>
            <a:ahLst/>
            <a:cxnLst/>
            <a:rect l="l" t="t" r="r" b="b"/>
            <a:pathLst>
              <a:path w="1829998" h="452868">
                <a:moveTo>
                  <a:pt x="49026" y="0"/>
                </a:moveTo>
                <a:lnTo>
                  <a:pt x="1780972" y="0"/>
                </a:lnTo>
                <a:cubicBezTo>
                  <a:pt x="1808049" y="0"/>
                  <a:pt x="1829998" y="21950"/>
                  <a:pt x="1829998" y="49026"/>
                </a:cubicBezTo>
                <a:lnTo>
                  <a:pt x="1829998" y="403843"/>
                </a:lnTo>
                <a:cubicBezTo>
                  <a:pt x="1829998" y="430919"/>
                  <a:pt x="1808049" y="452868"/>
                  <a:pt x="1780972" y="452868"/>
                </a:cubicBezTo>
                <a:lnTo>
                  <a:pt x="49026" y="452868"/>
                </a:lnTo>
                <a:cubicBezTo>
                  <a:pt x="21950" y="452868"/>
                  <a:pt x="0" y="430919"/>
                  <a:pt x="0" y="403843"/>
                </a:cubicBezTo>
                <a:lnTo>
                  <a:pt x="0" y="49026"/>
                </a:lnTo>
                <a:cubicBezTo>
                  <a:pt x="0" y="21950"/>
                  <a:pt x="21950" y="0"/>
                  <a:pt x="49026" y="0"/>
                </a:cubicBezTo>
                <a:close/>
              </a:path>
            </a:pathLst>
          </a:custGeom>
          <a:gradFill rotWithShape="1">
            <a:gsLst>
              <a:gs pos="0">
                <a:srgbClr val="C4D6C4"/>
              </a:gs>
              <a:gs pos="100000">
                <a:srgbClr val="35DCF1">
                  <a:alpha val="100000"/>
                </a:srgbClr>
              </a:gs>
            </a:gsLst>
            <a:lin ang="2700000"/>
          </a:gradFill>
        </p:spPr>
      </p:sp>
      <p:sp>
        <p:nvSpPr>
          <p:cNvPr id="32" name="TextBox 7">
            <a:extLst>
              <a:ext uri="{FF2B5EF4-FFF2-40B4-BE49-F238E27FC236}">
                <a16:creationId xmlns:a16="http://schemas.microsoft.com/office/drawing/2014/main" id="{BC41B6D0-F8A7-DA04-7948-76875924AA43}"/>
              </a:ext>
            </a:extLst>
          </p:cNvPr>
          <p:cNvSpPr txBox="1"/>
          <p:nvPr/>
        </p:nvSpPr>
        <p:spPr>
          <a:xfrm>
            <a:off x="6226278" y="4968406"/>
            <a:ext cx="5621298" cy="1594437"/>
          </a:xfrm>
          <a:prstGeom prst="rect">
            <a:avLst/>
          </a:prstGeom>
        </p:spPr>
        <p:txBody>
          <a:bodyPr lIns="50800" tIns="50800" rIns="50800" bIns="50800" rtlCol="0" anchor="ctr"/>
          <a:lstStyle/>
          <a:p>
            <a:pPr algn="ctr">
              <a:lnSpc>
                <a:spcPts val="2771"/>
              </a:lnSpc>
            </a:pPr>
            <a:endParaRPr/>
          </a:p>
        </p:txBody>
      </p:sp>
      <p:sp>
        <p:nvSpPr>
          <p:cNvPr id="33" name="TextBox 24">
            <a:extLst>
              <a:ext uri="{FF2B5EF4-FFF2-40B4-BE49-F238E27FC236}">
                <a16:creationId xmlns:a16="http://schemas.microsoft.com/office/drawing/2014/main" id="{07FAB77D-3703-4CAF-DDDB-941DC3289BC3}"/>
              </a:ext>
            </a:extLst>
          </p:cNvPr>
          <p:cNvSpPr txBox="1"/>
          <p:nvPr/>
        </p:nvSpPr>
        <p:spPr>
          <a:xfrm>
            <a:off x="6505283" y="5343309"/>
            <a:ext cx="5238279" cy="1023293"/>
          </a:xfrm>
          <a:prstGeom prst="rect">
            <a:avLst/>
          </a:prstGeom>
        </p:spPr>
        <p:txBody>
          <a:bodyPr wrap="square" lIns="0" tIns="0" rIns="0" bIns="0" rtlCol="0" anchor="t">
            <a:spAutoFit/>
          </a:bodyPr>
          <a:lstStyle/>
          <a:p>
            <a:pPr marL="0" marR="0" lvl="0" indent="0" algn="l" defTabSz="609630" rtl="0" eaLnBrk="1" fontAlgn="auto" latinLnBrk="0" hangingPunct="1">
              <a:lnSpc>
                <a:spcPct val="114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000000"/>
                </a:solidFill>
                <a:effectLst/>
                <a:uLnTx/>
                <a:uFillTx/>
                <a:latin typeface="Inter"/>
                <a:ea typeface="Inter"/>
                <a:cs typeface="Inter"/>
                <a:sym typeface="Inter"/>
              </a:rPr>
              <a:t>Αυτές τις μεταβολές της οικονομικής δραστηριότητας ονομάζουμε οικονομικές διακυμάνσεις ή οικονομικοί κύκλοι. </a:t>
            </a:r>
          </a:p>
        </p:txBody>
      </p:sp>
      <p:sp>
        <p:nvSpPr>
          <p:cNvPr id="36" name="TextBox 4">
            <a:extLst>
              <a:ext uri="{FF2B5EF4-FFF2-40B4-BE49-F238E27FC236}">
                <a16:creationId xmlns:a16="http://schemas.microsoft.com/office/drawing/2014/main" id="{CF66C217-3807-EE03-E767-D1CD494C363D}"/>
              </a:ext>
            </a:extLst>
          </p:cNvPr>
          <p:cNvSpPr txBox="1"/>
          <p:nvPr/>
        </p:nvSpPr>
        <p:spPr>
          <a:xfrm>
            <a:off x="10220960" y="-154022"/>
            <a:ext cx="1969355" cy="1236426"/>
          </a:xfrm>
          <a:prstGeom prst="rect">
            <a:avLst/>
          </a:prstGeom>
        </p:spPr>
        <p:txBody>
          <a:bodyPr lIns="50800" tIns="50800" rIns="50800" bIns="50800" rtlCol="0" anchor="ctr"/>
          <a:lstStyle/>
          <a:p>
            <a:pPr algn="ctr">
              <a:lnSpc>
                <a:spcPts val="3401"/>
              </a:lnSpc>
            </a:pPr>
            <a:endParaRPr/>
          </a:p>
        </p:txBody>
      </p:sp>
    </p:spTree>
    <p:extLst>
      <p:ext uri="{BB962C8B-B14F-4D97-AF65-F5344CB8AC3E}">
        <p14:creationId xmlns:p14="http://schemas.microsoft.com/office/powerpoint/2010/main" val="1265014003"/>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6"/>
          <p:cNvGrpSpPr/>
          <p:nvPr/>
        </p:nvGrpSpPr>
        <p:grpSpPr>
          <a:xfrm>
            <a:off x="9740665" y="4650860"/>
            <a:ext cx="5208447" cy="2463317"/>
            <a:chOff x="0" y="0"/>
            <a:chExt cx="708051" cy="334870"/>
          </a:xfrm>
          <a:solidFill>
            <a:srgbClr val="007586"/>
          </a:solidFill>
        </p:grpSpPr>
        <p:sp>
          <p:nvSpPr>
            <p:cNvPr id="37" name="Freeform 37"/>
            <p:cNvSpPr/>
            <p:nvPr/>
          </p:nvSpPr>
          <p:spPr>
            <a:xfrm>
              <a:off x="0" y="0"/>
              <a:ext cx="708051" cy="334870"/>
            </a:xfrm>
            <a:custGeom>
              <a:avLst/>
              <a:gdLst/>
              <a:ahLst/>
              <a:cxnLst/>
              <a:rect l="l" t="t" r="r" b="b"/>
              <a:pathLst>
                <a:path w="708051" h="334870">
                  <a:moveTo>
                    <a:pt x="203200" y="0"/>
                  </a:moveTo>
                  <a:lnTo>
                    <a:pt x="708051" y="0"/>
                  </a:lnTo>
                  <a:lnTo>
                    <a:pt x="504851" y="334870"/>
                  </a:lnTo>
                  <a:lnTo>
                    <a:pt x="0" y="334870"/>
                  </a:lnTo>
                  <a:lnTo>
                    <a:pt x="203200" y="0"/>
                  </a:lnTo>
                  <a:close/>
                </a:path>
              </a:pathLst>
            </a:custGeom>
            <a:grpFill/>
          </p:spPr>
        </p:sp>
        <p:sp>
          <p:nvSpPr>
            <p:cNvPr id="38" name="TextBox 38"/>
            <p:cNvSpPr txBox="1"/>
            <p:nvPr/>
          </p:nvSpPr>
          <p:spPr>
            <a:xfrm>
              <a:off x="101600" y="-219075"/>
              <a:ext cx="504851" cy="553945"/>
            </a:xfrm>
            <a:prstGeom prst="rect">
              <a:avLst/>
            </a:prstGeom>
            <a:grpFill/>
          </p:spPr>
          <p:txBody>
            <a:bodyPr lIns="33867" tIns="33867" rIns="33867" bIns="33867" rtlCol="0" anchor="ctr"/>
            <a:lstStyle/>
            <a:p>
              <a:pPr algn="ctr" defTabSz="609630">
                <a:lnSpc>
                  <a:spcPts val="3334"/>
                </a:lnSpc>
              </a:pPr>
              <a:endParaRPr sz="1200">
                <a:solidFill>
                  <a:prstClr val="black"/>
                </a:solidFill>
                <a:latin typeface="Calibri"/>
              </a:endParaRPr>
            </a:p>
          </p:txBody>
        </p:sp>
      </p:grpSp>
      <p:sp>
        <p:nvSpPr>
          <p:cNvPr id="39" name="Freeform 39"/>
          <p:cNvSpPr/>
          <p:nvPr/>
        </p:nvSpPr>
        <p:spPr>
          <a:xfrm rot="8594061">
            <a:off x="10769250" y="5313653"/>
            <a:ext cx="2758219" cy="2392755"/>
          </a:xfrm>
          <a:custGeom>
            <a:avLst/>
            <a:gdLst/>
            <a:ahLst/>
            <a:cxnLst/>
            <a:rect l="l" t="t" r="r" b="b"/>
            <a:pathLst>
              <a:path w="4137328" h="3589132">
                <a:moveTo>
                  <a:pt x="0" y="0"/>
                </a:moveTo>
                <a:lnTo>
                  <a:pt x="4137328" y="0"/>
                </a:lnTo>
                <a:lnTo>
                  <a:pt x="4137328" y="3589132"/>
                </a:lnTo>
                <a:lnTo>
                  <a:pt x="0" y="3589132"/>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sp>
      <p:sp>
        <p:nvSpPr>
          <p:cNvPr id="41" name="Freeform 41"/>
          <p:cNvSpPr/>
          <p:nvPr/>
        </p:nvSpPr>
        <p:spPr>
          <a:xfrm rot="16200000">
            <a:off x="10435230" y="-1222422"/>
            <a:ext cx="5176098" cy="7620942"/>
          </a:xfrm>
          <a:custGeom>
            <a:avLst/>
            <a:gdLst/>
            <a:ahLst/>
            <a:cxnLst/>
            <a:rect l="l" t="t" r="r" b="b"/>
            <a:pathLst>
              <a:path w="698500" h="1028425">
                <a:moveTo>
                  <a:pt x="364063" y="5328"/>
                </a:moveTo>
                <a:lnTo>
                  <a:pt x="683687" y="191290"/>
                </a:lnTo>
                <a:cubicBezTo>
                  <a:pt x="692858" y="196626"/>
                  <a:pt x="698500" y="206437"/>
                  <a:pt x="698500" y="217047"/>
                </a:cubicBezTo>
                <a:lnTo>
                  <a:pt x="698500" y="811378"/>
                </a:lnTo>
                <a:cubicBezTo>
                  <a:pt x="698500" y="821988"/>
                  <a:pt x="692858" y="831799"/>
                  <a:pt x="683687" y="837135"/>
                </a:cubicBezTo>
                <a:lnTo>
                  <a:pt x="364063" y="1023097"/>
                </a:lnTo>
                <a:cubicBezTo>
                  <a:pt x="354906" y="1028425"/>
                  <a:pt x="343594" y="1028425"/>
                  <a:pt x="334437" y="1023097"/>
                </a:cubicBezTo>
                <a:lnTo>
                  <a:pt x="14813" y="837135"/>
                </a:lnTo>
                <a:cubicBezTo>
                  <a:pt x="5642" y="831799"/>
                  <a:pt x="0" y="821988"/>
                  <a:pt x="0" y="811378"/>
                </a:cubicBezTo>
                <a:lnTo>
                  <a:pt x="0" y="217047"/>
                </a:lnTo>
                <a:cubicBezTo>
                  <a:pt x="0" y="206437"/>
                  <a:pt x="5642" y="196626"/>
                  <a:pt x="14813" y="191290"/>
                </a:cubicBezTo>
                <a:lnTo>
                  <a:pt x="334437" y="5328"/>
                </a:lnTo>
                <a:cubicBezTo>
                  <a:pt x="343594" y="0"/>
                  <a:pt x="354906" y="0"/>
                  <a:pt x="364063" y="5328"/>
                </a:cubicBezTo>
                <a:close/>
              </a:path>
            </a:pathLst>
          </a:custGeom>
          <a:solidFill>
            <a:srgbClr val="007586"/>
          </a:solidFill>
        </p:spPr>
      </p:sp>
      <p:sp>
        <p:nvSpPr>
          <p:cNvPr id="42" name="TextBox 42"/>
          <p:cNvSpPr txBox="1"/>
          <p:nvPr/>
        </p:nvSpPr>
        <p:spPr>
          <a:xfrm rot="16200000">
            <a:off x="9623524" y="-1023296"/>
            <a:ext cx="5176098" cy="7222690"/>
          </a:xfrm>
          <a:prstGeom prst="rect">
            <a:avLst/>
          </a:prstGeom>
        </p:spPr>
        <p:txBody>
          <a:bodyPr lIns="33867" tIns="33867" rIns="33867" bIns="33867" rtlCol="0" anchor="ctr"/>
          <a:lstStyle/>
          <a:p>
            <a:pPr algn="ctr" defTabSz="609630">
              <a:lnSpc>
                <a:spcPts val="3334"/>
              </a:lnSpc>
            </a:pPr>
            <a:endParaRPr sz="1200">
              <a:solidFill>
                <a:prstClr val="black"/>
              </a:solidFill>
              <a:latin typeface="Calibri"/>
            </a:endParaRPr>
          </a:p>
        </p:txBody>
      </p:sp>
      <p:sp>
        <p:nvSpPr>
          <p:cNvPr id="43" name="Freeform 43"/>
          <p:cNvSpPr/>
          <p:nvPr/>
        </p:nvSpPr>
        <p:spPr>
          <a:xfrm>
            <a:off x="11011022" y="-2357709"/>
            <a:ext cx="2958212" cy="2958212"/>
          </a:xfrm>
          <a:custGeom>
            <a:avLst/>
            <a:gdLst/>
            <a:ahLst/>
            <a:cxnLst/>
            <a:rect l="l" t="t" r="r" b="b"/>
            <a:pathLst>
              <a:path w="4437318" h="4437318">
                <a:moveTo>
                  <a:pt x="0" y="0"/>
                </a:moveTo>
                <a:lnTo>
                  <a:pt x="4437318" y="0"/>
                </a:lnTo>
                <a:lnTo>
                  <a:pt x="4437318" y="4437318"/>
                </a:lnTo>
                <a:lnTo>
                  <a:pt x="0" y="4437318"/>
                </a:lnTo>
                <a:lnTo>
                  <a:pt x="0" y="0"/>
                </a:lnTo>
                <a:close/>
              </a:path>
            </a:pathLst>
          </a:custGeom>
          <a:blipFill>
            <a:blip r:embed="rId4">
              <a:alphaModFix amt="30000"/>
              <a:extLst>
                <a:ext uri="{96DAC541-7B7A-43D3-8B79-37D633B846F1}">
                  <asvg:svgBlip xmlns:asvg="http://schemas.microsoft.com/office/drawing/2016/SVG/main" r:embed="rId5"/>
                </a:ext>
              </a:extLst>
            </a:blip>
            <a:stretch>
              <a:fillRect/>
            </a:stretch>
          </a:blipFill>
        </p:spPr>
      </p:sp>
      <p:grpSp>
        <p:nvGrpSpPr>
          <p:cNvPr id="44" name="Group 44"/>
          <p:cNvGrpSpPr/>
          <p:nvPr/>
        </p:nvGrpSpPr>
        <p:grpSpPr>
          <a:xfrm>
            <a:off x="8194822" y="1370819"/>
            <a:ext cx="5803355" cy="4847979"/>
            <a:chOff x="0" y="0"/>
            <a:chExt cx="935791" cy="698500"/>
          </a:xfrm>
        </p:grpSpPr>
        <p:sp>
          <p:nvSpPr>
            <p:cNvPr id="45" name="Freeform 45"/>
            <p:cNvSpPr/>
            <p:nvPr/>
          </p:nvSpPr>
          <p:spPr>
            <a:xfrm>
              <a:off x="7360" y="0"/>
              <a:ext cx="921070" cy="698500"/>
            </a:xfrm>
            <a:custGeom>
              <a:avLst/>
              <a:gdLst/>
              <a:ahLst/>
              <a:cxnLst/>
              <a:rect l="l" t="t" r="r" b="b"/>
              <a:pathLst>
                <a:path w="921070" h="698500">
                  <a:moveTo>
                    <a:pt x="909155" y="382381"/>
                  </a:moveTo>
                  <a:lnTo>
                    <a:pt x="744507" y="665369"/>
                  </a:lnTo>
                  <a:cubicBezTo>
                    <a:pt x="732573" y="685881"/>
                    <a:pt x="710632" y="698500"/>
                    <a:pt x="686900" y="698500"/>
                  </a:cubicBezTo>
                  <a:lnTo>
                    <a:pt x="234171" y="698500"/>
                  </a:lnTo>
                  <a:cubicBezTo>
                    <a:pt x="210439" y="698500"/>
                    <a:pt x="188498" y="685881"/>
                    <a:pt x="176564" y="665369"/>
                  </a:cubicBezTo>
                  <a:lnTo>
                    <a:pt x="11916" y="382381"/>
                  </a:lnTo>
                  <a:cubicBezTo>
                    <a:pt x="0" y="361901"/>
                    <a:pt x="0" y="336599"/>
                    <a:pt x="11916" y="316119"/>
                  </a:cubicBezTo>
                  <a:lnTo>
                    <a:pt x="176564" y="33131"/>
                  </a:lnTo>
                  <a:cubicBezTo>
                    <a:pt x="188498" y="12619"/>
                    <a:pt x="210439" y="0"/>
                    <a:pt x="234171" y="0"/>
                  </a:cubicBezTo>
                  <a:lnTo>
                    <a:pt x="686900" y="0"/>
                  </a:lnTo>
                  <a:cubicBezTo>
                    <a:pt x="710632" y="0"/>
                    <a:pt x="732573" y="12619"/>
                    <a:pt x="744507" y="33131"/>
                  </a:cubicBezTo>
                  <a:lnTo>
                    <a:pt x="909155" y="316119"/>
                  </a:lnTo>
                  <a:cubicBezTo>
                    <a:pt x="921071" y="336599"/>
                    <a:pt x="921071" y="361901"/>
                    <a:pt x="909155" y="382381"/>
                  </a:cubicBezTo>
                  <a:close/>
                </a:path>
              </a:pathLst>
            </a:custGeom>
            <a:solidFill>
              <a:srgbClr val="F7F7F7"/>
            </a:solidFill>
          </p:spPr>
        </p:sp>
        <p:sp>
          <p:nvSpPr>
            <p:cNvPr id="46" name="TextBox 46"/>
            <p:cNvSpPr txBox="1"/>
            <p:nvPr/>
          </p:nvSpPr>
          <p:spPr>
            <a:xfrm>
              <a:off x="114300" y="-219075"/>
              <a:ext cx="707191" cy="917575"/>
            </a:xfrm>
            <a:prstGeom prst="rect">
              <a:avLst/>
            </a:prstGeom>
          </p:spPr>
          <p:txBody>
            <a:bodyPr lIns="33867" tIns="33867" rIns="33867" bIns="33867" rtlCol="0" anchor="ctr"/>
            <a:lstStyle/>
            <a:p>
              <a:pPr algn="ctr" defTabSz="609630">
                <a:lnSpc>
                  <a:spcPts val="3334"/>
                </a:lnSpc>
              </a:pPr>
              <a:endParaRPr sz="1200">
                <a:solidFill>
                  <a:prstClr val="black"/>
                </a:solidFill>
                <a:latin typeface="Calibri"/>
              </a:endParaRPr>
            </a:p>
          </p:txBody>
        </p:sp>
      </p:grpSp>
      <p:sp>
        <p:nvSpPr>
          <p:cNvPr id="50" name="Freeform 50"/>
          <p:cNvSpPr/>
          <p:nvPr/>
        </p:nvSpPr>
        <p:spPr>
          <a:xfrm rot="132131">
            <a:off x="8229264" y="5441828"/>
            <a:ext cx="1907783" cy="1829270"/>
          </a:xfrm>
          <a:custGeom>
            <a:avLst/>
            <a:gdLst/>
            <a:ahLst/>
            <a:cxnLst/>
            <a:rect l="l" t="t" r="r" b="b"/>
            <a:pathLst>
              <a:path w="349243" h="334870">
                <a:moveTo>
                  <a:pt x="244368" y="0"/>
                </a:moveTo>
                <a:lnTo>
                  <a:pt x="308074" y="0"/>
                </a:lnTo>
                <a:cubicBezTo>
                  <a:pt x="322254" y="0"/>
                  <a:pt x="335332" y="7646"/>
                  <a:pt x="342287" y="20002"/>
                </a:cubicBezTo>
                <a:cubicBezTo>
                  <a:pt x="349242" y="32359"/>
                  <a:pt x="348995" y="47505"/>
                  <a:pt x="341639" y="59628"/>
                </a:cubicBezTo>
                <a:lnTo>
                  <a:pt x="210803" y="275243"/>
                </a:lnTo>
                <a:cubicBezTo>
                  <a:pt x="188339" y="312263"/>
                  <a:pt x="148178" y="334870"/>
                  <a:pt x="104874" y="334870"/>
                </a:cubicBezTo>
                <a:lnTo>
                  <a:pt x="41168" y="334870"/>
                </a:lnTo>
                <a:cubicBezTo>
                  <a:pt x="26988" y="334870"/>
                  <a:pt x="13910" y="327224"/>
                  <a:pt x="6955" y="314868"/>
                </a:cubicBezTo>
                <a:cubicBezTo>
                  <a:pt x="0" y="302512"/>
                  <a:pt x="247" y="287365"/>
                  <a:pt x="7603" y="275243"/>
                </a:cubicBezTo>
                <a:lnTo>
                  <a:pt x="138439" y="59628"/>
                </a:lnTo>
                <a:cubicBezTo>
                  <a:pt x="160903" y="22607"/>
                  <a:pt x="201064" y="0"/>
                  <a:pt x="244368" y="0"/>
                </a:cubicBezTo>
                <a:close/>
              </a:path>
            </a:pathLst>
          </a:custGeom>
          <a:solidFill>
            <a:srgbClr val="FDC412"/>
          </a:solidFill>
        </p:spPr>
      </p:sp>
      <p:sp>
        <p:nvSpPr>
          <p:cNvPr id="51" name="TextBox 51"/>
          <p:cNvSpPr txBox="1"/>
          <p:nvPr/>
        </p:nvSpPr>
        <p:spPr>
          <a:xfrm rot="132131">
            <a:off x="8651143" y="4245545"/>
            <a:ext cx="1110005" cy="3025995"/>
          </a:xfrm>
          <a:prstGeom prst="rect">
            <a:avLst/>
          </a:prstGeom>
        </p:spPr>
        <p:txBody>
          <a:bodyPr lIns="33867" tIns="33867" rIns="33867" bIns="33867" rtlCol="0" anchor="ctr"/>
          <a:lstStyle/>
          <a:p>
            <a:pPr algn="ctr" defTabSz="609630">
              <a:lnSpc>
                <a:spcPts val="3334"/>
              </a:lnSpc>
            </a:pPr>
            <a:endParaRPr sz="1200">
              <a:solidFill>
                <a:prstClr val="black"/>
              </a:solidFill>
              <a:latin typeface="Calibri"/>
            </a:endParaRPr>
          </a:p>
        </p:txBody>
      </p:sp>
      <p:sp>
        <p:nvSpPr>
          <p:cNvPr id="52" name="Freeform 52"/>
          <p:cNvSpPr/>
          <p:nvPr/>
        </p:nvSpPr>
        <p:spPr>
          <a:xfrm>
            <a:off x="1066680" y="418659"/>
            <a:ext cx="1173186" cy="363688"/>
          </a:xfrm>
          <a:custGeom>
            <a:avLst/>
            <a:gdLst/>
            <a:ahLst/>
            <a:cxnLst/>
            <a:rect l="l" t="t" r="r" b="b"/>
            <a:pathLst>
              <a:path w="1759779" h="545532">
                <a:moveTo>
                  <a:pt x="0" y="0"/>
                </a:moveTo>
                <a:lnTo>
                  <a:pt x="1759780" y="0"/>
                </a:lnTo>
                <a:lnTo>
                  <a:pt x="1759780" y="545532"/>
                </a:lnTo>
                <a:lnTo>
                  <a:pt x="0" y="5455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3" name="Freeform 53"/>
          <p:cNvSpPr/>
          <p:nvPr/>
        </p:nvSpPr>
        <p:spPr>
          <a:xfrm rot="-5400000">
            <a:off x="-837099" y="6510031"/>
            <a:ext cx="1522899" cy="1522899"/>
          </a:xfrm>
          <a:custGeom>
            <a:avLst/>
            <a:gdLst/>
            <a:ahLst/>
            <a:cxnLst/>
            <a:rect l="l" t="t" r="r" b="b"/>
            <a:pathLst>
              <a:path w="2284349" h="2284349">
                <a:moveTo>
                  <a:pt x="0" y="0"/>
                </a:moveTo>
                <a:lnTo>
                  <a:pt x="2284349" y="0"/>
                </a:lnTo>
                <a:lnTo>
                  <a:pt x="2284349" y="2284349"/>
                </a:lnTo>
                <a:lnTo>
                  <a:pt x="0" y="2284349"/>
                </a:lnTo>
                <a:lnTo>
                  <a:pt x="0" y="0"/>
                </a:lnTo>
                <a:close/>
              </a:path>
            </a:pathLst>
          </a:custGeom>
          <a:blipFill>
            <a:blip r:embed="rId8">
              <a:alphaModFix amt="19999"/>
              <a:extLst>
                <a:ext uri="{96DAC541-7B7A-43D3-8B79-37D633B846F1}">
                  <asvg:svgBlip xmlns:asvg="http://schemas.microsoft.com/office/drawing/2016/SVG/main" r:embed="rId9"/>
                </a:ext>
              </a:extLst>
            </a:blip>
            <a:stretch>
              <a:fillRect/>
            </a:stretch>
          </a:blipFill>
        </p:spPr>
      </p:sp>
      <p:sp>
        <p:nvSpPr>
          <p:cNvPr id="54" name="Freeform 54"/>
          <p:cNvSpPr/>
          <p:nvPr/>
        </p:nvSpPr>
        <p:spPr>
          <a:xfrm rot="-1368307" flipH="1" flipV="1">
            <a:off x="-1328417" y="-1418553"/>
            <a:ext cx="4876800" cy="1873504"/>
          </a:xfrm>
          <a:custGeom>
            <a:avLst/>
            <a:gdLst/>
            <a:ahLst/>
            <a:cxnLst/>
            <a:rect l="l" t="t" r="r" b="b"/>
            <a:pathLst>
              <a:path w="7315200" h="2810256">
                <a:moveTo>
                  <a:pt x="7315200" y="2810256"/>
                </a:moveTo>
                <a:lnTo>
                  <a:pt x="0" y="2810256"/>
                </a:lnTo>
                <a:lnTo>
                  <a:pt x="0" y="0"/>
                </a:lnTo>
                <a:lnTo>
                  <a:pt x="7315200" y="0"/>
                </a:lnTo>
                <a:lnTo>
                  <a:pt x="7315200" y="2810256"/>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65" name="TextBox 9">
            <a:extLst>
              <a:ext uri="{FF2B5EF4-FFF2-40B4-BE49-F238E27FC236}">
                <a16:creationId xmlns:a16="http://schemas.microsoft.com/office/drawing/2014/main" id="{28FA0309-D066-574B-A111-4C0717F1A744}"/>
              </a:ext>
            </a:extLst>
          </p:cNvPr>
          <p:cNvSpPr txBox="1"/>
          <p:nvPr/>
        </p:nvSpPr>
        <p:spPr>
          <a:xfrm>
            <a:off x="8230581" y="2904625"/>
            <a:ext cx="4261913" cy="2308324"/>
          </a:xfrm>
          <a:prstGeom prst="rect">
            <a:avLst/>
          </a:prstGeom>
        </p:spPr>
        <p:txBody>
          <a:bodyPr wrap="square" lIns="0" tIns="0" rIns="0" bIns="0" rtlCol="0" anchor="t">
            <a:spAutoFit/>
          </a:bodyPr>
          <a:lstStyle/>
          <a:p>
            <a:pPr algn="ctr" defTabSz="609630">
              <a:lnSpc>
                <a:spcPts val="6000"/>
              </a:lnSpc>
            </a:pPr>
            <a:r>
              <a:rPr lang="el-GR" sz="4000" b="1" dirty="0">
                <a:solidFill>
                  <a:srgbClr val="C00000"/>
                </a:solidFill>
                <a:latin typeface="PF Square Sans Pro" panose="02000800000000020004" pitchFamily="2" charset="0"/>
                <a:sym typeface="HK Grotesk"/>
              </a:rPr>
              <a:t>Καταπολέμηση </a:t>
            </a:r>
          </a:p>
          <a:p>
            <a:pPr algn="ctr" defTabSz="609630">
              <a:lnSpc>
                <a:spcPts val="6000"/>
              </a:lnSpc>
            </a:pPr>
            <a:r>
              <a:rPr lang="el-GR" sz="4000" b="1" dirty="0">
                <a:solidFill>
                  <a:srgbClr val="C00000"/>
                </a:solidFill>
                <a:latin typeface="PF Square Sans Pro" panose="02000800000000020004" pitchFamily="2" charset="0"/>
                <a:sym typeface="HK Grotesk"/>
              </a:rPr>
              <a:t>ανεργίας</a:t>
            </a:r>
          </a:p>
          <a:p>
            <a:pPr algn="ctr" defTabSz="609630">
              <a:lnSpc>
                <a:spcPts val="6000"/>
              </a:lnSpc>
            </a:pPr>
            <a:endParaRPr lang="en-US" sz="4000" dirty="0">
              <a:latin typeface="HK Grotesk"/>
              <a:ea typeface="HK Grotesk"/>
              <a:cs typeface="HK Grotesk"/>
              <a:sym typeface="HK Grotesk"/>
            </a:endParaRPr>
          </a:p>
        </p:txBody>
      </p:sp>
      <p:graphicFrame>
        <p:nvGraphicFramePr>
          <p:cNvPr id="66" name="8 - Διάγραμμα">
            <a:extLst>
              <a:ext uri="{FF2B5EF4-FFF2-40B4-BE49-F238E27FC236}">
                <a16:creationId xmlns:a16="http://schemas.microsoft.com/office/drawing/2014/main" id="{CDF2E31F-BCA1-1232-CDB1-2EF48DE0981E}"/>
              </a:ext>
            </a:extLst>
          </p:cNvPr>
          <p:cNvGraphicFramePr/>
          <p:nvPr>
            <p:extLst>
              <p:ext uri="{D42A27DB-BD31-4B8C-83A1-F6EECF244321}">
                <p14:modId xmlns:p14="http://schemas.microsoft.com/office/powerpoint/2010/main" val="180222478"/>
              </p:ext>
            </p:extLst>
          </p:nvPr>
        </p:nvGraphicFramePr>
        <p:xfrm>
          <a:off x="599710" y="1078808"/>
          <a:ext cx="7729775" cy="55849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8" name="TextBox 67">
            <a:extLst>
              <a:ext uri="{FF2B5EF4-FFF2-40B4-BE49-F238E27FC236}">
                <a16:creationId xmlns:a16="http://schemas.microsoft.com/office/drawing/2014/main" id="{0D3A04A0-682D-C534-D534-B61D06AE12CF}"/>
              </a:ext>
            </a:extLst>
          </p:cNvPr>
          <p:cNvSpPr txBox="1"/>
          <p:nvPr/>
        </p:nvSpPr>
        <p:spPr>
          <a:xfrm>
            <a:off x="2239246" y="261468"/>
            <a:ext cx="7987175" cy="769441"/>
          </a:xfrm>
          <a:prstGeom prst="rect">
            <a:avLst/>
          </a:prstGeom>
          <a:noFill/>
        </p:spPr>
        <p:txBody>
          <a:bodyPr wrap="square">
            <a:spAutoFit/>
          </a:bodyPr>
          <a:lstStyle/>
          <a:p>
            <a:pPr algn="just">
              <a:buClr>
                <a:srgbClr val="0F6FC6"/>
              </a:buClr>
              <a:buSzPct val="80000"/>
              <a:defRPr/>
            </a:pPr>
            <a:r>
              <a:rPr lang="el-GR" sz="2200" b="1" dirty="0">
                <a:solidFill>
                  <a:srgbClr val="2A2E3A"/>
                </a:solidFill>
                <a:latin typeface="PF Square Sans Pro" panose="02000800000000020004" pitchFamily="2" charset="0"/>
              </a:rPr>
              <a:t>Η καταπολέμηση της ανεργίας μπορεί να γίνει με διάφορα μέτρα που λαμβάνουν οι κυβερνήσεις. Τα μέτρα αυτά είναι: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8">
            <a:extLst>
              <a:ext uri="{FF2B5EF4-FFF2-40B4-BE49-F238E27FC236}">
                <a16:creationId xmlns:a16="http://schemas.microsoft.com/office/drawing/2014/main" id="{53B1FA62-AF35-A614-53F7-47632ACB8B9A}"/>
              </a:ext>
            </a:extLst>
          </p:cNvPr>
          <p:cNvSpPr/>
          <p:nvPr/>
        </p:nvSpPr>
        <p:spPr>
          <a:xfrm>
            <a:off x="4191196" y="4173644"/>
            <a:ext cx="1624719" cy="1624719"/>
          </a:xfrm>
          <a:custGeom>
            <a:avLst/>
            <a:gdLst/>
            <a:ahLst/>
            <a:cxnLst/>
            <a:rect l="l" t="t" r="r" b="b"/>
            <a:pathLst>
              <a:path w="2437078" h="2437078">
                <a:moveTo>
                  <a:pt x="0" y="0"/>
                </a:moveTo>
                <a:lnTo>
                  <a:pt x="2437078" y="0"/>
                </a:lnTo>
                <a:lnTo>
                  <a:pt x="2437078" y="2437078"/>
                </a:lnTo>
                <a:lnTo>
                  <a:pt x="0" y="24370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dirty="0"/>
          </a:p>
        </p:txBody>
      </p:sp>
      <p:sp>
        <p:nvSpPr>
          <p:cNvPr id="2" name="Freeform 2"/>
          <p:cNvSpPr/>
          <p:nvPr/>
        </p:nvSpPr>
        <p:spPr>
          <a:xfrm>
            <a:off x="-2552766" y="4315884"/>
            <a:ext cx="6824654" cy="6824654"/>
          </a:xfrm>
          <a:custGeom>
            <a:avLst/>
            <a:gdLst/>
            <a:ahLst/>
            <a:cxnLst/>
            <a:rect l="l" t="t" r="r" b="b"/>
            <a:pathLst>
              <a:path w="10236981" h="10236981">
                <a:moveTo>
                  <a:pt x="0" y="0"/>
                </a:moveTo>
                <a:lnTo>
                  <a:pt x="10236981" y="0"/>
                </a:lnTo>
                <a:lnTo>
                  <a:pt x="10236981" y="10236981"/>
                </a:lnTo>
                <a:lnTo>
                  <a:pt x="0" y="10236981"/>
                </a:lnTo>
                <a:lnTo>
                  <a:pt x="0" y="0"/>
                </a:lnTo>
                <a:close/>
              </a:path>
            </a:pathLst>
          </a:custGeom>
          <a:blipFill>
            <a:blip r:embed="rId4">
              <a:alphaModFix amt="5000"/>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109994" y="1341734"/>
            <a:ext cx="4874246" cy="2039020"/>
          </a:xfrm>
          <a:prstGeom prst="rect">
            <a:avLst/>
          </a:prstGeom>
        </p:spPr>
        <p:txBody>
          <a:bodyPr wrap="square" lIns="0" tIns="0" rIns="0" bIns="0" rtlCol="0" anchor="t">
            <a:spAutoFit/>
          </a:bodyPr>
          <a:lstStyle/>
          <a:p>
            <a:pPr defTabSz="609630">
              <a:lnSpc>
                <a:spcPts val="5334"/>
              </a:lnSpc>
              <a:spcBef>
                <a:spcPct val="0"/>
              </a:spcBef>
            </a:pPr>
            <a:r>
              <a:rPr lang="el-GR" sz="5334" b="1" spc="-176" dirty="0">
                <a:solidFill>
                  <a:srgbClr val="0049AB"/>
                </a:solidFill>
                <a:latin typeface="ITC Avant Garde Gothic Bold"/>
                <a:ea typeface="ITC Avant Garde Gothic Bold"/>
                <a:cs typeface="ITC Avant Garde Gothic Bold"/>
                <a:sym typeface="ITC Avant Garde Gothic Bold"/>
              </a:rPr>
              <a:t>Καταπολέμηση </a:t>
            </a:r>
          </a:p>
          <a:p>
            <a:pPr defTabSz="609630">
              <a:lnSpc>
                <a:spcPts val="5334"/>
              </a:lnSpc>
              <a:spcBef>
                <a:spcPct val="0"/>
              </a:spcBef>
            </a:pPr>
            <a:r>
              <a:rPr lang="el-GR" sz="5334" b="1" spc="-176" dirty="0">
                <a:solidFill>
                  <a:srgbClr val="0049AB"/>
                </a:solidFill>
                <a:latin typeface="ITC Avant Garde Gothic Bold"/>
                <a:ea typeface="ITC Avant Garde Gothic Bold"/>
                <a:cs typeface="ITC Avant Garde Gothic Bold"/>
                <a:sym typeface="ITC Avant Garde Gothic Bold"/>
              </a:rPr>
              <a:t>ανεργίας</a:t>
            </a:r>
          </a:p>
          <a:p>
            <a:pPr defTabSz="609630">
              <a:lnSpc>
                <a:spcPts val="5334"/>
              </a:lnSpc>
              <a:spcBef>
                <a:spcPct val="0"/>
              </a:spcBef>
            </a:pPr>
            <a:endParaRPr lang="en-US" sz="5334" b="1" spc="-176" dirty="0">
              <a:solidFill>
                <a:srgbClr val="0049AB"/>
              </a:solidFill>
              <a:latin typeface="ITC Avant Garde Gothic Bold"/>
              <a:ea typeface="ITC Avant Garde Gothic Bold"/>
              <a:cs typeface="ITC Avant Garde Gothic Bold"/>
              <a:sym typeface="ITC Avant Garde Gothic Bold"/>
            </a:endParaRPr>
          </a:p>
        </p:txBody>
      </p:sp>
      <p:sp>
        <p:nvSpPr>
          <p:cNvPr id="5" name="TextBox 5"/>
          <p:cNvSpPr txBox="1"/>
          <p:nvPr/>
        </p:nvSpPr>
        <p:spPr>
          <a:xfrm>
            <a:off x="1109994" y="2732134"/>
            <a:ext cx="4205883" cy="1231106"/>
          </a:xfrm>
          <a:prstGeom prst="rect">
            <a:avLst/>
          </a:prstGeom>
        </p:spPr>
        <p:txBody>
          <a:bodyPr lIns="0" tIns="0" rIns="0" bIns="0" rtlCol="0" anchor="t">
            <a:spAutoFit/>
          </a:bodyPr>
          <a:lstStyle/>
          <a:p>
            <a:pPr marL="0" marR="0" lvl="0" indent="0" defTabSz="914400" rtl="0" eaLnBrk="1" fontAlgn="auto" latinLnBrk="0" hangingPunct="1">
              <a:lnSpc>
                <a:spcPct val="100000"/>
              </a:lnSpc>
              <a:spcBef>
                <a:spcPts val="0"/>
              </a:spcBef>
              <a:spcAft>
                <a:spcPts val="0"/>
              </a:spcAft>
              <a:buClr>
                <a:srgbClr val="0F6FC6"/>
              </a:buClr>
              <a:buSzPct val="80000"/>
              <a:buFontTx/>
              <a:buNone/>
              <a:tabLst/>
              <a:defRPr/>
            </a:pPr>
            <a:r>
              <a:rPr kumimoji="0" lang="el-GR" sz="2000" b="1" i="0" u="none" strike="noStrike" kern="1200" cap="none" spc="0" normalizeH="0" baseline="0" noProof="0" dirty="0">
                <a:ln>
                  <a:noFill/>
                </a:ln>
                <a:solidFill>
                  <a:srgbClr val="2A2E3A"/>
                </a:solidFill>
                <a:effectLst/>
                <a:uLnTx/>
                <a:uFillTx/>
                <a:latin typeface="PF Square Sans Pro" panose="02000800000000020004" pitchFamily="2" charset="0"/>
                <a:ea typeface="+mn-ea"/>
                <a:cs typeface="+mn-cs"/>
              </a:rPr>
              <a:t>Η καταπολέμηση της ανεργίας μπορεί να γίνει με διάφορα μέτρα που λαμβάνουν οι κυβερνήσεις. Τα μέτρα αυτά είναι:</a:t>
            </a:r>
          </a:p>
        </p:txBody>
      </p:sp>
      <p:sp>
        <p:nvSpPr>
          <p:cNvPr id="9" name="Freeform 9"/>
          <p:cNvSpPr/>
          <p:nvPr/>
        </p:nvSpPr>
        <p:spPr>
          <a:xfrm>
            <a:off x="859561" y="700783"/>
            <a:ext cx="906328" cy="226582"/>
          </a:xfrm>
          <a:custGeom>
            <a:avLst/>
            <a:gdLst/>
            <a:ahLst/>
            <a:cxnLst/>
            <a:rect l="l" t="t" r="r" b="b"/>
            <a:pathLst>
              <a:path w="1359492" h="339873">
                <a:moveTo>
                  <a:pt x="0" y="0"/>
                </a:moveTo>
                <a:lnTo>
                  <a:pt x="1359491" y="0"/>
                </a:lnTo>
                <a:lnTo>
                  <a:pt x="1359491" y="339873"/>
                </a:lnTo>
                <a:lnTo>
                  <a:pt x="0" y="339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1" name="Group 11"/>
          <p:cNvGrpSpPr/>
          <p:nvPr/>
        </p:nvGrpSpPr>
        <p:grpSpPr>
          <a:xfrm>
            <a:off x="-587475" y="-167019"/>
            <a:ext cx="974544" cy="8396619"/>
            <a:chOff x="0" y="0"/>
            <a:chExt cx="385005" cy="3317183"/>
          </a:xfrm>
        </p:grpSpPr>
        <p:sp>
          <p:nvSpPr>
            <p:cNvPr id="12" name="Freeform 12"/>
            <p:cNvSpPr/>
            <p:nvPr/>
          </p:nvSpPr>
          <p:spPr>
            <a:xfrm>
              <a:off x="0" y="0"/>
              <a:ext cx="385005" cy="3317183"/>
            </a:xfrm>
            <a:custGeom>
              <a:avLst/>
              <a:gdLst/>
              <a:ahLst/>
              <a:cxnLst/>
              <a:rect l="l" t="t" r="r" b="b"/>
              <a:pathLst>
                <a:path w="385005" h="3317183">
                  <a:moveTo>
                    <a:pt x="0" y="0"/>
                  </a:moveTo>
                  <a:lnTo>
                    <a:pt x="385005" y="0"/>
                  </a:lnTo>
                  <a:lnTo>
                    <a:pt x="385005" y="3317183"/>
                  </a:lnTo>
                  <a:lnTo>
                    <a:pt x="0" y="3317183"/>
                  </a:lnTo>
                  <a:close/>
                </a:path>
              </a:pathLst>
            </a:custGeom>
            <a:solidFill>
              <a:srgbClr val="0049AB"/>
            </a:solidFill>
          </p:spPr>
        </p:sp>
        <p:sp>
          <p:nvSpPr>
            <p:cNvPr id="13" name="TextBox 13"/>
            <p:cNvSpPr txBox="1"/>
            <p:nvPr/>
          </p:nvSpPr>
          <p:spPr>
            <a:xfrm>
              <a:off x="0" y="-38100"/>
              <a:ext cx="385005" cy="3355283"/>
            </a:xfrm>
            <a:prstGeom prst="rect">
              <a:avLst/>
            </a:prstGeom>
          </p:spPr>
          <p:txBody>
            <a:bodyPr lIns="33867" tIns="33867" rIns="33867" bIns="33867" rtlCol="0" anchor="ctr"/>
            <a:lstStyle/>
            <a:p>
              <a:pPr algn="ctr" defTabSz="609630">
                <a:lnSpc>
                  <a:spcPts val="2333"/>
                </a:lnSpc>
              </a:pPr>
              <a:endParaRPr sz="1200">
                <a:solidFill>
                  <a:prstClr val="black"/>
                </a:solidFill>
                <a:latin typeface="Calibri"/>
              </a:endParaRPr>
            </a:p>
          </p:txBody>
        </p:sp>
      </p:grpSp>
      <p:graphicFrame>
        <p:nvGraphicFramePr>
          <p:cNvPr id="14" name="8 - Διάγραμμα">
            <a:extLst>
              <a:ext uri="{FF2B5EF4-FFF2-40B4-BE49-F238E27FC236}">
                <a16:creationId xmlns:a16="http://schemas.microsoft.com/office/drawing/2014/main" id="{429620C3-77CC-B4B2-BF7A-9EEEDF53ABE8}"/>
              </a:ext>
            </a:extLst>
          </p:cNvPr>
          <p:cNvGraphicFramePr/>
          <p:nvPr>
            <p:extLst>
              <p:ext uri="{D42A27DB-BD31-4B8C-83A1-F6EECF244321}">
                <p14:modId xmlns:p14="http://schemas.microsoft.com/office/powerpoint/2010/main" val="2083688069"/>
              </p:ext>
            </p:extLst>
          </p:nvPr>
        </p:nvGraphicFramePr>
        <p:xfrm>
          <a:off x="6047545" y="187960"/>
          <a:ext cx="5893604" cy="62788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6" name="Εικόνα 15">
            <a:extLst>
              <a:ext uri="{FF2B5EF4-FFF2-40B4-BE49-F238E27FC236}">
                <a16:creationId xmlns:a16="http://schemas.microsoft.com/office/drawing/2014/main" id="{7C2B3054-9E5D-7806-713A-5B47356EE9B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0851" y="4631251"/>
            <a:ext cx="3765060" cy="20137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Freeform 2"/>
          <p:cNvSpPr/>
          <p:nvPr/>
        </p:nvSpPr>
        <p:spPr>
          <a:xfrm>
            <a:off x="7608558" y="5092117"/>
            <a:ext cx="1425537" cy="1425537"/>
          </a:xfrm>
          <a:custGeom>
            <a:avLst/>
            <a:gdLst/>
            <a:ahLst/>
            <a:cxnLst/>
            <a:rect l="l" t="t" r="r" b="b"/>
            <a:pathLst>
              <a:path w="2138305" h="2138305">
                <a:moveTo>
                  <a:pt x="0" y="0"/>
                </a:moveTo>
                <a:lnTo>
                  <a:pt x="2138305" y="0"/>
                </a:lnTo>
                <a:lnTo>
                  <a:pt x="2138305" y="2138304"/>
                </a:lnTo>
                <a:lnTo>
                  <a:pt x="0" y="21383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10800000">
            <a:off x="-157554" y="-88758"/>
            <a:ext cx="8551830" cy="5854415"/>
            <a:chOff x="0" y="0"/>
            <a:chExt cx="5006683" cy="3427478"/>
          </a:xfrm>
        </p:grpSpPr>
        <p:sp>
          <p:nvSpPr>
            <p:cNvPr id="4" name="Freeform 4"/>
            <p:cNvSpPr/>
            <p:nvPr/>
          </p:nvSpPr>
          <p:spPr>
            <a:xfrm>
              <a:off x="-10795" y="-1905"/>
              <a:ext cx="5017351" cy="3429255"/>
            </a:xfrm>
            <a:custGeom>
              <a:avLst/>
              <a:gdLst/>
              <a:ahLst/>
              <a:cxnLst/>
              <a:rect l="l" t="t" r="r" b="b"/>
              <a:pathLst>
                <a:path w="5017351" h="3429255">
                  <a:moveTo>
                    <a:pt x="5001223" y="186309"/>
                  </a:moveTo>
                  <a:cubicBezTo>
                    <a:pt x="5000842" y="125349"/>
                    <a:pt x="5010239" y="8509"/>
                    <a:pt x="5010239" y="8509"/>
                  </a:cubicBezTo>
                  <a:lnTo>
                    <a:pt x="4865332" y="6223"/>
                  </a:lnTo>
                  <a:lnTo>
                    <a:pt x="4659846" y="16002"/>
                  </a:lnTo>
                  <a:cubicBezTo>
                    <a:pt x="4659846" y="16002"/>
                    <a:pt x="4326218" y="0"/>
                    <a:pt x="4294341" y="14986"/>
                  </a:cubicBezTo>
                  <a:cubicBezTo>
                    <a:pt x="4262337" y="29972"/>
                    <a:pt x="4196424" y="6223"/>
                    <a:pt x="4196424" y="6223"/>
                  </a:cubicBezTo>
                  <a:lnTo>
                    <a:pt x="931164" y="4318"/>
                  </a:lnTo>
                  <a:lnTo>
                    <a:pt x="640207" y="3556"/>
                  </a:lnTo>
                  <a:lnTo>
                    <a:pt x="413258" y="11430"/>
                  </a:lnTo>
                  <a:lnTo>
                    <a:pt x="149479" y="10668"/>
                  </a:lnTo>
                  <a:lnTo>
                    <a:pt x="49403" y="1905"/>
                  </a:lnTo>
                  <a:cubicBezTo>
                    <a:pt x="33528" y="1905"/>
                    <a:pt x="20701" y="14605"/>
                    <a:pt x="20701" y="30480"/>
                  </a:cubicBezTo>
                  <a:lnTo>
                    <a:pt x="36957" y="275590"/>
                  </a:lnTo>
                  <a:lnTo>
                    <a:pt x="19177" y="546989"/>
                  </a:lnTo>
                  <a:lnTo>
                    <a:pt x="17018" y="2783588"/>
                  </a:lnTo>
                  <a:lnTo>
                    <a:pt x="25019" y="2962404"/>
                  </a:lnTo>
                  <a:cubicBezTo>
                    <a:pt x="25019" y="2962404"/>
                    <a:pt x="0" y="3003552"/>
                    <a:pt x="16002" y="3163572"/>
                  </a:cubicBezTo>
                  <a:cubicBezTo>
                    <a:pt x="32004" y="3323592"/>
                    <a:pt x="49276" y="3418842"/>
                    <a:pt x="49276" y="3418842"/>
                  </a:cubicBezTo>
                  <a:lnTo>
                    <a:pt x="132842" y="3419096"/>
                  </a:lnTo>
                  <a:lnTo>
                    <a:pt x="305562" y="3402586"/>
                  </a:lnTo>
                  <a:lnTo>
                    <a:pt x="532511" y="3420112"/>
                  </a:lnTo>
                  <a:lnTo>
                    <a:pt x="771144" y="3429255"/>
                  </a:lnTo>
                  <a:lnTo>
                    <a:pt x="906526" y="3404110"/>
                  </a:lnTo>
                  <a:lnTo>
                    <a:pt x="1008761" y="3421382"/>
                  </a:lnTo>
                  <a:lnTo>
                    <a:pt x="4261193" y="3423287"/>
                  </a:lnTo>
                  <a:lnTo>
                    <a:pt x="4504144" y="3423922"/>
                  </a:lnTo>
                  <a:lnTo>
                    <a:pt x="4740999" y="3414270"/>
                  </a:lnTo>
                  <a:lnTo>
                    <a:pt x="4927308" y="3425065"/>
                  </a:lnTo>
                  <a:lnTo>
                    <a:pt x="5004779" y="3425319"/>
                  </a:lnTo>
                  <a:lnTo>
                    <a:pt x="5005160" y="3277364"/>
                  </a:lnTo>
                  <a:lnTo>
                    <a:pt x="5005413" y="3163699"/>
                  </a:lnTo>
                  <a:lnTo>
                    <a:pt x="4997539" y="2958213"/>
                  </a:lnTo>
                  <a:lnTo>
                    <a:pt x="5006430" y="2790065"/>
                  </a:lnTo>
                  <a:lnTo>
                    <a:pt x="5008207" y="671576"/>
                  </a:lnTo>
                  <a:lnTo>
                    <a:pt x="5017351" y="424561"/>
                  </a:lnTo>
                  <a:cubicBezTo>
                    <a:pt x="5017351" y="424561"/>
                    <a:pt x="5001349" y="247015"/>
                    <a:pt x="5000968" y="186055"/>
                  </a:cubicBezTo>
                  <a:close/>
                </a:path>
              </a:pathLst>
            </a:custGeom>
            <a:solidFill>
              <a:srgbClr val="F4EFE1"/>
            </a:solidFill>
          </p:spPr>
        </p:sp>
      </p:grpSp>
      <p:grpSp>
        <p:nvGrpSpPr>
          <p:cNvPr id="8" name="Group 8"/>
          <p:cNvGrpSpPr/>
          <p:nvPr/>
        </p:nvGrpSpPr>
        <p:grpSpPr>
          <a:xfrm rot="-10800000">
            <a:off x="7940327" y="2622622"/>
            <a:ext cx="4488715" cy="3549578"/>
            <a:chOff x="0" y="0"/>
            <a:chExt cx="2627926" cy="2078107"/>
          </a:xfrm>
        </p:grpSpPr>
        <p:sp>
          <p:nvSpPr>
            <p:cNvPr id="9" name="Freeform 9"/>
            <p:cNvSpPr/>
            <p:nvPr/>
          </p:nvSpPr>
          <p:spPr>
            <a:xfrm>
              <a:off x="-10795" y="-1905"/>
              <a:ext cx="2638594" cy="2079884"/>
            </a:xfrm>
            <a:custGeom>
              <a:avLst/>
              <a:gdLst/>
              <a:ahLst/>
              <a:cxnLst/>
              <a:rect l="l" t="t" r="r" b="b"/>
              <a:pathLst>
                <a:path w="2638594" h="2079884">
                  <a:moveTo>
                    <a:pt x="2622465" y="186309"/>
                  </a:moveTo>
                  <a:cubicBezTo>
                    <a:pt x="2622084" y="125349"/>
                    <a:pt x="2631482" y="8509"/>
                    <a:pt x="2631482" y="8509"/>
                  </a:cubicBezTo>
                  <a:lnTo>
                    <a:pt x="2486575" y="6223"/>
                  </a:lnTo>
                  <a:lnTo>
                    <a:pt x="2281089" y="16002"/>
                  </a:lnTo>
                  <a:cubicBezTo>
                    <a:pt x="2281089" y="16002"/>
                    <a:pt x="1947460" y="0"/>
                    <a:pt x="1915583" y="14986"/>
                  </a:cubicBezTo>
                  <a:cubicBezTo>
                    <a:pt x="1883579" y="29972"/>
                    <a:pt x="1817666" y="6223"/>
                    <a:pt x="1817666" y="6223"/>
                  </a:cubicBezTo>
                  <a:lnTo>
                    <a:pt x="931164" y="4318"/>
                  </a:lnTo>
                  <a:lnTo>
                    <a:pt x="640207" y="3556"/>
                  </a:lnTo>
                  <a:lnTo>
                    <a:pt x="413258" y="11430"/>
                  </a:lnTo>
                  <a:lnTo>
                    <a:pt x="149479" y="10668"/>
                  </a:lnTo>
                  <a:lnTo>
                    <a:pt x="49403" y="1905"/>
                  </a:lnTo>
                  <a:cubicBezTo>
                    <a:pt x="33528" y="1905"/>
                    <a:pt x="20701" y="14605"/>
                    <a:pt x="20701" y="30480"/>
                  </a:cubicBezTo>
                  <a:lnTo>
                    <a:pt x="36957" y="275590"/>
                  </a:lnTo>
                  <a:lnTo>
                    <a:pt x="19177" y="546989"/>
                  </a:lnTo>
                  <a:lnTo>
                    <a:pt x="17018" y="1434217"/>
                  </a:lnTo>
                  <a:lnTo>
                    <a:pt x="25019" y="1613033"/>
                  </a:lnTo>
                  <a:cubicBezTo>
                    <a:pt x="25019" y="1613033"/>
                    <a:pt x="0" y="1654181"/>
                    <a:pt x="16002" y="1814200"/>
                  </a:cubicBezTo>
                  <a:cubicBezTo>
                    <a:pt x="32004" y="1974220"/>
                    <a:pt x="49276" y="2069470"/>
                    <a:pt x="49276" y="2069470"/>
                  </a:cubicBezTo>
                  <a:lnTo>
                    <a:pt x="132842" y="2069725"/>
                  </a:lnTo>
                  <a:lnTo>
                    <a:pt x="305562" y="2053214"/>
                  </a:lnTo>
                  <a:lnTo>
                    <a:pt x="532511" y="2070741"/>
                  </a:lnTo>
                  <a:lnTo>
                    <a:pt x="771144" y="2079884"/>
                  </a:lnTo>
                  <a:lnTo>
                    <a:pt x="906526" y="2054738"/>
                  </a:lnTo>
                  <a:lnTo>
                    <a:pt x="1008761" y="2072010"/>
                  </a:lnTo>
                  <a:lnTo>
                    <a:pt x="1882436" y="2073916"/>
                  </a:lnTo>
                  <a:lnTo>
                    <a:pt x="2125387" y="2074550"/>
                  </a:lnTo>
                  <a:lnTo>
                    <a:pt x="2362242" y="2064898"/>
                  </a:lnTo>
                  <a:lnTo>
                    <a:pt x="2548551" y="2075694"/>
                  </a:lnTo>
                  <a:lnTo>
                    <a:pt x="2626021" y="2075947"/>
                  </a:lnTo>
                  <a:lnTo>
                    <a:pt x="2626402" y="1927992"/>
                  </a:lnTo>
                  <a:lnTo>
                    <a:pt x="2626656" y="1814328"/>
                  </a:lnTo>
                  <a:lnTo>
                    <a:pt x="2618782" y="1608842"/>
                  </a:lnTo>
                  <a:lnTo>
                    <a:pt x="2627672" y="1440694"/>
                  </a:lnTo>
                  <a:lnTo>
                    <a:pt x="2629450" y="671576"/>
                  </a:lnTo>
                  <a:lnTo>
                    <a:pt x="2638594" y="424561"/>
                  </a:lnTo>
                  <a:cubicBezTo>
                    <a:pt x="2638594" y="424561"/>
                    <a:pt x="2622592" y="247015"/>
                    <a:pt x="2622211" y="186055"/>
                  </a:cubicBezTo>
                  <a:close/>
                </a:path>
              </a:pathLst>
            </a:custGeom>
            <a:solidFill>
              <a:srgbClr val="FFFFFF"/>
            </a:solidFill>
          </p:spPr>
        </p:sp>
      </p:grpSp>
      <p:sp>
        <p:nvSpPr>
          <p:cNvPr id="20" name="TextBox 19">
            <a:extLst>
              <a:ext uri="{FF2B5EF4-FFF2-40B4-BE49-F238E27FC236}">
                <a16:creationId xmlns:a16="http://schemas.microsoft.com/office/drawing/2014/main" id="{94B57535-B013-1C7B-CF94-8B71248790D3}"/>
              </a:ext>
            </a:extLst>
          </p:cNvPr>
          <p:cNvSpPr txBox="1"/>
          <p:nvPr/>
        </p:nvSpPr>
        <p:spPr>
          <a:xfrm>
            <a:off x="8183674" y="2906590"/>
            <a:ext cx="3599431" cy="3016210"/>
          </a:xfrm>
          <a:prstGeom prst="rect">
            <a:avLst/>
          </a:prstGeom>
          <a:noFill/>
        </p:spPr>
        <p:txBody>
          <a:bodyPr wrap="square">
            <a:spAutoFit/>
          </a:bodyPr>
          <a:lstStyle/>
          <a:p>
            <a:pPr>
              <a:spcAft>
                <a:spcPts val="1200"/>
              </a:spcAft>
            </a:pPr>
            <a:r>
              <a:rPr lang="el-GR" dirty="0">
                <a:solidFill>
                  <a:srgbClr val="000000"/>
                </a:solidFill>
                <a:latin typeface="Inter"/>
                <a:ea typeface="Inter"/>
              </a:rPr>
              <a:t>Πέρα από τις παραπάνω οικονομικές, υπάρχουν και σημαντικές </a:t>
            </a:r>
            <a:r>
              <a:rPr lang="el-GR" b="1" u="sng" dirty="0">
                <a:solidFill>
                  <a:srgbClr val="000000"/>
                </a:solidFill>
                <a:latin typeface="Inter"/>
                <a:ea typeface="Inter"/>
              </a:rPr>
              <a:t>κοινωνικές</a:t>
            </a:r>
            <a:r>
              <a:rPr lang="el-GR" dirty="0">
                <a:solidFill>
                  <a:srgbClr val="000000"/>
                </a:solidFill>
                <a:latin typeface="Inter"/>
                <a:ea typeface="Inter"/>
              </a:rPr>
              <a:t> συνέπειες για τον άνεργο και την οικογένειά του.</a:t>
            </a:r>
            <a:endParaRPr lang="en-US" dirty="0">
              <a:solidFill>
                <a:srgbClr val="000000"/>
              </a:solidFill>
              <a:latin typeface="Inter"/>
              <a:ea typeface="Inter"/>
            </a:endParaRPr>
          </a:p>
          <a:p>
            <a:pPr marL="285750" indent="-285750">
              <a:buFont typeface="Wingdings" panose="05000000000000000000" pitchFamily="2" charset="2"/>
              <a:buChar char="ü"/>
            </a:pPr>
            <a:r>
              <a:rPr lang="el-GR" dirty="0"/>
              <a:t>μειώνει την κοινωνική του θέση</a:t>
            </a:r>
            <a:endParaRPr lang="en-US" dirty="0"/>
          </a:p>
          <a:p>
            <a:pPr marL="285750" indent="-285750">
              <a:buFont typeface="Wingdings" panose="05000000000000000000" pitchFamily="2" charset="2"/>
              <a:buChar char="ü"/>
            </a:pPr>
            <a:r>
              <a:rPr lang="el-GR" dirty="0"/>
              <a:t>δημιουργεί προβλήματα αυτοσεβασμού</a:t>
            </a:r>
            <a:endParaRPr lang="en-US" dirty="0"/>
          </a:p>
          <a:p>
            <a:pPr marL="285750" indent="-285750">
              <a:buFont typeface="Wingdings" panose="05000000000000000000" pitchFamily="2" charset="2"/>
              <a:buChar char="ü"/>
            </a:pPr>
            <a:r>
              <a:rPr lang="el-GR" dirty="0"/>
              <a:t>οικογενειακών τριβών, κ.τ.λ.</a:t>
            </a:r>
          </a:p>
          <a:p>
            <a:endParaRPr lang="el-GR" dirty="0">
              <a:solidFill>
                <a:srgbClr val="000000"/>
              </a:solidFill>
              <a:latin typeface="Inter"/>
              <a:ea typeface="Inter"/>
            </a:endParaRPr>
          </a:p>
        </p:txBody>
      </p:sp>
      <p:sp>
        <p:nvSpPr>
          <p:cNvPr id="21" name="TextBox 6">
            <a:extLst>
              <a:ext uri="{FF2B5EF4-FFF2-40B4-BE49-F238E27FC236}">
                <a16:creationId xmlns:a16="http://schemas.microsoft.com/office/drawing/2014/main" id="{62F0F293-51AF-7D17-3831-B2AA2772D209}"/>
              </a:ext>
            </a:extLst>
          </p:cNvPr>
          <p:cNvSpPr txBox="1"/>
          <p:nvPr/>
        </p:nvSpPr>
        <p:spPr>
          <a:xfrm>
            <a:off x="925463" y="714842"/>
            <a:ext cx="6079203" cy="679673"/>
          </a:xfrm>
          <a:prstGeom prst="rect">
            <a:avLst/>
          </a:prstGeom>
        </p:spPr>
        <p:txBody>
          <a:bodyPr wrap="square" lIns="0" tIns="0" rIns="0" bIns="0" rtlCol="0" anchor="t">
            <a:spAutoFit/>
          </a:bodyPr>
          <a:lstStyle/>
          <a:p>
            <a:pPr defTabSz="609630">
              <a:lnSpc>
                <a:spcPts val="5334"/>
              </a:lnSpc>
            </a:pPr>
            <a:r>
              <a:rPr lang="el-GR" sz="4666" b="1" dirty="0">
                <a:solidFill>
                  <a:srgbClr val="2A2E3A"/>
                </a:solidFill>
                <a:latin typeface="PF Square Sans Pro" panose="02000800000000020004" pitchFamily="2" charset="0"/>
                <a:sym typeface="HK Grotesk"/>
              </a:rPr>
              <a:t>Συνέπειες ανεργίας</a:t>
            </a:r>
          </a:p>
        </p:txBody>
      </p:sp>
      <p:sp>
        <p:nvSpPr>
          <p:cNvPr id="22" name="TextBox 7">
            <a:extLst>
              <a:ext uri="{FF2B5EF4-FFF2-40B4-BE49-F238E27FC236}">
                <a16:creationId xmlns:a16="http://schemas.microsoft.com/office/drawing/2014/main" id="{BBB71ECD-DE8C-0F70-2935-0F161097A347}"/>
              </a:ext>
            </a:extLst>
          </p:cNvPr>
          <p:cNvSpPr txBox="1"/>
          <p:nvPr/>
        </p:nvSpPr>
        <p:spPr>
          <a:xfrm>
            <a:off x="1788715" y="2127064"/>
            <a:ext cx="4899047" cy="1046440"/>
          </a:xfrm>
          <a:prstGeom prst="rect">
            <a:avLst/>
          </a:prstGeom>
        </p:spPr>
        <p:txBody>
          <a:bodyPr wrap="square" lIns="0" tIns="0" rIns="0" bIns="0" rtlCol="0" anchor="t">
            <a:spAutoFit/>
          </a:bodyPr>
          <a:lstStyle/>
          <a:p>
            <a:pPr defTabSz="609630"/>
            <a:r>
              <a:rPr lang="el-GR" sz="2000" dirty="0">
                <a:solidFill>
                  <a:srgbClr val="000000"/>
                </a:solidFill>
                <a:latin typeface="Inter"/>
                <a:ea typeface="Inter"/>
                <a:cs typeface="Inter"/>
                <a:sym typeface="Inter"/>
              </a:rPr>
              <a:t>Απώλεια παραγωγικών δυνάμεων</a:t>
            </a:r>
            <a:r>
              <a:rPr lang="en-US" sz="2000" dirty="0">
                <a:solidFill>
                  <a:srgbClr val="000000"/>
                </a:solidFill>
                <a:latin typeface="Inter"/>
                <a:ea typeface="Inter"/>
                <a:cs typeface="Inter"/>
                <a:sym typeface="Inter"/>
              </a:rPr>
              <a:t>,</a:t>
            </a:r>
          </a:p>
          <a:p>
            <a:pPr defTabSz="609630"/>
            <a:r>
              <a:rPr lang="el-GR" sz="1600" b="0" i="0" dirty="0">
                <a:solidFill>
                  <a:srgbClr val="000000"/>
                </a:solidFill>
                <a:effectLst/>
                <a:latin typeface="Arial" panose="020B0604020202020204" pitchFamily="34" charset="0"/>
              </a:rPr>
              <a:t>δηλαδή της εργασίας των ανέργων, η οποία θα μπορούσε να χρησιμοποιηθεί στην παραγωγική διαδικασία</a:t>
            </a:r>
            <a:endParaRPr lang="en-US" sz="1600" dirty="0">
              <a:solidFill>
                <a:srgbClr val="000000"/>
              </a:solidFill>
              <a:latin typeface="Inter"/>
              <a:ea typeface="Inter"/>
              <a:cs typeface="Inter"/>
              <a:sym typeface="Inter"/>
            </a:endParaRPr>
          </a:p>
        </p:txBody>
      </p:sp>
      <p:sp>
        <p:nvSpPr>
          <p:cNvPr id="23" name="Freeform 9">
            <a:extLst>
              <a:ext uri="{FF2B5EF4-FFF2-40B4-BE49-F238E27FC236}">
                <a16:creationId xmlns:a16="http://schemas.microsoft.com/office/drawing/2014/main" id="{77642F6C-85E6-F0FC-22C9-57DFBD9E84D7}"/>
              </a:ext>
            </a:extLst>
          </p:cNvPr>
          <p:cNvSpPr/>
          <p:nvPr/>
        </p:nvSpPr>
        <p:spPr>
          <a:xfrm>
            <a:off x="828749" y="2146432"/>
            <a:ext cx="756395" cy="814483"/>
          </a:xfrm>
          <a:custGeom>
            <a:avLst/>
            <a:gdLst/>
            <a:ahLst/>
            <a:cxnLst/>
            <a:rect l="l" t="t" r="r" b="b"/>
            <a:pathLst>
              <a:path w="298823" h="321771">
                <a:moveTo>
                  <a:pt x="102353" y="0"/>
                </a:moveTo>
                <a:lnTo>
                  <a:pt x="196470" y="0"/>
                </a:lnTo>
                <a:cubicBezTo>
                  <a:pt x="223615" y="0"/>
                  <a:pt x="249649" y="10784"/>
                  <a:pt x="268844" y="29978"/>
                </a:cubicBezTo>
                <a:cubicBezTo>
                  <a:pt x="288039" y="49173"/>
                  <a:pt x="298823" y="75207"/>
                  <a:pt x="298823" y="102353"/>
                </a:cubicBezTo>
                <a:lnTo>
                  <a:pt x="298823" y="219418"/>
                </a:lnTo>
                <a:cubicBezTo>
                  <a:pt x="298823" y="246564"/>
                  <a:pt x="288039" y="272598"/>
                  <a:pt x="268844" y="291792"/>
                </a:cubicBezTo>
                <a:cubicBezTo>
                  <a:pt x="249649" y="310987"/>
                  <a:pt x="223615" y="321771"/>
                  <a:pt x="196470" y="321771"/>
                </a:cubicBezTo>
                <a:lnTo>
                  <a:pt x="102353" y="321771"/>
                </a:lnTo>
                <a:cubicBezTo>
                  <a:pt x="75207" y="321771"/>
                  <a:pt x="49173" y="310987"/>
                  <a:pt x="29978" y="291792"/>
                </a:cubicBezTo>
                <a:cubicBezTo>
                  <a:pt x="10784" y="272598"/>
                  <a:pt x="0" y="246564"/>
                  <a:pt x="0" y="219418"/>
                </a:cubicBezTo>
                <a:lnTo>
                  <a:pt x="0" y="102353"/>
                </a:lnTo>
                <a:cubicBezTo>
                  <a:pt x="0" y="75207"/>
                  <a:pt x="10784" y="49173"/>
                  <a:pt x="29978" y="29978"/>
                </a:cubicBezTo>
                <a:cubicBezTo>
                  <a:pt x="49173" y="10784"/>
                  <a:pt x="75207" y="0"/>
                  <a:pt x="102353" y="0"/>
                </a:cubicBezTo>
                <a:close/>
              </a:path>
            </a:pathLst>
          </a:custGeom>
          <a:solidFill>
            <a:srgbClr val="448696"/>
          </a:solidFill>
          <a:ln cap="sq">
            <a:noFill/>
            <a:prstDash val="solid"/>
            <a:miter/>
          </a:ln>
        </p:spPr>
      </p:sp>
      <p:sp>
        <p:nvSpPr>
          <p:cNvPr id="24" name="TextBox 12">
            <a:extLst>
              <a:ext uri="{FF2B5EF4-FFF2-40B4-BE49-F238E27FC236}">
                <a16:creationId xmlns:a16="http://schemas.microsoft.com/office/drawing/2014/main" id="{C7C6A686-D1C0-BC6D-5A4A-5B8087CB126E}"/>
              </a:ext>
            </a:extLst>
          </p:cNvPr>
          <p:cNvSpPr txBox="1"/>
          <p:nvPr/>
        </p:nvSpPr>
        <p:spPr>
          <a:xfrm>
            <a:off x="1739122" y="3399552"/>
            <a:ext cx="6091086" cy="923330"/>
          </a:xfrm>
          <a:prstGeom prst="rect">
            <a:avLst/>
          </a:prstGeom>
        </p:spPr>
        <p:txBody>
          <a:bodyPr wrap="square" lIns="0" tIns="0" rIns="0" bIns="0" rtlCol="0" anchor="t">
            <a:spAutoFit/>
          </a:bodyPr>
          <a:lstStyle/>
          <a:p>
            <a:pPr defTabSz="609630"/>
            <a:r>
              <a:rPr lang="el-GR" sz="2000" dirty="0">
                <a:solidFill>
                  <a:srgbClr val="000000"/>
                </a:solidFill>
                <a:latin typeface="Inter"/>
                <a:ea typeface="Inter"/>
                <a:sym typeface="Inter"/>
              </a:rPr>
              <a:t>Απώλεια εισοδήματος για τον άνεργο και την οικογένειά του (και φορολογικών εσόδων για το κράτος)</a:t>
            </a:r>
            <a:endParaRPr lang="en-US" sz="2000" dirty="0">
              <a:solidFill>
                <a:srgbClr val="000000"/>
              </a:solidFill>
              <a:latin typeface="Inter"/>
              <a:ea typeface="Inter"/>
              <a:sym typeface="Inter"/>
            </a:endParaRPr>
          </a:p>
        </p:txBody>
      </p:sp>
      <p:sp>
        <p:nvSpPr>
          <p:cNvPr id="25" name="TextBox 13">
            <a:extLst>
              <a:ext uri="{FF2B5EF4-FFF2-40B4-BE49-F238E27FC236}">
                <a16:creationId xmlns:a16="http://schemas.microsoft.com/office/drawing/2014/main" id="{58C40092-88C7-0852-7AF2-017B827626F4}"/>
              </a:ext>
            </a:extLst>
          </p:cNvPr>
          <p:cNvSpPr txBox="1"/>
          <p:nvPr/>
        </p:nvSpPr>
        <p:spPr>
          <a:xfrm>
            <a:off x="1739121" y="4589406"/>
            <a:ext cx="6068845" cy="861774"/>
          </a:xfrm>
          <a:prstGeom prst="rect">
            <a:avLst/>
          </a:prstGeom>
        </p:spPr>
        <p:txBody>
          <a:bodyPr wrap="square" lIns="0" tIns="0" rIns="0" bIns="0" rtlCol="0" anchor="t">
            <a:spAutoFit/>
          </a:bodyPr>
          <a:lstStyle/>
          <a:p>
            <a:pPr defTabSz="609630"/>
            <a:r>
              <a:rPr lang="el-GR" sz="2000" dirty="0">
                <a:solidFill>
                  <a:srgbClr val="000000"/>
                </a:solidFill>
                <a:latin typeface="Inter"/>
                <a:ea typeface="Inter"/>
                <a:sym typeface="Inter"/>
              </a:rPr>
              <a:t>Επιβάρυνση του κρατικού προϋπολογισμού, λόγω των επιδομάτων ανεργίας</a:t>
            </a:r>
            <a:r>
              <a:rPr lang="en-US" sz="2000" dirty="0">
                <a:solidFill>
                  <a:srgbClr val="000000"/>
                </a:solidFill>
                <a:latin typeface="Inter"/>
                <a:ea typeface="Inter"/>
                <a:sym typeface="Inter"/>
              </a:rPr>
              <a:t>,</a:t>
            </a:r>
          </a:p>
          <a:p>
            <a:pPr defTabSz="609630"/>
            <a:r>
              <a:rPr lang="el-GR" sz="1600" b="0" i="0" dirty="0">
                <a:solidFill>
                  <a:srgbClr val="000000"/>
                </a:solidFill>
                <a:effectLst/>
                <a:latin typeface="Arial" panose="020B0604020202020204" pitchFamily="34" charset="0"/>
              </a:rPr>
              <a:t>λόγω της παροχής των επιδομάτων ανεργίας προς τους ανέργους</a:t>
            </a:r>
            <a:endParaRPr lang="el-GR" sz="1600" dirty="0">
              <a:solidFill>
                <a:srgbClr val="000000"/>
              </a:solidFill>
              <a:latin typeface="Inter"/>
              <a:ea typeface="Inter"/>
              <a:sym typeface="Inter"/>
            </a:endParaRPr>
          </a:p>
        </p:txBody>
      </p:sp>
      <p:sp>
        <p:nvSpPr>
          <p:cNvPr id="26" name="Freeform 15">
            <a:extLst>
              <a:ext uri="{FF2B5EF4-FFF2-40B4-BE49-F238E27FC236}">
                <a16:creationId xmlns:a16="http://schemas.microsoft.com/office/drawing/2014/main" id="{FFE48AA4-37FE-204B-AD0C-60F8250EAE7D}"/>
              </a:ext>
            </a:extLst>
          </p:cNvPr>
          <p:cNvSpPr/>
          <p:nvPr/>
        </p:nvSpPr>
        <p:spPr>
          <a:xfrm>
            <a:off x="847621" y="3399552"/>
            <a:ext cx="756395" cy="814483"/>
          </a:xfrm>
          <a:custGeom>
            <a:avLst/>
            <a:gdLst/>
            <a:ahLst/>
            <a:cxnLst/>
            <a:rect l="l" t="t" r="r" b="b"/>
            <a:pathLst>
              <a:path w="298823" h="321771">
                <a:moveTo>
                  <a:pt x="102353" y="0"/>
                </a:moveTo>
                <a:lnTo>
                  <a:pt x="196470" y="0"/>
                </a:lnTo>
                <a:cubicBezTo>
                  <a:pt x="223615" y="0"/>
                  <a:pt x="249649" y="10784"/>
                  <a:pt x="268844" y="29978"/>
                </a:cubicBezTo>
                <a:cubicBezTo>
                  <a:pt x="288039" y="49173"/>
                  <a:pt x="298823" y="75207"/>
                  <a:pt x="298823" y="102353"/>
                </a:cubicBezTo>
                <a:lnTo>
                  <a:pt x="298823" y="219418"/>
                </a:lnTo>
                <a:cubicBezTo>
                  <a:pt x="298823" y="246564"/>
                  <a:pt x="288039" y="272598"/>
                  <a:pt x="268844" y="291792"/>
                </a:cubicBezTo>
                <a:cubicBezTo>
                  <a:pt x="249649" y="310987"/>
                  <a:pt x="223615" y="321771"/>
                  <a:pt x="196470" y="321771"/>
                </a:cubicBezTo>
                <a:lnTo>
                  <a:pt x="102353" y="321771"/>
                </a:lnTo>
                <a:cubicBezTo>
                  <a:pt x="75207" y="321771"/>
                  <a:pt x="49173" y="310987"/>
                  <a:pt x="29978" y="291792"/>
                </a:cubicBezTo>
                <a:cubicBezTo>
                  <a:pt x="10784" y="272598"/>
                  <a:pt x="0" y="246564"/>
                  <a:pt x="0" y="219418"/>
                </a:cubicBezTo>
                <a:lnTo>
                  <a:pt x="0" y="102353"/>
                </a:lnTo>
                <a:cubicBezTo>
                  <a:pt x="0" y="75207"/>
                  <a:pt x="10784" y="49173"/>
                  <a:pt x="29978" y="29978"/>
                </a:cubicBezTo>
                <a:cubicBezTo>
                  <a:pt x="49173" y="10784"/>
                  <a:pt x="75207" y="0"/>
                  <a:pt x="102353" y="0"/>
                </a:cubicBezTo>
                <a:close/>
              </a:path>
            </a:pathLst>
          </a:custGeom>
          <a:solidFill>
            <a:srgbClr val="448696"/>
          </a:solidFill>
          <a:ln cap="sq">
            <a:noFill/>
            <a:prstDash val="solid"/>
            <a:miter/>
          </a:ln>
        </p:spPr>
      </p:sp>
      <p:sp>
        <p:nvSpPr>
          <p:cNvPr id="27" name="Freeform 18">
            <a:extLst>
              <a:ext uri="{FF2B5EF4-FFF2-40B4-BE49-F238E27FC236}">
                <a16:creationId xmlns:a16="http://schemas.microsoft.com/office/drawing/2014/main" id="{07846D6C-5431-825C-D416-4E9BB66C16FB}"/>
              </a:ext>
            </a:extLst>
          </p:cNvPr>
          <p:cNvSpPr/>
          <p:nvPr/>
        </p:nvSpPr>
        <p:spPr>
          <a:xfrm>
            <a:off x="828749" y="4589406"/>
            <a:ext cx="756395" cy="814483"/>
          </a:xfrm>
          <a:custGeom>
            <a:avLst/>
            <a:gdLst/>
            <a:ahLst/>
            <a:cxnLst/>
            <a:rect l="l" t="t" r="r" b="b"/>
            <a:pathLst>
              <a:path w="298823" h="321771">
                <a:moveTo>
                  <a:pt x="102353" y="0"/>
                </a:moveTo>
                <a:lnTo>
                  <a:pt x="196470" y="0"/>
                </a:lnTo>
                <a:cubicBezTo>
                  <a:pt x="223615" y="0"/>
                  <a:pt x="249649" y="10784"/>
                  <a:pt x="268844" y="29978"/>
                </a:cubicBezTo>
                <a:cubicBezTo>
                  <a:pt x="288039" y="49173"/>
                  <a:pt x="298823" y="75207"/>
                  <a:pt x="298823" y="102353"/>
                </a:cubicBezTo>
                <a:lnTo>
                  <a:pt x="298823" y="219418"/>
                </a:lnTo>
                <a:cubicBezTo>
                  <a:pt x="298823" y="246564"/>
                  <a:pt x="288039" y="272598"/>
                  <a:pt x="268844" y="291792"/>
                </a:cubicBezTo>
                <a:cubicBezTo>
                  <a:pt x="249649" y="310987"/>
                  <a:pt x="223615" y="321771"/>
                  <a:pt x="196470" y="321771"/>
                </a:cubicBezTo>
                <a:lnTo>
                  <a:pt x="102353" y="321771"/>
                </a:lnTo>
                <a:cubicBezTo>
                  <a:pt x="75207" y="321771"/>
                  <a:pt x="49173" y="310987"/>
                  <a:pt x="29978" y="291792"/>
                </a:cubicBezTo>
                <a:cubicBezTo>
                  <a:pt x="10784" y="272598"/>
                  <a:pt x="0" y="246564"/>
                  <a:pt x="0" y="219418"/>
                </a:cubicBezTo>
                <a:lnTo>
                  <a:pt x="0" y="102353"/>
                </a:lnTo>
                <a:cubicBezTo>
                  <a:pt x="0" y="75207"/>
                  <a:pt x="10784" y="49173"/>
                  <a:pt x="29978" y="29978"/>
                </a:cubicBezTo>
                <a:cubicBezTo>
                  <a:pt x="49173" y="10784"/>
                  <a:pt x="75207" y="0"/>
                  <a:pt x="102353" y="0"/>
                </a:cubicBezTo>
                <a:close/>
              </a:path>
            </a:pathLst>
          </a:custGeom>
          <a:solidFill>
            <a:srgbClr val="448696"/>
          </a:solidFill>
          <a:ln cap="sq">
            <a:noFill/>
            <a:prstDash val="solid"/>
            <a:miter/>
          </a:ln>
        </p:spPr>
      </p:sp>
      <p:sp>
        <p:nvSpPr>
          <p:cNvPr id="28" name="TextBox 27">
            <a:extLst>
              <a:ext uri="{FF2B5EF4-FFF2-40B4-BE49-F238E27FC236}">
                <a16:creationId xmlns:a16="http://schemas.microsoft.com/office/drawing/2014/main" id="{62B0B5BD-5BFD-E3E1-2A22-6E5CF93E3FF8}"/>
              </a:ext>
            </a:extLst>
          </p:cNvPr>
          <p:cNvSpPr txBox="1"/>
          <p:nvPr/>
        </p:nvSpPr>
        <p:spPr>
          <a:xfrm>
            <a:off x="828749" y="1345412"/>
            <a:ext cx="7172632" cy="369332"/>
          </a:xfrm>
          <a:prstGeom prst="rect">
            <a:avLst/>
          </a:prstGeom>
          <a:noFill/>
        </p:spPr>
        <p:txBody>
          <a:bodyPr wrap="square">
            <a:spAutoFit/>
          </a:bodyPr>
          <a:lstStyle/>
          <a:p>
            <a:r>
              <a:rPr lang="el-GR" dirty="0">
                <a:solidFill>
                  <a:srgbClr val="000000"/>
                </a:solidFill>
                <a:latin typeface="Inter"/>
                <a:ea typeface="Inter"/>
              </a:rPr>
              <a:t>Η ανεργία έχει τρεις σημαντικές </a:t>
            </a:r>
            <a:r>
              <a:rPr lang="el-GR" b="1" u="sng" dirty="0">
                <a:solidFill>
                  <a:srgbClr val="000000"/>
                </a:solidFill>
                <a:latin typeface="Inter"/>
                <a:ea typeface="Inter"/>
              </a:rPr>
              <a:t>οικονομικές</a:t>
            </a:r>
            <a:r>
              <a:rPr lang="el-GR" dirty="0">
                <a:solidFill>
                  <a:srgbClr val="000000"/>
                </a:solidFill>
                <a:latin typeface="Inter"/>
                <a:ea typeface="Inter"/>
              </a:rPr>
              <a:t> συνέπειες: </a:t>
            </a:r>
          </a:p>
        </p:txBody>
      </p:sp>
      <p:sp>
        <p:nvSpPr>
          <p:cNvPr id="29" name="Ορθογώνιο 28">
            <a:extLst>
              <a:ext uri="{FF2B5EF4-FFF2-40B4-BE49-F238E27FC236}">
                <a16:creationId xmlns:a16="http://schemas.microsoft.com/office/drawing/2014/main" id="{1182EEE5-9AE5-54BF-E0F9-5FAD3A13E0BE}"/>
              </a:ext>
            </a:extLst>
          </p:cNvPr>
          <p:cNvSpPr/>
          <p:nvPr/>
        </p:nvSpPr>
        <p:spPr>
          <a:xfrm>
            <a:off x="925463" y="2043788"/>
            <a:ext cx="535724" cy="923330"/>
          </a:xfrm>
          <a:prstGeom prst="rect">
            <a:avLst/>
          </a:prstGeom>
          <a:noFill/>
        </p:spPr>
        <p:txBody>
          <a:bodyPr wrap="none" lIns="91440" tIns="45720" rIns="91440" bIns="45720">
            <a:spAutoFit/>
          </a:bodyPr>
          <a:lstStyle/>
          <a:p>
            <a:pPr algn="ctr"/>
            <a:r>
              <a:rPr lang="el-G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
        <p:nvSpPr>
          <p:cNvPr id="30" name="Ορθογώνιο 29">
            <a:extLst>
              <a:ext uri="{FF2B5EF4-FFF2-40B4-BE49-F238E27FC236}">
                <a16:creationId xmlns:a16="http://schemas.microsoft.com/office/drawing/2014/main" id="{ACA4AC39-F189-47B3-CF01-88E1C4083672}"/>
              </a:ext>
            </a:extLst>
          </p:cNvPr>
          <p:cNvSpPr/>
          <p:nvPr/>
        </p:nvSpPr>
        <p:spPr>
          <a:xfrm>
            <a:off x="939084" y="3330761"/>
            <a:ext cx="535724" cy="923330"/>
          </a:xfrm>
          <a:prstGeom prst="rect">
            <a:avLst/>
          </a:prstGeom>
          <a:noFill/>
        </p:spPr>
        <p:txBody>
          <a:bodyPr wrap="none" lIns="91440" tIns="45720" rIns="91440" bIns="45720">
            <a:spAutoFit/>
          </a:bodyPr>
          <a:lstStyle/>
          <a:p>
            <a:pPr algn="ctr"/>
            <a:r>
              <a:rPr lang="el-G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
        <p:nvSpPr>
          <p:cNvPr id="31" name="Ορθογώνιο 30">
            <a:extLst>
              <a:ext uri="{FF2B5EF4-FFF2-40B4-BE49-F238E27FC236}">
                <a16:creationId xmlns:a16="http://schemas.microsoft.com/office/drawing/2014/main" id="{659438F4-C80E-3FBE-1A14-790CBDAB191B}"/>
              </a:ext>
            </a:extLst>
          </p:cNvPr>
          <p:cNvSpPr/>
          <p:nvPr/>
        </p:nvSpPr>
        <p:spPr>
          <a:xfrm>
            <a:off x="935715" y="4531963"/>
            <a:ext cx="535724" cy="923330"/>
          </a:xfrm>
          <a:prstGeom prst="rect">
            <a:avLst/>
          </a:prstGeom>
          <a:noFill/>
        </p:spPr>
        <p:txBody>
          <a:bodyPr wrap="none" lIns="91440" tIns="45720" rIns="91440" bIns="45720">
            <a:spAutoFit/>
          </a:bodyPr>
          <a:lstStyle/>
          <a:p>
            <a:pPr algn="ctr"/>
            <a:r>
              <a:rPr lang="el-G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pic>
        <p:nvPicPr>
          <p:cNvPr id="34" name="Εικόνα 33">
            <a:extLst>
              <a:ext uri="{FF2B5EF4-FFF2-40B4-BE49-F238E27FC236}">
                <a16:creationId xmlns:a16="http://schemas.microsoft.com/office/drawing/2014/main" id="{24D6531B-F4A6-B42E-0A28-34C4221C52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8101" y="-9644"/>
            <a:ext cx="3872160" cy="2908153"/>
          </a:xfrm>
          <a:prstGeom prst="ellipse">
            <a:avLst/>
          </a:prstGeom>
          <a:ln>
            <a:noFill/>
          </a:ln>
          <a:effectLst>
            <a:softEdge rad="112500"/>
          </a:effectLst>
        </p:spPr>
      </p:pic>
      <p:sp>
        <p:nvSpPr>
          <p:cNvPr id="18" name="Freeform 18"/>
          <p:cNvSpPr/>
          <p:nvPr/>
        </p:nvSpPr>
        <p:spPr>
          <a:xfrm rot="218034">
            <a:off x="9918916" y="2219742"/>
            <a:ext cx="2512083" cy="599760"/>
          </a:xfrm>
          <a:custGeom>
            <a:avLst/>
            <a:gdLst/>
            <a:ahLst/>
            <a:cxnLst/>
            <a:rect l="l" t="t" r="r" b="b"/>
            <a:pathLst>
              <a:path w="3768124" h="899640">
                <a:moveTo>
                  <a:pt x="0" y="0"/>
                </a:moveTo>
                <a:lnTo>
                  <a:pt x="3768124" y="0"/>
                </a:lnTo>
                <a:lnTo>
                  <a:pt x="3768124" y="899639"/>
                </a:lnTo>
                <a:lnTo>
                  <a:pt x="0" y="8996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transition spd="slow">
    <p:push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519665" y="801778"/>
            <a:ext cx="6672335" cy="5364072"/>
          </a:xfrm>
          <a:prstGeom prst="rect">
            <a:avLst/>
          </a:prstGeom>
          <a:solidFill>
            <a:srgbClr val="EDF0F2"/>
          </a:solidFill>
        </p:spPr>
      </p:sp>
      <p:sp>
        <p:nvSpPr>
          <p:cNvPr id="4" name="Freeform 4"/>
          <p:cNvSpPr/>
          <p:nvPr/>
        </p:nvSpPr>
        <p:spPr>
          <a:xfrm>
            <a:off x="5904671" y="2130997"/>
            <a:ext cx="3858732" cy="2603520"/>
          </a:xfrm>
          <a:custGeom>
            <a:avLst/>
            <a:gdLst/>
            <a:ahLst/>
            <a:cxnLst/>
            <a:rect l="l" t="t" r="r" b="b"/>
            <a:pathLst>
              <a:path w="1047210" h="895659">
                <a:moveTo>
                  <a:pt x="887190" y="0"/>
                </a:moveTo>
                <a:lnTo>
                  <a:pt x="160020" y="0"/>
                </a:lnTo>
                <a:lnTo>
                  <a:pt x="0" y="160020"/>
                </a:lnTo>
                <a:lnTo>
                  <a:pt x="0" y="735639"/>
                </a:lnTo>
                <a:lnTo>
                  <a:pt x="160020" y="895659"/>
                </a:lnTo>
                <a:lnTo>
                  <a:pt x="887190" y="895659"/>
                </a:lnTo>
                <a:lnTo>
                  <a:pt x="1047210" y="735639"/>
                </a:lnTo>
                <a:lnTo>
                  <a:pt x="1047210" y="160020"/>
                </a:lnTo>
                <a:lnTo>
                  <a:pt x="887190" y="0"/>
                </a:lnTo>
                <a:close/>
              </a:path>
            </a:pathLst>
          </a:custGeom>
          <a:solidFill>
            <a:srgbClr val="FEDC44"/>
          </a:solidFill>
        </p:spPr>
      </p:sp>
      <p:sp>
        <p:nvSpPr>
          <p:cNvPr id="7" name="Freeform 7"/>
          <p:cNvSpPr/>
          <p:nvPr/>
        </p:nvSpPr>
        <p:spPr>
          <a:xfrm>
            <a:off x="8669439" y="2123483"/>
            <a:ext cx="3333192" cy="2603520"/>
          </a:xfrm>
          <a:custGeom>
            <a:avLst/>
            <a:gdLst/>
            <a:ahLst/>
            <a:cxnLst/>
            <a:rect l="l" t="t" r="r" b="b"/>
            <a:pathLst>
              <a:path w="1087396" h="895659">
                <a:moveTo>
                  <a:pt x="927376" y="0"/>
                </a:moveTo>
                <a:lnTo>
                  <a:pt x="160020" y="0"/>
                </a:lnTo>
                <a:lnTo>
                  <a:pt x="0" y="160020"/>
                </a:lnTo>
                <a:lnTo>
                  <a:pt x="0" y="735639"/>
                </a:lnTo>
                <a:lnTo>
                  <a:pt x="160020" y="895659"/>
                </a:lnTo>
                <a:lnTo>
                  <a:pt x="927376" y="895659"/>
                </a:lnTo>
                <a:lnTo>
                  <a:pt x="1087396" y="735639"/>
                </a:lnTo>
                <a:lnTo>
                  <a:pt x="1087396" y="160020"/>
                </a:lnTo>
                <a:lnTo>
                  <a:pt x="927376" y="0"/>
                </a:lnTo>
                <a:close/>
              </a:path>
            </a:pathLst>
          </a:custGeom>
          <a:solidFill>
            <a:srgbClr val="4E71B0"/>
          </a:solidFill>
        </p:spPr>
      </p:sp>
      <p:sp>
        <p:nvSpPr>
          <p:cNvPr id="8" name="TextBox 8"/>
          <p:cNvSpPr txBox="1"/>
          <p:nvPr/>
        </p:nvSpPr>
        <p:spPr>
          <a:xfrm>
            <a:off x="8582389" y="2280379"/>
            <a:ext cx="2791701" cy="2262041"/>
          </a:xfrm>
          <a:prstGeom prst="rect">
            <a:avLst/>
          </a:prstGeom>
        </p:spPr>
        <p:txBody>
          <a:bodyPr lIns="33867" tIns="33867" rIns="33867" bIns="33867" rtlCol="0" anchor="ctr"/>
          <a:lstStyle/>
          <a:p>
            <a:pPr algn="r" defTabSz="609630">
              <a:lnSpc>
                <a:spcPts val="1733"/>
              </a:lnSpc>
            </a:pPr>
            <a:endParaRPr lang="en-US" sz="1333" dirty="0">
              <a:solidFill>
                <a:srgbClr val="FFFFFF"/>
              </a:solidFill>
              <a:latin typeface="Nourd"/>
              <a:ea typeface="Nourd"/>
              <a:cs typeface="Nourd"/>
              <a:sym typeface="Nourd"/>
            </a:endParaRPr>
          </a:p>
        </p:txBody>
      </p:sp>
      <p:sp>
        <p:nvSpPr>
          <p:cNvPr id="10" name="Freeform 10"/>
          <p:cNvSpPr/>
          <p:nvPr/>
        </p:nvSpPr>
        <p:spPr>
          <a:xfrm>
            <a:off x="6082426" y="2239089"/>
            <a:ext cx="5654303" cy="2372307"/>
          </a:xfrm>
          <a:custGeom>
            <a:avLst/>
            <a:gdLst/>
            <a:ahLst/>
            <a:cxnLst/>
            <a:rect l="l" t="t" r="r" b="b"/>
            <a:pathLst>
              <a:path w="812800" h="870843">
                <a:moveTo>
                  <a:pt x="574675" y="0"/>
                </a:moveTo>
                <a:lnTo>
                  <a:pt x="812800" y="238125"/>
                </a:lnTo>
                <a:lnTo>
                  <a:pt x="812800" y="632718"/>
                </a:lnTo>
                <a:lnTo>
                  <a:pt x="574675" y="870843"/>
                </a:lnTo>
                <a:lnTo>
                  <a:pt x="238125" y="870843"/>
                </a:lnTo>
                <a:lnTo>
                  <a:pt x="0" y="632718"/>
                </a:lnTo>
                <a:lnTo>
                  <a:pt x="0" y="238125"/>
                </a:lnTo>
                <a:lnTo>
                  <a:pt x="238125" y="0"/>
                </a:lnTo>
                <a:lnTo>
                  <a:pt x="574675" y="0"/>
                </a:lnTo>
                <a:close/>
              </a:path>
            </a:pathLst>
          </a:custGeom>
          <a:solidFill>
            <a:srgbClr val="FFFFFF"/>
          </a:solidFill>
        </p:spPr>
      </p:sp>
      <p:sp>
        <p:nvSpPr>
          <p:cNvPr id="13" name="TextBox 13"/>
          <p:cNvSpPr txBox="1"/>
          <p:nvPr/>
        </p:nvSpPr>
        <p:spPr>
          <a:xfrm>
            <a:off x="685800" y="935638"/>
            <a:ext cx="5218869" cy="799642"/>
          </a:xfrm>
          <a:prstGeom prst="rect">
            <a:avLst/>
          </a:prstGeom>
        </p:spPr>
        <p:txBody>
          <a:bodyPr wrap="square" lIns="0" tIns="0" rIns="0" bIns="0" rtlCol="0" anchor="t">
            <a:spAutoFit/>
          </a:bodyPr>
          <a:lstStyle/>
          <a:p>
            <a:pPr defTabSz="609630">
              <a:lnSpc>
                <a:spcPts val="6800"/>
              </a:lnSpc>
              <a:spcBef>
                <a:spcPct val="0"/>
              </a:spcBef>
            </a:pPr>
            <a:r>
              <a:rPr lang="el-GR" sz="4400" b="1" dirty="0">
                <a:solidFill>
                  <a:srgbClr val="2A2E3A"/>
                </a:solidFill>
                <a:latin typeface="PF Square Sans Pro" panose="02000800000000020004" pitchFamily="2" charset="0"/>
                <a:sym typeface="Nourd Semi-Bold"/>
              </a:rPr>
              <a:t>Μέτρηση</a:t>
            </a:r>
            <a:r>
              <a:rPr lang="el-GR" sz="4400" b="1" dirty="0">
                <a:solidFill>
                  <a:srgbClr val="2C2C2C"/>
                </a:solidFill>
                <a:latin typeface="Nourd Semi-Bold"/>
                <a:ea typeface="Nourd Semi-Bold"/>
                <a:cs typeface="Nourd Semi-Bold"/>
                <a:sym typeface="Nourd Semi-Bold"/>
              </a:rPr>
              <a:t> </a:t>
            </a:r>
            <a:r>
              <a:rPr lang="el-GR" sz="4400" b="1" dirty="0">
                <a:solidFill>
                  <a:srgbClr val="2A2E3A"/>
                </a:solidFill>
                <a:latin typeface="PF Square Sans Pro" panose="02000800000000020004" pitchFamily="2" charset="0"/>
                <a:sym typeface="Nourd Semi-Bold"/>
              </a:rPr>
              <a:t>Ανεργίας</a:t>
            </a:r>
            <a:endParaRPr lang="en-US" sz="4400" b="1" dirty="0">
              <a:solidFill>
                <a:srgbClr val="2A2E3A"/>
              </a:solidFill>
              <a:latin typeface="PF Square Sans Pro" panose="02000800000000020004" pitchFamily="2" charset="0"/>
              <a:sym typeface="Nourd Semi-Bold"/>
            </a:endParaRPr>
          </a:p>
        </p:txBody>
      </p:sp>
      <p:sp>
        <p:nvSpPr>
          <p:cNvPr id="14" name="TextBox 14"/>
          <p:cNvSpPr txBox="1"/>
          <p:nvPr/>
        </p:nvSpPr>
        <p:spPr>
          <a:xfrm>
            <a:off x="685799" y="1855668"/>
            <a:ext cx="4367167" cy="4582024"/>
          </a:xfrm>
          <a:prstGeom prst="rect">
            <a:avLst/>
          </a:prstGeom>
        </p:spPr>
        <p:txBody>
          <a:bodyPr wrap="square" lIns="0" tIns="0" rIns="0" bIns="0" rtlCol="0" anchor="t">
            <a:spAutoFit/>
          </a:bodyPr>
          <a:lstStyle/>
          <a:p>
            <a:pPr marL="359852" lvl="1" indent="-179926" defTabSz="609630">
              <a:lnSpc>
                <a:spcPct val="114000"/>
              </a:lnSpc>
              <a:spcAft>
                <a:spcPts val="1200"/>
              </a:spcAft>
              <a:buFont typeface="Arial"/>
              <a:buChar char="•"/>
            </a:pPr>
            <a:r>
              <a:rPr lang="el-GR" sz="2100" dirty="0">
                <a:solidFill>
                  <a:srgbClr val="2C2C2C"/>
                </a:solidFill>
                <a:latin typeface="Nourd"/>
                <a:ea typeface="Nourd"/>
                <a:cs typeface="Nourd"/>
                <a:sym typeface="Nourd"/>
              </a:rPr>
              <a:t>Η ανεργία μετριέται σε απόλυτα μεγέθη, π.χ. σε χιλιάδες ανέργους ανά φύλο, ηλικία, περιοχή και έτος.</a:t>
            </a:r>
          </a:p>
          <a:p>
            <a:pPr marL="359852" lvl="1" indent="-179926" defTabSz="609630">
              <a:lnSpc>
                <a:spcPct val="114000"/>
              </a:lnSpc>
              <a:spcAft>
                <a:spcPts val="1200"/>
              </a:spcAft>
              <a:buFont typeface="Arial"/>
              <a:buChar char="•"/>
            </a:pPr>
            <a:r>
              <a:rPr lang="el-GR" sz="2100" dirty="0">
                <a:solidFill>
                  <a:srgbClr val="2C2C2C"/>
                </a:solidFill>
                <a:latin typeface="Nourd"/>
                <a:ea typeface="Nourd"/>
                <a:cs typeface="Nourd"/>
                <a:sym typeface="Nourd"/>
              </a:rPr>
              <a:t>Αυτό, όμως, που ενδιαφέρει περισσότερο και έχει μεγαλύτερη βαρύτητα είναι ο αριθμός των ανέργων σε σχέση με το σύνολο του εργατικού δυναμικού, δηλαδή το </a:t>
            </a:r>
            <a:r>
              <a:rPr lang="el-GR" sz="2100" b="1" dirty="0">
                <a:solidFill>
                  <a:srgbClr val="2C2C2C"/>
                </a:solidFill>
                <a:latin typeface="Nourd"/>
                <a:ea typeface="Nourd"/>
                <a:cs typeface="Nourd"/>
                <a:sym typeface="Nourd"/>
              </a:rPr>
              <a:t>ποσοστό ανεργίας</a:t>
            </a:r>
            <a:r>
              <a:rPr lang="el-GR" sz="2100" dirty="0">
                <a:solidFill>
                  <a:srgbClr val="2C2C2C"/>
                </a:solidFill>
                <a:latin typeface="Nourd"/>
                <a:ea typeface="Nourd"/>
                <a:cs typeface="Nourd"/>
                <a:sym typeface="Nourd"/>
              </a:rPr>
              <a:t>:</a:t>
            </a:r>
          </a:p>
          <a:p>
            <a:pPr marL="359852" lvl="1" indent="-179926" defTabSz="609630">
              <a:lnSpc>
                <a:spcPts val="2333"/>
              </a:lnSpc>
              <a:buFont typeface="Arial"/>
              <a:buChar char="•"/>
            </a:pPr>
            <a:endParaRPr lang="el-GR" sz="2100" dirty="0">
              <a:solidFill>
                <a:srgbClr val="2C2C2C"/>
              </a:solidFill>
              <a:latin typeface="Nourd"/>
              <a:ea typeface="Nourd"/>
              <a:cs typeface="Nourd"/>
              <a:sym typeface="Nourd"/>
            </a:endParaRPr>
          </a:p>
          <a:p>
            <a:pPr marL="359852" lvl="1" indent="-179926" defTabSz="609630">
              <a:lnSpc>
                <a:spcPts val="2333"/>
              </a:lnSpc>
              <a:buFont typeface="Arial"/>
              <a:buChar char="•"/>
            </a:pPr>
            <a:endParaRPr lang="en-US" sz="2100" dirty="0">
              <a:solidFill>
                <a:srgbClr val="2C2C2C"/>
              </a:solidFill>
              <a:latin typeface="Nourd"/>
              <a:ea typeface="Nourd"/>
              <a:cs typeface="Nourd"/>
              <a:sym typeface="Nourd"/>
            </a:endParaRPr>
          </a:p>
        </p:txBody>
      </p:sp>
      <p:sp>
        <p:nvSpPr>
          <p:cNvPr id="15" name="AutoShape 15"/>
          <p:cNvSpPr/>
          <p:nvPr/>
        </p:nvSpPr>
        <p:spPr>
          <a:xfrm>
            <a:off x="-272487" y="795428"/>
            <a:ext cx="12583593" cy="0"/>
          </a:xfrm>
          <a:prstGeom prst="line">
            <a:avLst/>
          </a:prstGeom>
          <a:ln w="9525" cap="flat">
            <a:solidFill>
              <a:srgbClr val="2C2C2C">
                <a:alpha val="29804"/>
              </a:srgbClr>
            </a:solidFill>
            <a:prstDash val="solid"/>
            <a:headEnd type="none" w="sm" len="sm"/>
            <a:tailEnd type="none" w="sm" len="sm"/>
          </a:ln>
        </p:spPr>
      </p:sp>
      <p:sp>
        <p:nvSpPr>
          <p:cNvPr id="16" name="AutoShape 16"/>
          <p:cNvSpPr/>
          <p:nvPr/>
        </p:nvSpPr>
        <p:spPr>
          <a:xfrm>
            <a:off x="0" y="6165850"/>
            <a:ext cx="12583593" cy="0"/>
          </a:xfrm>
          <a:prstGeom prst="line">
            <a:avLst/>
          </a:prstGeom>
          <a:ln w="9525" cap="flat">
            <a:solidFill>
              <a:srgbClr val="2C2C2C">
                <a:alpha val="29804"/>
              </a:srgbClr>
            </a:solidFill>
            <a:prstDash val="solid"/>
            <a:headEnd type="none" w="sm" len="sm"/>
            <a:tailEnd type="none" w="sm" len="sm"/>
          </a:ln>
        </p:spPr>
      </p:sp>
      <p:sp>
        <p:nvSpPr>
          <p:cNvPr id="18" name="AutoShape 18"/>
          <p:cNvSpPr/>
          <p:nvPr/>
        </p:nvSpPr>
        <p:spPr>
          <a:xfrm rot="-5400000">
            <a:off x="2837630" y="3483814"/>
            <a:ext cx="5370422" cy="0"/>
          </a:xfrm>
          <a:prstGeom prst="line">
            <a:avLst/>
          </a:prstGeom>
          <a:ln w="9525" cap="flat">
            <a:solidFill>
              <a:srgbClr val="2C2C2C">
                <a:alpha val="29804"/>
              </a:srgbClr>
            </a:solidFill>
            <a:prstDash val="solid"/>
            <a:headEnd type="none" w="sm" len="sm"/>
            <a:tailEnd type="none" w="sm" len="sm"/>
          </a:ln>
        </p:spPr>
      </p:sp>
      <p:sp>
        <p:nvSpPr>
          <p:cNvPr id="19" name="Freeform 19"/>
          <p:cNvSpPr/>
          <p:nvPr/>
        </p:nvSpPr>
        <p:spPr>
          <a:xfrm rot="-7137048">
            <a:off x="4639703" y="4299942"/>
            <a:ext cx="1437275" cy="2430790"/>
          </a:xfrm>
          <a:custGeom>
            <a:avLst/>
            <a:gdLst/>
            <a:ahLst/>
            <a:cxnLst/>
            <a:rect l="l" t="t" r="r" b="b"/>
            <a:pathLst>
              <a:path w="1046354" h="1338360">
                <a:moveTo>
                  <a:pt x="0" y="0"/>
                </a:moveTo>
                <a:lnTo>
                  <a:pt x="1046354" y="0"/>
                </a:lnTo>
                <a:lnTo>
                  <a:pt x="1046354" y="1338360"/>
                </a:lnTo>
                <a:lnTo>
                  <a:pt x="0" y="1338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2" name="TextBox 31">
            <a:extLst>
              <a:ext uri="{FF2B5EF4-FFF2-40B4-BE49-F238E27FC236}">
                <a16:creationId xmlns:a16="http://schemas.microsoft.com/office/drawing/2014/main" id="{100A1EFF-F33A-B2AC-C04A-5C9B1EBDE0BD}"/>
              </a:ext>
            </a:extLst>
          </p:cNvPr>
          <p:cNvSpPr txBox="1"/>
          <p:nvPr/>
        </p:nvSpPr>
        <p:spPr>
          <a:xfrm>
            <a:off x="5700532" y="2314936"/>
            <a:ext cx="65" cy="276999"/>
          </a:xfrm>
          <a:prstGeom prst="rect">
            <a:avLst/>
          </a:prstGeom>
          <a:noFill/>
        </p:spPr>
        <p:txBody>
          <a:bodyPr wrap="none" lIns="0" tIns="0" rIns="0" bIns="0" rtlCol="0">
            <a:spAutoFit/>
          </a:bodyPr>
          <a:lstStyle/>
          <a:p>
            <a:endParaRPr lang="el-GR" dirty="0"/>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1537C93-678D-ACC2-8D1A-D9ABA55F20D5}"/>
                  </a:ext>
                </a:extLst>
              </p:cNvPr>
              <p:cNvSpPr txBox="1"/>
              <p:nvPr/>
            </p:nvSpPr>
            <p:spPr>
              <a:xfrm>
                <a:off x="6096000" y="2613554"/>
                <a:ext cx="5640730" cy="1559914"/>
              </a:xfrm>
              <a:prstGeom prst="rect">
                <a:avLst/>
              </a:prstGeom>
              <a:noFill/>
            </p:spPr>
            <p:txBody>
              <a:bodyPr wrap="square" lIns="0" tIns="0" rIns="0" bIns="0" rtlCol="0">
                <a:spAutoFit/>
              </a:bodyPr>
              <a:lstStyle/>
              <a:p>
                <a:pPr>
                  <a:lnSpc>
                    <a:spcPct val="120000"/>
                  </a:lnSpc>
                </a:pPr>
                <a14:m>
                  <m:oMathPara xmlns:m="http://schemas.openxmlformats.org/officeDocument/2006/math">
                    <m:oMathParaPr>
                      <m:jc m:val="centerGroup"/>
                    </m:oMathParaPr>
                    <m:oMath xmlns:m="http://schemas.openxmlformats.org/officeDocument/2006/math">
                      <m:r>
                        <m:rPr>
                          <m:nor/>
                        </m:rPr>
                        <a:rPr lang="el-GR" sz="3000" b="1" i="0" smtClean="0">
                          <a:latin typeface="Inter" panose="020B0604020202020204" charset="0"/>
                          <a:ea typeface="Inter" panose="020B0604020202020204" charset="0"/>
                        </a:rPr>
                        <m:t>Ποσοστό</m:t>
                      </m:r>
                      <m:r>
                        <m:rPr>
                          <m:nor/>
                        </m:rPr>
                        <a:rPr lang="el-GR" sz="3000" b="1" i="0" smtClean="0">
                          <a:latin typeface="Inter" panose="020B0604020202020204" charset="0"/>
                          <a:ea typeface="Inter" panose="020B0604020202020204" charset="0"/>
                        </a:rPr>
                        <m:t> </m:t>
                      </m:r>
                      <m:r>
                        <m:rPr>
                          <m:nor/>
                        </m:rPr>
                        <a:rPr lang="el-GR" sz="3000" b="1" i="0" smtClean="0">
                          <a:latin typeface="Inter" panose="020B0604020202020204" charset="0"/>
                          <a:ea typeface="Inter" panose="020B0604020202020204" charset="0"/>
                        </a:rPr>
                        <m:t>Ανεργίας</m:t>
                      </m:r>
                      <m:r>
                        <m:rPr>
                          <m:nor/>
                        </m:rPr>
                        <a:rPr lang="el-GR" sz="3000" b="0" i="0" smtClean="0">
                          <a:latin typeface="Inter" panose="020B0604020202020204" charset="0"/>
                          <a:ea typeface="Inter" panose="020B0604020202020204" charset="0"/>
                        </a:rPr>
                        <m:t> </m:t>
                      </m:r>
                      <m:r>
                        <m:rPr>
                          <m:nor/>
                        </m:rPr>
                        <a:rPr lang="en-US" sz="3000" i="0" smtClean="0">
                          <a:latin typeface="Inter" panose="020B0604020202020204" charset="0"/>
                          <a:ea typeface="Inter" panose="020B0604020202020204" charset="0"/>
                        </a:rPr>
                        <m:t>=</m:t>
                      </m:r>
                      <m:r>
                        <m:rPr>
                          <m:nor/>
                        </m:rPr>
                        <a:rPr lang="el-GR" sz="3000" b="0" i="0" smtClean="0">
                          <a:latin typeface="Inter" panose="020B0604020202020204" charset="0"/>
                          <a:ea typeface="Inter" panose="020B0604020202020204" charset="0"/>
                        </a:rPr>
                        <m:t> </m:t>
                      </m:r>
                    </m:oMath>
                  </m:oMathPara>
                </a14:m>
                <a:endParaRPr lang="el-GR" sz="3000" b="0" i="0" dirty="0">
                  <a:latin typeface="Inter" panose="020B0604020202020204" charset="0"/>
                  <a:ea typeface="Inter" panose="020B0604020202020204" charset="0"/>
                </a:endParaRPr>
              </a:p>
              <a:p>
                <a:pPr algn="ctr">
                  <a:lnSpc>
                    <a:spcPct val="120000"/>
                  </a:lnSpc>
                </a:pPr>
                <a14:m>
                  <m:oMath xmlns:m="http://schemas.openxmlformats.org/officeDocument/2006/math">
                    <m:f>
                      <m:fPr>
                        <m:ctrlPr>
                          <a:rPr lang="en-US" sz="3000" i="1" smtClean="0">
                            <a:latin typeface="Cambria Math" panose="02040503050406030204" pitchFamily="18" charset="0"/>
                          </a:rPr>
                        </m:ctrlPr>
                      </m:fPr>
                      <m:num>
                        <m:r>
                          <m:rPr>
                            <m:nor/>
                          </m:rPr>
                          <a:rPr lang="el-GR" sz="3000" b="0" i="0" smtClean="0">
                            <a:latin typeface="Inter" panose="020B0604020202020204" charset="0"/>
                            <a:ea typeface="Inter" panose="020B0604020202020204" charset="0"/>
                          </a:rPr>
                          <m:t>Ά</m:t>
                        </m:r>
                        <m:r>
                          <m:rPr>
                            <m:nor/>
                          </m:rPr>
                          <a:rPr lang="el-GR" sz="3000" b="0" i="0" smtClean="0">
                            <a:latin typeface="Inter" panose="020B0604020202020204" charset="0"/>
                            <a:ea typeface="Inter" panose="020B0604020202020204" charset="0"/>
                          </a:rPr>
                          <m:t>νεργοι</m:t>
                        </m:r>
                      </m:num>
                      <m:den>
                        <m:r>
                          <m:rPr>
                            <m:nor/>
                          </m:rPr>
                          <a:rPr lang="el-GR" sz="3000" b="0" i="0" smtClean="0">
                            <a:latin typeface="Inter" panose="020B0604020202020204" charset="0"/>
                            <a:ea typeface="Inter" panose="020B0604020202020204" charset="0"/>
                          </a:rPr>
                          <m:t>Εργατικό</m:t>
                        </m:r>
                        <m:r>
                          <m:rPr>
                            <m:nor/>
                          </m:rPr>
                          <a:rPr lang="el-GR" sz="3000" b="0" i="0" smtClean="0">
                            <a:latin typeface="Inter" panose="020B0604020202020204" charset="0"/>
                            <a:ea typeface="Inter" panose="020B0604020202020204" charset="0"/>
                          </a:rPr>
                          <m:t> </m:t>
                        </m:r>
                        <m:r>
                          <m:rPr>
                            <m:nor/>
                          </m:rPr>
                          <a:rPr lang="el-GR" sz="3000" b="0" i="0" smtClean="0">
                            <a:latin typeface="Inter" panose="020B0604020202020204" charset="0"/>
                            <a:ea typeface="Inter" panose="020B0604020202020204" charset="0"/>
                          </a:rPr>
                          <m:t>Δυναμικό</m:t>
                        </m:r>
                      </m:den>
                    </m:f>
                    <m:r>
                      <m:rPr>
                        <m:nor/>
                      </m:rPr>
                      <a:rPr lang="en-US" sz="3000" i="0" smtClean="0">
                        <a:latin typeface="Inter" panose="020B0604020202020204" charset="0"/>
                        <a:ea typeface="Inter" panose="020B0604020202020204" charset="0"/>
                      </a:rPr>
                      <m:t>×</m:t>
                    </m:r>
                  </m:oMath>
                </a14:m>
                <a:r>
                  <a:rPr lang="el-GR" sz="3000" dirty="0">
                    <a:latin typeface="Inter" panose="020B0604020202020204" charset="0"/>
                    <a:ea typeface="Inter" panose="020B0604020202020204" charset="0"/>
                  </a:rPr>
                  <a:t>100</a:t>
                </a:r>
              </a:p>
            </p:txBody>
          </p:sp>
        </mc:Choice>
        <mc:Fallback xmlns="">
          <p:sp>
            <p:nvSpPr>
              <p:cNvPr id="33" name="TextBox 32">
                <a:extLst>
                  <a:ext uri="{FF2B5EF4-FFF2-40B4-BE49-F238E27FC236}">
                    <a16:creationId xmlns:a16="http://schemas.microsoft.com/office/drawing/2014/main" id="{C1537C93-678D-ACC2-8D1A-D9ABA55F20D5}"/>
                  </a:ext>
                </a:extLst>
              </p:cNvPr>
              <p:cNvSpPr txBox="1">
                <a:spLocks noRot="1" noChangeAspect="1" noMove="1" noResize="1" noEditPoints="1" noAdjustHandles="1" noChangeArrowheads="1" noChangeShapeType="1" noTextEdit="1"/>
              </p:cNvSpPr>
              <p:nvPr/>
            </p:nvSpPr>
            <p:spPr>
              <a:xfrm>
                <a:off x="6096000" y="2613554"/>
                <a:ext cx="5640730" cy="1559914"/>
              </a:xfrm>
              <a:prstGeom prst="rect">
                <a:avLst/>
              </a:prstGeom>
              <a:blipFill>
                <a:blip r:embed="rId4"/>
                <a:stretch>
                  <a:fillRect b="-1953"/>
                </a:stretch>
              </a:blipFill>
            </p:spPr>
            <p:txBody>
              <a:bodyPr/>
              <a:lstStyle/>
              <a:p>
                <a:r>
                  <a:rPr lang="el-GR">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3534" y="2374622"/>
            <a:ext cx="386089" cy="347520"/>
            <a:chOff x="0" y="0"/>
            <a:chExt cx="152529" cy="137292"/>
          </a:xfrm>
        </p:grpSpPr>
        <p:sp>
          <p:nvSpPr>
            <p:cNvPr id="3" name="Freeform 3"/>
            <p:cNvSpPr/>
            <p:nvPr/>
          </p:nvSpPr>
          <p:spPr>
            <a:xfrm>
              <a:off x="0" y="0"/>
              <a:ext cx="152529" cy="137292"/>
            </a:xfrm>
            <a:custGeom>
              <a:avLst/>
              <a:gdLst/>
              <a:ahLst/>
              <a:cxnLst/>
              <a:rect l="l" t="t" r="r" b="b"/>
              <a:pathLst>
                <a:path w="152529" h="137292">
                  <a:moveTo>
                    <a:pt x="0" y="0"/>
                  </a:moveTo>
                  <a:lnTo>
                    <a:pt x="152529" y="0"/>
                  </a:lnTo>
                  <a:lnTo>
                    <a:pt x="152529" y="137292"/>
                  </a:lnTo>
                  <a:lnTo>
                    <a:pt x="0" y="137292"/>
                  </a:lnTo>
                  <a:close/>
                </a:path>
              </a:pathLst>
            </a:custGeom>
            <a:gradFill rotWithShape="1">
              <a:gsLst>
                <a:gs pos="0">
                  <a:srgbClr val="E1E1E1">
                    <a:alpha val="100000"/>
                  </a:srgbClr>
                </a:gs>
                <a:gs pos="100000">
                  <a:srgbClr val="C6C6C6">
                    <a:alpha val="100000"/>
                  </a:srgbClr>
                </a:gs>
              </a:gsLst>
              <a:path path="circle">
                <a:fillToRect l="50000" t="50000" r="50000" b="50000"/>
              </a:path>
            </a:gradFill>
          </p:spPr>
        </p:sp>
        <p:sp>
          <p:nvSpPr>
            <p:cNvPr id="4" name="TextBox 4"/>
            <p:cNvSpPr txBox="1"/>
            <p:nvPr/>
          </p:nvSpPr>
          <p:spPr>
            <a:xfrm>
              <a:off x="0" y="-47625"/>
              <a:ext cx="152529" cy="184917"/>
            </a:xfrm>
            <a:prstGeom prst="rect">
              <a:avLst/>
            </a:prstGeom>
          </p:spPr>
          <p:txBody>
            <a:bodyPr lIns="33867" tIns="33867" rIns="33867" bIns="33867" rtlCol="0" anchor="ctr"/>
            <a:lstStyle/>
            <a:p>
              <a:pPr algn="ctr" defTabSz="609630">
                <a:lnSpc>
                  <a:spcPts val="2361"/>
                </a:lnSpc>
              </a:pPr>
              <a:endParaRPr sz="1200">
                <a:solidFill>
                  <a:prstClr val="black"/>
                </a:solidFill>
                <a:latin typeface="Calibri"/>
              </a:endParaRPr>
            </a:p>
          </p:txBody>
        </p:sp>
      </p:grpSp>
      <p:sp>
        <p:nvSpPr>
          <p:cNvPr id="6" name="Freeform 6"/>
          <p:cNvSpPr/>
          <p:nvPr/>
        </p:nvSpPr>
        <p:spPr>
          <a:xfrm>
            <a:off x="5626931" y="0"/>
            <a:ext cx="6565070" cy="6877168"/>
          </a:xfrm>
          <a:custGeom>
            <a:avLst/>
            <a:gdLst/>
            <a:ahLst/>
            <a:cxnLst/>
            <a:rect l="l" t="t" r="r" b="b"/>
            <a:pathLst>
              <a:path w="14035640" h="13788158">
                <a:moveTo>
                  <a:pt x="0" y="0"/>
                </a:moveTo>
                <a:lnTo>
                  <a:pt x="14035640" y="0"/>
                </a:lnTo>
                <a:lnTo>
                  <a:pt x="14035640" y="13788158"/>
                </a:lnTo>
                <a:lnTo>
                  <a:pt x="0" y="13788158"/>
                </a:lnTo>
                <a:lnTo>
                  <a:pt x="0" y="0"/>
                </a:lnTo>
                <a:close/>
              </a:path>
            </a:pathLst>
          </a:custGeom>
          <a:blipFill>
            <a:blip r:embed="rId2">
              <a:extLst>
                <a:ext uri="{28A0092B-C50C-407E-A947-70E740481C1C}">
                  <a14:useLocalDpi xmlns:a14="http://schemas.microsoft.com/office/drawing/2010/main" val="0"/>
                </a:ext>
              </a:extLst>
            </a:blip>
            <a:stretch>
              <a:fillRect l="-1985" t="-149" r="-4" b="-2186"/>
            </a:stretch>
          </a:blipFill>
        </p:spPr>
      </p:sp>
      <p:grpSp>
        <p:nvGrpSpPr>
          <p:cNvPr id="7" name="Group 7"/>
          <p:cNvGrpSpPr/>
          <p:nvPr/>
        </p:nvGrpSpPr>
        <p:grpSpPr>
          <a:xfrm>
            <a:off x="4999006" y="-248478"/>
            <a:ext cx="4472742" cy="7108132"/>
            <a:chOff x="0" y="-47625"/>
            <a:chExt cx="1767009" cy="2973615"/>
          </a:xfrm>
        </p:grpSpPr>
        <p:sp>
          <p:nvSpPr>
            <p:cNvPr id="8" name="Freeform 8"/>
            <p:cNvSpPr/>
            <p:nvPr/>
          </p:nvSpPr>
          <p:spPr>
            <a:xfrm>
              <a:off x="229152" y="56192"/>
              <a:ext cx="1537857" cy="2869798"/>
            </a:xfrm>
            <a:custGeom>
              <a:avLst/>
              <a:gdLst/>
              <a:ahLst/>
              <a:cxnLst/>
              <a:rect l="l" t="t" r="r" b="b"/>
              <a:pathLst>
                <a:path w="1537857" h="2869798">
                  <a:moveTo>
                    <a:pt x="0" y="0"/>
                  </a:moveTo>
                  <a:lnTo>
                    <a:pt x="1537857" y="0"/>
                  </a:lnTo>
                  <a:lnTo>
                    <a:pt x="1537857" y="2869798"/>
                  </a:lnTo>
                  <a:lnTo>
                    <a:pt x="0" y="2869798"/>
                  </a:lnTo>
                  <a:close/>
                </a:path>
              </a:pathLst>
            </a:custGeom>
            <a:gradFill rotWithShape="1">
              <a:gsLst>
                <a:gs pos="0">
                  <a:srgbClr val="FFFFFF">
                    <a:alpha val="100000"/>
                  </a:srgbClr>
                </a:gs>
                <a:gs pos="50000">
                  <a:srgbClr val="FFFFFF">
                    <a:alpha val="60000"/>
                  </a:srgbClr>
                </a:gs>
                <a:gs pos="100000">
                  <a:srgbClr val="FFFFFF">
                    <a:alpha val="0"/>
                  </a:srgbClr>
                </a:gs>
              </a:gsLst>
              <a:lin ang="0"/>
            </a:gradFill>
          </p:spPr>
        </p:sp>
        <p:sp>
          <p:nvSpPr>
            <p:cNvPr id="9" name="TextBox 9"/>
            <p:cNvSpPr txBox="1"/>
            <p:nvPr/>
          </p:nvSpPr>
          <p:spPr>
            <a:xfrm>
              <a:off x="0" y="-47625"/>
              <a:ext cx="1537857" cy="2917423"/>
            </a:xfrm>
            <a:prstGeom prst="rect">
              <a:avLst/>
            </a:prstGeom>
          </p:spPr>
          <p:txBody>
            <a:bodyPr lIns="33867" tIns="33867" rIns="33867" bIns="33867" rtlCol="0" anchor="ctr"/>
            <a:lstStyle/>
            <a:p>
              <a:pPr algn="ctr" defTabSz="609630">
                <a:lnSpc>
                  <a:spcPts val="2361"/>
                </a:lnSpc>
              </a:pPr>
              <a:endParaRPr sz="1200">
                <a:solidFill>
                  <a:prstClr val="black"/>
                </a:solidFill>
                <a:latin typeface="Calibri"/>
              </a:endParaRPr>
            </a:p>
          </p:txBody>
        </p:sp>
      </p:grpSp>
      <p:grpSp>
        <p:nvGrpSpPr>
          <p:cNvPr id="14" name="Group 14"/>
          <p:cNvGrpSpPr/>
          <p:nvPr/>
        </p:nvGrpSpPr>
        <p:grpSpPr>
          <a:xfrm>
            <a:off x="813534" y="3911073"/>
            <a:ext cx="386089" cy="347520"/>
            <a:chOff x="0" y="0"/>
            <a:chExt cx="152529" cy="137292"/>
          </a:xfrm>
        </p:grpSpPr>
        <p:sp>
          <p:nvSpPr>
            <p:cNvPr id="15" name="Freeform 15"/>
            <p:cNvSpPr/>
            <p:nvPr/>
          </p:nvSpPr>
          <p:spPr>
            <a:xfrm>
              <a:off x="0" y="0"/>
              <a:ext cx="152529" cy="137292"/>
            </a:xfrm>
            <a:custGeom>
              <a:avLst/>
              <a:gdLst/>
              <a:ahLst/>
              <a:cxnLst/>
              <a:rect l="l" t="t" r="r" b="b"/>
              <a:pathLst>
                <a:path w="152529" h="137292">
                  <a:moveTo>
                    <a:pt x="0" y="0"/>
                  </a:moveTo>
                  <a:lnTo>
                    <a:pt x="152529" y="0"/>
                  </a:lnTo>
                  <a:lnTo>
                    <a:pt x="152529" y="137292"/>
                  </a:lnTo>
                  <a:lnTo>
                    <a:pt x="0" y="137292"/>
                  </a:lnTo>
                  <a:close/>
                </a:path>
              </a:pathLst>
            </a:custGeom>
            <a:gradFill rotWithShape="1">
              <a:gsLst>
                <a:gs pos="0">
                  <a:srgbClr val="E1E1E1">
                    <a:alpha val="100000"/>
                  </a:srgbClr>
                </a:gs>
                <a:gs pos="100000">
                  <a:srgbClr val="C6C6C6">
                    <a:alpha val="100000"/>
                  </a:srgbClr>
                </a:gs>
              </a:gsLst>
              <a:path path="circle">
                <a:fillToRect l="50000" t="50000" r="50000" b="50000"/>
              </a:path>
            </a:gradFill>
          </p:spPr>
        </p:sp>
        <p:sp>
          <p:nvSpPr>
            <p:cNvPr id="16" name="TextBox 16"/>
            <p:cNvSpPr txBox="1"/>
            <p:nvPr/>
          </p:nvSpPr>
          <p:spPr>
            <a:xfrm>
              <a:off x="0" y="-47625"/>
              <a:ext cx="152529" cy="184917"/>
            </a:xfrm>
            <a:prstGeom prst="rect">
              <a:avLst/>
            </a:prstGeom>
          </p:spPr>
          <p:txBody>
            <a:bodyPr lIns="33867" tIns="33867" rIns="33867" bIns="33867" rtlCol="0" anchor="ctr"/>
            <a:lstStyle/>
            <a:p>
              <a:pPr algn="ctr" defTabSz="609630">
                <a:lnSpc>
                  <a:spcPts val="2361"/>
                </a:lnSpc>
              </a:pPr>
              <a:endParaRPr sz="1200">
                <a:solidFill>
                  <a:prstClr val="black"/>
                </a:solidFill>
                <a:latin typeface="Calibri"/>
              </a:endParaRPr>
            </a:p>
          </p:txBody>
        </p:sp>
      </p:grpSp>
      <p:sp>
        <p:nvSpPr>
          <p:cNvPr id="18" name="Freeform 18"/>
          <p:cNvSpPr/>
          <p:nvPr/>
        </p:nvSpPr>
        <p:spPr>
          <a:xfrm>
            <a:off x="863706" y="2279030"/>
            <a:ext cx="491353" cy="345789"/>
          </a:xfrm>
          <a:custGeom>
            <a:avLst/>
            <a:gdLst/>
            <a:ahLst/>
            <a:cxnLst/>
            <a:rect l="l" t="t" r="r" b="b"/>
            <a:pathLst>
              <a:path w="737030" h="518683">
                <a:moveTo>
                  <a:pt x="0" y="0"/>
                </a:moveTo>
                <a:lnTo>
                  <a:pt x="737030" y="0"/>
                </a:lnTo>
                <a:lnTo>
                  <a:pt x="737030" y="518682"/>
                </a:lnTo>
                <a:lnTo>
                  <a:pt x="0" y="518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Freeform 19"/>
          <p:cNvSpPr/>
          <p:nvPr/>
        </p:nvSpPr>
        <p:spPr>
          <a:xfrm>
            <a:off x="863706" y="3797144"/>
            <a:ext cx="491353" cy="345789"/>
          </a:xfrm>
          <a:custGeom>
            <a:avLst/>
            <a:gdLst/>
            <a:ahLst/>
            <a:cxnLst/>
            <a:rect l="l" t="t" r="r" b="b"/>
            <a:pathLst>
              <a:path w="737030" h="518683">
                <a:moveTo>
                  <a:pt x="0" y="0"/>
                </a:moveTo>
                <a:lnTo>
                  <a:pt x="737030" y="0"/>
                </a:lnTo>
                <a:lnTo>
                  <a:pt x="737030" y="518683"/>
                </a:lnTo>
                <a:lnTo>
                  <a:pt x="0" y="5186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0" name="TextBox 20"/>
          <p:cNvSpPr txBox="1"/>
          <p:nvPr/>
        </p:nvSpPr>
        <p:spPr>
          <a:xfrm>
            <a:off x="792039" y="472984"/>
            <a:ext cx="4398912" cy="1415772"/>
          </a:xfrm>
          <a:prstGeom prst="rect">
            <a:avLst/>
          </a:prstGeom>
        </p:spPr>
        <p:txBody>
          <a:bodyPr lIns="0" tIns="0" rIns="0" bIns="0" rtlCol="0" anchor="t">
            <a:spAutoFit/>
          </a:bodyPr>
          <a:lstStyle/>
          <a:p>
            <a:pPr defTabSz="609630"/>
            <a:r>
              <a:rPr lang="el-GR" sz="4600" b="1" dirty="0">
                <a:solidFill>
                  <a:schemeClr val="accent1">
                    <a:lumMod val="75000"/>
                  </a:schemeClr>
                </a:solidFill>
                <a:latin typeface="Montserrat Semi-Bold"/>
                <a:ea typeface="Montserrat Semi-Bold"/>
                <a:cs typeface="Montserrat Semi-Bold"/>
                <a:sym typeface="Montserrat Semi-Bold"/>
              </a:rPr>
              <a:t>Οικονομικές διακυμάνσεις</a:t>
            </a:r>
            <a:endParaRPr lang="en-US" sz="4600" b="1" dirty="0">
              <a:solidFill>
                <a:schemeClr val="accent1">
                  <a:lumMod val="75000"/>
                </a:schemeClr>
              </a:solidFill>
              <a:latin typeface="Montserrat Semi-Bold"/>
              <a:ea typeface="Montserrat Semi-Bold"/>
              <a:cs typeface="Montserrat Semi-Bold"/>
              <a:sym typeface="Montserrat Semi-Bold"/>
            </a:endParaRPr>
          </a:p>
        </p:txBody>
      </p:sp>
      <p:sp>
        <p:nvSpPr>
          <p:cNvPr id="23" name="TextBox 23"/>
          <p:cNvSpPr txBox="1"/>
          <p:nvPr/>
        </p:nvSpPr>
        <p:spPr>
          <a:xfrm>
            <a:off x="1555061" y="2279030"/>
            <a:ext cx="4413431" cy="1260089"/>
          </a:xfrm>
          <a:prstGeom prst="rect">
            <a:avLst/>
          </a:prstGeom>
        </p:spPr>
        <p:txBody>
          <a:bodyPr lIns="0" tIns="0" rIns="0" bIns="0" rtlCol="0" anchor="t">
            <a:spAutoFit/>
          </a:bodyPr>
          <a:lstStyle/>
          <a:p>
            <a:pPr defTabSz="609630">
              <a:lnSpc>
                <a:spcPts val="2004"/>
              </a:lnSpc>
            </a:pPr>
            <a:r>
              <a:rPr lang="el-GR" sz="1500" dirty="0">
                <a:solidFill>
                  <a:srgbClr val="000000"/>
                </a:solidFill>
                <a:latin typeface="Inter"/>
                <a:ea typeface="Inter"/>
                <a:cs typeface="Inter"/>
                <a:sym typeface="Inter"/>
              </a:rPr>
              <a:t>Τα στάδια (βελτίωσης ή χειροτέρευσης) από τα οποία περνάει η πορεία μίας οικονομίας (η οικονομική δραστηριότητα) έχουν κάθε φορά παρόμοια χαρακτηριστικά και ονομάζονται φάσεις του οικονομικού κύκλου. </a:t>
            </a:r>
          </a:p>
        </p:txBody>
      </p:sp>
      <p:sp>
        <p:nvSpPr>
          <p:cNvPr id="24" name="TextBox 24"/>
          <p:cNvSpPr txBox="1"/>
          <p:nvPr/>
        </p:nvSpPr>
        <p:spPr>
          <a:xfrm>
            <a:off x="1526721" y="3911073"/>
            <a:ext cx="4413431" cy="1518557"/>
          </a:xfrm>
          <a:prstGeom prst="rect">
            <a:avLst/>
          </a:prstGeom>
        </p:spPr>
        <p:txBody>
          <a:bodyPr lIns="0" tIns="0" rIns="0" bIns="0" rtlCol="0" anchor="t">
            <a:spAutoFit/>
          </a:bodyPr>
          <a:lstStyle/>
          <a:p>
            <a:pPr defTabSz="609630">
              <a:lnSpc>
                <a:spcPts val="2004"/>
              </a:lnSpc>
            </a:pPr>
            <a:r>
              <a:rPr lang="el-GR" sz="1500" dirty="0">
                <a:solidFill>
                  <a:srgbClr val="000000"/>
                </a:solidFill>
                <a:latin typeface="Inter"/>
                <a:ea typeface="Inter"/>
                <a:cs typeface="Inter"/>
                <a:sym typeface="Inter"/>
              </a:rPr>
              <a:t>Οι κύριες φάσεις είναι η άνοδος και η κάθοδος της οικονομικής δραστηριότητας. Το πέρασμα, όμως, από την άνοδο στην κάθοδο διαρκεί ένα μικρό χρονικό διάστημα που ονομάζεται κρίση, ενώ το πέρασμα από την κάθοδο στην άνοδο ονομάζεται ύφεση.</a:t>
            </a:r>
          </a:p>
        </p:txBody>
      </p:sp>
      <p:grpSp>
        <p:nvGrpSpPr>
          <p:cNvPr id="27" name="Group 14">
            <a:extLst>
              <a:ext uri="{FF2B5EF4-FFF2-40B4-BE49-F238E27FC236}">
                <a16:creationId xmlns:a16="http://schemas.microsoft.com/office/drawing/2014/main" id="{67801A70-0FD5-6A9E-E75A-C5C462046625}"/>
              </a:ext>
            </a:extLst>
          </p:cNvPr>
          <p:cNvGrpSpPr/>
          <p:nvPr/>
        </p:nvGrpSpPr>
        <p:grpSpPr>
          <a:xfrm>
            <a:off x="766357" y="5698816"/>
            <a:ext cx="386089" cy="347520"/>
            <a:chOff x="0" y="0"/>
            <a:chExt cx="152529" cy="137292"/>
          </a:xfrm>
        </p:grpSpPr>
        <p:sp>
          <p:nvSpPr>
            <p:cNvPr id="28" name="Freeform 15">
              <a:extLst>
                <a:ext uri="{FF2B5EF4-FFF2-40B4-BE49-F238E27FC236}">
                  <a16:creationId xmlns:a16="http://schemas.microsoft.com/office/drawing/2014/main" id="{1B56EB32-FB69-1455-4FBC-CF28F00FC8B9}"/>
                </a:ext>
              </a:extLst>
            </p:cNvPr>
            <p:cNvSpPr/>
            <p:nvPr/>
          </p:nvSpPr>
          <p:spPr>
            <a:xfrm>
              <a:off x="0" y="0"/>
              <a:ext cx="152529" cy="137292"/>
            </a:xfrm>
            <a:custGeom>
              <a:avLst/>
              <a:gdLst/>
              <a:ahLst/>
              <a:cxnLst/>
              <a:rect l="l" t="t" r="r" b="b"/>
              <a:pathLst>
                <a:path w="152529" h="137292">
                  <a:moveTo>
                    <a:pt x="0" y="0"/>
                  </a:moveTo>
                  <a:lnTo>
                    <a:pt x="152529" y="0"/>
                  </a:lnTo>
                  <a:lnTo>
                    <a:pt x="152529" y="137292"/>
                  </a:lnTo>
                  <a:lnTo>
                    <a:pt x="0" y="137292"/>
                  </a:lnTo>
                  <a:close/>
                </a:path>
              </a:pathLst>
            </a:custGeom>
            <a:gradFill rotWithShape="1">
              <a:gsLst>
                <a:gs pos="0">
                  <a:srgbClr val="E1E1E1">
                    <a:alpha val="100000"/>
                  </a:srgbClr>
                </a:gs>
                <a:gs pos="100000">
                  <a:srgbClr val="C6C6C6">
                    <a:alpha val="100000"/>
                  </a:srgbClr>
                </a:gs>
              </a:gsLst>
              <a:path path="circle">
                <a:fillToRect l="50000" t="50000" r="50000" b="50000"/>
              </a:path>
            </a:gradFill>
          </p:spPr>
        </p:sp>
        <p:sp>
          <p:nvSpPr>
            <p:cNvPr id="29" name="TextBox 16">
              <a:extLst>
                <a:ext uri="{FF2B5EF4-FFF2-40B4-BE49-F238E27FC236}">
                  <a16:creationId xmlns:a16="http://schemas.microsoft.com/office/drawing/2014/main" id="{BDCA71B2-8627-3683-E145-701548C1796C}"/>
                </a:ext>
              </a:extLst>
            </p:cNvPr>
            <p:cNvSpPr txBox="1"/>
            <p:nvPr/>
          </p:nvSpPr>
          <p:spPr>
            <a:xfrm>
              <a:off x="0" y="-47625"/>
              <a:ext cx="152529" cy="184917"/>
            </a:xfrm>
            <a:prstGeom prst="rect">
              <a:avLst/>
            </a:prstGeom>
          </p:spPr>
          <p:txBody>
            <a:bodyPr lIns="33867" tIns="33867" rIns="33867" bIns="33867" rtlCol="0" anchor="ctr"/>
            <a:lstStyle/>
            <a:p>
              <a:pPr algn="ctr" defTabSz="609630">
                <a:lnSpc>
                  <a:spcPts val="2361"/>
                </a:lnSpc>
              </a:pPr>
              <a:endParaRPr sz="1200">
                <a:solidFill>
                  <a:prstClr val="black"/>
                </a:solidFill>
                <a:latin typeface="Calibri"/>
              </a:endParaRPr>
            </a:p>
          </p:txBody>
        </p:sp>
      </p:grpSp>
      <p:sp>
        <p:nvSpPr>
          <p:cNvPr id="30" name="Freeform 19">
            <a:extLst>
              <a:ext uri="{FF2B5EF4-FFF2-40B4-BE49-F238E27FC236}">
                <a16:creationId xmlns:a16="http://schemas.microsoft.com/office/drawing/2014/main" id="{C8FB442C-B3D0-30CB-AEC3-AEF0B206D36A}"/>
              </a:ext>
            </a:extLst>
          </p:cNvPr>
          <p:cNvSpPr/>
          <p:nvPr/>
        </p:nvSpPr>
        <p:spPr>
          <a:xfrm>
            <a:off x="816529" y="5584887"/>
            <a:ext cx="491353" cy="345789"/>
          </a:xfrm>
          <a:custGeom>
            <a:avLst/>
            <a:gdLst/>
            <a:ahLst/>
            <a:cxnLst/>
            <a:rect l="l" t="t" r="r" b="b"/>
            <a:pathLst>
              <a:path w="737030" h="518683">
                <a:moveTo>
                  <a:pt x="0" y="0"/>
                </a:moveTo>
                <a:lnTo>
                  <a:pt x="737030" y="0"/>
                </a:lnTo>
                <a:lnTo>
                  <a:pt x="737030" y="518683"/>
                </a:lnTo>
                <a:lnTo>
                  <a:pt x="0" y="5186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1" name="TextBox 24">
            <a:extLst>
              <a:ext uri="{FF2B5EF4-FFF2-40B4-BE49-F238E27FC236}">
                <a16:creationId xmlns:a16="http://schemas.microsoft.com/office/drawing/2014/main" id="{76CA4F65-1BD1-107C-4730-506069BBB991}"/>
              </a:ext>
            </a:extLst>
          </p:cNvPr>
          <p:cNvSpPr txBox="1"/>
          <p:nvPr/>
        </p:nvSpPr>
        <p:spPr>
          <a:xfrm>
            <a:off x="1479544" y="5698816"/>
            <a:ext cx="4413431" cy="747128"/>
          </a:xfrm>
          <a:prstGeom prst="rect">
            <a:avLst/>
          </a:prstGeom>
        </p:spPr>
        <p:txBody>
          <a:bodyPr lIns="0" tIns="0" rIns="0" bIns="0" rtlCol="0" anchor="t">
            <a:spAutoFit/>
          </a:bodyPr>
          <a:lstStyle/>
          <a:p>
            <a:pPr defTabSz="609630">
              <a:lnSpc>
                <a:spcPts val="2004"/>
              </a:lnSpc>
            </a:pPr>
            <a:r>
              <a:rPr lang="el-GR" sz="1500" b="1" dirty="0">
                <a:solidFill>
                  <a:srgbClr val="000000"/>
                </a:solidFill>
                <a:latin typeface="Inter"/>
                <a:ea typeface="Inter"/>
                <a:cs typeface="Inter"/>
                <a:sym typeface="Inter"/>
              </a:rPr>
              <a:t>Σημείωση</a:t>
            </a:r>
            <a:r>
              <a:rPr lang="el-GR" sz="1500" dirty="0">
                <a:solidFill>
                  <a:srgbClr val="000000"/>
                </a:solidFill>
                <a:latin typeface="Inter"/>
                <a:ea typeface="Inter"/>
                <a:cs typeface="Inter"/>
                <a:sym typeface="Inter"/>
              </a:rPr>
              <a:t>: ποτέ οι οικονομικοί κύκλοι και οι φάσεις τους δεν έχουν την ίδια ένταση και διάρκεια. </a:t>
            </a:r>
          </a:p>
          <a:p>
            <a:pPr defTabSz="609630">
              <a:lnSpc>
                <a:spcPts val="2004"/>
              </a:lnSpc>
            </a:pPr>
            <a:r>
              <a:rPr lang="el-GR" sz="1500" dirty="0">
                <a:solidFill>
                  <a:srgbClr val="000000"/>
                </a:solidFill>
                <a:latin typeface="Inter"/>
                <a:ea typeface="Inter"/>
                <a:cs typeface="Inter"/>
                <a:sym typeface="Inter"/>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CF5"/>
        </a:solidFill>
        <a:effectLst/>
      </p:bgPr>
    </p:bg>
    <p:spTree>
      <p:nvGrpSpPr>
        <p:cNvPr id="1" name=""/>
        <p:cNvGrpSpPr/>
        <p:nvPr/>
      </p:nvGrpSpPr>
      <p:grpSpPr>
        <a:xfrm>
          <a:off x="0" y="0"/>
          <a:ext cx="0" cy="0"/>
          <a:chOff x="0" y="0"/>
          <a:chExt cx="0" cy="0"/>
        </a:xfrm>
      </p:grpSpPr>
      <p:grpSp>
        <p:nvGrpSpPr>
          <p:cNvPr id="2" name="Group 2"/>
          <p:cNvGrpSpPr/>
          <p:nvPr/>
        </p:nvGrpSpPr>
        <p:grpSpPr>
          <a:xfrm>
            <a:off x="7855569" y="5031210"/>
            <a:ext cx="4786343" cy="2281981"/>
            <a:chOff x="0" y="0"/>
            <a:chExt cx="1395553" cy="901523"/>
          </a:xfrm>
          <a:solidFill>
            <a:srgbClr val="4E71B0"/>
          </a:solidFill>
        </p:grpSpPr>
        <p:sp>
          <p:nvSpPr>
            <p:cNvPr id="3" name="Freeform 3"/>
            <p:cNvSpPr/>
            <p:nvPr/>
          </p:nvSpPr>
          <p:spPr>
            <a:xfrm>
              <a:off x="0" y="0"/>
              <a:ext cx="1395553" cy="901523"/>
            </a:xfrm>
            <a:custGeom>
              <a:avLst/>
              <a:gdLst/>
              <a:ahLst/>
              <a:cxnLst/>
              <a:rect l="l" t="t" r="r" b="b"/>
              <a:pathLst>
                <a:path w="1395553" h="901523">
                  <a:moveTo>
                    <a:pt x="0" y="0"/>
                  </a:moveTo>
                  <a:lnTo>
                    <a:pt x="1395553" y="0"/>
                  </a:lnTo>
                  <a:lnTo>
                    <a:pt x="1395553" y="901523"/>
                  </a:lnTo>
                  <a:lnTo>
                    <a:pt x="0" y="901523"/>
                  </a:lnTo>
                  <a:close/>
                </a:path>
              </a:pathLst>
            </a:custGeom>
            <a:grpFill/>
            <a:ln cap="sq">
              <a:noFill/>
              <a:prstDash val="solid"/>
              <a:miter/>
            </a:ln>
          </p:spPr>
        </p:sp>
        <p:sp>
          <p:nvSpPr>
            <p:cNvPr id="4" name="TextBox 4"/>
            <p:cNvSpPr txBox="1"/>
            <p:nvPr/>
          </p:nvSpPr>
          <p:spPr>
            <a:xfrm>
              <a:off x="0" y="-38100"/>
              <a:ext cx="1395553" cy="939623"/>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5114939" y="-455190"/>
            <a:ext cx="2086945" cy="2281981"/>
            <a:chOff x="0" y="0"/>
            <a:chExt cx="824472" cy="901523"/>
          </a:xfrm>
          <a:solidFill>
            <a:srgbClr val="8EBCFE"/>
          </a:solidFill>
        </p:grpSpPr>
        <p:sp>
          <p:nvSpPr>
            <p:cNvPr id="6" name="Freeform 6"/>
            <p:cNvSpPr/>
            <p:nvPr/>
          </p:nvSpPr>
          <p:spPr>
            <a:xfrm>
              <a:off x="0" y="0"/>
              <a:ext cx="824472" cy="901523"/>
            </a:xfrm>
            <a:custGeom>
              <a:avLst/>
              <a:gdLst/>
              <a:ahLst/>
              <a:cxnLst/>
              <a:rect l="l" t="t" r="r" b="b"/>
              <a:pathLst>
                <a:path w="824472" h="901523">
                  <a:moveTo>
                    <a:pt x="0" y="0"/>
                  </a:moveTo>
                  <a:lnTo>
                    <a:pt x="824472" y="0"/>
                  </a:lnTo>
                  <a:lnTo>
                    <a:pt x="824472" y="901523"/>
                  </a:lnTo>
                  <a:lnTo>
                    <a:pt x="0" y="901523"/>
                  </a:lnTo>
                  <a:close/>
                </a:path>
              </a:pathLst>
            </a:custGeom>
            <a:grpFill/>
            <a:ln cap="sq">
              <a:noFill/>
              <a:prstDash val="solid"/>
              <a:miter/>
            </a:ln>
          </p:spPr>
        </p:sp>
        <p:sp>
          <p:nvSpPr>
            <p:cNvPr id="7" name="TextBox 7"/>
            <p:cNvSpPr txBox="1"/>
            <p:nvPr/>
          </p:nvSpPr>
          <p:spPr>
            <a:xfrm>
              <a:off x="0" y="-38100"/>
              <a:ext cx="824472" cy="939623"/>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p:cNvSpPr txBox="1"/>
          <p:nvPr/>
        </p:nvSpPr>
        <p:spPr>
          <a:xfrm>
            <a:off x="771462" y="2503724"/>
            <a:ext cx="4456128" cy="3447354"/>
          </a:xfrm>
          <a:prstGeom prst="rect">
            <a:avLst/>
          </a:prstGeom>
        </p:spPr>
        <p:txBody>
          <a:bodyPr wrap="square" lIns="0" tIns="0" rIns="0" bIns="0" rtlCol="0" anchor="t">
            <a:spAutoFit/>
          </a:bodyPr>
          <a:lstStyle/>
          <a:p>
            <a:pPr defTabSz="609630">
              <a:lnSpc>
                <a:spcPct val="114000"/>
              </a:lnSpc>
            </a:pPr>
            <a:r>
              <a:rPr lang="el-GR" dirty="0">
                <a:solidFill>
                  <a:srgbClr val="000000"/>
                </a:solidFill>
                <a:latin typeface="Inter"/>
                <a:ea typeface="Inter"/>
                <a:cs typeface="Inter"/>
                <a:sym typeface="Inter"/>
              </a:rPr>
              <a:t>Η γραμμή ΑΒ εκφράζει τη μακροχρόνια ανοδική τάση της οικονομίας και δείχνει ποια θα ήταν η πορεία της σε κατάσταση πλήρους απασχόλησης. Τα τμήματα της καμπύλης που βρίσκονται κάτω από την ΑΒ δείχνουν την οικονομία σε κατάσταση υποαπασχόλησης των παραγωγικών συντελεστών, ενώ τα τμήματα που βρίσκονται πάνω από την ΑΒ δείχνουν υπεραπασχόληση.</a:t>
            </a:r>
          </a:p>
          <a:p>
            <a:pPr defTabSz="609630">
              <a:lnSpc>
                <a:spcPct val="114000"/>
              </a:lnSpc>
            </a:pPr>
            <a:endParaRPr lang="el-GR" dirty="0">
              <a:solidFill>
                <a:srgbClr val="000000"/>
              </a:solidFill>
              <a:latin typeface="Inter"/>
              <a:ea typeface="Inter"/>
              <a:cs typeface="Inter"/>
              <a:sym typeface="Inter"/>
            </a:endParaRPr>
          </a:p>
        </p:txBody>
      </p:sp>
      <p:sp>
        <p:nvSpPr>
          <p:cNvPr id="9" name="TextBox 9"/>
          <p:cNvSpPr txBox="1"/>
          <p:nvPr/>
        </p:nvSpPr>
        <p:spPr>
          <a:xfrm>
            <a:off x="782015" y="1245627"/>
            <a:ext cx="4515770" cy="1077218"/>
          </a:xfrm>
          <a:prstGeom prst="rect">
            <a:avLst/>
          </a:prstGeom>
        </p:spPr>
        <p:txBody>
          <a:bodyPr lIns="0" tIns="0" rIns="0" bIns="0" rtlCol="0" anchor="t">
            <a:spAutoFit/>
          </a:bodyPr>
          <a:lstStyle/>
          <a:p>
            <a:pPr defTabSz="609630"/>
            <a:r>
              <a:rPr lang="el-GR" sz="3500" b="1" dirty="0">
                <a:solidFill>
                  <a:srgbClr val="000000"/>
                </a:solidFill>
                <a:latin typeface="HK Grotesk"/>
                <a:ea typeface="HK Grotesk"/>
                <a:cs typeface="HK Grotesk"/>
                <a:sym typeface="HK Grotesk"/>
              </a:rPr>
              <a:t>Διάγραμμα οικονομικών κύκλων</a:t>
            </a:r>
          </a:p>
        </p:txBody>
      </p:sp>
      <p:sp>
        <p:nvSpPr>
          <p:cNvPr id="11" name="Ορθογώνιο 10">
            <a:extLst>
              <a:ext uri="{FF2B5EF4-FFF2-40B4-BE49-F238E27FC236}">
                <a16:creationId xmlns:a16="http://schemas.microsoft.com/office/drawing/2014/main" id="{87FAE43B-16D5-9104-0BEB-5D228A161B5B}"/>
              </a:ext>
            </a:extLst>
          </p:cNvPr>
          <p:cNvSpPr/>
          <p:nvPr/>
        </p:nvSpPr>
        <p:spPr>
          <a:xfrm>
            <a:off x="5394670" y="992358"/>
            <a:ext cx="6874656" cy="4766187"/>
          </a:xfrm>
          <a:prstGeom prst="rect">
            <a:avLst/>
          </a:prstGeom>
          <a:solidFill>
            <a:srgbClr val="D6E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4" name="Ομάδα 23">
            <a:extLst>
              <a:ext uri="{FF2B5EF4-FFF2-40B4-BE49-F238E27FC236}">
                <a16:creationId xmlns:a16="http://schemas.microsoft.com/office/drawing/2014/main" id="{87EE35D9-FA7F-B63C-8E4E-5DA0C7FD6312}"/>
              </a:ext>
            </a:extLst>
          </p:cNvPr>
          <p:cNvGrpSpPr/>
          <p:nvPr/>
        </p:nvGrpSpPr>
        <p:grpSpPr>
          <a:xfrm>
            <a:off x="5282019" y="1255176"/>
            <a:ext cx="6730042" cy="4291106"/>
            <a:chOff x="5782761" y="1396689"/>
            <a:chExt cx="6730042" cy="4291106"/>
          </a:xfrm>
        </p:grpSpPr>
        <p:sp>
          <p:nvSpPr>
            <p:cNvPr id="12" name="Freeform 7">
              <a:extLst>
                <a:ext uri="{FF2B5EF4-FFF2-40B4-BE49-F238E27FC236}">
                  <a16:creationId xmlns:a16="http://schemas.microsoft.com/office/drawing/2014/main" id="{1CE059FE-E311-CB93-43B2-C6A1522B4861}"/>
                </a:ext>
              </a:extLst>
            </p:cNvPr>
            <p:cNvSpPr>
              <a:spLocks/>
            </p:cNvSpPr>
            <p:nvPr/>
          </p:nvSpPr>
          <p:spPr bwMode="auto">
            <a:xfrm>
              <a:off x="7226391" y="2755131"/>
              <a:ext cx="4786346" cy="2179638"/>
            </a:xfrm>
            <a:custGeom>
              <a:avLst/>
              <a:gdLst/>
              <a:ahLst/>
              <a:cxnLst>
                <a:cxn ang="0">
                  <a:pos x="71" y="16762"/>
                </a:cxn>
                <a:cxn ang="0">
                  <a:pos x="168" y="14863"/>
                </a:cxn>
                <a:cxn ang="0">
                  <a:pos x="282" y="14649"/>
                </a:cxn>
                <a:cxn ang="0">
                  <a:pos x="314" y="14387"/>
                </a:cxn>
                <a:cxn ang="0">
                  <a:pos x="411" y="14208"/>
                </a:cxn>
                <a:cxn ang="0">
                  <a:pos x="564" y="14167"/>
                </a:cxn>
                <a:cxn ang="0">
                  <a:pos x="971" y="13470"/>
                </a:cxn>
                <a:cxn ang="0">
                  <a:pos x="1432" y="12685"/>
                </a:cxn>
                <a:cxn ang="0">
                  <a:pos x="2496" y="12952"/>
                </a:cxn>
                <a:cxn ang="0">
                  <a:pos x="2886" y="13375"/>
                </a:cxn>
                <a:cxn ang="0">
                  <a:pos x="3286" y="13613"/>
                </a:cxn>
                <a:cxn ang="0">
                  <a:pos x="3768" y="13685"/>
                </a:cxn>
                <a:cxn ang="0">
                  <a:pos x="4118" y="13970"/>
                </a:cxn>
                <a:cxn ang="0">
                  <a:pos x="4318" y="14268"/>
                </a:cxn>
                <a:cxn ang="0">
                  <a:pos x="4421" y="14518"/>
                </a:cxn>
                <a:cxn ang="0">
                  <a:pos x="4650" y="14601"/>
                </a:cxn>
                <a:cxn ang="0">
                  <a:pos x="5036" y="14964"/>
                </a:cxn>
                <a:cxn ang="0">
                  <a:pos x="5621" y="15577"/>
                </a:cxn>
                <a:cxn ang="0">
                  <a:pos x="5821" y="16185"/>
                </a:cxn>
                <a:cxn ang="0">
                  <a:pos x="6007" y="16482"/>
                </a:cxn>
                <a:cxn ang="0">
                  <a:pos x="6214" y="16548"/>
                </a:cxn>
                <a:cxn ang="0">
                  <a:pos x="6639" y="16613"/>
                </a:cxn>
                <a:cxn ang="0">
                  <a:pos x="7043" y="16744"/>
                </a:cxn>
                <a:cxn ang="0">
                  <a:pos x="7500" y="16905"/>
                </a:cxn>
                <a:cxn ang="0">
                  <a:pos x="7836" y="16744"/>
                </a:cxn>
                <a:cxn ang="0">
                  <a:pos x="8143" y="16262"/>
                </a:cxn>
                <a:cxn ang="0">
                  <a:pos x="8389" y="16137"/>
                </a:cxn>
                <a:cxn ang="0">
                  <a:pos x="8732" y="15500"/>
                </a:cxn>
                <a:cxn ang="0">
                  <a:pos x="8868" y="15077"/>
                </a:cxn>
                <a:cxn ang="0">
                  <a:pos x="8939" y="14851"/>
                </a:cxn>
                <a:cxn ang="0">
                  <a:pos x="9132" y="14696"/>
                </a:cxn>
                <a:cxn ang="0">
                  <a:pos x="9293" y="14500"/>
                </a:cxn>
                <a:cxn ang="0">
                  <a:pos x="9429" y="14250"/>
                </a:cxn>
                <a:cxn ang="0">
                  <a:pos x="9468" y="13923"/>
                </a:cxn>
                <a:cxn ang="0">
                  <a:pos x="9625" y="13327"/>
                </a:cxn>
                <a:cxn ang="0">
                  <a:pos x="9818" y="12542"/>
                </a:cxn>
                <a:cxn ang="0">
                  <a:pos x="9871" y="12196"/>
                </a:cxn>
                <a:cxn ang="0">
                  <a:pos x="10021" y="11274"/>
                </a:cxn>
                <a:cxn ang="0">
                  <a:pos x="10104" y="9387"/>
                </a:cxn>
                <a:cxn ang="0">
                  <a:pos x="10196" y="8476"/>
                </a:cxn>
                <a:cxn ang="0">
                  <a:pos x="10354" y="7613"/>
                </a:cxn>
                <a:cxn ang="0">
                  <a:pos x="10468" y="7137"/>
                </a:cxn>
                <a:cxn ang="0">
                  <a:pos x="10618" y="6827"/>
                </a:cxn>
                <a:cxn ang="0">
                  <a:pos x="10839" y="6000"/>
                </a:cxn>
                <a:cxn ang="0">
                  <a:pos x="11800" y="5232"/>
                </a:cxn>
                <a:cxn ang="0">
                  <a:pos x="13668" y="5315"/>
                </a:cxn>
                <a:cxn ang="0">
                  <a:pos x="14393" y="5536"/>
                </a:cxn>
                <a:cxn ang="0">
                  <a:pos x="15132" y="5756"/>
                </a:cxn>
                <a:cxn ang="0">
                  <a:pos x="15271" y="5940"/>
                </a:cxn>
                <a:cxn ang="0">
                  <a:pos x="15632" y="6238"/>
                </a:cxn>
                <a:cxn ang="0">
                  <a:pos x="16371" y="6851"/>
                </a:cxn>
                <a:cxn ang="0">
                  <a:pos x="17629" y="7589"/>
                </a:cxn>
                <a:cxn ang="0">
                  <a:pos x="18507" y="7429"/>
                </a:cxn>
                <a:cxn ang="0">
                  <a:pos x="18939" y="6899"/>
                </a:cxn>
                <a:cxn ang="0">
                  <a:pos x="18993" y="6679"/>
                </a:cxn>
                <a:cxn ang="0">
                  <a:pos x="19132" y="6512"/>
                </a:cxn>
                <a:cxn ang="0">
                  <a:pos x="19257" y="6214"/>
                </a:cxn>
                <a:cxn ang="0">
                  <a:pos x="19343" y="5738"/>
                </a:cxn>
                <a:cxn ang="0">
                  <a:pos x="19436" y="5482"/>
                </a:cxn>
                <a:cxn ang="0">
                  <a:pos x="19604" y="4351"/>
                </a:cxn>
                <a:cxn ang="0">
                  <a:pos x="19704" y="2060"/>
                </a:cxn>
                <a:cxn ang="0">
                  <a:pos x="19911" y="702"/>
                </a:cxn>
              </a:cxnLst>
              <a:rect l="0" t="0" r="r" b="b"/>
              <a:pathLst>
                <a:path w="20000" h="20000">
                  <a:moveTo>
                    <a:pt x="0" y="20000"/>
                  </a:moveTo>
                  <a:lnTo>
                    <a:pt x="4" y="19893"/>
                  </a:lnTo>
                  <a:lnTo>
                    <a:pt x="7" y="19786"/>
                  </a:lnTo>
                  <a:lnTo>
                    <a:pt x="7" y="19679"/>
                  </a:lnTo>
                  <a:lnTo>
                    <a:pt x="11" y="19577"/>
                  </a:lnTo>
                  <a:lnTo>
                    <a:pt x="14" y="19470"/>
                  </a:lnTo>
                  <a:lnTo>
                    <a:pt x="18" y="19369"/>
                  </a:lnTo>
                  <a:lnTo>
                    <a:pt x="21" y="19262"/>
                  </a:lnTo>
                  <a:lnTo>
                    <a:pt x="25" y="19155"/>
                  </a:lnTo>
                  <a:lnTo>
                    <a:pt x="25" y="19048"/>
                  </a:lnTo>
                  <a:lnTo>
                    <a:pt x="29" y="18946"/>
                  </a:lnTo>
                  <a:lnTo>
                    <a:pt x="32" y="18845"/>
                  </a:lnTo>
                  <a:lnTo>
                    <a:pt x="36" y="18744"/>
                  </a:lnTo>
                  <a:lnTo>
                    <a:pt x="36" y="18637"/>
                  </a:lnTo>
                  <a:lnTo>
                    <a:pt x="36" y="18530"/>
                  </a:lnTo>
                  <a:lnTo>
                    <a:pt x="36" y="18423"/>
                  </a:lnTo>
                  <a:lnTo>
                    <a:pt x="39" y="18321"/>
                  </a:lnTo>
                  <a:lnTo>
                    <a:pt x="43" y="18220"/>
                  </a:lnTo>
                  <a:lnTo>
                    <a:pt x="46" y="18119"/>
                  </a:lnTo>
                  <a:lnTo>
                    <a:pt x="50" y="18012"/>
                  </a:lnTo>
                  <a:lnTo>
                    <a:pt x="50" y="17905"/>
                  </a:lnTo>
                  <a:lnTo>
                    <a:pt x="50" y="17798"/>
                  </a:lnTo>
                  <a:lnTo>
                    <a:pt x="54" y="17696"/>
                  </a:lnTo>
                  <a:lnTo>
                    <a:pt x="57" y="17595"/>
                  </a:lnTo>
                  <a:lnTo>
                    <a:pt x="61" y="17494"/>
                  </a:lnTo>
                  <a:lnTo>
                    <a:pt x="61" y="17387"/>
                  </a:lnTo>
                  <a:lnTo>
                    <a:pt x="61" y="17280"/>
                  </a:lnTo>
                  <a:lnTo>
                    <a:pt x="61" y="17173"/>
                  </a:lnTo>
                  <a:lnTo>
                    <a:pt x="64" y="17071"/>
                  </a:lnTo>
                  <a:lnTo>
                    <a:pt x="68" y="16970"/>
                  </a:lnTo>
                  <a:lnTo>
                    <a:pt x="71" y="16869"/>
                  </a:lnTo>
                  <a:lnTo>
                    <a:pt x="71" y="16762"/>
                  </a:lnTo>
                  <a:lnTo>
                    <a:pt x="71" y="16655"/>
                  </a:lnTo>
                  <a:lnTo>
                    <a:pt x="75" y="16548"/>
                  </a:lnTo>
                  <a:lnTo>
                    <a:pt x="79" y="16446"/>
                  </a:lnTo>
                  <a:lnTo>
                    <a:pt x="82" y="16345"/>
                  </a:lnTo>
                  <a:lnTo>
                    <a:pt x="86" y="16244"/>
                  </a:lnTo>
                  <a:lnTo>
                    <a:pt x="89" y="16137"/>
                  </a:lnTo>
                  <a:lnTo>
                    <a:pt x="93" y="16030"/>
                  </a:lnTo>
                  <a:lnTo>
                    <a:pt x="96" y="15923"/>
                  </a:lnTo>
                  <a:lnTo>
                    <a:pt x="100" y="15821"/>
                  </a:lnTo>
                  <a:lnTo>
                    <a:pt x="104" y="15720"/>
                  </a:lnTo>
                  <a:lnTo>
                    <a:pt x="107" y="15619"/>
                  </a:lnTo>
                  <a:lnTo>
                    <a:pt x="111" y="15512"/>
                  </a:lnTo>
                  <a:lnTo>
                    <a:pt x="114" y="15405"/>
                  </a:lnTo>
                  <a:lnTo>
                    <a:pt x="121" y="15304"/>
                  </a:lnTo>
                  <a:lnTo>
                    <a:pt x="129" y="15202"/>
                  </a:lnTo>
                  <a:lnTo>
                    <a:pt x="136" y="15101"/>
                  </a:lnTo>
                  <a:lnTo>
                    <a:pt x="143" y="15000"/>
                  </a:lnTo>
                  <a:lnTo>
                    <a:pt x="143" y="14988"/>
                  </a:lnTo>
                  <a:lnTo>
                    <a:pt x="143" y="14976"/>
                  </a:lnTo>
                  <a:lnTo>
                    <a:pt x="143" y="14964"/>
                  </a:lnTo>
                  <a:lnTo>
                    <a:pt x="143" y="14958"/>
                  </a:lnTo>
                  <a:lnTo>
                    <a:pt x="143" y="14952"/>
                  </a:lnTo>
                  <a:lnTo>
                    <a:pt x="146" y="14946"/>
                  </a:lnTo>
                  <a:lnTo>
                    <a:pt x="146" y="14935"/>
                  </a:lnTo>
                  <a:lnTo>
                    <a:pt x="146" y="14923"/>
                  </a:lnTo>
                  <a:lnTo>
                    <a:pt x="150" y="14917"/>
                  </a:lnTo>
                  <a:lnTo>
                    <a:pt x="154" y="14911"/>
                  </a:lnTo>
                  <a:lnTo>
                    <a:pt x="157" y="14905"/>
                  </a:lnTo>
                  <a:lnTo>
                    <a:pt x="161" y="14899"/>
                  </a:lnTo>
                  <a:lnTo>
                    <a:pt x="161" y="14887"/>
                  </a:lnTo>
                  <a:lnTo>
                    <a:pt x="164" y="14875"/>
                  </a:lnTo>
                  <a:lnTo>
                    <a:pt x="168" y="14863"/>
                  </a:lnTo>
                  <a:lnTo>
                    <a:pt x="171" y="14857"/>
                  </a:lnTo>
                  <a:lnTo>
                    <a:pt x="175" y="14851"/>
                  </a:lnTo>
                  <a:lnTo>
                    <a:pt x="179" y="14845"/>
                  </a:lnTo>
                  <a:lnTo>
                    <a:pt x="182" y="14839"/>
                  </a:lnTo>
                  <a:lnTo>
                    <a:pt x="186" y="14833"/>
                  </a:lnTo>
                  <a:lnTo>
                    <a:pt x="189" y="14827"/>
                  </a:lnTo>
                  <a:lnTo>
                    <a:pt x="193" y="14821"/>
                  </a:lnTo>
                  <a:lnTo>
                    <a:pt x="196" y="14815"/>
                  </a:lnTo>
                  <a:lnTo>
                    <a:pt x="200" y="14810"/>
                  </a:lnTo>
                  <a:lnTo>
                    <a:pt x="204" y="14798"/>
                  </a:lnTo>
                  <a:lnTo>
                    <a:pt x="207" y="14786"/>
                  </a:lnTo>
                  <a:lnTo>
                    <a:pt x="211" y="14774"/>
                  </a:lnTo>
                  <a:lnTo>
                    <a:pt x="214" y="14768"/>
                  </a:lnTo>
                  <a:lnTo>
                    <a:pt x="218" y="14762"/>
                  </a:lnTo>
                  <a:lnTo>
                    <a:pt x="221" y="14756"/>
                  </a:lnTo>
                  <a:lnTo>
                    <a:pt x="225" y="14750"/>
                  </a:lnTo>
                  <a:lnTo>
                    <a:pt x="229" y="14744"/>
                  </a:lnTo>
                  <a:lnTo>
                    <a:pt x="232" y="14738"/>
                  </a:lnTo>
                  <a:lnTo>
                    <a:pt x="236" y="14732"/>
                  </a:lnTo>
                  <a:lnTo>
                    <a:pt x="239" y="14726"/>
                  </a:lnTo>
                  <a:lnTo>
                    <a:pt x="243" y="14720"/>
                  </a:lnTo>
                  <a:lnTo>
                    <a:pt x="246" y="14714"/>
                  </a:lnTo>
                  <a:lnTo>
                    <a:pt x="250" y="14708"/>
                  </a:lnTo>
                  <a:lnTo>
                    <a:pt x="254" y="14696"/>
                  </a:lnTo>
                  <a:lnTo>
                    <a:pt x="257" y="14690"/>
                  </a:lnTo>
                  <a:lnTo>
                    <a:pt x="261" y="14685"/>
                  </a:lnTo>
                  <a:lnTo>
                    <a:pt x="264" y="14679"/>
                  </a:lnTo>
                  <a:lnTo>
                    <a:pt x="268" y="14673"/>
                  </a:lnTo>
                  <a:lnTo>
                    <a:pt x="271" y="14667"/>
                  </a:lnTo>
                  <a:lnTo>
                    <a:pt x="275" y="14661"/>
                  </a:lnTo>
                  <a:lnTo>
                    <a:pt x="279" y="14655"/>
                  </a:lnTo>
                  <a:lnTo>
                    <a:pt x="282" y="14649"/>
                  </a:lnTo>
                  <a:lnTo>
                    <a:pt x="286" y="14643"/>
                  </a:lnTo>
                  <a:lnTo>
                    <a:pt x="286" y="14631"/>
                  </a:lnTo>
                  <a:lnTo>
                    <a:pt x="286" y="14619"/>
                  </a:lnTo>
                  <a:lnTo>
                    <a:pt x="286" y="14607"/>
                  </a:lnTo>
                  <a:lnTo>
                    <a:pt x="289" y="14601"/>
                  </a:lnTo>
                  <a:lnTo>
                    <a:pt x="289" y="14595"/>
                  </a:lnTo>
                  <a:lnTo>
                    <a:pt x="289" y="14589"/>
                  </a:lnTo>
                  <a:lnTo>
                    <a:pt x="289" y="14583"/>
                  </a:lnTo>
                  <a:lnTo>
                    <a:pt x="289" y="14571"/>
                  </a:lnTo>
                  <a:lnTo>
                    <a:pt x="289" y="14560"/>
                  </a:lnTo>
                  <a:lnTo>
                    <a:pt x="293" y="14554"/>
                  </a:lnTo>
                  <a:lnTo>
                    <a:pt x="296" y="14548"/>
                  </a:lnTo>
                  <a:lnTo>
                    <a:pt x="300" y="14542"/>
                  </a:lnTo>
                  <a:lnTo>
                    <a:pt x="300" y="14530"/>
                  </a:lnTo>
                  <a:lnTo>
                    <a:pt x="300" y="14518"/>
                  </a:lnTo>
                  <a:lnTo>
                    <a:pt x="300" y="14506"/>
                  </a:lnTo>
                  <a:lnTo>
                    <a:pt x="300" y="14500"/>
                  </a:lnTo>
                  <a:lnTo>
                    <a:pt x="300" y="14494"/>
                  </a:lnTo>
                  <a:lnTo>
                    <a:pt x="300" y="14488"/>
                  </a:lnTo>
                  <a:lnTo>
                    <a:pt x="300" y="14482"/>
                  </a:lnTo>
                  <a:lnTo>
                    <a:pt x="300" y="14476"/>
                  </a:lnTo>
                  <a:lnTo>
                    <a:pt x="300" y="14470"/>
                  </a:lnTo>
                  <a:lnTo>
                    <a:pt x="304" y="14464"/>
                  </a:lnTo>
                  <a:lnTo>
                    <a:pt x="307" y="14458"/>
                  </a:lnTo>
                  <a:lnTo>
                    <a:pt x="311" y="14452"/>
                  </a:lnTo>
                  <a:lnTo>
                    <a:pt x="311" y="14440"/>
                  </a:lnTo>
                  <a:lnTo>
                    <a:pt x="311" y="14429"/>
                  </a:lnTo>
                  <a:lnTo>
                    <a:pt x="311" y="14417"/>
                  </a:lnTo>
                  <a:lnTo>
                    <a:pt x="311" y="14411"/>
                  </a:lnTo>
                  <a:lnTo>
                    <a:pt x="311" y="14405"/>
                  </a:lnTo>
                  <a:lnTo>
                    <a:pt x="314" y="14399"/>
                  </a:lnTo>
                  <a:lnTo>
                    <a:pt x="314" y="14387"/>
                  </a:lnTo>
                  <a:lnTo>
                    <a:pt x="314" y="14381"/>
                  </a:lnTo>
                  <a:lnTo>
                    <a:pt x="314" y="14375"/>
                  </a:lnTo>
                  <a:lnTo>
                    <a:pt x="318" y="14369"/>
                  </a:lnTo>
                  <a:lnTo>
                    <a:pt x="321" y="14363"/>
                  </a:lnTo>
                  <a:lnTo>
                    <a:pt x="325" y="14357"/>
                  </a:lnTo>
                  <a:lnTo>
                    <a:pt x="325" y="14345"/>
                  </a:lnTo>
                  <a:lnTo>
                    <a:pt x="325" y="14339"/>
                  </a:lnTo>
                  <a:lnTo>
                    <a:pt x="325" y="14333"/>
                  </a:lnTo>
                  <a:lnTo>
                    <a:pt x="329" y="14327"/>
                  </a:lnTo>
                  <a:lnTo>
                    <a:pt x="332" y="14321"/>
                  </a:lnTo>
                  <a:lnTo>
                    <a:pt x="336" y="14315"/>
                  </a:lnTo>
                  <a:lnTo>
                    <a:pt x="339" y="14310"/>
                  </a:lnTo>
                  <a:lnTo>
                    <a:pt x="343" y="14304"/>
                  </a:lnTo>
                  <a:lnTo>
                    <a:pt x="346" y="14298"/>
                  </a:lnTo>
                  <a:lnTo>
                    <a:pt x="350" y="14292"/>
                  </a:lnTo>
                  <a:lnTo>
                    <a:pt x="354" y="14286"/>
                  </a:lnTo>
                  <a:lnTo>
                    <a:pt x="357" y="14286"/>
                  </a:lnTo>
                  <a:lnTo>
                    <a:pt x="357" y="14280"/>
                  </a:lnTo>
                  <a:lnTo>
                    <a:pt x="361" y="14274"/>
                  </a:lnTo>
                  <a:lnTo>
                    <a:pt x="364" y="14268"/>
                  </a:lnTo>
                  <a:lnTo>
                    <a:pt x="368" y="14262"/>
                  </a:lnTo>
                  <a:lnTo>
                    <a:pt x="371" y="14256"/>
                  </a:lnTo>
                  <a:lnTo>
                    <a:pt x="375" y="14250"/>
                  </a:lnTo>
                  <a:lnTo>
                    <a:pt x="379" y="14244"/>
                  </a:lnTo>
                  <a:lnTo>
                    <a:pt x="382" y="14238"/>
                  </a:lnTo>
                  <a:lnTo>
                    <a:pt x="386" y="14232"/>
                  </a:lnTo>
                  <a:lnTo>
                    <a:pt x="389" y="14226"/>
                  </a:lnTo>
                  <a:lnTo>
                    <a:pt x="393" y="14226"/>
                  </a:lnTo>
                  <a:lnTo>
                    <a:pt x="400" y="14226"/>
                  </a:lnTo>
                  <a:lnTo>
                    <a:pt x="404" y="14220"/>
                  </a:lnTo>
                  <a:lnTo>
                    <a:pt x="407" y="14214"/>
                  </a:lnTo>
                  <a:lnTo>
                    <a:pt x="411" y="14208"/>
                  </a:lnTo>
                  <a:lnTo>
                    <a:pt x="414" y="14208"/>
                  </a:lnTo>
                  <a:lnTo>
                    <a:pt x="418" y="14208"/>
                  </a:lnTo>
                  <a:lnTo>
                    <a:pt x="421" y="14208"/>
                  </a:lnTo>
                  <a:lnTo>
                    <a:pt x="425" y="14202"/>
                  </a:lnTo>
                  <a:lnTo>
                    <a:pt x="429" y="14202"/>
                  </a:lnTo>
                  <a:lnTo>
                    <a:pt x="432" y="14202"/>
                  </a:lnTo>
                  <a:lnTo>
                    <a:pt x="439" y="14202"/>
                  </a:lnTo>
                  <a:lnTo>
                    <a:pt x="446" y="14202"/>
                  </a:lnTo>
                  <a:lnTo>
                    <a:pt x="454" y="14202"/>
                  </a:lnTo>
                  <a:lnTo>
                    <a:pt x="457" y="14196"/>
                  </a:lnTo>
                  <a:lnTo>
                    <a:pt x="461" y="14190"/>
                  </a:lnTo>
                  <a:lnTo>
                    <a:pt x="464" y="14185"/>
                  </a:lnTo>
                  <a:lnTo>
                    <a:pt x="468" y="14185"/>
                  </a:lnTo>
                  <a:lnTo>
                    <a:pt x="475" y="14185"/>
                  </a:lnTo>
                  <a:lnTo>
                    <a:pt x="479" y="14185"/>
                  </a:lnTo>
                  <a:lnTo>
                    <a:pt x="482" y="14185"/>
                  </a:lnTo>
                  <a:lnTo>
                    <a:pt x="486" y="14185"/>
                  </a:lnTo>
                  <a:lnTo>
                    <a:pt x="489" y="14185"/>
                  </a:lnTo>
                  <a:lnTo>
                    <a:pt x="496" y="14185"/>
                  </a:lnTo>
                  <a:lnTo>
                    <a:pt x="504" y="14185"/>
                  </a:lnTo>
                  <a:lnTo>
                    <a:pt x="511" y="14185"/>
                  </a:lnTo>
                  <a:lnTo>
                    <a:pt x="514" y="14179"/>
                  </a:lnTo>
                  <a:lnTo>
                    <a:pt x="518" y="14173"/>
                  </a:lnTo>
                  <a:lnTo>
                    <a:pt x="521" y="14167"/>
                  </a:lnTo>
                  <a:lnTo>
                    <a:pt x="529" y="14167"/>
                  </a:lnTo>
                  <a:lnTo>
                    <a:pt x="536" y="14167"/>
                  </a:lnTo>
                  <a:lnTo>
                    <a:pt x="539" y="14167"/>
                  </a:lnTo>
                  <a:lnTo>
                    <a:pt x="543" y="14167"/>
                  </a:lnTo>
                  <a:lnTo>
                    <a:pt x="546" y="14167"/>
                  </a:lnTo>
                  <a:lnTo>
                    <a:pt x="550" y="14167"/>
                  </a:lnTo>
                  <a:lnTo>
                    <a:pt x="557" y="14167"/>
                  </a:lnTo>
                  <a:lnTo>
                    <a:pt x="564" y="14167"/>
                  </a:lnTo>
                  <a:lnTo>
                    <a:pt x="571" y="14167"/>
                  </a:lnTo>
                  <a:lnTo>
                    <a:pt x="600" y="14113"/>
                  </a:lnTo>
                  <a:lnTo>
                    <a:pt x="625" y="14060"/>
                  </a:lnTo>
                  <a:lnTo>
                    <a:pt x="650" y="14012"/>
                  </a:lnTo>
                  <a:lnTo>
                    <a:pt x="675" y="13970"/>
                  </a:lnTo>
                  <a:lnTo>
                    <a:pt x="696" y="13935"/>
                  </a:lnTo>
                  <a:lnTo>
                    <a:pt x="718" y="13899"/>
                  </a:lnTo>
                  <a:lnTo>
                    <a:pt x="739" y="13863"/>
                  </a:lnTo>
                  <a:lnTo>
                    <a:pt x="757" y="13827"/>
                  </a:lnTo>
                  <a:lnTo>
                    <a:pt x="771" y="13798"/>
                  </a:lnTo>
                  <a:lnTo>
                    <a:pt x="789" y="13774"/>
                  </a:lnTo>
                  <a:lnTo>
                    <a:pt x="807" y="13750"/>
                  </a:lnTo>
                  <a:lnTo>
                    <a:pt x="821" y="13726"/>
                  </a:lnTo>
                  <a:lnTo>
                    <a:pt x="832" y="13702"/>
                  </a:lnTo>
                  <a:lnTo>
                    <a:pt x="843" y="13679"/>
                  </a:lnTo>
                  <a:lnTo>
                    <a:pt x="854" y="13661"/>
                  </a:lnTo>
                  <a:lnTo>
                    <a:pt x="864" y="13643"/>
                  </a:lnTo>
                  <a:lnTo>
                    <a:pt x="875" y="13625"/>
                  </a:lnTo>
                  <a:lnTo>
                    <a:pt x="882" y="13613"/>
                  </a:lnTo>
                  <a:lnTo>
                    <a:pt x="889" y="13595"/>
                  </a:lnTo>
                  <a:lnTo>
                    <a:pt x="896" y="13583"/>
                  </a:lnTo>
                  <a:lnTo>
                    <a:pt x="904" y="13571"/>
                  </a:lnTo>
                  <a:lnTo>
                    <a:pt x="914" y="13560"/>
                  </a:lnTo>
                  <a:lnTo>
                    <a:pt x="921" y="13548"/>
                  </a:lnTo>
                  <a:lnTo>
                    <a:pt x="929" y="13542"/>
                  </a:lnTo>
                  <a:lnTo>
                    <a:pt x="932" y="13530"/>
                  </a:lnTo>
                  <a:lnTo>
                    <a:pt x="936" y="13518"/>
                  </a:lnTo>
                  <a:lnTo>
                    <a:pt x="943" y="13506"/>
                  </a:lnTo>
                  <a:lnTo>
                    <a:pt x="950" y="13494"/>
                  </a:lnTo>
                  <a:lnTo>
                    <a:pt x="957" y="13488"/>
                  </a:lnTo>
                  <a:lnTo>
                    <a:pt x="964" y="13482"/>
                  </a:lnTo>
                  <a:lnTo>
                    <a:pt x="971" y="13470"/>
                  </a:lnTo>
                  <a:lnTo>
                    <a:pt x="979" y="13458"/>
                  </a:lnTo>
                  <a:lnTo>
                    <a:pt x="986" y="13446"/>
                  </a:lnTo>
                  <a:lnTo>
                    <a:pt x="993" y="13440"/>
                  </a:lnTo>
                  <a:lnTo>
                    <a:pt x="1004" y="13435"/>
                  </a:lnTo>
                  <a:lnTo>
                    <a:pt x="1014" y="13423"/>
                  </a:lnTo>
                  <a:lnTo>
                    <a:pt x="1025" y="13411"/>
                  </a:lnTo>
                  <a:lnTo>
                    <a:pt x="1036" y="13393"/>
                  </a:lnTo>
                  <a:lnTo>
                    <a:pt x="1046" y="13375"/>
                  </a:lnTo>
                  <a:lnTo>
                    <a:pt x="1061" y="13363"/>
                  </a:lnTo>
                  <a:lnTo>
                    <a:pt x="1075" y="13351"/>
                  </a:lnTo>
                  <a:lnTo>
                    <a:pt x="1093" y="13333"/>
                  </a:lnTo>
                  <a:lnTo>
                    <a:pt x="1107" y="13315"/>
                  </a:lnTo>
                  <a:lnTo>
                    <a:pt x="1125" y="13298"/>
                  </a:lnTo>
                  <a:lnTo>
                    <a:pt x="1143" y="13274"/>
                  </a:lnTo>
                  <a:lnTo>
                    <a:pt x="1164" y="13256"/>
                  </a:lnTo>
                  <a:lnTo>
                    <a:pt x="1189" y="13238"/>
                  </a:lnTo>
                  <a:lnTo>
                    <a:pt x="1214" y="13214"/>
                  </a:lnTo>
                  <a:lnTo>
                    <a:pt x="1236" y="13155"/>
                  </a:lnTo>
                  <a:lnTo>
                    <a:pt x="1254" y="13101"/>
                  </a:lnTo>
                  <a:lnTo>
                    <a:pt x="1268" y="13054"/>
                  </a:lnTo>
                  <a:lnTo>
                    <a:pt x="1286" y="13006"/>
                  </a:lnTo>
                  <a:lnTo>
                    <a:pt x="1304" y="12964"/>
                  </a:lnTo>
                  <a:lnTo>
                    <a:pt x="1318" y="12929"/>
                  </a:lnTo>
                  <a:lnTo>
                    <a:pt x="1332" y="12893"/>
                  </a:lnTo>
                  <a:lnTo>
                    <a:pt x="1346" y="12857"/>
                  </a:lnTo>
                  <a:lnTo>
                    <a:pt x="1357" y="12827"/>
                  </a:lnTo>
                  <a:lnTo>
                    <a:pt x="1371" y="12798"/>
                  </a:lnTo>
                  <a:lnTo>
                    <a:pt x="1386" y="12774"/>
                  </a:lnTo>
                  <a:lnTo>
                    <a:pt x="1400" y="12750"/>
                  </a:lnTo>
                  <a:lnTo>
                    <a:pt x="1411" y="12726"/>
                  </a:lnTo>
                  <a:lnTo>
                    <a:pt x="1421" y="12702"/>
                  </a:lnTo>
                  <a:lnTo>
                    <a:pt x="1432" y="12685"/>
                  </a:lnTo>
                  <a:lnTo>
                    <a:pt x="1446" y="12673"/>
                  </a:lnTo>
                  <a:lnTo>
                    <a:pt x="1457" y="12661"/>
                  </a:lnTo>
                  <a:lnTo>
                    <a:pt x="1471" y="12649"/>
                  </a:lnTo>
                  <a:lnTo>
                    <a:pt x="1486" y="12637"/>
                  </a:lnTo>
                  <a:lnTo>
                    <a:pt x="1500" y="12631"/>
                  </a:lnTo>
                  <a:lnTo>
                    <a:pt x="1514" y="12625"/>
                  </a:lnTo>
                  <a:lnTo>
                    <a:pt x="1532" y="12625"/>
                  </a:lnTo>
                  <a:lnTo>
                    <a:pt x="1550" y="12625"/>
                  </a:lnTo>
                  <a:lnTo>
                    <a:pt x="1571" y="12625"/>
                  </a:lnTo>
                  <a:lnTo>
                    <a:pt x="1589" y="12625"/>
                  </a:lnTo>
                  <a:lnTo>
                    <a:pt x="1607" y="12625"/>
                  </a:lnTo>
                  <a:lnTo>
                    <a:pt x="1629" y="12625"/>
                  </a:lnTo>
                  <a:lnTo>
                    <a:pt x="1650" y="12631"/>
                  </a:lnTo>
                  <a:lnTo>
                    <a:pt x="1675" y="12637"/>
                  </a:lnTo>
                  <a:lnTo>
                    <a:pt x="1704" y="12649"/>
                  </a:lnTo>
                  <a:lnTo>
                    <a:pt x="1729" y="12655"/>
                  </a:lnTo>
                  <a:lnTo>
                    <a:pt x="1757" y="12667"/>
                  </a:lnTo>
                  <a:lnTo>
                    <a:pt x="1789" y="12679"/>
                  </a:lnTo>
                  <a:lnTo>
                    <a:pt x="1825" y="12690"/>
                  </a:lnTo>
                  <a:lnTo>
                    <a:pt x="1861" y="12708"/>
                  </a:lnTo>
                  <a:lnTo>
                    <a:pt x="1900" y="12726"/>
                  </a:lnTo>
                  <a:lnTo>
                    <a:pt x="1939" y="12738"/>
                  </a:lnTo>
                  <a:lnTo>
                    <a:pt x="1982" y="12756"/>
                  </a:lnTo>
                  <a:lnTo>
                    <a:pt x="2029" y="12774"/>
                  </a:lnTo>
                  <a:lnTo>
                    <a:pt x="2075" y="12792"/>
                  </a:lnTo>
                  <a:lnTo>
                    <a:pt x="2125" y="12810"/>
                  </a:lnTo>
                  <a:lnTo>
                    <a:pt x="2182" y="12833"/>
                  </a:lnTo>
                  <a:lnTo>
                    <a:pt x="2236" y="12857"/>
                  </a:lnTo>
                  <a:lnTo>
                    <a:pt x="2296" y="12881"/>
                  </a:lnTo>
                  <a:lnTo>
                    <a:pt x="2361" y="12905"/>
                  </a:lnTo>
                  <a:lnTo>
                    <a:pt x="2425" y="12929"/>
                  </a:lnTo>
                  <a:lnTo>
                    <a:pt x="2496" y="12952"/>
                  </a:lnTo>
                  <a:lnTo>
                    <a:pt x="2571" y="12976"/>
                  </a:lnTo>
                  <a:lnTo>
                    <a:pt x="2579" y="12976"/>
                  </a:lnTo>
                  <a:lnTo>
                    <a:pt x="2586" y="12976"/>
                  </a:lnTo>
                  <a:lnTo>
                    <a:pt x="2593" y="12982"/>
                  </a:lnTo>
                  <a:lnTo>
                    <a:pt x="2600" y="12988"/>
                  </a:lnTo>
                  <a:lnTo>
                    <a:pt x="2611" y="12994"/>
                  </a:lnTo>
                  <a:lnTo>
                    <a:pt x="2621" y="13000"/>
                  </a:lnTo>
                  <a:lnTo>
                    <a:pt x="2629" y="13006"/>
                  </a:lnTo>
                  <a:lnTo>
                    <a:pt x="2639" y="13018"/>
                  </a:lnTo>
                  <a:lnTo>
                    <a:pt x="2650" y="13030"/>
                  </a:lnTo>
                  <a:lnTo>
                    <a:pt x="2661" y="13042"/>
                  </a:lnTo>
                  <a:lnTo>
                    <a:pt x="2671" y="13054"/>
                  </a:lnTo>
                  <a:lnTo>
                    <a:pt x="2682" y="13071"/>
                  </a:lnTo>
                  <a:lnTo>
                    <a:pt x="2693" y="13083"/>
                  </a:lnTo>
                  <a:lnTo>
                    <a:pt x="2704" y="13095"/>
                  </a:lnTo>
                  <a:lnTo>
                    <a:pt x="2714" y="13107"/>
                  </a:lnTo>
                  <a:lnTo>
                    <a:pt x="2725" y="13119"/>
                  </a:lnTo>
                  <a:lnTo>
                    <a:pt x="2736" y="13137"/>
                  </a:lnTo>
                  <a:lnTo>
                    <a:pt x="2746" y="13155"/>
                  </a:lnTo>
                  <a:lnTo>
                    <a:pt x="2757" y="13173"/>
                  </a:lnTo>
                  <a:lnTo>
                    <a:pt x="2768" y="13190"/>
                  </a:lnTo>
                  <a:lnTo>
                    <a:pt x="2779" y="13208"/>
                  </a:lnTo>
                  <a:lnTo>
                    <a:pt x="2789" y="13226"/>
                  </a:lnTo>
                  <a:lnTo>
                    <a:pt x="2800" y="13244"/>
                  </a:lnTo>
                  <a:lnTo>
                    <a:pt x="2811" y="13262"/>
                  </a:lnTo>
                  <a:lnTo>
                    <a:pt x="2821" y="13274"/>
                  </a:lnTo>
                  <a:lnTo>
                    <a:pt x="2832" y="13292"/>
                  </a:lnTo>
                  <a:lnTo>
                    <a:pt x="2843" y="13304"/>
                  </a:lnTo>
                  <a:lnTo>
                    <a:pt x="2854" y="13321"/>
                  </a:lnTo>
                  <a:lnTo>
                    <a:pt x="2864" y="13339"/>
                  </a:lnTo>
                  <a:lnTo>
                    <a:pt x="2875" y="13357"/>
                  </a:lnTo>
                  <a:lnTo>
                    <a:pt x="2886" y="13375"/>
                  </a:lnTo>
                  <a:lnTo>
                    <a:pt x="2896" y="13387"/>
                  </a:lnTo>
                  <a:lnTo>
                    <a:pt x="2907" y="13399"/>
                  </a:lnTo>
                  <a:lnTo>
                    <a:pt x="2918" y="13417"/>
                  </a:lnTo>
                  <a:lnTo>
                    <a:pt x="2932" y="13435"/>
                  </a:lnTo>
                  <a:lnTo>
                    <a:pt x="2943" y="13452"/>
                  </a:lnTo>
                  <a:lnTo>
                    <a:pt x="2954" y="13464"/>
                  </a:lnTo>
                  <a:lnTo>
                    <a:pt x="2964" y="13476"/>
                  </a:lnTo>
                  <a:lnTo>
                    <a:pt x="2975" y="13488"/>
                  </a:lnTo>
                  <a:lnTo>
                    <a:pt x="2986" y="13500"/>
                  </a:lnTo>
                  <a:lnTo>
                    <a:pt x="2996" y="13512"/>
                  </a:lnTo>
                  <a:lnTo>
                    <a:pt x="3007" y="13524"/>
                  </a:lnTo>
                  <a:lnTo>
                    <a:pt x="3018" y="13530"/>
                  </a:lnTo>
                  <a:lnTo>
                    <a:pt x="3029" y="13536"/>
                  </a:lnTo>
                  <a:lnTo>
                    <a:pt x="3039" y="13542"/>
                  </a:lnTo>
                  <a:lnTo>
                    <a:pt x="3050" y="13554"/>
                  </a:lnTo>
                  <a:lnTo>
                    <a:pt x="3061" y="13565"/>
                  </a:lnTo>
                  <a:lnTo>
                    <a:pt x="3071" y="13571"/>
                  </a:lnTo>
                  <a:lnTo>
                    <a:pt x="3086" y="13571"/>
                  </a:lnTo>
                  <a:lnTo>
                    <a:pt x="3100" y="13571"/>
                  </a:lnTo>
                  <a:lnTo>
                    <a:pt x="3114" y="13571"/>
                  </a:lnTo>
                  <a:lnTo>
                    <a:pt x="3129" y="13577"/>
                  </a:lnTo>
                  <a:lnTo>
                    <a:pt x="3143" y="13583"/>
                  </a:lnTo>
                  <a:lnTo>
                    <a:pt x="3157" y="13589"/>
                  </a:lnTo>
                  <a:lnTo>
                    <a:pt x="3171" y="13595"/>
                  </a:lnTo>
                  <a:lnTo>
                    <a:pt x="3186" y="13595"/>
                  </a:lnTo>
                  <a:lnTo>
                    <a:pt x="3200" y="13595"/>
                  </a:lnTo>
                  <a:lnTo>
                    <a:pt x="3214" y="13601"/>
                  </a:lnTo>
                  <a:lnTo>
                    <a:pt x="3229" y="13607"/>
                  </a:lnTo>
                  <a:lnTo>
                    <a:pt x="3243" y="13613"/>
                  </a:lnTo>
                  <a:lnTo>
                    <a:pt x="3257" y="13613"/>
                  </a:lnTo>
                  <a:lnTo>
                    <a:pt x="3271" y="13613"/>
                  </a:lnTo>
                  <a:lnTo>
                    <a:pt x="3286" y="13613"/>
                  </a:lnTo>
                  <a:lnTo>
                    <a:pt x="3300" y="13619"/>
                  </a:lnTo>
                  <a:lnTo>
                    <a:pt x="3314" y="13625"/>
                  </a:lnTo>
                  <a:lnTo>
                    <a:pt x="3329" y="13625"/>
                  </a:lnTo>
                  <a:lnTo>
                    <a:pt x="3343" y="13625"/>
                  </a:lnTo>
                  <a:lnTo>
                    <a:pt x="3357" y="13625"/>
                  </a:lnTo>
                  <a:lnTo>
                    <a:pt x="3371" y="13625"/>
                  </a:lnTo>
                  <a:lnTo>
                    <a:pt x="3386" y="13631"/>
                  </a:lnTo>
                  <a:lnTo>
                    <a:pt x="3404" y="13637"/>
                  </a:lnTo>
                  <a:lnTo>
                    <a:pt x="3421" y="13643"/>
                  </a:lnTo>
                  <a:lnTo>
                    <a:pt x="3436" y="13643"/>
                  </a:lnTo>
                  <a:lnTo>
                    <a:pt x="3450" y="13643"/>
                  </a:lnTo>
                  <a:lnTo>
                    <a:pt x="3464" y="13643"/>
                  </a:lnTo>
                  <a:lnTo>
                    <a:pt x="3479" y="13643"/>
                  </a:lnTo>
                  <a:lnTo>
                    <a:pt x="3493" y="13643"/>
                  </a:lnTo>
                  <a:lnTo>
                    <a:pt x="3507" y="13643"/>
                  </a:lnTo>
                  <a:lnTo>
                    <a:pt x="3521" y="13643"/>
                  </a:lnTo>
                  <a:lnTo>
                    <a:pt x="3536" y="13643"/>
                  </a:lnTo>
                  <a:lnTo>
                    <a:pt x="3550" y="13643"/>
                  </a:lnTo>
                  <a:lnTo>
                    <a:pt x="3568" y="13649"/>
                  </a:lnTo>
                  <a:lnTo>
                    <a:pt x="3586" y="13655"/>
                  </a:lnTo>
                  <a:lnTo>
                    <a:pt x="3604" y="13661"/>
                  </a:lnTo>
                  <a:lnTo>
                    <a:pt x="3618" y="13661"/>
                  </a:lnTo>
                  <a:lnTo>
                    <a:pt x="3632" y="13661"/>
                  </a:lnTo>
                  <a:lnTo>
                    <a:pt x="3646" y="13661"/>
                  </a:lnTo>
                  <a:lnTo>
                    <a:pt x="3661" y="13661"/>
                  </a:lnTo>
                  <a:lnTo>
                    <a:pt x="3675" y="13667"/>
                  </a:lnTo>
                  <a:lnTo>
                    <a:pt x="3689" y="13673"/>
                  </a:lnTo>
                  <a:lnTo>
                    <a:pt x="3704" y="13673"/>
                  </a:lnTo>
                  <a:lnTo>
                    <a:pt x="3718" y="13673"/>
                  </a:lnTo>
                  <a:lnTo>
                    <a:pt x="3732" y="13673"/>
                  </a:lnTo>
                  <a:lnTo>
                    <a:pt x="3750" y="13679"/>
                  </a:lnTo>
                  <a:lnTo>
                    <a:pt x="3768" y="13685"/>
                  </a:lnTo>
                  <a:lnTo>
                    <a:pt x="3786" y="13690"/>
                  </a:lnTo>
                  <a:lnTo>
                    <a:pt x="3789" y="13696"/>
                  </a:lnTo>
                  <a:lnTo>
                    <a:pt x="3796" y="13702"/>
                  </a:lnTo>
                  <a:lnTo>
                    <a:pt x="3804" y="13708"/>
                  </a:lnTo>
                  <a:lnTo>
                    <a:pt x="3811" y="13714"/>
                  </a:lnTo>
                  <a:lnTo>
                    <a:pt x="3818" y="13720"/>
                  </a:lnTo>
                  <a:lnTo>
                    <a:pt x="3829" y="13726"/>
                  </a:lnTo>
                  <a:lnTo>
                    <a:pt x="3839" y="13732"/>
                  </a:lnTo>
                  <a:lnTo>
                    <a:pt x="3850" y="13738"/>
                  </a:lnTo>
                  <a:lnTo>
                    <a:pt x="3861" y="13744"/>
                  </a:lnTo>
                  <a:lnTo>
                    <a:pt x="3871" y="13756"/>
                  </a:lnTo>
                  <a:lnTo>
                    <a:pt x="3882" y="13768"/>
                  </a:lnTo>
                  <a:lnTo>
                    <a:pt x="3893" y="13780"/>
                  </a:lnTo>
                  <a:lnTo>
                    <a:pt x="3904" y="13786"/>
                  </a:lnTo>
                  <a:lnTo>
                    <a:pt x="3914" y="13792"/>
                  </a:lnTo>
                  <a:lnTo>
                    <a:pt x="3925" y="13798"/>
                  </a:lnTo>
                  <a:lnTo>
                    <a:pt x="3936" y="13810"/>
                  </a:lnTo>
                  <a:lnTo>
                    <a:pt x="3946" y="13821"/>
                  </a:lnTo>
                  <a:lnTo>
                    <a:pt x="3961" y="13833"/>
                  </a:lnTo>
                  <a:lnTo>
                    <a:pt x="3971" y="13839"/>
                  </a:lnTo>
                  <a:lnTo>
                    <a:pt x="3982" y="13851"/>
                  </a:lnTo>
                  <a:lnTo>
                    <a:pt x="3993" y="13863"/>
                  </a:lnTo>
                  <a:lnTo>
                    <a:pt x="4007" y="13875"/>
                  </a:lnTo>
                  <a:lnTo>
                    <a:pt x="4021" y="13887"/>
                  </a:lnTo>
                  <a:lnTo>
                    <a:pt x="4036" y="13899"/>
                  </a:lnTo>
                  <a:lnTo>
                    <a:pt x="4046" y="13905"/>
                  </a:lnTo>
                  <a:lnTo>
                    <a:pt x="4057" y="13917"/>
                  </a:lnTo>
                  <a:lnTo>
                    <a:pt x="4068" y="13923"/>
                  </a:lnTo>
                  <a:lnTo>
                    <a:pt x="4082" y="13935"/>
                  </a:lnTo>
                  <a:lnTo>
                    <a:pt x="4096" y="13946"/>
                  </a:lnTo>
                  <a:lnTo>
                    <a:pt x="4107" y="13958"/>
                  </a:lnTo>
                  <a:lnTo>
                    <a:pt x="4118" y="13970"/>
                  </a:lnTo>
                  <a:lnTo>
                    <a:pt x="4129" y="13982"/>
                  </a:lnTo>
                  <a:lnTo>
                    <a:pt x="4139" y="13994"/>
                  </a:lnTo>
                  <a:lnTo>
                    <a:pt x="4154" y="14006"/>
                  </a:lnTo>
                  <a:lnTo>
                    <a:pt x="4168" y="14018"/>
                  </a:lnTo>
                  <a:lnTo>
                    <a:pt x="4179" y="14030"/>
                  </a:lnTo>
                  <a:lnTo>
                    <a:pt x="4189" y="14042"/>
                  </a:lnTo>
                  <a:lnTo>
                    <a:pt x="4196" y="14054"/>
                  </a:lnTo>
                  <a:lnTo>
                    <a:pt x="4204" y="14060"/>
                  </a:lnTo>
                  <a:lnTo>
                    <a:pt x="4214" y="14071"/>
                  </a:lnTo>
                  <a:lnTo>
                    <a:pt x="4225" y="14083"/>
                  </a:lnTo>
                  <a:lnTo>
                    <a:pt x="4236" y="14095"/>
                  </a:lnTo>
                  <a:lnTo>
                    <a:pt x="4243" y="14107"/>
                  </a:lnTo>
                  <a:lnTo>
                    <a:pt x="4250" y="14119"/>
                  </a:lnTo>
                  <a:lnTo>
                    <a:pt x="4257" y="14131"/>
                  </a:lnTo>
                  <a:lnTo>
                    <a:pt x="4268" y="14143"/>
                  </a:lnTo>
                  <a:lnTo>
                    <a:pt x="4279" y="14155"/>
                  </a:lnTo>
                  <a:lnTo>
                    <a:pt x="4286" y="14167"/>
                  </a:lnTo>
                  <a:lnTo>
                    <a:pt x="4289" y="14173"/>
                  </a:lnTo>
                  <a:lnTo>
                    <a:pt x="4289" y="14179"/>
                  </a:lnTo>
                  <a:lnTo>
                    <a:pt x="4289" y="14185"/>
                  </a:lnTo>
                  <a:lnTo>
                    <a:pt x="4293" y="14190"/>
                  </a:lnTo>
                  <a:lnTo>
                    <a:pt x="4296" y="14196"/>
                  </a:lnTo>
                  <a:lnTo>
                    <a:pt x="4300" y="14202"/>
                  </a:lnTo>
                  <a:lnTo>
                    <a:pt x="4304" y="14208"/>
                  </a:lnTo>
                  <a:lnTo>
                    <a:pt x="4307" y="14214"/>
                  </a:lnTo>
                  <a:lnTo>
                    <a:pt x="4307" y="14220"/>
                  </a:lnTo>
                  <a:lnTo>
                    <a:pt x="4311" y="14226"/>
                  </a:lnTo>
                  <a:lnTo>
                    <a:pt x="4314" y="14238"/>
                  </a:lnTo>
                  <a:lnTo>
                    <a:pt x="4318" y="14250"/>
                  </a:lnTo>
                  <a:lnTo>
                    <a:pt x="4318" y="14256"/>
                  </a:lnTo>
                  <a:lnTo>
                    <a:pt x="4318" y="14262"/>
                  </a:lnTo>
                  <a:lnTo>
                    <a:pt x="4318" y="14268"/>
                  </a:lnTo>
                  <a:lnTo>
                    <a:pt x="4321" y="14274"/>
                  </a:lnTo>
                  <a:lnTo>
                    <a:pt x="4325" y="14286"/>
                  </a:lnTo>
                  <a:lnTo>
                    <a:pt x="4329" y="14298"/>
                  </a:lnTo>
                  <a:lnTo>
                    <a:pt x="4332" y="14304"/>
                  </a:lnTo>
                  <a:lnTo>
                    <a:pt x="4336" y="14310"/>
                  </a:lnTo>
                  <a:lnTo>
                    <a:pt x="4339" y="14315"/>
                  </a:lnTo>
                  <a:lnTo>
                    <a:pt x="4343" y="14327"/>
                  </a:lnTo>
                  <a:lnTo>
                    <a:pt x="4346" y="14339"/>
                  </a:lnTo>
                  <a:lnTo>
                    <a:pt x="4350" y="14351"/>
                  </a:lnTo>
                  <a:lnTo>
                    <a:pt x="4350" y="14357"/>
                  </a:lnTo>
                  <a:lnTo>
                    <a:pt x="4350" y="14363"/>
                  </a:lnTo>
                  <a:lnTo>
                    <a:pt x="4350" y="14369"/>
                  </a:lnTo>
                  <a:lnTo>
                    <a:pt x="4354" y="14381"/>
                  </a:lnTo>
                  <a:lnTo>
                    <a:pt x="4357" y="14387"/>
                  </a:lnTo>
                  <a:lnTo>
                    <a:pt x="4361" y="14393"/>
                  </a:lnTo>
                  <a:lnTo>
                    <a:pt x="4361" y="14399"/>
                  </a:lnTo>
                  <a:lnTo>
                    <a:pt x="4364" y="14405"/>
                  </a:lnTo>
                  <a:lnTo>
                    <a:pt x="4368" y="14411"/>
                  </a:lnTo>
                  <a:lnTo>
                    <a:pt x="4371" y="14423"/>
                  </a:lnTo>
                  <a:lnTo>
                    <a:pt x="4375" y="14435"/>
                  </a:lnTo>
                  <a:lnTo>
                    <a:pt x="4379" y="14446"/>
                  </a:lnTo>
                  <a:lnTo>
                    <a:pt x="4382" y="14452"/>
                  </a:lnTo>
                  <a:lnTo>
                    <a:pt x="4386" y="14458"/>
                  </a:lnTo>
                  <a:lnTo>
                    <a:pt x="4389" y="14464"/>
                  </a:lnTo>
                  <a:lnTo>
                    <a:pt x="4393" y="14470"/>
                  </a:lnTo>
                  <a:lnTo>
                    <a:pt x="4396" y="14476"/>
                  </a:lnTo>
                  <a:lnTo>
                    <a:pt x="4400" y="14482"/>
                  </a:lnTo>
                  <a:lnTo>
                    <a:pt x="4404" y="14488"/>
                  </a:lnTo>
                  <a:lnTo>
                    <a:pt x="4407" y="14494"/>
                  </a:lnTo>
                  <a:lnTo>
                    <a:pt x="4411" y="14500"/>
                  </a:lnTo>
                  <a:lnTo>
                    <a:pt x="4414" y="14512"/>
                  </a:lnTo>
                  <a:lnTo>
                    <a:pt x="4421" y="14518"/>
                  </a:lnTo>
                  <a:lnTo>
                    <a:pt x="4429" y="14524"/>
                  </a:lnTo>
                  <a:lnTo>
                    <a:pt x="4432" y="14530"/>
                  </a:lnTo>
                  <a:lnTo>
                    <a:pt x="4439" y="14530"/>
                  </a:lnTo>
                  <a:lnTo>
                    <a:pt x="4446" y="14530"/>
                  </a:lnTo>
                  <a:lnTo>
                    <a:pt x="4454" y="14536"/>
                  </a:lnTo>
                  <a:lnTo>
                    <a:pt x="4461" y="14542"/>
                  </a:lnTo>
                  <a:lnTo>
                    <a:pt x="4468" y="14548"/>
                  </a:lnTo>
                  <a:lnTo>
                    <a:pt x="4475" y="14554"/>
                  </a:lnTo>
                  <a:lnTo>
                    <a:pt x="4482" y="14554"/>
                  </a:lnTo>
                  <a:lnTo>
                    <a:pt x="4489" y="14554"/>
                  </a:lnTo>
                  <a:lnTo>
                    <a:pt x="4496" y="14560"/>
                  </a:lnTo>
                  <a:lnTo>
                    <a:pt x="4504" y="14565"/>
                  </a:lnTo>
                  <a:lnTo>
                    <a:pt x="4511" y="14571"/>
                  </a:lnTo>
                  <a:lnTo>
                    <a:pt x="4518" y="14571"/>
                  </a:lnTo>
                  <a:lnTo>
                    <a:pt x="4525" y="14571"/>
                  </a:lnTo>
                  <a:lnTo>
                    <a:pt x="4532" y="14571"/>
                  </a:lnTo>
                  <a:lnTo>
                    <a:pt x="4539" y="14577"/>
                  </a:lnTo>
                  <a:lnTo>
                    <a:pt x="4546" y="14583"/>
                  </a:lnTo>
                  <a:lnTo>
                    <a:pt x="4554" y="14583"/>
                  </a:lnTo>
                  <a:lnTo>
                    <a:pt x="4561" y="14583"/>
                  </a:lnTo>
                  <a:lnTo>
                    <a:pt x="4568" y="14583"/>
                  </a:lnTo>
                  <a:lnTo>
                    <a:pt x="4575" y="14583"/>
                  </a:lnTo>
                  <a:lnTo>
                    <a:pt x="4582" y="14589"/>
                  </a:lnTo>
                  <a:lnTo>
                    <a:pt x="4589" y="14595"/>
                  </a:lnTo>
                  <a:lnTo>
                    <a:pt x="4600" y="14601"/>
                  </a:lnTo>
                  <a:lnTo>
                    <a:pt x="4607" y="14601"/>
                  </a:lnTo>
                  <a:lnTo>
                    <a:pt x="4614" y="14601"/>
                  </a:lnTo>
                  <a:lnTo>
                    <a:pt x="4621" y="14601"/>
                  </a:lnTo>
                  <a:lnTo>
                    <a:pt x="4629" y="14601"/>
                  </a:lnTo>
                  <a:lnTo>
                    <a:pt x="4636" y="14601"/>
                  </a:lnTo>
                  <a:lnTo>
                    <a:pt x="4643" y="14601"/>
                  </a:lnTo>
                  <a:lnTo>
                    <a:pt x="4650" y="14601"/>
                  </a:lnTo>
                  <a:lnTo>
                    <a:pt x="4657" y="14601"/>
                  </a:lnTo>
                  <a:lnTo>
                    <a:pt x="4664" y="14601"/>
                  </a:lnTo>
                  <a:lnTo>
                    <a:pt x="4671" y="14607"/>
                  </a:lnTo>
                  <a:lnTo>
                    <a:pt x="4682" y="14607"/>
                  </a:lnTo>
                  <a:lnTo>
                    <a:pt x="4689" y="14613"/>
                  </a:lnTo>
                  <a:lnTo>
                    <a:pt x="4696" y="14613"/>
                  </a:lnTo>
                  <a:lnTo>
                    <a:pt x="4704" y="14613"/>
                  </a:lnTo>
                  <a:lnTo>
                    <a:pt x="4711" y="14613"/>
                  </a:lnTo>
                  <a:lnTo>
                    <a:pt x="4718" y="14613"/>
                  </a:lnTo>
                  <a:lnTo>
                    <a:pt x="4725" y="14619"/>
                  </a:lnTo>
                  <a:lnTo>
                    <a:pt x="4732" y="14625"/>
                  </a:lnTo>
                  <a:lnTo>
                    <a:pt x="4739" y="14625"/>
                  </a:lnTo>
                  <a:lnTo>
                    <a:pt x="4746" y="14625"/>
                  </a:lnTo>
                  <a:lnTo>
                    <a:pt x="4754" y="14625"/>
                  </a:lnTo>
                  <a:lnTo>
                    <a:pt x="4764" y="14631"/>
                  </a:lnTo>
                  <a:lnTo>
                    <a:pt x="4775" y="14637"/>
                  </a:lnTo>
                  <a:lnTo>
                    <a:pt x="4786" y="14643"/>
                  </a:lnTo>
                  <a:lnTo>
                    <a:pt x="4804" y="14667"/>
                  </a:lnTo>
                  <a:lnTo>
                    <a:pt x="4818" y="14685"/>
                  </a:lnTo>
                  <a:lnTo>
                    <a:pt x="4832" y="14702"/>
                  </a:lnTo>
                  <a:lnTo>
                    <a:pt x="4850" y="14726"/>
                  </a:lnTo>
                  <a:lnTo>
                    <a:pt x="4868" y="14750"/>
                  </a:lnTo>
                  <a:lnTo>
                    <a:pt x="4886" y="14774"/>
                  </a:lnTo>
                  <a:lnTo>
                    <a:pt x="4904" y="14798"/>
                  </a:lnTo>
                  <a:lnTo>
                    <a:pt x="4921" y="14821"/>
                  </a:lnTo>
                  <a:lnTo>
                    <a:pt x="4939" y="14839"/>
                  </a:lnTo>
                  <a:lnTo>
                    <a:pt x="4957" y="14863"/>
                  </a:lnTo>
                  <a:lnTo>
                    <a:pt x="4975" y="14887"/>
                  </a:lnTo>
                  <a:lnTo>
                    <a:pt x="4993" y="14911"/>
                  </a:lnTo>
                  <a:lnTo>
                    <a:pt x="5007" y="14929"/>
                  </a:lnTo>
                  <a:lnTo>
                    <a:pt x="5021" y="14946"/>
                  </a:lnTo>
                  <a:lnTo>
                    <a:pt x="5036" y="14964"/>
                  </a:lnTo>
                  <a:lnTo>
                    <a:pt x="5054" y="14988"/>
                  </a:lnTo>
                  <a:lnTo>
                    <a:pt x="5071" y="15012"/>
                  </a:lnTo>
                  <a:lnTo>
                    <a:pt x="5089" y="15030"/>
                  </a:lnTo>
                  <a:lnTo>
                    <a:pt x="5107" y="15048"/>
                  </a:lnTo>
                  <a:lnTo>
                    <a:pt x="5125" y="15065"/>
                  </a:lnTo>
                  <a:lnTo>
                    <a:pt x="5143" y="15083"/>
                  </a:lnTo>
                  <a:lnTo>
                    <a:pt x="5161" y="15107"/>
                  </a:lnTo>
                  <a:lnTo>
                    <a:pt x="5179" y="15131"/>
                  </a:lnTo>
                  <a:lnTo>
                    <a:pt x="5196" y="15155"/>
                  </a:lnTo>
                  <a:lnTo>
                    <a:pt x="5211" y="15173"/>
                  </a:lnTo>
                  <a:lnTo>
                    <a:pt x="5225" y="15190"/>
                  </a:lnTo>
                  <a:lnTo>
                    <a:pt x="5243" y="15208"/>
                  </a:lnTo>
                  <a:lnTo>
                    <a:pt x="5261" y="15226"/>
                  </a:lnTo>
                  <a:lnTo>
                    <a:pt x="5279" y="15244"/>
                  </a:lnTo>
                  <a:lnTo>
                    <a:pt x="5296" y="15262"/>
                  </a:lnTo>
                  <a:lnTo>
                    <a:pt x="5314" y="15280"/>
                  </a:lnTo>
                  <a:lnTo>
                    <a:pt x="5332" y="15298"/>
                  </a:lnTo>
                  <a:lnTo>
                    <a:pt x="5350" y="15315"/>
                  </a:lnTo>
                  <a:lnTo>
                    <a:pt x="5368" y="15339"/>
                  </a:lnTo>
                  <a:lnTo>
                    <a:pt x="5386" y="15363"/>
                  </a:lnTo>
                  <a:lnTo>
                    <a:pt x="5404" y="15381"/>
                  </a:lnTo>
                  <a:lnTo>
                    <a:pt x="5421" y="15399"/>
                  </a:lnTo>
                  <a:lnTo>
                    <a:pt x="5439" y="15417"/>
                  </a:lnTo>
                  <a:lnTo>
                    <a:pt x="5457" y="15435"/>
                  </a:lnTo>
                  <a:lnTo>
                    <a:pt x="5475" y="15452"/>
                  </a:lnTo>
                  <a:lnTo>
                    <a:pt x="5496" y="15470"/>
                  </a:lnTo>
                  <a:lnTo>
                    <a:pt x="5518" y="15488"/>
                  </a:lnTo>
                  <a:lnTo>
                    <a:pt x="5536" y="15506"/>
                  </a:lnTo>
                  <a:lnTo>
                    <a:pt x="5557" y="15524"/>
                  </a:lnTo>
                  <a:lnTo>
                    <a:pt x="5579" y="15542"/>
                  </a:lnTo>
                  <a:lnTo>
                    <a:pt x="5600" y="15560"/>
                  </a:lnTo>
                  <a:lnTo>
                    <a:pt x="5621" y="15577"/>
                  </a:lnTo>
                  <a:lnTo>
                    <a:pt x="5643" y="15595"/>
                  </a:lnTo>
                  <a:lnTo>
                    <a:pt x="5643" y="15601"/>
                  </a:lnTo>
                  <a:lnTo>
                    <a:pt x="5643" y="15607"/>
                  </a:lnTo>
                  <a:lnTo>
                    <a:pt x="5646" y="15619"/>
                  </a:lnTo>
                  <a:lnTo>
                    <a:pt x="5650" y="15631"/>
                  </a:lnTo>
                  <a:lnTo>
                    <a:pt x="5654" y="15643"/>
                  </a:lnTo>
                  <a:lnTo>
                    <a:pt x="5657" y="15655"/>
                  </a:lnTo>
                  <a:lnTo>
                    <a:pt x="5661" y="15667"/>
                  </a:lnTo>
                  <a:lnTo>
                    <a:pt x="5664" y="15685"/>
                  </a:lnTo>
                  <a:lnTo>
                    <a:pt x="5668" y="15702"/>
                  </a:lnTo>
                  <a:lnTo>
                    <a:pt x="5675" y="15720"/>
                  </a:lnTo>
                  <a:lnTo>
                    <a:pt x="5682" y="15738"/>
                  </a:lnTo>
                  <a:lnTo>
                    <a:pt x="5686" y="15756"/>
                  </a:lnTo>
                  <a:lnTo>
                    <a:pt x="5693" y="15774"/>
                  </a:lnTo>
                  <a:lnTo>
                    <a:pt x="5700" y="15792"/>
                  </a:lnTo>
                  <a:lnTo>
                    <a:pt x="5707" y="15815"/>
                  </a:lnTo>
                  <a:lnTo>
                    <a:pt x="5714" y="15839"/>
                  </a:lnTo>
                  <a:lnTo>
                    <a:pt x="5721" y="15863"/>
                  </a:lnTo>
                  <a:lnTo>
                    <a:pt x="5729" y="15887"/>
                  </a:lnTo>
                  <a:lnTo>
                    <a:pt x="5736" y="15911"/>
                  </a:lnTo>
                  <a:lnTo>
                    <a:pt x="5743" y="15935"/>
                  </a:lnTo>
                  <a:lnTo>
                    <a:pt x="5750" y="15958"/>
                  </a:lnTo>
                  <a:lnTo>
                    <a:pt x="5757" y="15982"/>
                  </a:lnTo>
                  <a:lnTo>
                    <a:pt x="5764" y="16006"/>
                  </a:lnTo>
                  <a:lnTo>
                    <a:pt x="5771" y="16030"/>
                  </a:lnTo>
                  <a:lnTo>
                    <a:pt x="5779" y="16054"/>
                  </a:lnTo>
                  <a:lnTo>
                    <a:pt x="5786" y="16071"/>
                  </a:lnTo>
                  <a:lnTo>
                    <a:pt x="5793" y="16095"/>
                  </a:lnTo>
                  <a:lnTo>
                    <a:pt x="5800" y="16119"/>
                  </a:lnTo>
                  <a:lnTo>
                    <a:pt x="5807" y="16143"/>
                  </a:lnTo>
                  <a:lnTo>
                    <a:pt x="5814" y="16167"/>
                  </a:lnTo>
                  <a:lnTo>
                    <a:pt x="5821" y="16185"/>
                  </a:lnTo>
                  <a:lnTo>
                    <a:pt x="5829" y="16202"/>
                  </a:lnTo>
                  <a:lnTo>
                    <a:pt x="5836" y="16226"/>
                  </a:lnTo>
                  <a:lnTo>
                    <a:pt x="5846" y="16250"/>
                  </a:lnTo>
                  <a:lnTo>
                    <a:pt x="5854" y="16268"/>
                  </a:lnTo>
                  <a:lnTo>
                    <a:pt x="5861" y="16286"/>
                  </a:lnTo>
                  <a:lnTo>
                    <a:pt x="5864" y="16304"/>
                  </a:lnTo>
                  <a:lnTo>
                    <a:pt x="5868" y="16315"/>
                  </a:lnTo>
                  <a:lnTo>
                    <a:pt x="5875" y="16333"/>
                  </a:lnTo>
                  <a:lnTo>
                    <a:pt x="5882" y="16351"/>
                  </a:lnTo>
                  <a:lnTo>
                    <a:pt x="5889" y="16363"/>
                  </a:lnTo>
                  <a:lnTo>
                    <a:pt x="5896" y="16375"/>
                  </a:lnTo>
                  <a:lnTo>
                    <a:pt x="5904" y="16387"/>
                  </a:lnTo>
                  <a:lnTo>
                    <a:pt x="5907" y="16399"/>
                  </a:lnTo>
                  <a:lnTo>
                    <a:pt x="5914" y="16411"/>
                  </a:lnTo>
                  <a:lnTo>
                    <a:pt x="5921" y="16423"/>
                  </a:lnTo>
                  <a:lnTo>
                    <a:pt x="5929" y="16429"/>
                  </a:lnTo>
                  <a:lnTo>
                    <a:pt x="5932" y="16429"/>
                  </a:lnTo>
                  <a:lnTo>
                    <a:pt x="5936" y="16429"/>
                  </a:lnTo>
                  <a:lnTo>
                    <a:pt x="5939" y="16429"/>
                  </a:lnTo>
                  <a:lnTo>
                    <a:pt x="5943" y="16435"/>
                  </a:lnTo>
                  <a:lnTo>
                    <a:pt x="5950" y="16440"/>
                  </a:lnTo>
                  <a:lnTo>
                    <a:pt x="5957" y="16446"/>
                  </a:lnTo>
                  <a:lnTo>
                    <a:pt x="5961" y="16452"/>
                  </a:lnTo>
                  <a:lnTo>
                    <a:pt x="5964" y="16458"/>
                  </a:lnTo>
                  <a:lnTo>
                    <a:pt x="5968" y="16458"/>
                  </a:lnTo>
                  <a:lnTo>
                    <a:pt x="5975" y="16464"/>
                  </a:lnTo>
                  <a:lnTo>
                    <a:pt x="5982" y="16470"/>
                  </a:lnTo>
                  <a:lnTo>
                    <a:pt x="5989" y="16476"/>
                  </a:lnTo>
                  <a:lnTo>
                    <a:pt x="5993" y="16476"/>
                  </a:lnTo>
                  <a:lnTo>
                    <a:pt x="5996" y="16476"/>
                  </a:lnTo>
                  <a:lnTo>
                    <a:pt x="6000" y="16476"/>
                  </a:lnTo>
                  <a:lnTo>
                    <a:pt x="6007" y="16482"/>
                  </a:lnTo>
                  <a:lnTo>
                    <a:pt x="6014" y="16488"/>
                  </a:lnTo>
                  <a:lnTo>
                    <a:pt x="6021" y="16488"/>
                  </a:lnTo>
                  <a:lnTo>
                    <a:pt x="6029" y="16488"/>
                  </a:lnTo>
                  <a:lnTo>
                    <a:pt x="6036" y="16488"/>
                  </a:lnTo>
                  <a:lnTo>
                    <a:pt x="6043" y="16488"/>
                  </a:lnTo>
                  <a:lnTo>
                    <a:pt x="6050" y="16494"/>
                  </a:lnTo>
                  <a:lnTo>
                    <a:pt x="6057" y="16500"/>
                  </a:lnTo>
                  <a:lnTo>
                    <a:pt x="6064" y="16506"/>
                  </a:lnTo>
                  <a:lnTo>
                    <a:pt x="6068" y="16506"/>
                  </a:lnTo>
                  <a:lnTo>
                    <a:pt x="6071" y="16506"/>
                  </a:lnTo>
                  <a:lnTo>
                    <a:pt x="6075" y="16506"/>
                  </a:lnTo>
                  <a:lnTo>
                    <a:pt x="6082" y="16506"/>
                  </a:lnTo>
                  <a:lnTo>
                    <a:pt x="6089" y="16506"/>
                  </a:lnTo>
                  <a:lnTo>
                    <a:pt x="6096" y="16506"/>
                  </a:lnTo>
                  <a:lnTo>
                    <a:pt x="6104" y="16506"/>
                  </a:lnTo>
                  <a:lnTo>
                    <a:pt x="6111" y="16506"/>
                  </a:lnTo>
                  <a:lnTo>
                    <a:pt x="6118" y="16506"/>
                  </a:lnTo>
                  <a:lnTo>
                    <a:pt x="6125" y="16512"/>
                  </a:lnTo>
                  <a:lnTo>
                    <a:pt x="6132" y="16518"/>
                  </a:lnTo>
                  <a:lnTo>
                    <a:pt x="6139" y="16524"/>
                  </a:lnTo>
                  <a:lnTo>
                    <a:pt x="6143" y="16524"/>
                  </a:lnTo>
                  <a:lnTo>
                    <a:pt x="6146" y="16524"/>
                  </a:lnTo>
                  <a:lnTo>
                    <a:pt x="6150" y="16524"/>
                  </a:lnTo>
                  <a:lnTo>
                    <a:pt x="6157" y="16530"/>
                  </a:lnTo>
                  <a:lnTo>
                    <a:pt x="6164" y="16530"/>
                  </a:lnTo>
                  <a:lnTo>
                    <a:pt x="6171" y="16530"/>
                  </a:lnTo>
                  <a:lnTo>
                    <a:pt x="6179" y="16530"/>
                  </a:lnTo>
                  <a:lnTo>
                    <a:pt x="6186" y="16530"/>
                  </a:lnTo>
                  <a:lnTo>
                    <a:pt x="6193" y="16530"/>
                  </a:lnTo>
                  <a:lnTo>
                    <a:pt x="6200" y="16536"/>
                  </a:lnTo>
                  <a:lnTo>
                    <a:pt x="6207" y="16542"/>
                  </a:lnTo>
                  <a:lnTo>
                    <a:pt x="6214" y="16548"/>
                  </a:lnTo>
                  <a:lnTo>
                    <a:pt x="6225" y="16548"/>
                  </a:lnTo>
                  <a:lnTo>
                    <a:pt x="6236" y="16548"/>
                  </a:lnTo>
                  <a:lnTo>
                    <a:pt x="6246" y="16548"/>
                  </a:lnTo>
                  <a:lnTo>
                    <a:pt x="6261" y="16554"/>
                  </a:lnTo>
                  <a:lnTo>
                    <a:pt x="6275" y="16554"/>
                  </a:lnTo>
                  <a:lnTo>
                    <a:pt x="6289" y="16554"/>
                  </a:lnTo>
                  <a:lnTo>
                    <a:pt x="6304" y="16554"/>
                  </a:lnTo>
                  <a:lnTo>
                    <a:pt x="6318" y="16554"/>
                  </a:lnTo>
                  <a:lnTo>
                    <a:pt x="6332" y="16554"/>
                  </a:lnTo>
                  <a:lnTo>
                    <a:pt x="6346" y="16560"/>
                  </a:lnTo>
                  <a:lnTo>
                    <a:pt x="6361" y="16565"/>
                  </a:lnTo>
                  <a:lnTo>
                    <a:pt x="6375" y="16571"/>
                  </a:lnTo>
                  <a:lnTo>
                    <a:pt x="6386" y="16571"/>
                  </a:lnTo>
                  <a:lnTo>
                    <a:pt x="6396" y="16571"/>
                  </a:lnTo>
                  <a:lnTo>
                    <a:pt x="6407" y="16571"/>
                  </a:lnTo>
                  <a:lnTo>
                    <a:pt x="6421" y="16577"/>
                  </a:lnTo>
                  <a:lnTo>
                    <a:pt x="6436" y="16583"/>
                  </a:lnTo>
                  <a:lnTo>
                    <a:pt x="6450" y="16589"/>
                  </a:lnTo>
                  <a:lnTo>
                    <a:pt x="6464" y="16589"/>
                  </a:lnTo>
                  <a:lnTo>
                    <a:pt x="6479" y="16589"/>
                  </a:lnTo>
                  <a:lnTo>
                    <a:pt x="6493" y="16589"/>
                  </a:lnTo>
                  <a:lnTo>
                    <a:pt x="6507" y="16595"/>
                  </a:lnTo>
                  <a:lnTo>
                    <a:pt x="6521" y="16601"/>
                  </a:lnTo>
                  <a:lnTo>
                    <a:pt x="6536" y="16607"/>
                  </a:lnTo>
                  <a:lnTo>
                    <a:pt x="6546" y="16607"/>
                  </a:lnTo>
                  <a:lnTo>
                    <a:pt x="6557" y="16607"/>
                  </a:lnTo>
                  <a:lnTo>
                    <a:pt x="6568" y="16607"/>
                  </a:lnTo>
                  <a:lnTo>
                    <a:pt x="6582" y="16607"/>
                  </a:lnTo>
                  <a:lnTo>
                    <a:pt x="6596" y="16607"/>
                  </a:lnTo>
                  <a:lnTo>
                    <a:pt x="6611" y="16613"/>
                  </a:lnTo>
                  <a:lnTo>
                    <a:pt x="6625" y="16613"/>
                  </a:lnTo>
                  <a:lnTo>
                    <a:pt x="6639" y="16613"/>
                  </a:lnTo>
                  <a:lnTo>
                    <a:pt x="6654" y="16613"/>
                  </a:lnTo>
                  <a:lnTo>
                    <a:pt x="6668" y="16619"/>
                  </a:lnTo>
                  <a:lnTo>
                    <a:pt x="6682" y="16625"/>
                  </a:lnTo>
                  <a:lnTo>
                    <a:pt x="6696" y="16631"/>
                  </a:lnTo>
                  <a:lnTo>
                    <a:pt x="6707" y="16631"/>
                  </a:lnTo>
                  <a:lnTo>
                    <a:pt x="6718" y="16631"/>
                  </a:lnTo>
                  <a:lnTo>
                    <a:pt x="6729" y="16631"/>
                  </a:lnTo>
                  <a:lnTo>
                    <a:pt x="6743" y="16637"/>
                  </a:lnTo>
                  <a:lnTo>
                    <a:pt x="6757" y="16643"/>
                  </a:lnTo>
                  <a:lnTo>
                    <a:pt x="6771" y="16649"/>
                  </a:lnTo>
                  <a:lnTo>
                    <a:pt x="6786" y="16649"/>
                  </a:lnTo>
                  <a:lnTo>
                    <a:pt x="6800" y="16649"/>
                  </a:lnTo>
                  <a:lnTo>
                    <a:pt x="6814" y="16649"/>
                  </a:lnTo>
                  <a:lnTo>
                    <a:pt x="6829" y="16655"/>
                  </a:lnTo>
                  <a:lnTo>
                    <a:pt x="6843" y="16661"/>
                  </a:lnTo>
                  <a:lnTo>
                    <a:pt x="6857" y="16667"/>
                  </a:lnTo>
                  <a:lnTo>
                    <a:pt x="6861" y="16667"/>
                  </a:lnTo>
                  <a:lnTo>
                    <a:pt x="6868" y="16667"/>
                  </a:lnTo>
                  <a:lnTo>
                    <a:pt x="6875" y="16667"/>
                  </a:lnTo>
                  <a:lnTo>
                    <a:pt x="6886" y="16673"/>
                  </a:lnTo>
                  <a:lnTo>
                    <a:pt x="6896" y="16679"/>
                  </a:lnTo>
                  <a:lnTo>
                    <a:pt x="6907" y="16685"/>
                  </a:lnTo>
                  <a:lnTo>
                    <a:pt x="6918" y="16690"/>
                  </a:lnTo>
                  <a:lnTo>
                    <a:pt x="6929" y="16696"/>
                  </a:lnTo>
                  <a:lnTo>
                    <a:pt x="6943" y="16702"/>
                  </a:lnTo>
                  <a:lnTo>
                    <a:pt x="6957" y="16708"/>
                  </a:lnTo>
                  <a:lnTo>
                    <a:pt x="6971" y="16714"/>
                  </a:lnTo>
                  <a:lnTo>
                    <a:pt x="6986" y="16720"/>
                  </a:lnTo>
                  <a:lnTo>
                    <a:pt x="7000" y="16726"/>
                  </a:lnTo>
                  <a:lnTo>
                    <a:pt x="7014" y="16732"/>
                  </a:lnTo>
                  <a:lnTo>
                    <a:pt x="7029" y="16738"/>
                  </a:lnTo>
                  <a:lnTo>
                    <a:pt x="7043" y="16744"/>
                  </a:lnTo>
                  <a:lnTo>
                    <a:pt x="7061" y="16750"/>
                  </a:lnTo>
                  <a:lnTo>
                    <a:pt x="7079" y="16756"/>
                  </a:lnTo>
                  <a:lnTo>
                    <a:pt x="7096" y="16762"/>
                  </a:lnTo>
                  <a:lnTo>
                    <a:pt x="7114" y="16768"/>
                  </a:lnTo>
                  <a:lnTo>
                    <a:pt x="7132" y="16774"/>
                  </a:lnTo>
                  <a:lnTo>
                    <a:pt x="7150" y="16780"/>
                  </a:lnTo>
                  <a:lnTo>
                    <a:pt x="7168" y="16792"/>
                  </a:lnTo>
                  <a:lnTo>
                    <a:pt x="7186" y="16804"/>
                  </a:lnTo>
                  <a:lnTo>
                    <a:pt x="7200" y="16810"/>
                  </a:lnTo>
                  <a:lnTo>
                    <a:pt x="7214" y="16815"/>
                  </a:lnTo>
                  <a:lnTo>
                    <a:pt x="7229" y="16815"/>
                  </a:lnTo>
                  <a:lnTo>
                    <a:pt x="7246" y="16821"/>
                  </a:lnTo>
                  <a:lnTo>
                    <a:pt x="7264" y="16827"/>
                  </a:lnTo>
                  <a:lnTo>
                    <a:pt x="7282" y="16833"/>
                  </a:lnTo>
                  <a:lnTo>
                    <a:pt x="7296" y="16839"/>
                  </a:lnTo>
                  <a:lnTo>
                    <a:pt x="7311" y="16845"/>
                  </a:lnTo>
                  <a:lnTo>
                    <a:pt x="7325" y="16851"/>
                  </a:lnTo>
                  <a:lnTo>
                    <a:pt x="7343" y="16857"/>
                  </a:lnTo>
                  <a:lnTo>
                    <a:pt x="7357" y="16863"/>
                  </a:lnTo>
                  <a:lnTo>
                    <a:pt x="7371" y="16869"/>
                  </a:lnTo>
                  <a:lnTo>
                    <a:pt x="7386" y="16875"/>
                  </a:lnTo>
                  <a:lnTo>
                    <a:pt x="7396" y="16875"/>
                  </a:lnTo>
                  <a:lnTo>
                    <a:pt x="7407" y="16875"/>
                  </a:lnTo>
                  <a:lnTo>
                    <a:pt x="7421" y="16881"/>
                  </a:lnTo>
                  <a:lnTo>
                    <a:pt x="7436" y="16887"/>
                  </a:lnTo>
                  <a:lnTo>
                    <a:pt x="7446" y="16893"/>
                  </a:lnTo>
                  <a:lnTo>
                    <a:pt x="7457" y="16893"/>
                  </a:lnTo>
                  <a:lnTo>
                    <a:pt x="7464" y="16893"/>
                  </a:lnTo>
                  <a:lnTo>
                    <a:pt x="7471" y="16893"/>
                  </a:lnTo>
                  <a:lnTo>
                    <a:pt x="7482" y="16899"/>
                  </a:lnTo>
                  <a:lnTo>
                    <a:pt x="7493" y="16905"/>
                  </a:lnTo>
                  <a:lnTo>
                    <a:pt x="7500" y="16905"/>
                  </a:lnTo>
                  <a:lnTo>
                    <a:pt x="7504" y="16905"/>
                  </a:lnTo>
                  <a:lnTo>
                    <a:pt x="7511" y="16899"/>
                  </a:lnTo>
                  <a:lnTo>
                    <a:pt x="7518" y="16893"/>
                  </a:lnTo>
                  <a:lnTo>
                    <a:pt x="7525" y="16893"/>
                  </a:lnTo>
                  <a:lnTo>
                    <a:pt x="7532" y="16893"/>
                  </a:lnTo>
                  <a:lnTo>
                    <a:pt x="7539" y="16893"/>
                  </a:lnTo>
                  <a:lnTo>
                    <a:pt x="7546" y="16887"/>
                  </a:lnTo>
                  <a:lnTo>
                    <a:pt x="7557" y="16881"/>
                  </a:lnTo>
                  <a:lnTo>
                    <a:pt x="7568" y="16875"/>
                  </a:lnTo>
                  <a:lnTo>
                    <a:pt x="7579" y="16875"/>
                  </a:lnTo>
                  <a:lnTo>
                    <a:pt x="7589" y="16875"/>
                  </a:lnTo>
                  <a:lnTo>
                    <a:pt x="7600" y="16869"/>
                  </a:lnTo>
                  <a:lnTo>
                    <a:pt x="7611" y="16863"/>
                  </a:lnTo>
                  <a:lnTo>
                    <a:pt x="7621" y="16857"/>
                  </a:lnTo>
                  <a:lnTo>
                    <a:pt x="7632" y="16851"/>
                  </a:lnTo>
                  <a:lnTo>
                    <a:pt x="7643" y="16845"/>
                  </a:lnTo>
                  <a:lnTo>
                    <a:pt x="7654" y="16839"/>
                  </a:lnTo>
                  <a:lnTo>
                    <a:pt x="7668" y="16833"/>
                  </a:lnTo>
                  <a:lnTo>
                    <a:pt x="7679" y="16827"/>
                  </a:lnTo>
                  <a:lnTo>
                    <a:pt x="7689" y="16821"/>
                  </a:lnTo>
                  <a:lnTo>
                    <a:pt x="7700" y="16815"/>
                  </a:lnTo>
                  <a:lnTo>
                    <a:pt x="7714" y="16815"/>
                  </a:lnTo>
                  <a:lnTo>
                    <a:pt x="7729" y="16810"/>
                  </a:lnTo>
                  <a:lnTo>
                    <a:pt x="7743" y="16804"/>
                  </a:lnTo>
                  <a:lnTo>
                    <a:pt x="7754" y="16792"/>
                  </a:lnTo>
                  <a:lnTo>
                    <a:pt x="7764" y="16780"/>
                  </a:lnTo>
                  <a:lnTo>
                    <a:pt x="7775" y="16774"/>
                  </a:lnTo>
                  <a:lnTo>
                    <a:pt x="7789" y="16768"/>
                  </a:lnTo>
                  <a:lnTo>
                    <a:pt x="7804" y="16762"/>
                  </a:lnTo>
                  <a:lnTo>
                    <a:pt x="7814" y="16756"/>
                  </a:lnTo>
                  <a:lnTo>
                    <a:pt x="7825" y="16750"/>
                  </a:lnTo>
                  <a:lnTo>
                    <a:pt x="7836" y="16744"/>
                  </a:lnTo>
                  <a:lnTo>
                    <a:pt x="7846" y="16738"/>
                  </a:lnTo>
                  <a:lnTo>
                    <a:pt x="7861" y="16732"/>
                  </a:lnTo>
                  <a:lnTo>
                    <a:pt x="7875" y="16726"/>
                  </a:lnTo>
                  <a:lnTo>
                    <a:pt x="7889" y="16720"/>
                  </a:lnTo>
                  <a:lnTo>
                    <a:pt x="7900" y="16714"/>
                  </a:lnTo>
                  <a:lnTo>
                    <a:pt x="7911" y="16708"/>
                  </a:lnTo>
                  <a:lnTo>
                    <a:pt x="7918" y="16702"/>
                  </a:lnTo>
                  <a:lnTo>
                    <a:pt x="7929" y="16696"/>
                  </a:lnTo>
                  <a:lnTo>
                    <a:pt x="7939" y="16690"/>
                  </a:lnTo>
                  <a:lnTo>
                    <a:pt x="7950" y="16685"/>
                  </a:lnTo>
                  <a:lnTo>
                    <a:pt x="7957" y="16679"/>
                  </a:lnTo>
                  <a:lnTo>
                    <a:pt x="7964" y="16673"/>
                  </a:lnTo>
                  <a:lnTo>
                    <a:pt x="7971" y="16667"/>
                  </a:lnTo>
                  <a:lnTo>
                    <a:pt x="7982" y="16667"/>
                  </a:lnTo>
                  <a:lnTo>
                    <a:pt x="7993" y="16667"/>
                  </a:lnTo>
                  <a:lnTo>
                    <a:pt x="8000" y="16667"/>
                  </a:lnTo>
                  <a:lnTo>
                    <a:pt x="8021" y="16607"/>
                  </a:lnTo>
                  <a:lnTo>
                    <a:pt x="8039" y="16560"/>
                  </a:lnTo>
                  <a:lnTo>
                    <a:pt x="8054" y="16518"/>
                  </a:lnTo>
                  <a:lnTo>
                    <a:pt x="8068" y="16476"/>
                  </a:lnTo>
                  <a:lnTo>
                    <a:pt x="8082" y="16440"/>
                  </a:lnTo>
                  <a:lnTo>
                    <a:pt x="8093" y="16411"/>
                  </a:lnTo>
                  <a:lnTo>
                    <a:pt x="8104" y="16381"/>
                  </a:lnTo>
                  <a:lnTo>
                    <a:pt x="8111" y="16357"/>
                  </a:lnTo>
                  <a:lnTo>
                    <a:pt x="8118" y="16333"/>
                  </a:lnTo>
                  <a:lnTo>
                    <a:pt x="8125" y="16315"/>
                  </a:lnTo>
                  <a:lnTo>
                    <a:pt x="8132" y="16304"/>
                  </a:lnTo>
                  <a:lnTo>
                    <a:pt x="8136" y="16292"/>
                  </a:lnTo>
                  <a:lnTo>
                    <a:pt x="8139" y="16280"/>
                  </a:lnTo>
                  <a:lnTo>
                    <a:pt x="8139" y="16268"/>
                  </a:lnTo>
                  <a:lnTo>
                    <a:pt x="8139" y="16262"/>
                  </a:lnTo>
                  <a:lnTo>
                    <a:pt x="8143" y="16262"/>
                  </a:lnTo>
                  <a:lnTo>
                    <a:pt x="8139" y="16268"/>
                  </a:lnTo>
                  <a:lnTo>
                    <a:pt x="8139" y="16274"/>
                  </a:lnTo>
                  <a:lnTo>
                    <a:pt x="8139" y="16280"/>
                  </a:lnTo>
                  <a:lnTo>
                    <a:pt x="8139" y="16286"/>
                  </a:lnTo>
                  <a:lnTo>
                    <a:pt x="8139" y="16298"/>
                  </a:lnTo>
                  <a:lnTo>
                    <a:pt x="8136" y="16304"/>
                  </a:lnTo>
                  <a:lnTo>
                    <a:pt x="8132" y="16310"/>
                  </a:lnTo>
                  <a:lnTo>
                    <a:pt x="8132" y="16315"/>
                  </a:lnTo>
                  <a:lnTo>
                    <a:pt x="8132" y="16321"/>
                  </a:lnTo>
                  <a:lnTo>
                    <a:pt x="8132" y="16327"/>
                  </a:lnTo>
                  <a:lnTo>
                    <a:pt x="8136" y="16333"/>
                  </a:lnTo>
                  <a:lnTo>
                    <a:pt x="8136" y="16339"/>
                  </a:lnTo>
                  <a:lnTo>
                    <a:pt x="8139" y="16345"/>
                  </a:lnTo>
                  <a:lnTo>
                    <a:pt x="8143" y="16345"/>
                  </a:lnTo>
                  <a:lnTo>
                    <a:pt x="8146" y="16351"/>
                  </a:lnTo>
                  <a:lnTo>
                    <a:pt x="8154" y="16357"/>
                  </a:lnTo>
                  <a:lnTo>
                    <a:pt x="8161" y="16357"/>
                  </a:lnTo>
                  <a:lnTo>
                    <a:pt x="8168" y="16357"/>
                  </a:lnTo>
                  <a:lnTo>
                    <a:pt x="8175" y="16351"/>
                  </a:lnTo>
                  <a:lnTo>
                    <a:pt x="8186" y="16345"/>
                  </a:lnTo>
                  <a:lnTo>
                    <a:pt x="8196" y="16339"/>
                  </a:lnTo>
                  <a:lnTo>
                    <a:pt x="8211" y="16333"/>
                  </a:lnTo>
                  <a:lnTo>
                    <a:pt x="8225" y="16321"/>
                  </a:lnTo>
                  <a:lnTo>
                    <a:pt x="8239" y="16310"/>
                  </a:lnTo>
                  <a:lnTo>
                    <a:pt x="8257" y="16292"/>
                  </a:lnTo>
                  <a:lnTo>
                    <a:pt x="8279" y="16268"/>
                  </a:lnTo>
                  <a:lnTo>
                    <a:pt x="8304" y="16244"/>
                  </a:lnTo>
                  <a:lnTo>
                    <a:pt x="8329" y="16220"/>
                  </a:lnTo>
                  <a:lnTo>
                    <a:pt x="8357" y="16190"/>
                  </a:lnTo>
                  <a:lnTo>
                    <a:pt x="8368" y="16173"/>
                  </a:lnTo>
                  <a:lnTo>
                    <a:pt x="8379" y="16155"/>
                  </a:lnTo>
                  <a:lnTo>
                    <a:pt x="8389" y="16137"/>
                  </a:lnTo>
                  <a:lnTo>
                    <a:pt x="8404" y="16125"/>
                  </a:lnTo>
                  <a:lnTo>
                    <a:pt x="8414" y="16107"/>
                  </a:lnTo>
                  <a:lnTo>
                    <a:pt x="8425" y="16089"/>
                  </a:lnTo>
                  <a:lnTo>
                    <a:pt x="8436" y="16071"/>
                  </a:lnTo>
                  <a:lnTo>
                    <a:pt x="8446" y="16054"/>
                  </a:lnTo>
                  <a:lnTo>
                    <a:pt x="8457" y="16036"/>
                  </a:lnTo>
                  <a:lnTo>
                    <a:pt x="8471" y="16018"/>
                  </a:lnTo>
                  <a:lnTo>
                    <a:pt x="8486" y="16000"/>
                  </a:lnTo>
                  <a:lnTo>
                    <a:pt x="8496" y="15982"/>
                  </a:lnTo>
                  <a:lnTo>
                    <a:pt x="8507" y="15958"/>
                  </a:lnTo>
                  <a:lnTo>
                    <a:pt x="8518" y="15935"/>
                  </a:lnTo>
                  <a:lnTo>
                    <a:pt x="8529" y="15911"/>
                  </a:lnTo>
                  <a:lnTo>
                    <a:pt x="8539" y="15893"/>
                  </a:lnTo>
                  <a:lnTo>
                    <a:pt x="8550" y="15875"/>
                  </a:lnTo>
                  <a:lnTo>
                    <a:pt x="8561" y="15857"/>
                  </a:lnTo>
                  <a:lnTo>
                    <a:pt x="8571" y="15839"/>
                  </a:lnTo>
                  <a:lnTo>
                    <a:pt x="8582" y="15821"/>
                  </a:lnTo>
                  <a:lnTo>
                    <a:pt x="8593" y="15798"/>
                  </a:lnTo>
                  <a:lnTo>
                    <a:pt x="8607" y="15780"/>
                  </a:lnTo>
                  <a:lnTo>
                    <a:pt x="8618" y="15762"/>
                  </a:lnTo>
                  <a:lnTo>
                    <a:pt x="8629" y="15744"/>
                  </a:lnTo>
                  <a:lnTo>
                    <a:pt x="8636" y="15720"/>
                  </a:lnTo>
                  <a:lnTo>
                    <a:pt x="8643" y="15696"/>
                  </a:lnTo>
                  <a:lnTo>
                    <a:pt x="8650" y="15673"/>
                  </a:lnTo>
                  <a:lnTo>
                    <a:pt x="8661" y="15655"/>
                  </a:lnTo>
                  <a:lnTo>
                    <a:pt x="8671" y="15631"/>
                  </a:lnTo>
                  <a:lnTo>
                    <a:pt x="8682" y="15607"/>
                  </a:lnTo>
                  <a:lnTo>
                    <a:pt x="8693" y="15583"/>
                  </a:lnTo>
                  <a:lnTo>
                    <a:pt x="8704" y="15560"/>
                  </a:lnTo>
                  <a:lnTo>
                    <a:pt x="8711" y="15536"/>
                  </a:lnTo>
                  <a:lnTo>
                    <a:pt x="8721" y="15518"/>
                  </a:lnTo>
                  <a:lnTo>
                    <a:pt x="8732" y="15500"/>
                  </a:lnTo>
                  <a:lnTo>
                    <a:pt x="8743" y="15482"/>
                  </a:lnTo>
                  <a:lnTo>
                    <a:pt x="8750" y="15458"/>
                  </a:lnTo>
                  <a:lnTo>
                    <a:pt x="8757" y="15435"/>
                  </a:lnTo>
                  <a:lnTo>
                    <a:pt x="8764" y="15411"/>
                  </a:lnTo>
                  <a:lnTo>
                    <a:pt x="8775" y="15393"/>
                  </a:lnTo>
                  <a:lnTo>
                    <a:pt x="8786" y="15375"/>
                  </a:lnTo>
                  <a:lnTo>
                    <a:pt x="8796" y="15357"/>
                  </a:lnTo>
                  <a:lnTo>
                    <a:pt x="8807" y="15333"/>
                  </a:lnTo>
                  <a:lnTo>
                    <a:pt x="8818" y="15310"/>
                  </a:lnTo>
                  <a:lnTo>
                    <a:pt x="8825" y="15292"/>
                  </a:lnTo>
                  <a:lnTo>
                    <a:pt x="8836" y="15274"/>
                  </a:lnTo>
                  <a:lnTo>
                    <a:pt x="8846" y="15256"/>
                  </a:lnTo>
                  <a:lnTo>
                    <a:pt x="8857" y="15238"/>
                  </a:lnTo>
                  <a:lnTo>
                    <a:pt x="8857" y="15226"/>
                  </a:lnTo>
                  <a:lnTo>
                    <a:pt x="8857" y="15214"/>
                  </a:lnTo>
                  <a:lnTo>
                    <a:pt x="8857" y="15202"/>
                  </a:lnTo>
                  <a:lnTo>
                    <a:pt x="8857" y="15196"/>
                  </a:lnTo>
                  <a:lnTo>
                    <a:pt x="8857" y="15190"/>
                  </a:lnTo>
                  <a:lnTo>
                    <a:pt x="8857" y="15185"/>
                  </a:lnTo>
                  <a:lnTo>
                    <a:pt x="8857" y="15179"/>
                  </a:lnTo>
                  <a:lnTo>
                    <a:pt x="8857" y="15167"/>
                  </a:lnTo>
                  <a:lnTo>
                    <a:pt x="8857" y="15155"/>
                  </a:lnTo>
                  <a:lnTo>
                    <a:pt x="8861" y="15149"/>
                  </a:lnTo>
                  <a:lnTo>
                    <a:pt x="8864" y="15143"/>
                  </a:lnTo>
                  <a:lnTo>
                    <a:pt x="8868" y="15137"/>
                  </a:lnTo>
                  <a:lnTo>
                    <a:pt x="8868" y="15125"/>
                  </a:lnTo>
                  <a:lnTo>
                    <a:pt x="8868" y="15113"/>
                  </a:lnTo>
                  <a:lnTo>
                    <a:pt x="8868" y="15101"/>
                  </a:lnTo>
                  <a:lnTo>
                    <a:pt x="8868" y="15095"/>
                  </a:lnTo>
                  <a:lnTo>
                    <a:pt x="8868" y="15089"/>
                  </a:lnTo>
                  <a:lnTo>
                    <a:pt x="8868" y="15083"/>
                  </a:lnTo>
                  <a:lnTo>
                    <a:pt x="8868" y="15077"/>
                  </a:lnTo>
                  <a:lnTo>
                    <a:pt x="8868" y="15065"/>
                  </a:lnTo>
                  <a:lnTo>
                    <a:pt x="8868" y="15060"/>
                  </a:lnTo>
                  <a:lnTo>
                    <a:pt x="8871" y="15054"/>
                  </a:lnTo>
                  <a:lnTo>
                    <a:pt x="8875" y="15048"/>
                  </a:lnTo>
                  <a:lnTo>
                    <a:pt x="8879" y="15042"/>
                  </a:lnTo>
                  <a:lnTo>
                    <a:pt x="8879" y="15030"/>
                  </a:lnTo>
                  <a:lnTo>
                    <a:pt x="8879" y="15018"/>
                  </a:lnTo>
                  <a:lnTo>
                    <a:pt x="8879" y="15006"/>
                  </a:lnTo>
                  <a:lnTo>
                    <a:pt x="8879" y="15000"/>
                  </a:lnTo>
                  <a:lnTo>
                    <a:pt x="8879" y="14994"/>
                  </a:lnTo>
                  <a:lnTo>
                    <a:pt x="8882" y="14988"/>
                  </a:lnTo>
                  <a:lnTo>
                    <a:pt x="8882" y="14982"/>
                  </a:lnTo>
                  <a:lnTo>
                    <a:pt x="8882" y="14976"/>
                  </a:lnTo>
                  <a:lnTo>
                    <a:pt x="8882" y="14970"/>
                  </a:lnTo>
                  <a:lnTo>
                    <a:pt x="8886" y="14964"/>
                  </a:lnTo>
                  <a:lnTo>
                    <a:pt x="8889" y="14958"/>
                  </a:lnTo>
                  <a:lnTo>
                    <a:pt x="8893" y="14952"/>
                  </a:lnTo>
                  <a:lnTo>
                    <a:pt x="8893" y="14940"/>
                  </a:lnTo>
                  <a:lnTo>
                    <a:pt x="8893" y="14935"/>
                  </a:lnTo>
                  <a:lnTo>
                    <a:pt x="8896" y="14929"/>
                  </a:lnTo>
                  <a:lnTo>
                    <a:pt x="8900" y="14923"/>
                  </a:lnTo>
                  <a:lnTo>
                    <a:pt x="8904" y="14917"/>
                  </a:lnTo>
                  <a:lnTo>
                    <a:pt x="8907" y="14911"/>
                  </a:lnTo>
                  <a:lnTo>
                    <a:pt x="8911" y="14905"/>
                  </a:lnTo>
                  <a:lnTo>
                    <a:pt x="8914" y="14899"/>
                  </a:lnTo>
                  <a:lnTo>
                    <a:pt x="8918" y="14893"/>
                  </a:lnTo>
                  <a:lnTo>
                    <a:pt x="8921" y="14887"/>
                  </a:lnTo>
                  <a:lnTo>
                    <a:pt x="8925" y="14881"/>
                  </a:lnTo>
                  <a:lnTo>
                    <a:pt x="8929" y="14881"/>
                  </a:lnTo>
                  <a:lnTo>
                    <a:pt x="8932" y="14869"/>
                  </a:lnTo>
                  <a:lnTo>
                    <a:pt x="8936" y="14857"/>
                  </a:lnTo>
                  <a:lnTo>
                    <a:pt x="8939" y="14851"/>
                  </a:lnTo>
                  <a:lnTo>
                    <a:pt x="8943" y="14845"/>
                  </a:lnTo>
                  <a:lnTo>
                    <a:pt x="8950" y="14839"/>
                  </a:lnTo>
                  <a:lnTo>
                    <a:pt x="8957" y="14833"/>
                  </a:lnTo>
                  <a:lnTo>
                    <a:pt x="8961" y="14827"/>
                  </a:lnTo>
                  <a:lnTo>
                    <a:pt x="8964" y="14821"/>
                  </a:lnTo>
                  <a:lnTo>
                    <a:pt x="8968" y="14815"/>
                  </a:lnTo>
                  <a:lnTo>
                    <a:pt x="8975" y="14810"/>
                  </a:lnTo>
                  <a:lnTo>
                    <a:pt x="8982" y="14804"/>
                  </a:lnTo>
                  <a:lnTo>
                    <a:pt x="8989" y="14798"/>
                  </a:lnTo>
                  <a:lnTo>
                    <a:pt x="8993" y="14792"/>
                  </a:lnTo>
                  <a:lnTo>
                    <a:pt x="8996" y="14786"/>
                  </a:lnTo>
                  <a:lnTo>
                    <a:pt x="9000" y="14780"/>
                  </a:lnTo>
                  <a:lnTo>
                    <a:pt x="9007" y="14774"/>
                  </a:lnTo>
                  <a:lnTo>
                    <a:pt x="9014" y="14768"/>
                  </a:lnTo>
                  <a:lnTo>
                    <a:pt x="9021" y="14768"/>
                  </a:lnTo>
                  <a:lnTo>
                    <a:pt x="9029" y="14762"/>
                  </a:lnTo>
                  <a:lnTo>
                    <a:pt x="9036" y="14756"/>
                  </a:lnTo>
                  <a:lnTo>
                    <a:pt x="9043" y="14750"/>
                  </a:lnTo>
                  <a:lnTo>
                    <a:pt x="9050" y="14750"/>
                  </a:lnTo>
                  <a:lnTo>
                    <a:pt x="9057" y="14750"/>
                  </a:lnTo>
                  <a:lnTo>
                    <a:pt x="9064" y="14750"/>
                  </a:lnTo>
                  <a:lnTo>
                    <a:pt x="9068" y="14744"/>
                  </a:lnTo>
                  <a:lnTo>
                    <a:pt x="9071" y="14738"/>
                  </a:lnTo>
                  <a:lnTo>
                    <a:pt x="9075" y="14732"/>
                  </a:lnTo>
                  <a:lnTo>
                    <a:pt x="9082" y="14726"/>
                  </a:lnTo>
                  <a:lnTo>
                    <a:pt x="9089" y="14720"/>
                  </a:lnTo>
                  <a:lnTo>
                    <a:pt x="9096" y="14714"/>
                  </a:lnTo>
                  <a:lnTo>
                    <a:pt x="9104" y="14708"/>
                  </a:lnTo>
                  <a:lnTo>
                    <a:pt x="9111" y="14702"/>
                  </a:lnTo>
                  <a:lnTo>
                    <a:pt x="9118" y="14696"/>
                  </a:lnTo>
                  <a:lnTo>
                    <a:pt x="9125" y="14696"/>
                  </a:lnTo>
                  <a:lnTo>
                    <a:pt x="9132" y="14696"/>
                  </a:lnTo>
                  <a:lnTo>
                    <a:pt x="9139" y="14696"/>
                  </a:lnTo>
                  <a:lnTo>
                    <a:pt x="9146" y="14690"/>
                  </a:lnTo>
                  <a:lnTo>
                    <a:pt x="9150" y="14685"/>
                  </a:lnTo>
                  <a:lnTo>
                    <a:pt x="9154" y="14679"/>
                  </a:lnTo>
                  <a:lnTo>
                    <a:pt x="9161" y="14679"/>
                  </a:lnTo>
                  <a:lnTo>
                    <a:pt x="9168" y="14673"/>
                  </a:lnTo>
                  <a:lnTo>
                    <a:pt x="9175" y="14667"/>
                  </a:lnTo>
                  <a:lnTo>
                    <a:pt x="9182" y="14661"/>
                  </a:lnTo>
                  <a:lnTo>
                    <a:pt x="9189" y="14655"/>
                  </a:lnTo>
                  <a:lnTo>
                    <a:pt x="9193" y="14649"/>
                  </a:lnTo>
                  <a:lnTo>
                    <a:pt x="9200" y="14649"/>
                  </a:lnTo>
                  <a:lnTo>
                    <a:pt x="9207" y="14649"/>
                  </a:lnTo>
                  <a:lnTo>
                    <a:pt x="9214" y="14643"/>
                  </a:lnTo>
                  <a:lnTo>
                    <a:pt x="9218" y="14637"/>
                  </a:lnTo>
                  <a:lnTo>
                    <a:pt x="9221" y="14625"/>
                  </a:lnTo>
                  <a:lnTo>
                    <a:pt x="9225" y="14613"/>
                  </a:lnTo>
                  <a:lnTo>
                    <a:pt x="9229" y="14607"/>
                  </a:lnTo>
                  <a:lnTo>
                    <a:pt x="9232" y="14601"/>
                  </a:lnTo>
                  <a:lnTo>
                    <a:pt x="9236" y="14595"/>
                  </a:lnTo>
                  <a:lnTo>
                    <a:pt x="9239" y="14589"/>
                  </a:lnTo>
                  <a:lnTo>
                    <a:pt x="9243" y="14583"/>
                  </a:lnTo>
                  <a:lnTo>
                    <a:pt x="9246" y="14577"/>
                  </a:lnTo>
                  <a:lnTo>
                    <a:pt x="9254" y="14571"/>
                  </a:lnTo>
                  <a:lnTo>
                    <a:pt x="9261" y="14565"/>
                  </a:lnTo>
                  <a:lnTo>
                    <a:pt x="9268" y="14560"/>
                  </a:lnTo>
                  <a:lnTo>
                    <a:pt x="9271" y="14548"/>
                  </a:lnTo>
                  <a:lnTo>
                    <a:pt x="9275" y="14536"/>
                  </a:lnTo>
                  <a:lnTo>
                    <a:pt x="9279" y="14524"/>
                  </a:lnTo>
                  <a:lnTo>
                    <a:pt x="9282" y="14518"/>
                  </a:lnTo>
                  <a:lnTo>
                    <a:pt x="9286" y="14512"/>
                  </a:lnTo>
                  <a:lnTo>
                    <a:pt x="9289" y="14506"/>
                  </a:lnTo>
                  <a:lnTo>
                    <a:pt x="9293" y="14500"/>
                  </a:lnTo>
                  <a:lnTo>
                    <a:pt x="9296" y="14494"/>
                  </a:lnTo>
                  <a:lnTo>
                    <a:pt x="9300" y="14488"/>
                  </a:lnTo>
                  <a:lnTo>
                    <a:pt x="9307" y="14482"/>
                  </a:lnTo>
                  <a:lnTo>
                    <a:pt x="9314" y="14476"/>
                  </a:lnTo>
                  <a:lnTo>
                    <a:pt x="9321" y="14470"/>
                  </a:lnTo>
                  <a:lnTo>
                    <a:pt x="9325" y="14458"/>
                  </a:lnTo>
                  <a:lnTo>
                    <a:pt x="9329" y="14446"/>
                  </a:lnTo>
                  <a:lnTo>
                    <a:pt x="9332" y="14435"/>
                  </a:lnTo>
                  <a:lnTo>
                    <a:pt x="9336" y="14429"/>
                  </a:lnTo>
                  <a:lnTo>
                    <a:pt x="9339" y="14423"/>
                  </a:lnTo>
                  <a:lnTo>
                    <a:pt x="9343" y="14417"/>
                  </a:lnTo>
                  <a:lnTo>
                    <a:pt x="9346" y="14411"/>
                  </a:lnTo>
                  <a:lnTo>
                    <a:pt x="9350" y="14399"/>
                  </a:lnTo>
                  <a:lnTo>
                    <a:pt x="9354" y="14393"/>
                  </a:lnTo>
                  <a:lnTo>
                    <a:pt x="9361" y="14387"/>
                  </a:lnTo>
                  <a:lnTo>
                    <a:pt x="9368" y="14381"/>
                  </a:lnTo>
                  <a:lnTo>
                    <a:pt x="9375" y="14375"/>
                  </a:lnTo>
                  <a:lnTo>
                    <a:pt x="9379" y="14363"/>
                  </a:lnTo>
                  <a:lnTo>
                    <a:pt x="9382" y="14351"/>
                  </a:lnTo>
                  <a:lnTo>
                    <a:pt x="9386" y="14339"/>
                  </a:lnTo>
                  <a:lnTo>
                    <a:pt x="9389" y="14333"/>
                  </a:lnTo>
                  <a:lnTo>
                    <a:pt x="9393" y="14327"/>
                  </a:lnTo>
                  <a:lnTo>
                    <a:pt x="9396" y="14321"/>
                  </a:lnTo>
                  <a:lnTo>
                    <a:pt x="9400" y="14315"/>
                  </a:lnTo>
                  <a:lnTo>
                    <a:pt x="9404" y="14310"/>
                  </a:lnTo>
                  <a:lnTo>
                    <a:pt x="9407" y="14304"/>
                  </a:lnTo>
                  <a:lnTo>
                    <a:pt x="9414" y="14298"/>
                  </a:lnTo>
                  <a:lnTo>
                    <a:pt x="9421" y="14292"/>
                  </a:lnTo>
                  <a:lnTo>
                    <a:pt x="9429" y="14286"/>
                  </a:lnTo>
                  <a:lnTo>
                    <a:pt x="9429" y="14274"/>
                  </a:lnTo>
                  <a:lnTo>
                    <a:pt x="9429" y="14262"/>
                  </a:lnTo>
                  <a:lnTo>
                    <a:pt x="9429" y="14250"/>
                  </a:lnTo>
                  <a:lnTo>
                    <a:pt x="9429" y="14238"/>
                  </a:lnTo>
                  <a:lnTo>
                    <a:pt x="9429" y="14226"/>
                  </a:lnTo>
                  <a:lnTo>
                    <a:pt x="9429" y="14214"/>
                  </a:lnTo>
                  <a:lnTo>
                    <a:pt x="9429" y="14202"/>
                  </a:lnTo>
                  <a:lnTo>
                    <a:pt x="9429" y="14190"/>
                  </a:lnTo>
                  <a:lnTo>
                    <a:pt x="9429" y="14179"/>
                  </a:lnTo>
                  <a:lnTo>
                    <a:pt x="9432" y="14173"/>
                  </a:lnTo>
                  <a:lnTo>
                    <a:pt x="9436" y="14167"/>
                  </a:lnTo>
                  <a:lnTo>
                    <a:pt x="9439" y="14161"/>
                  </a:lnTo>
                  <a:lnTo>
                    <a:pt x="9439" y="14149"/>
                  </a:lnTo>
                  <a:lnTo>
                    <a:pt x="9439" y="14137"/>
                  </a:lnTo>
                  <a:lnTo>
                    <a:pt x="9439" y="14125"/>
                  </a:lnTo>
                  <a:lnTo>
                    <a:pt x="9443" y="14113"/>
                  </a:lnTo>
                  <a:lnTo>
                    <a:pt x="9443" y="14101"/>
                  </a:lnTo>
                  <a:lnTo>
                    <a:pt x="9446" y="14089"/>
                  </a:lnTo>
                  <a:lnTo>
                    <a:pt x="9446" y="14077"/>
                  </a:lnTo>
                  <a:lnTo>
                    <a:pt x="9446" y="14065"/>
                  </a:lnTo>
                  <a:lnTo>
                    <a:pt x="9446" y="14054"/>
                  </a:lnTo>
                  <a:lnTo>
                    <a:pt x="9450" y="14048"/>
                  </a:lnTo>
                  <a:lnTo>
                    <a:pt x="9454" y="14042"/>
                  </a:lnTo>
                  <a:lnTo>
                    <a:pt x="9457" y="14036"/>
                  </a:lnTo>
                  <a:lnTo>
                    <a:pt x="9457" y="14024"/>
                  </a:lnTo>
                  <a:lnTo>
                    <a:pt x="9457" y="14012"/>
                  </a:lnTo>
                  <a:lnTo>
                    <a:pt x="9457" y="14000"/>
                  </a:lnTo>
                  <a:lnTo>
                    <a:pt x="9457" y="13988"/>
                  </a:lnTo>
                  <a:lnTo>
                    <a:pt x="9457" y="13976"/>
                  </a:lnTo>
                  <a:lnTo>
                    <a:pt x="9461" y="13970"/>
                  </a:lnTo>
                  <a:lnTo>
                    <a:pt x="9461" y="13958"/>
                  </a:lnTo>
                  <a:lnTo>
                    <a:pt x="9461" y="13946"/>
                  </a:lnTo>
                  <a:lnTo>
                    <a:pt x="9461" y="13935"/>
                  </a:lnTo>
                  <a:lnTo>
                    <a:pt x="9464" y="13929"/>
                  </a:lnTo>
                  <a:lnTo>
                    <a:pt x="9468" y="13923"/>
                  </a:lnTo>
                  <a:lnTo>
                    <a:pt x="9471" y="13917"/>
                  </a:lnTo>
                  <a:lnTo>
                    <a:pt x="9471" y="13905"/>
                  </a:lnTo>
                  <a:lnTo>
                    <a:pt x="9471" y="13893"/>
                  </a:lnTo>
                  <a:lnTo>
                    <a:pt x="9471" y="13881"/>
                  </a:lnTo>
                  <a:lnTo>
                    <a:pt x="9475" y="13875"/>
                  </a:lnTo>
                  <a:lnTo>
                    <a:pt x="9479" y="13869"/>
                  </a:lnTo>
                  <a:lnTo>
                    <a:pt x="9482" y="13863"/>
                  </a:lnTo>
                  <a:lnTo>
                    <a:pt x="9482" y="13851"/>
                  </a:lnTo>
                  <a:lnTo>
                    <a:pt x="9486" y="13839"/>
                  </a:lnTo>
                  <a:lnTo>
                    <a:pt x="9489" y="13827"/>
                  </a:lnTo>
                  <a:lnTo>
                    <a:pt x="9493" y="13821"/>
                  </a:lnTo>
                  <a:lnTo>
                    <a:pt x="9496" y="13815"/>
                  </a:lnTo>
                  <a:lnTo>
                    <a:pt x="9500" y="13810"/>
                  </a:lnTo>
                  <a:lnTo>
                    <a:pt x="9504" y="13786"/>
                  </a:lnTo>
                  <a:lnTo>
                    <a:pt x="9507" y="13762"/>
                  </a:lnTo>
                  <a:lnTo>
                    <a:pt x="9511" y="13738"/>
                  </a:lnTo>
                  <a:lnTo>
                    <a:pt x="9518" y="13714"/>
                  </a:lnTo>
                  <a:lnTo>
                    <a:pt x="9525" y="13690"/>
                  </a:lnTo>
                  <a:lnTo>
                    <a:pt x="9532" y="13667"/>
                  </a:lnTo>
                  <a:lnTo>
                    <a:pt x="9539" y="13643"/>
                  </a:lnTo>
                  <a:lnTo>
                    <a:pt x="9546" y="13619"/>
                  </a:lnTo>
                  <a:lnTo>
                    <a:pt x="9554" y="13589"/>
                  </a:lnTo>
                  <a:lnTo>
                    <a:pt x="9561" y="13565"/>
                  </a:lnTo>
                  <a:lnTo>
                    <a:pt x="9568" y="13542"/>
                  </a:lnTo>
                  <a:lnTo>
                    <a:pt x="9575" y="13518"/>
                  </a:lnTo>
                  <a:lnTo>
                    <a:pt x="9582" y="13488"/>
                  </a:lnTo>
                  <a:lnTo>
                    <a:pt x="9589" y="13458"/>
                  </a:lnTo>
                  <a:lnTo>
                    <a:pt x="9596" y="13429"/>
                  </a:lnTo>
                  <a:lnTo>
                    <a:pt x="9604" y="13405"/>
                  </a:lnTo>
                  <a:lnTo>
                    <a:pt x="9611" y="13381"/>
                  </a:lnTo>
                  <a:lnTo>
                    <a:pt x="9618" y="13357"/>
                  </a:lnTo>
                  <a:lnTo>
                    <a:pt x="9625" y="13327"/>
                  </a:lnTo>
                  <a:lnTo>
                    <a:pt x="9632" y="13304"/>
                  </a:lnTo>
                  <a:lnTo>
                    <a:pt x="9639" y="13280"/>
                  </a:lnTo>
                  <a:lnTo>
                    <a:pt x="9650" y="13256"/>
                  </a:lnTo>
                  <a:lnTo>
                    <a:pt x="9661" y="13232"/>
                  </a:lnTo>
                  <a:lnTo>
                    <a:pt x="9671" y="13208"/>
                  </a:lnTo>
                  <a:lnTo>
                    <a:pt x="9679" y="13179"/>
                  </a:lnTo>
                  <a:lnTo>
                    <a:pt x="9686" y="13155"/>
                  </a:lnTo>
                  <a:lnTo>
                    <a:pt x="9689" y="13131"/>
                  </a:lnTo>
                  <a:lnTo>
                    <a:pt x="9696" y="13107"/>
                  </a:lnTo>
                  <a:lnTo>
                    <a:pt x="9704" y="13083"/>
                  </a:lnTo>
                  <a:lnTo>
                    <a:pt x="9711" y="13060"/>
                  </a:lnTo>
                  <a:lnTo>
                    <a:pt x="9718" y="13036"/>
                  </a:lnTo>
                  <a:lnTo>
                    <a:pt x="9725" y="13018"/>
                  </a:lnTo>
                  <a:lnTo>
                    <a:pt x="9729" y="13000"/>
                  </a:lnTo>
                  <a:lnTo>
                    <a:pt x="9736" y="12982"/>
                  </a:lnTo>
                  <a:lnTo>
                    <a:pt x="9743" y="12964"/>
                  </a:lnTo>
                  <a:lnTo>
                    <a:pt x="9750" y="12952"/>
                  </a:lnTo>
                  <a:lnTo>
                    <a:pt x="9754" y="12935"/>
                  </a:lnTo>
                  <a:lnTo>
                    <a:pt x="9757" y="12923"/>
                  </a:lnTo>
                  <a:lnTo>
                    <a:pt x="9761" y="12911"/>
                  </a:lnTo>
                  <a:lnTo>
                    <a:pt x="9768" y="12899"/>
                  </a:lnTo>
                  <a:lnTo>
                    <a:pt x="9771" y="12887"/>
                  </a:lnTo>
                  <a:lnTo>
                    <a:pt x="9775" y="12881"/>
                  </a:lnTo>
                  <a:lnTo>
                    <a:pt x="9779" y="12869"/>
                  </a:lnTo>
                  <a:lnTo>
                    <a:pt x="9779" y="12863"/>
                  </a:lnTo>
                  <a:lnTo>
                    <a:pt x="9779" y="12857"/>
                  </a:lnTo>
                  <a:lnTo>
                    <a:pt x="9782" y="12857"/>
                  </a:lnTo>
                  <a:lnTo>
                    <a:pt x="9786" y="12857"/>
                  </a:lnTo>
                  <a:lnTo>
                    <a:pt x="9796" y="12762"/>
                  </a:lnTo>
                  <a:lnTo>
                    <a:pt x="9804" y="12679"/>
                  </a:lnTo>
                  <a:lnTo>
                    <a:pt x="9811" y="12607"/>
                  </a:lnTo>
                  <a:lnTo>
                    <a:pt x="9818" y="12542"/>
                  </a:lnTo>
                  <a:lnTo>
                    <a:pt x="9825" y="12482"/>
                  </a:lnTo>
                  <a:lnTo>
                    <a:pt x="9832" y="12435"/>
                  </a:lnTo>
                  <a:lnTo>
                    <a:pt x="9836" y="12381"/>
                  </a:lnTo>
                  <a:lnTo>
                    <a:pt x="9839" y="12339"/>
                  </a:lnTo>
                  <a:lnTo>
                    <a:pt x="9843" y="12304"/>
                  </a:lnTo>
                  <a:lnTo>
                    <a:pt x="9846" y="12268"/>
                  </a:lnTo>
                  <a:lnTo>
                    <a:pt x="9850" y="12244"/>
                  </a:lnTo>
                  <a:lnTo>
                    <a:pt x="9854" y="12226"/>
                  </a:lnTo>
                  <a:lnTo>
                    <a:pt x="9854" y="12202"/>
                  </a:lnTo>
                  <a:lnTo>
                    <a:pt x="9854" y="12190"/>
                  </a:lnTo>
                  <a:lnTo>
                    <a:pt x="9854" y="12179"/>
                  </a:lnTo>
                  <a:lnTo>
                    <a:pt x="9857" y="12173"/>
                  </a:lnTo>
                  <a:lnTo>
                    <a:pt x="9857" y="12179"/>
                  </a:lnTo>
                  <a:lnTo>
                    <a:pt x="9857" y="12185"/>
                  </a:lnTo>
                  <a:lnTo>
                    <a:pt x="9857" y="12196"/>
                  </a:lnTo>
                  <a:lnTo>
                    <a:pt x="9857" y="12208"/>
                  </a:lnTo>
                  <a:lnTo>
                    <a:pt x="9854" y="12214"/>
                  </a:lnTo>
                  <a:lnTo>
                    <a:pt x="9850" y="12220"/>
                  </a:lnTo>
                  <a:lnTo>
                    <a:pt x="9850" y="12226"/>
                  </a:lnTo>
                  <a:lnTo>
                    <a:pt x="9850" y="12238"/>
                  </a:lnTo>
                  <a:lnTo>
                    <a:pt x="9850" y="12250"/>
                  </a:lnTo>
                  <a:lnTo>
                    <a:pt x="9850" y="12256"/>
                  </a:lnTo>
                  <a:lnTo>
                    <a:pt x="9850" y="12262"/>
                  </a:lnTo>
                  <a:lnTo>
                    <a:pt x="9850" y="12268"/>
                  </a:lnTo>
                  <a:lnTo>
                    <a:pt x="9850" y="12274"/>
                  </a:lnTo>
                  <a:lnTo>
                    <a:pt x="9854" y="12274"/>
                  </a:lnTo>
                  <a:lnTo>
                    <a:pt x="9857" y="12268"/>
                  </a:lnTo>
                  <a:lnTo>
                    <a:pt x="9857" y="12262"/>
                  </a:lnTo>
                  <a:lnTo>
                    <a:pt x="9861" y="12250"/>
                  </a:lnTo>
                  <a:lnTo>
                    <a:pt x="9864" y="12232"/>
                  </a:lnTo>
                  <a:lnTo>
                    <a:pt x="9868" y="12214"/>
                  </a:lnTo>
                  <a:lnTo>
                    <a:pt x="9871" y="12196"/>
                  </a:lnTo>
                  <a:lnTo>
                    <a:pt x="9879" y="12167"/>
                  </a:lnTo>
                  <a:lnTo>
                    <a:pt x="9882" y="12137"/>
                  </a:lnTo>
                  <a:lnTo>
                    <a:pt x="9889" y="12101"/>
                  </a:lnTo>
                  <a:lnTo>
                    <a:pt x="9896" y="12060"/>
                  </a:lnTo>
                  <a:lnTo>
                    <a:pt x="9907" y="12018"/>
                  </a:lnTo>
                  <a:lnTo>
                    <a:pt x="9918" y="11964"/>
                  </a:lnTo>
                  <a:lnTo>
                    <a:pt x="9929" y="11905"/>
                  </a:lnTo>
                  <a:lnTo>
                    <a:pt x="9929" y="11881"/>
                  </a:lnTo>
                  <a:lnTo>
                    <a:pt x="9932" y="11857"/>
                  </a:lnTo>
                  <a:lnTo>
                    <a:pt x="9936" y="11833"/>
                  </a:lnTo>
                  <a:lnTo>
                    <a:pt x="9939" y="11810"/>
                  </a:lnTo>
                  <a:lnTo>
                    <a:pt x="9943" y="11786"/>
                  </a:lnTo>
                  <a:lnTo>
                    <a:pt x="9946" y="11762"/>
                  </a:lnTo>
                  <a:lnTo>
                    <a:pt x="9950" y="11738"/>
                  </a:lnTo>
                  <a:lnTo>
                    <a:pt x="9954" y="11714"/>
                  </a:lnTo>
                  <a:lnTo>
                    <a:pt x="9957" y="11685"/>
                  </a:lnTo>
                  <a:lnTo>
                    <a:pt x="9961" y="11661"/>
                  </a:lnTo>
                  <a:lnTo>
                    <a:pt x="9964" y="11637"/>
                  </a:lnTo>
                  <a:lnTo>
                    <a:pt x="9968" y="11613"/>
                  </a:lnTo>
                  <a:lnTo>
                    <a:pt x="9971" y="11583"/>
                  </a:lnTo>
                  <a:lnTo>
                    <a:pt x="9975" y="11554"/>
                  </a:lnTo>
                  <a:lnTo>
                    <a:pt x="9979" y="11524"/>
                  </a:lnTo>
                  <a:lnTo>
                    <a:pt x="9982" y="11500"/>
                  </a:lnTo>
                  <a:lnTo>
                    <a:pt x="9986" y="11476"/>
                  </a:lnTo>
                  <a:lnTo>
                    <a:pt x="9989" y="11452"/>
                  </a:lnTo>
                  <a:lnTo>
                    <a:pt x="9993" y="11429"/>
                  </a:lnTo>
                  <a:lnTo>
                    <a:pt x="9996" y="11399"/>
                  </a:lnTo>
                  <a:lnTo>
                    <a:pt x="10000" y="11375"/>
                  </a:lnTo>
                  <a:lnTo>
                    <a:pt x="10007" y="11351"/>
                  </a:lnTo>
                  <a:lnTo>
                    <a:pt x="10014" y="11327"/>
                  </a:lnTo>
                  <a:lnTo>
                    <a:pt x="10018" y="11304"/>
                  </a:lnTo>
                  <a:lnTo>
                    <a:pt x="10021" y="11274"/>
                  </a:lnTo>
                  <a:lnTo>
                    <a:pt x="10021" y="11250"/>
                  </a:lnTo>
                  <a:lnTo>
                    <a:pt x="10021" y="11226"/>
                  </a:lnTo>
                  <a:lnTo>
                    <a:pt x="10025" y="11202"/>
                  </a:lnTo>
                  <a:lnTo>
                    <a:pt x="10029" y="11179"/>
                  </a:lnTo>
                  <a:lnTo>
                    <a:pt x="10032" y="11155"/>
                  </a:lnTo>
                  <a:lnTo>
                    <a:pt x="10036" y="11131"/>
                  </a:lnTo>
                  <a:lnTo>
                    <a:pt x="10039" y="11113"/>
                  </a:lnTo>
                  <a:lnTo>
                    <a:pt x="10043" y="11095"/>
                  </a:lnTo>
                  <a:lnTo>
                    <a:pt x="10046" y="11077"/>
                  </a:lnTo>
                  <a:lnTo>
                    <a:pt x="10050" y="11060"/>
                  </a:lnTo>
                  <a:lnTo>
                    <a:pt x="10054" y="11048"/>
                  </a:lnTo>
                  <a:lnTo>
                    <a:pt x="10054" y="11030"/>
                  </a:lnTo>
                  <a:lnTo>
                    <a:pt x="10054" y="11018"/>
                  </a:lnTo>
                  <a:lnTo>
                    <a:pt x="10054" y="11006"/>
                  </a:lnTo>
                  <a:lnTo>
                    <a:pt x="10057" y="10994"/>
                  </a:lnTo>
                  <a:lnTo>
                    <a:pt x="10061" y="10982"/>
                  </a:lnTo>
                  <a:lnTo>
                    <a:pt x="10064" y="10976"/>
                  </a:lnTo>
                  <a:lnTo>
                    <a:pt x="10064" y="10964"/>
                  </a:lnTo>
                  <a:lnTo>
                    <a:pt x="10064" y="10958"/>
                  </a:lnTo>
                  <a:lnTo>
                    <a:pt x="10064" y="10952"/>
                  </a:lnTo>
                  <a:lnTo>
                    <a:pt x="10068" y="10952"/>
                  </a:lnTo>
                  <a:lnTo>
                    <a:pt x="10071" y="10952"/>
                  </a:lnTo>
                  <a:lnTo>
                    <a:pt x="10079" y="10726"/>
                  </a:lnTo>
                  <a:lnTo>
                    <a:pt x="10082" y="10524"/>
                  </a:lnTo>
                  <a:lnTo>
                    <a:pt x="10086" y="10345"/>
                  </a:lnTo>
                  <a:lnTo>
                    <a:pt x="10089" y="10167"/>
                  </a:lnTo>
                  <a:lnTo>
                    <a:pt x="10093" y="10006"/>
                  </a:lnTo>
                  <a:lnTo>
                    <a:pt x="10096" y="9863"/>
                  </a:lnTo>
                  <a:lnTo>
                    <a:pt x="10100" y="9720"/>
                  </a:lnTo>
                  <a:lnTo>
                    <a:pt x="10100" y="9595"/>
                  </a:lnTo>
                  <a:lnTo>
                    <a:pt x="10100" y="9488"/>
                  </a:lnTo>
                  <a:lnTo>
                    <a:pt x="10104" y="9387"/>
                  </a:lnTo>
                  <a:lnTo>
                    <a:pt x="10107" y="9298"/>
                  </a:lnTo>
                  <a:lnTo>
                    <a:pt x="10107" y="9220"/>
                  </a:lnTo>
                  <a:lnTo>
                    <a:pt x="10107" y="9143"/>
                  </a:lnTo>
                  <a:lnTo>
                    <a:pt x="10104" y="9077"/>
                  </a:lnTo>
                  <a:lnTo>
                    <a:pt x="10100" y="9024"/>
                  </a:lnTo>
                  <a:lnTo>
                    <a:pt x="10100" y="8970"/>
                  </a:lnTo>
                  <a:lnTo>
                    <a:pt x="10100" y="8929"/>
                  </a:lnTo>
                  <a:lnTo>
                    <a:pt x="10100" y="8893"/>
                  </a:lnTo>
                  <a:lnTo>
                    <a:pt x="10100" y="8857"/>
                  </a:lnTo>
                  <a:lnTo>
                    <a:pt x="10100" y="8833"/>
                  </a:lnTo>
                  <a:lnTo>
                    <a:pt x="10100" y="8815"/>
                  </a:lnTo>
                  <a:lnTo>
                    <a:pt x="10100" y="8798"/>
                  </a:lnTo>
                  <a:lnTo>
                    <a:pt x="10100" y="8786"/>
                  </a:lnTo>
                  <a:lnTo>
                    <a:pt x="10100" y="8780"/>
                  </a:lnTo>
                  <a:lnTo>
                    <a:pt x="10100" y="8768"/>
                  </a:lnTo>
                  <a:lnTo>
                    <a:pt x="10100" y="8762"/>
                  </a:lnTo>
                  <a:lnTo>
                    <a:pt x="10100" y="8756"/>
                  </a:lnTo>
                  <a:lnTo>
                    <a:pt x="10100" y="8750"/>
                  </a:lnTo>
                  <a:lnTo>
                    <a:pt x="10104" y="8750"/>
                  </a:lnTo>
                  <a:lnTo>
                    <a:pt x="10104" y="8744"/>
                  </a:lnTo>
                  <a:lnTo>
                    <a:pt x="10107" y="8738"/>
                  </a:lnTo>
                  <a:lnTo>
                    <a:pt x="10111" y="8732"/>
                  </a:lnTo>
                  <a:lnTo>
                    <a:pt x="10114" y="8726"/>
                  </a:lnTo>
                  <a:lnTo>
                    <a:pt x="10121" y="8720"/>
                  </a:lnTo>
                  <a:lnTo>
                    <a:pt x="10129" y="8708"/>
                  </a:lnTo>
                  <a:lnTo>
                    <a:pt x="10136" y="8690"/>
                  </a:lnTo>
                  <a:lnTo>
                    <a:pt x="10143" y="8667"/>
                  </a:lnTo>
                  <a:lnTo>
                    <a:pt x="10150" y="8637"/>
                  </a:lnTo>
                  <a:lnTo>
                    <a:pt x="10161" y="8607"/>
                  </a:lnTo>
                  <a:lnTo>
                    <a:pt x="10171" y="8571"/>
                  </a:lnTo>
                  <a:lnTo>
                    <a:pt x="10186" y="8524"/>
                  </a:lnTo>
                  <a:lnTo>
                    <a:pt x="10196" y="8476"/>
                  </a:lnTo>
                  <a:lnTo>
                    <a:pt x="10211" y="8417"/>
                  </a:lnTo>
                  <a:lnTo>
                    <a:pt x="10225" y="8345"/>
                  </a:lnTo>
                  <a:lnTo>
                    <a:pt x="10243" y="8274"/>
                  </a:lnTo>
                  <a:lnTo>
                    <a:pt x="10264" y="8190"/>
                  </a:lnTo>
                  <a:lnTo>
                    <a:pt x="10286" y="8095"/>
                  </a:lnTo>
                  <a:lnTo>
                    <a:pt x="10286" y="8083"/>
                  </a:lnTo>
                  <a:lnTo>
                    <a:pt x="10286" y="8071"/>
                  </a:lnTo>
                  <a:lnTo>
                    <a:pt x="10286" y="8060"/>
                  </a:lnTo>
                  <a:lnTo>
                    <a:pt x="10289" y="8048"/>
                  </a:lnTo>
                  <a:lnTo>
                    <a:pt x="10293" y="8036"/>
                  </a:lnTo>
                  <a:lnTo>
                    <a:pt x="10296" y="8024"/>
                  </a:lnTo>
                  <a:lnTo>
                    <a:pt x="10296" y="8006"/>
                  </a:lnTo>
                  <a:lnTo>
                    <a:pt x="10296" y="7988"/>
                  </a:lnTo>
                  <a:lnTo>
                    <a:pt x="10300" y="7970"/>
                  </a:lnTo>
                  <a:lnTo>
                    <a:pt x="10304" y="7958"/>
                  </a:lnTo>
                  <a:lnTo>
                    <a:pt x="10307" y="7940"/>
                  </a:lnTo>
                  <a:lnTo>
                    <a:pt x="10311" y="7923"/>
                  </a:lnTo>
                  <a:lnTo>
                    <a:pt x="10311" y="7905"/>
                  </a:lnTo>
                  <a:lnTo>
                    <a:pt x="10311" y="7881"/>
                  </a:lnTo>
                  <a:lnTo>
                    <a:pt x="10314" y="7857"/>
                  </a:lnTo>
                  <a:lnTo>
                    <a:pt x="10318" y="7839"/>
                  </a:lnTo>
                  <a:lnTo>
                    <a:pt x="10321" y="7821"/>
                  </a:lnTo>
                  <a:lnTo>
                    <a:pt x="10325" y="7804"/>
                  </a:lnTo>
                  <a:lnTo>
                    <a:pt x="10329" y="7786"/>
                  </a:lnTo>
                  <a:lnTo>
                    <a:pt x="10332" y="7762"/>
                  </a:lnTo>
                  <a:lnTo>
                    <a:pt x="10336" y="7738"/>
                  </a:lnTo>
                  <a:lnTo>
                    <a:pt x="10339" y="7720"/>
                  </a:lnTo>
                  <a:lnTo>
                    <a:pt x="10343" y="7702"/>
                  </a:lnTo>
                  <a:lnTo>
                    <a:pt x="10346" y="7685"/>
                  </a:lnTo>
                  <a:lnTo>
                    <a:pt x="10346" y="7661"/>
                  </a:lnTo>
                  <a:lnTo>
                    <a:pt x="10350" y="7637"/>
                  </a:lnTo>
                  <a:lnTo>
                    <a:pt x="10354" y="7613"/>
                  </a:lnTo>
                  <a:lnTo>
                    <a:pt x="10357" y="7589"/>
                  </a:lnTo>
                  <a:lnTo>
                    <a:pt x="10361" y="7565"/>
                  </a:lnTo>
                  <a:lnTo>
                    <a:pt x="10364" y="7548"/>
                  </a:lnTo>
                  <a:lnTo>
                    <a:pt x="10368" y="7524"/>
                  </a:lnTo>
                  <a:lnTo>
                    <a:pt x="10371" y="7500"/>
                  </a:lnTo>
                  <a:lnTo>
                    <a:pt x="10375" y="7482"/>
                  </a:lnTo>
                  <a:lnTo>
                    <a:pt x="10379" y="7464"/>
                  </a:lnTo>
                  <a:lnTo>
                    <a:pt x="10382" y="7446"/>
                  </a:lnTo>
                  <a:lnTo>
                    <a:pt x="10386" y="7429"/>
                  </a:lnTo>
                  <a:lnTo>
                    <a:pt x="10389" y="7411"/>
                  </a:lnTo>
                  <a:lnTo>
                    <a:pt x="10393" y="7393"/>
                  </a:lnTo>
                  <a:lnTo>
                    <a:pt x="10396" y="7375"/>
                  </a:lnTo>
                  <a:lnTo>
                    <a:pt x="10400" y="7357"/>
                  </a:lnTo>
                  <a:lnTo>
                    <a:pt x="10404" y="7339"/>
                  </a:lnTo>
                  <a:lnTo>
                    <a:pt x="10407" y="7327"/>
                  </a:lnTo>
                  <a:lnTo>
                    <a:pt x="10411" y="7315"/>
                  </a:lnTo>
                  <a:lnTo>
                    <a:pt x="10414" y="7304"/>
                  </a:lnTo>
                  <a:lnTo>
                    <a:pt x="10418" y="7292"/>
                  </a:lnTo>
                  <a:lnTo>
                    <a:pt x="10421" y="7280"/>
                  </a:lnTo>
                  <a:lnTo>
                    <a:pt x="10425" y="7268"/>
                  </a:lnTo>
                  <a:lnTo>
                    <a:pt x="10429" y="7262"/>
                  </a:lnTo>
                  <a:lnTo>
                    <a:pt x="10432" y="7250"/>
                  </a:lnTo>
                  <a:lnTo>
                    <a:pt x="10436" y="7238"/>
                  </a:lnTo>
                  <a:lnTo>
                    <a:pt x="10439" y="7226"/>
                  </a:lnTo>
                  <a:lnTo>
                    <a:pt x="10443" y="7214"/>
                  </a:lnTo>
                  <a:lnTo>
                    <a:pt x="10446" y="7202"/>
                  </a:lnTo>
                  <a:lnTo>
                    <a:pt x="10450" y="7190"/>
                  </a:lnTo>
                  <a:lnTo>
                    <a:pt x="10454" y="7179"/>
                  </a:lnTo>
                  <a:lnTo>
                    <a:pt x="10457" y="7167"/>
                  </a:lnTo>
                  <a:lnTo>
                    <a:pt x="10461" y="7155"/>
                  </a:lnTo>
                  <a:lnTo>
                    <a:pt x="10464" y="7143"/>
                  </a:lnTo>
                  <a:lnTo>
                    <a:pt x="10468" y="7137"/>
                  </a:lnTo>
                  <a:lnTo>
                    <a:pt x="10475" y="7131"/>
                  </a:lnTo>
                  <a:lnTo>
                    <a:pt x="10479" y="7119"/>
                  </a:lnTo>
                  <a:lnTo>
                    <a:pt x="10482" y="7107"/>
                  </a:lnTo>
                  <a:lnTo>
                    <a:pt x="10486" y="7095"/>
                  </a:lnTo>
                  <a:lnTo>
                    <a:pt x="10489" y="7083"/>
                  </a:lnTo>
                  <a:lnTo>
                    <a:pt x="10496" y="7077"/>
                  </a:lnTo>
                  <a:lnTo>
                    <a:pt x="10504" y="7071"/>
                  </a:lnTo>
                  <a:lnTo>
                    <a:pt x="10507" y="7060"/>
                  </a:lnTo>
                  <a:lnTo>
                    <a:pt x="10511" y="7048"/>
                  </a:lnTo>
                  <a:lnTo>
                    <a:pt x="10514" y="7036"/>
                  </a:lnTo>
                  <a:lnTo>
                    <a:pt x="10521" y="7030"/>
                  </a:lnTo>
                  <a:lnTo>
                    <a:pt x="10529" y="7024"/>
                  </a:lnTo>
                  <a:lnTo>
                    <a:pt x="10536" y="7018"/>
                  </a:lnTo>
                  <a:lnTo>
                    <a:pt x="10539" y="7006"/>
                  </a:lnTo>
                  <a:lnTo>
                    <a:pt x="10543" y="6994"/>
                  </a:lnTo>
                  <a:lnTo>
                    <a:pt x="10546" y="6982"/>
                  </a:lnTo>
                  <a:lnTo>
                    <a:pt x="10550" y="6976"/>
                  </a:lnTo>
                  <a:lnTo>
                    <a:pt x="10554" y="6964"/>
                  </a:lnTo>
                  <a:lnTo>
                    <a:pt x="10557" y="6952"/>
                  </a:lnTo>
                  <a:lnTo>
                    <a:pt x="10561" y="6940"/>
                  </a:lnTo>
                  <a:lnTo>
                    <a:pt x="10564" y="6929"/>
                  </a:lnTo>
                  <a:lnTo>
                    <a:pt x="10568" y="6917"/>
                  </a:lnTo>
                  <a:lnTo>
                    <a:pt x="10575" y="6911"/>
                  </a:lnTo>
                  <a:lnTo>
                    <a:pt x="10582" y="6905"/>
                  </a:lnTo>
                  <a:lnTo>
                    <a:pt x="10589" y="6899"/>
                  </a:lnTo>
                  <a:lnTo>
                    <a:pt x="10593" y="6887"/>
                  </a:lnTo>
                  <a:lnTo>
                    <a:pt x="10596" y="6875"/>
                  </a:lnTo>
                  <a:lnTo>
                    <a:pt x="10600" y="6863"/>
                  </a:lnTo>
                  <a:lnTo>
                    <a:pt x="10607" y="6857"/>
                  </a:lnTo>
                  <a:lnTo>
                    <a:pt x="10611" y="6851"/>
                  </a:lnTo>
                  <a:lnTo>
                    <a:pt x="10614" y="6839"/>
                  </a:lnTo>
                  <a:lnTo>
                    <a:pt x="10618" y="6827"/>
                  </a:lnTo>
                  <a:lnTo>
                    <a:pt x="10621" y="6815"/>
                  </a:lnTo>
                  <a:lnTo>
                    <a:pt x="10625" y="6804"/>
                  </a:lnTo>
                  <a:lnTo>
                    <a:pt x="10632" y="6798"/>
                  </a:lnTo>
                  <a:lnTo>
                    <a:pt x="10639" y="6792"/>
                  </a:lnTo>
                  <a:lnTo>
                    <a:pt x="10643" y="6786"/>
                  </a:lnTo>
                  <a:lnTo>
                    <a:pt x="10657" y="6738"/>
                  </a:lnTo>
                  <a:lnTo>
                    <a:pt x="10668" y="6696"/>
                  </a:lnTo>
                  <a:lnTo>
                    <a:pt x="10679" y="6655"/>
                  </a:lnTo>
                  <a:lnTo>
                    <a:pt x="10689" y="6613"/>
                  </a:lnTo>
                  <a:lnTo>
                    <a:pt x="10700" y="6577"/>
                  </a:lnTo>
                  <a:lnTo>
                    <a:pt x="10711" y="6542"/>
                  </a:lnTo>
                  <a:lnTo>
                    <a:pt x="10718" y="6506"/>
                  </a:lnTo>
                  <a:lnTo>
                    <a:pt x="10725" y="6470"/>
                  </a:lnTo>
                  <a:lnTo>
                    <a:pt x="10732" y="6435"/>
                  </a:lnTo>
                  <a:lnTo>
                    <a:pt x="10743" y="6405"/>
                  </a:lnTo>
                  <a:lnTo>
                    <a:pt x="10750" y="6375"/>
                  </a:lnTo>
                  <a:lnTo>
                    <a:pt x="10757" y="6345"/>
                  </a:lnTo>
                  <a:lnTo>
                    <a:pt x="10761" y="6315"/>
                  </a:lnTo>
                  <a:lnTo>
                    <a:pt x="10764" y="6286"/>
                  </a:lnTo>
                  <a:lnTo>
                    <a:pt x="10768" y="6256"/>
                  </a:lnTo>
                  <a:lnTo>
                    <a:pt x="10775" y="6232"/>
                  </a:lnTo>
                  <a:lnTo>
                    <a:pt x="10782" y="6208"/>
                  </a:lnTo>
                  <a:lnTo>
                    <a:pt x="10786" y="6185"/>
                  </a:lnTo>
                  <a:lnTo>
                    <a:pt x="10789" y="6161"/>
                  </a:lnTo>
                  <a:lnTo>
                    <a:pt x="10793" y="6137"/>
                  </a:lnTo>
                  <a:lnTo>
                    <a:pt x="10800" y="6113"/>
                  </a:lnTo>
                  <a:lnTo>
                    <a:pt x="10807" y="6095"/>
                  </a:lnTo>
                  <a:lnTo>
                    <a:pt x="10814" y="6077"/>
                  </a:lnTo>
                  <a:lnTo>
                    <a:pt x="10821" y="6060"/>
                  </a:lnTo>
                  <a:lnTo>
                    <a:pt x="10825" y="6036"/>
                  </a:lnTo>
                  <a:lnTo>
                    <a:pt x="10832" y="6018"/>
                  </a:lnTo>
                  <a:lnTo>
                    <a:pt x="10839" y="6000"/>
                  </a:lnTo>
                  <a:lnTo>
                    <a:pt x="10846" y="5982"/>
                  </a:lnTo>
                  <a:lnTo>
                    <a:pt x="10854" y="5964"/>
                  </a:lnTo>
                  <a:lnTo>
                    <a:pt x="10864" y="5952"/>
                  </a:lnTo>
                  <a:lnTo>
                    <a:pt x="10871" y="5935"/>
                  </a:lnTo>
                  <a:lnTo>
                    <a:pt x="10882" y="5917"/>
                  </a:lnTo>
                  <a:lnTo>
                    <a:pt x="10893" y="5905"/>
                  </a:lnTo>
                  <a:lnTo>
                    <a:pt x="10907" y="5893"/>
                  </a:lnTo>
                  <a:lnTo>
                    <a:pt x="10921" y="5881"/>
                  </a:lnTo>
                  <a:lnTo>
                    <a:pt x="10939" y="5869"/>
                  </a:lnTo>
                  <a:lnTo>
                    <a:pt x="10954" y="5851"/>
                  </a:lnTo>
                  <a:lnTo>
                    <a:pt x="10968" y="5839"/>
                  </a:lnTo>
                  <a:lnTo>
                    <a:pt x="10986" y="5821"/>
                  </a:lnTo>
                  <a:lnTo>
                    <a:pt x="11004" y="5810"/>
                  </a:lnTo>
                  <a:lnTo>
                    <a:pt x="11025" y="5798"/>
                  </a:lnTo>
                  <a:lnTo>
                    <a:pt x="11050" y="5786"/>
                  </a:lnTo>
                  <a:lnTo>
                    <a:pt x="11071" y="5774"/>
                  </a:lnTo>
                  <a:lnTo>
                    <a:pt x="11096" y="5762"/>
                  </a:lnTo>
                  <a:lnTo>
                    <a:pt x="11121" y="5750"/>
                  </a:lnTo>
                  <a:lnTo>
                    <a:pt x="11150" y="5738"/>
                  </a:lnTo>
                  <a:lnTo>
                    <a:pt x="11182" y="5726"/>
                  </a:lnTo>
                  <a:lnTo>
                    <a:pt x="11214" y="5714"/>
                  </a:lnTo>
                  <a:lnTo>
                    <a:pt x="11271" y="5649"/>
                  </a:lnTo>
                  <a:lnTo>
                    <a:pt x="11325" y="5589"/>
                  </a:lnTo>
                  <a:lnTo>
                    <a:pt x="11379" y="5536"/>
                  </a:lnTo>
                  <a:lnTo>
                    <a:pt x="11432" y="5482"/>
                  </a:lnTo>
                  <a:lnTo>
                    <a:pt x="11486" y="5440"/>
                  </a:lnTo>
                  <a:lnTo>
                    <a:pt x="11539" y="5399"/>
                  </a:lnTo>
                  <a:lnTo>
                    <a:pt x="11593" y="5357"/>
                  </a:lnTo>
                  <a:lnTo>
                    <a:pt x="11643" y="5321"/>
                  </a:lnTo>
                  <a:lnTo>
                    <a:pt x="11693" y="5286"/>
                  </a:lnTo>
                  <a:lnTo>
                    <a:pt x="11746" y="5256"/>
                  </a:lnTo>
                  <a:lnTo>
                    <a:pt x="11800" y="5232"/>
                  </a:lnTo>
                  <a:lnTo>
                    <a:pt x="11854" y="5214"/>
                  </a:lnTo>
                  <a:lnTo>
                    <a:pt x="11904" y="5190"/>
                  </a:lnTo>
                  <a:lnTo>
                    <a:pt x="11954" y="5167"/>
                  </a:lnTo>
                  <a:lnTo>
                    <a:pt x="12004" y="5149"/>
                  </a:lnTo>
                  <a:lnTo>
                    <a:pt x="12054" y="5137"/>
                  </a:lnTo>
                  <a:lnTo>
                    <a:pt x="12104" y="5131"/>
                  </a:lnTo>
                  <a:lnTo>
                    <a:pt x="12157" y="5125"/>
                  </a:lnTo>
                  <a:lnTo>
                    <a:pt x="12207" y="5119"/>
                  </a:lnTo>
                  <a:lnTo>
                    <a:pt x="12261" y="5113"/>
                  </a:lnTo>
                  <a:lnTo>
                    <a:pt x="12314" y="5113"/>
                  </a:lnTo>
                  <a:lnTo>
                    <a:pt x="12368" y="5113"/>
                  </a:lnTo>
                  <a:lnTo>
                    <a:pt x="12421" y="5119"/>
                  </a:lnTo>
                  <a:lnTo>
                    <a:pt x="12475" y="5125"/>
                  </a:lnTo>
                  <a:lnTo>
                    <a:pt x="12529" y="5125"/>
                  </a:lnTo>
                  <a:lnTo>
                    <a:pt x="12582" y="5131"/>
                  </a:lnTo>
                  <a:lnTo>
                    <a:pt x="12636" y="5137"/>
                  </a:lnTo>
                  <a:lnTo>
                    <a:pt x="12693" y="5143"/>
                  </a:lnTo>
                  <a:lnTo>
                    <a:pt x="12750" y="5149"/>
                  </a:lnTo>
                  <a:lnTo>
                    <a:pt x="12807" y="5161"/>
                  </a:lnTo>
                  <a:lnTo>
                    <a:pt x="12864" y="5173"/>
                  </a:lnTo>
                  <a:lnTo>
                    <a:pt x="12925" y="5185"/>
                  </a:lnTo>
                  <a:lnTo>
                    <a:pt x="12986" y="5196"/>
                  </a:lnTo>
                  <a:lnTo>
                    <a:pt x="13046" y="5208"/>
                  </a:lnTo>
                  <a:lnTo>
                    <a:pt x="13111" y="5220"/>
                  </a:lnTo>
                  <a:lnTo>
                    <a:pt x="13179" y="5232"/>
                  </a:lnTo>
                  <a:lnTo>
                    <a:pt x="13243" y="5244"/>
                  </a:lnTo>
                  <a:lnTo>
                    <a:pt x="13307" y="5256"/>
                  </a:lnTo>
                  <a:lnTo>
                    <a:pt x="13375" y="5268"/>
                  </a:lnTo>
                  <a:lnTo>
                    <a:pt x="13446" y="5280"/>
                  </a:lnTo>
                  <a:lnTo>
                    <a:pt x="13518" y="5292"/>
                  </a:lnTo>
                  <a:lnTo>
                    <a:pt x="13593" y="5304"/>
                  </a:lnTo>
                  <a:lnTo>
                    <a:pt x="13668" y="5315"/>
                  </a:lnTo>
                  <a:lnTo>
                    <a:pt x="13743" y="5321"/>
                  </a:lnTo>
                  <a:lnTo>
                    <a:pt x="13821" y="5327"/>
                  </a:lnTo>
                  <a:lnTo>
                    <a:pt x="13904" y="5339"/>
                  </a:lnTo>
                  <a:lnTo>
                    <a:pt x="13986" y="5351"/>
                  </a:lnTo>
                  <a:lnTo>
                    <a:pt x="14071" y="5357"/>
                  </a:lnTo>
                  <a:lnTo>
                    <a:pt x="14111" y="5387"/>
                  </a:lnTo>
                  <a:lnTo>
                    <a:pt x="14146" y="5417"/>
                  </a:lnTo>
                  <a:lnTo>
                    <a:pt x="14175" y="5440"/>
                  </a:lnTo>
                  <a:lnTo>
                    <a:pt x="14207" y="5464"/>
                  </a:lnTo>
                  <a:lnTo>
                    <a:pt x="14236" y="5488"/>
                  </a:lnTo>
                  <a:lnTo>
                    <a:pt x="14257" y="5506"/>
                  </a:lnTo>
                  <a:lnTo>
                    <a:pt x="14279" y="5524"/>
                  </a:lnTo>
                  <a:lnTo>
                    <a:pt x="14293" y="5536"/>
                  </a:lnTo>
                  <a:lnTo>
                    <a:pt x="14307" y="5548"/>
                  </a:lnTo>
                  <a:lnTo>
                    <a:pt x="14321" y="5560"/>
                  </a:lnTo>
                  <a:lnTo>
                    <a:pt x="14332" y="5571"/>
                  </a:lnTo>
                  <a:lnTo>
                    <a:pt x="14339" y="5577"/>
                  </a:lnTo>
                  <a:lnTo>
                    <a:pt x="14346" y="5583"/>
                  </a:lnTo>
                  <a:lnTo>
                    <a:pt x="14350" y="5583"/>
                  </a:lnTo>
                  <a:lnTo>
                    <a:pt x="14354" y="5583"/>
                  </a:lnTo>
                  <a:lnTo>
                    <a:pt x="14357" y="5583"/>
                  </a:lnTo>
                  <a:lnTo>
                    <a:pt x="14357" y="5577"/>
                  </a:lnTo>
                  <a:lnTo>
                    <a:pt x="14357" y="5571"/>
                  </a:lnTo>
                  <a:lnTo>
                    <a:pt x="14357" y="5565"/>
                  </a:lnTo>
                  <a:lnTo>
                    <a:pt x="14361" y="5565"/>
                  </a:lnTo>
                  <a:lnTo>
                    <a:pt x="14364" y="5565"/>
                  </a:lnTo>
                  <a:lnTo>
                    <a:pt x="14364" y="5560"/>
                  </a:lnTo>
                  <a:lnTo>
                    <a:pt x="14368" y="5554"/>
                  </a:lnTo>
                  <a:lnTo>
                    <a:pt x="14371" y="5548"/>
                  </a:lnTo>
                  <a:lnTo>
                    <a:pt x="14375" y="5542"/>
                  </a:lnTo>
                  <a:lnTo>
                    <a:pt x="14382" y="5536"/>
                  </a:lnTo>
                  <a:lnTo>
                    <a:pt x="14393" y="5536"/>
                  </a:lnTo>
                  <a:lnTo>
                    <a:pt x="14400" y="5530"/>
                  </a:lnTo>
                  <a:lnTo>
                    <a:pt x="14411" y="5530"/>
                  </a:lnTo>
                  <a:lnTo>
                    <a:pt x="14425" y="5530"/>
                  </a:lnTo>
                  <a:lnTo>
                    <a:pt x="14443" y="5530"/>
                  </a:lnTo>
                  <a:lnTo>
                    <a:pt x="14464" y="5530"/>
                  </a:lnTo>
                  <a:lnTo>
                    <a:pt x="14489" y="5536"/>
                  </a:lnTo>
                  <a:lnTo>
                    <a:pt x="14514" y="5536"/>
                  </a:lnTo>
                  <a:lnTo>
                    <a:pt x="14543" y="5542"/>
                  </a:lnTo>
                  <a:lnTo>
                    <a:pt x="14575" y="5548"/>
                  </a:lnTo>
                  <a:lnTo>
                    <a:pt x="14611" y="5554"/>
                  </a:lnTo>
                  <a:lnTo>
                    <a:pt x="14654" y="5565"/>
                  </a:lnTo>
                  <a:lnTo>
                    <a:pt x="14700" y="5583"/>
                  </a:lnTo>
                  <a:lnTo>
                    <a:pt x="14746" y="5595"/>
                  </a:lnTo>
                  <a:lnTo>
                    <a:pt x="14800" y="5613"/>
                  </a:lnTo>
                  <a:lnTo>
                    <a:pt x="14861" y="5631"/>
                  </a:lnTo>
                  <a:lnTo>
                    <a:pt x="14925" y="5655"/>
                  </a:lnTo>
                  <a:lnTo>
                    <a:pt x="14993" y="5685"/>
                  </a:lnTo>
                  <a:lnTo>
                    <a:pt x="15071" y="5714"/>
                  </a:lnTo>
                  <a:lnTo>
                    <a:pt x="15075" y="5714"/>
                  </a:lnTo>
                  <a:lnTo>
                    <a:pt x="15079" y="5714"/>
                  </a:lnTo>
                  <a:lnTo>
                    <a:pt x="15082" y="5714"/>
                  </a:lnTo>
                  <a:lnTo>
                    <a:pt x="15086" y="5714"/>
                  </a:lnTo>
                  <a:lnTo>
                    <a:pt x="15089" y="5720"/>
                  </a:lnTo>
                  <a:lnTo>
                    <a:pt x="15093" y="5726"/>
                  </a:lnTo>
                  <a:lnTo>
                    <a:pt x="15096" y="5726"/>
                  </a:lnTo>
                  <a:lnTo>
                    <a:pt x="15100" y="5726"/>
                  </a:lnTo>
                  <a:lnTo>
                    <a:pt x="15104" y="5732"/>
                  </a:lnTo>
                  <a:lnTo>
                    <a:pt x="15111" y="5738"/>
                  </a:lnTo>
                  <a:lnTo>
                    <a:pt x="15118" y="5744"/>
                  </a:lnTo>
                  <a:lnTo>
                    <a:pt x="15125" y="5750"/>
                  </a:lnTo>
                  <a:lnTo>
                    <a:pt x="15129" y="5750"/>
                  </a:lnTo>
                  <a:lnTo>
                    <a:pt x="15132" y="5756"/>
                  </a:lnTo>
                  <a:lnTo>
                    <a:pt x="15136" y="5762"/>
                  </a:lnTo>
                  <a:lnTo>
                    <a:pt x="15139" y="5768"/>
                  </a:lnTo>
                  <a:lnTo>
                    <a:pt x="15143" y="5774"/>
                  </a:lnTo>
                  <a:lnTo>
                    <a:pt x="15146" y="5780"/>
                  </a:lnTo>
                  <a:lnTo>
                    <a:pt x="15150" y="5786"/>
                  </a:lnTo>
                  <a:lnTo>
                    <a:pt x="15154" y="5792"/>
                  </a:lnTo>
                  <a:lnTo>
                    <a:pt x="15157" y="5798"/>
                  </a:lnTo>
                  <a:lnTo>
                    <a:pt x="15164" y="5804"/>
                  </a:lnTo>
                  <a:lnTo>
                    <a:pt x="15171" y="5810"/>
                  </a:lnTo>
                  <a:lnTo>
                    <a:pt x="15179" y="5815"/>
                  </a:lnTo>
                  <a:lnTo>
                    <a:pt x="15182" y="5821"/>
                  </a:lnTo>
                  <a:lnTo>
                    <a:pt x="15186" y="5827"/>
                  </a:lnTo>
                  <a:lnTo>
                    <a:pt x="15189" y="5833"/>
                  </a:lnTo>
                  <a:lnTo>
                    <a:pt x="15193" y="5839"/>
                  </a:lnTo>
                  <a:lnTo>
                    <a:pt x="15196" y="5845"/>
                  </a:lnTo>
                  <a:lnTo>
                    <a:pt x="15200" y="5851"/>
                  </a:lnTo>
                  <a:lnTo>
                    <a:pt x="15204" y="5857"/>
                  </a:lnTo>
                  <a:lnTo>
                    <a:pt x="15207" y="5863"/>
                  </a:lnTo>
                  <a:lnTo>
                    <a:pt x="15211" y="5869"/>
                  </a:lnTo>
                  <a:lnTo>
                    <a:pt x="15218" y="5875"/>
                  </a:lnTo>
                  <a:lnTo>
                    <a:pt x="15221" y="5881"/>
                  </a:lnTo>
                  <a:lnTo>
                    <a:pt x="15229" y="5887"/>
                  </a:lnTo>
                  <a:lnTo>
                    <a:pt x="15232" y="5893"/>
                  </a:lnTo>
                  <a:lnTo>
                    <a:pt x="15236" y="5899"/>
                  </a:lnTo>
                  <a:lnTo>
                    <a:pt x="15239" y="5899"/>
                  </a:lnTo>
                  <a:lnTo>
                    <a:pt x="15243" y="5905"/>
                  </a:lnTo>
                  <a:lnTo>
                    <a:pt x="15246" y="5911"/>
                  </a:lnTo>
                  <a:lnTo>
                    <a:pt x="15254" y="5917"/>
                  </a:lnTo>
                  <a:lnTo>
                    <a:pt x="15257" y="5923"/>
                  </a:lnTo>
                  <a:lnTo>
                    <a:pt x="15261" y="5929"/>
                  </a:lnTo>
                  <a:lnTo>
                    <a:pt x="15264" y="5935"/>
                  </a:lnTo>
                  <a:lnTo>
                    <a:pt x="15271" y="5940"/>
                  </a:lnTo>
                  <a:lnTo>
                    <a:pt x="15279" y="5946"/>
                  </a:lnTo>
                  <a:lnTo>
                    <a:pt x="15286" y="5952"/>
                  </a:lnTo>
                  <a:lnTo>
                    <a:pt x="15296" y="5958"/>
                  </a:lnTo>
                  <a:lnTo>
                    <a:pt x="15307" y="5964"/>
                  </a:lnTo>
                  <a:lnTo>
                    <a:pt x="15318" y="5970"/>
                  </a:lnTo>
                  <a:lnTo>
                    <a:pt x="15329" y="5982"/>
                  </a:lnTo>
                  <a:lnTo>
                    <a:pt x="15339" y="5994"/>
                  </a:lnTo>
                  <a:lnTo>
                    <a:pt x="15350" y="6006"/>
                  </a:lnTo>
                  <a:lnTo>
                    <a:pt x="15361" y="6012"/>
                  </a:lnTo>
                  <a:lnTo>
                    <a:pt x="15371" y="6018"/>
                  </a:lnTo>
                  <a:lnTo>
                    <a:pt x="15382" y="6024"/>
                  </a:lnTo>
                  <a:lnTo>
                    <a:pt x="15396" y="6036"/>
                  </a:lnTo>
                  <a:lnTo>
                    <a:pt x="15411" y="6048"/>
                  </a:lnTo>
                  <a:lnTo>
                    <a:pt x="15425" y="6060"/>
                  </a:lnTo>
                  <a:lnTo>
                    <a:pt x="15436" y="6065"/>
                  </a:lnTo>
                  <a:lnTo>
                    <a:pt x="15446" y="6071"/>
                  </a:lnTo>
                  <a:lnTo>
                    <a:pt x="15457" y="6077"/>
                  </a:lnTo>
                  <a:lnTo>
                    <a:pt x="15468" y="6089"/>
                  </a:lnTo>
                  <a:lnTo>
                    <a:pt x="15482" y="6101"/>
                  </a:lnTo>
                  <a:lnTo>
                    <a:pt x="15493" y="6113"/>
                  </a:lnTo>
                  <a:lnTo>
                    <a:pt x="15504" y="6125"/>
                  </a:lnTo>
                  <a:lnTo>
                    <a:pt x="15514" y="6137"/>
                  </a:lnTo>
                  <a:lnTo>
                    <a:pt x="15525" y="6149"/>
                  </a:lnTo>
                  <a:lnTo>
                    <a:pt x="15539" y="6161"/>
                  </a:lnTo>
                  <a:lnTo>
                    <a:pt x="15554" y="6173"/>
                  </a:lnTo>
                  <a:lnTo>
                    <a:pt x="15568" y="6185"/>
                  </a:lnTo>
                  <a:lnTo>
                    <a:pt x="15579" y="6190"/>
                  </a:lnTo>
                  <a:lnTo>
                    <a:pt x="15589" y="6196"/>
                  </a:lnTo>
                  <a:lnTo>
                    <a:pt x="15600" y="6202"/>
                  </a:lnTo>
                  <a:lnTo>
                    <a:pt x="15611" y="6214"/>
                  </a:lnTo>
                  <a:lnTo>
                    <a:pt x="15621" y="6226"/>
                  </a:lnTo>
                  <a:lnTo>
                    <a:pt x="15632" y="6238"/>
                  </a:lnTo>
                  <a:lnTo>
                    <a:pt x="15643" y="6250"/>
                  </a:lnTo>
                  <a:lnTo>
                    <a:pt x="15654" y="6256"/>
                  </a:lnTo>
                  <a:lnTo>
                    <a:pt x="15664" y="6268"/>
                  </a:lnTo>
                  <a:lnTo>
                    <a:pt x="15679" y="6280"/>
                  </a:lnTo>
                  <a:lnTo>
                    <a:pt x="15693" y="6292"/>
                  </a:lnTo>
                  <a:lnTo>
                    <a:pt x="15707" y="6304"/>
                  </a:lnTo>
                  <a:lnTo>
                    <a:pt x="15718" y="6310"/>
                  </a:lnTo>
                  <a:lnTo>
                    <a:pt x="15729" y="6315"/>
                  </a:lnTo>
                  <a:lnTo>
                    <a:pt x="15739" y="6321"/>
                  </a:lnTo>
                  <a:lnTo>
                    <a:pt x="15754" y="6333"/>
                  </a:lnTo>
                  <a:lnTo>
                    <a:pt x="15768" y="6345"/>
                  </a:lnTo>
                  <a:lnTo>
                    <a:pt x="15782" y="6357"/>
                  </a:lnTo>
                  <a:lnTo>
                    <a:pt x="15793" y="6369"/>
                  </a:lnTo>
                  <a:lnTo>
                    <a:pt x="15804" y="6381"/>
                  </a:lnTo>
                  <a:lnTo>
                    <a:pt x="15814" y="6393"/>
                  </a:lnTo>
                  <a:lnTo>
                    <a:pt x="15829" y="6405"/>
                  </a:lnTo>
                  <a:lnTo>
                    <a:pt x="15843" y="6417"/>
                  </a:lnTo>
                  <a:lnTo>
                    <a:pt x="15857" y="6429"/>
                  </a:lnTo>
                  <a:lnTo>
                    <a:pt x="15893" y="6458"/>
                  </a:lnTo>
                  <a:lnTo>
                    <a:pt x="15929" y="6488"/>
                  </a:lnTo>
                  <a:lnTo>
                    <a:pt x="15964" y="6518"/>
                  </a:lnTo>
                  <a:lnTo>
                    <a:pt x="16000" y="6548"/>
                  </a:lnTo>
                  <a:lnTo>
                    <a:pt x="16036" y="6577"/>
                  </a:lnTo>
                  <a:lnTo>
                    <a:pt x="16075" y="6607"/>
                  </a:lnTo>
                  <a:lnTo>
                    <a:pt x="16111" y="6637"/>
                  </a:lnTo>
                  <a:lnTo>
                    <a:pt x="16146" y="6667"/>
                  </a:lnTo>
                  <a:lnTo>
                    <a:pt x="16182" y="6696"/>
                  </a:lnTo>
                  <a:lnTo>
                    <a:pt x="16221" y="6726"/>
                  </a:lnTo>
                  <a:lnTo>
                    <a:pt x="16261" y="6762"/>
                  </a:lnTo>
                  <a:lnTo>
                    <a:pt x="16300" y="6792"/>
                  </a:lnTo>
                  <a:lnTo>
                    <a:pt x="16336" y="6821"/>
                  </a:lnTo>
                  <a:lnTo>
                    <a:pt x="16371" y="6851"/>
                  </a:lnTo>
                  <a:lnTo>
                    <a:pt x="16407" y="6875"/>
                  </a:lnTo>
                  <a:lnTo>
                    <a:pt x="16446" y="6905"/>
                  </a:lnTo>
                  <a:lnTo>
                    <a:pt x="16486" y="6935"/>
                  </a:lnTo>
                  <a:lnTo>
                    <a:pt x="16525" y="6964"/>
                  </a:lnTo>
                  <a:lnTo>
                    <a:pt x="16561" y="6994"/>
                  </a:lnTo>
                  <a:lnTo>
                    <a:pt x="16600" y="7024"/>
                  </a:lnTo>
                  <a:lnTo>
                    <a:pt x="16639" y="7048"/>
                  </a:lnTo>
                  <a:lnTo>
                    <a:pt x="16679" y="7077"/>
                  </a:lnTo>
                  <a:lnTo>
                    <a:pt x="16718" y="7107"/>
                  </a:lnTo>
                  <a:lnTo>
                    <a:pt x="16757" y="7137"/>
                  </a:lnTo>
                  <a:lnTo>
                    <a:pt x="16793" y="7161"/>
                  </a:lnTo>
                  <a:lnTo>
                    <a:pt x="16829" y="7185"/>
                  </a:lnTo>
                  <a:lnTo>
                    <a:pt x="16868" y="7208"/>
                  </a:lnTo>
                  <a:lnTo>
                    <a:pt x="16907" y="7238"/>
                  </a:lnTo>
                  <a:lnTo>
                    <a:pt x="16946" y="7262"/>
                  </a:lnTo>
                  <a:lnTo>
                    <a:pt x="16986" y="7286"/>
                  </a:lnTo>
                  <a:lnTo>
                    <a:pt x="17025" y="7310"/>
                  </a:lnTo>
                  <a:lnTo>
                    <a:pt x="17064" y="7327"/>
                  </a:lnTo>
                  <a:lnTo>
                    <a:pt x="17104" y="7345"/>
                  </a:lnTo>
                  <a:lnTo>
                    <a:pt x="17143" y="7369"/>
                  </a:lnTo>
                  <a:lnTo>
                    <a:pt x="17182" y="7393"/>
                  </a:lnTo>
                  <a:lnTo>
                    <a:pt x="17221" y="7417"/>
                  </a:lnTo>
                  <a:lnTo>
                    <a:pt x="17261" y="7435"/>
                  </a:lnTo>
                  <a:lnTo>
                    <a:pt x="17300" y="7452"/>
                  </a:lnTo>
                  <a:lnTo>
                    <a:pt x="17339" y="7470"/>
                  </a:lnTo>
                  <a:lnTo>
                    <a:pt x="17379" y="7494"/>
                  </a:lnTo>
                  <a:lnTo>
                    <a:pt x="17421" y="7512"/>
                  </a:lnTo>
                  <a:lnTo>
                    <a:pt x="17464" y="7530"/>
                  </a:lnTo>
                  <a:lnTo>
                    <a:pt x="17504" y="7548"/>
                  </a:lnTo>
                  <a:lnTo>
                    <a:pt x="17543" y="7560"/>
                  </a:lnTo>
                  <a:lnTo>
                    <a:pt x="17586" y="7571"/>
                  </a:lnTo>
                  <a:lnTo>
                    <a:pt x="17629" y="7589"/>
                  </a:lnTo>
                  <a:lnTo>
                    <a:pt x="17671" y="7607"/>
                  </a:lnTo>
                  <a:lnTo>
                    <a:pt x="17714" y="7619"/>
                  </a:lnTo>
                  <a:lnTo>
                    <a:pt x="17754" y="7607"/>
                  </a:lnTo>
                  <a:lnTo>
                    <a:pt x="17789" y="7601"/>
                  </a:lnTo>
                  <a:lnTo>
                    <a:pt x="17825" y="7595"/>
                  </a:lnTo>
                  <a:lnTo>
                    <a:pt x="17861" y="7589"/>
                  </a:lnTo>
                  <a:lnTo>
                    <a:pt x="17896" y="7583"/>
                  </a:lnTo>
                  <a:lnTo>
                    <a:pt x="17929" y="7577"/>
                  </a:lnTo>
                  <a:lnTo>
                    <a:pt x="17961" y="7571"/>
                  </a:lnTo>
                  <a:lnTo>
                    <a:pt x="17989" y="7565"/>
                  </a:lnTo>
                  <a:lnTo>
                    <a:pt x="18018" y="7560"/>
                  </a:lnTo>
                  <a:lnTo>
                    <a:pt x="18050" y="7554"/>
                  </a:lnTo>
                  <a:lnTo>
                    <a:pt x="18079" y="7554"/>
                  </a:lnTo>
                  <a:lnTo>
                    <a:pt x="18107" y="7554"/>
                  </a:lnTo>
                  <a:lnTo>
                    <a:pt x="18132" y="7548"/>
                  </a:lnTo>
                  <a:lnTo>
                    <a:pt x="18157" y="7542"/>
                  </a:lnTo>
                  <a:lnTo>
                    <a:pt x="18182" y="7536"/>
                  </a:lnTo>
                  <a:lnTo>
                    <a:pt x="18207" y="7536"/>
                  </a:lnTo>
                  <a:lnTo>
                    <a:pt x="18232" y="7530"/>
                  </a:lnTo>
                  <a:lnTo>
                    <a:pt x="18257" y="7524"/>
                  </a:lnTo>
                  <a:lnTo>
                    <a:pt x="18279" y="7518"/>
                  </a:lnTo>
                  <a:lnTo>
                    <a:pt x="18300" y="7512"/>
                  </a:lnTo>
                  <a:lnTo>
                    <a:pt x="18321" y="7506"/>
                  </a:lnTo>
                  <a:lnTo>
                    <a:pt x="18346" y="7506"/>
                  </a:lnTo>
                  <a:lnTo>
                    <a:pt x="18368" y="7500"/>
                  </a:lnTo>
                  <a:lnTo>
                    <a:pt x="18389" y="7494"/>
                  </a:lnTo>
                  <a:lnTo>
                    <a:pt x="18407" y="7482"/>
                  </a:lnTo>
                  <a:lnTo>
                    <a:pt x="18425" y="7470"/>
                  </a:lnTo>
                  <a:lnTo>
                    <a:pt x="18443" y="7458"/>
                  </a:lnTo>
                  <a:lnTo>
                    <a:pt x="18464" y="7452"/>
                  </a:lnTo>
                  <a:lnTo>
                    <a:pt x="18486" y="7440"/>
                  </a:lnTo>
                  <a:lnTo>
                    <a:pt x="18507" y="7429"/>
                  </a:lnTo>
                  <a:lnTo>
                    <a:pt x="18529" y="7417"/>
                  </a:lnTo>
                  <a:lnTo>
                    <a:pt x="18550" y="7399"/>
                  </a:lnTo>
                  <a:lnTo>
                    <a:pt x="18571" y="7381"/>
                  </a:lnTo>
                  <a:lnTo>
                    <a:pt x="18593" y="7369"/>
                  </a:lnTo>
                  <a:lnTo>
                    <a:pt x="18614" y="7357"/>
                  </a:lnTo>
                  <a:lnTo>
                    <a:pt x="18636" y="7339"/>
                  </a:lnTo>
                  <a:lnTo>
                    <a:pt x="18657" y="7321"/>
                  </a:lnTo>
                  <a:lnTo>
                    <a:pt x="18679" y="7298"/>
                  </a:lnTo>
                  <a:lnTo>
                    <a:pt x="18700" y="7274"/>
                  </a:lnTo>
                  <a:lnTo>
                    <a:pt x="18721" y="7250"/>
                  </a:lnTo>
                  <a:lnTo>
                    <a:pt x="18743" y="7226"/>
                  </a:lnTo>
                  <a:lnTo>
                    <a:pt x="18768" y="7202"/>
                  </a:lnTo>
                  <a:lnTo>
                    <a:pt x="18793" y="7179"/>
                  </a:lnTo>
                  <a:lnTo>
                    <a:pt x="18818" y="7149"/>
                  </a:lnTo>
                  <a:lnTo>
                    <a:pt x="18843" y="7119"/>
                  </a:lnTo>
                  <a:lnTo>
                    <a:pt x="18871" y="7089"/>
                  </a:lnTo>
                  <a:lnTo>
                    <a:pt x="18900" y="7060"/>
                  </a:lnTo>
                  <a:lnTo>
                    <a:pt x="18929" y="7024"/>
                  </a:lnTo>
                  <a:lnTo>
                    <a:pt x="18929" y="7012"/>
                  </a:lnTo>
                  <a:lnTo>
                    <a:pt x="18929" y="7000"/>
                  </a:lnTo>
                  <a:lnTo>
                    <a:pt x="18929" y="6988"/>
                  </a:lnTo>
                  <a:lnTo>
                    <a:pt x="18929" y="6982"/>
                  </a:lnTo>
                  <a:lnTo>
                    <a:pt x="18929" y="6976"/>
                  </a:lnTo>
                  <a:lnTo>
                    <a:pt x="18929" y="6970"/>
                  </a:lnTo>
                  <a:lnTo>
                    <a:pt x="18929" y="6964"/>
                  </a:lnTo>
                  <a:lnTo>
                    <a:pt x="18929" y="6952"/>
                  </a:lnTo>
                  <a:lnTo>
                    <a:pt x="18929" y="6940"/>
                  </a:lnTo>
                  <a:lnTo>
                    <a:pt x="18932" y="6935"/>
                  </a:lnTo>
                  <a:lnTo>
                    <a:pt x="18936" y="6929"/>
                  </a:lnTo>
                  <a:lnTo>
                    <a:pt x="18939" y="6923"/>
                  </a:lnTo>
                  <a:lnTo>
                    <a:pt x="18939" y="6911"/>
                  </a:lnTo>
                  <a:lnTo>
                    <a:pt x="18939" y="6899"/>
                  </a:lnTo>
                  <a:lnTo>
                    <a:pt x="18939" y="6887"/>
                  </a:lnTo>
                  <a:lnTo>
                    <a:pt x="18943" y="6881"/>
                  </a:lnTo>
                  <a:lnTo>
                    <a:pt x="18943" y="6875"/>
                  </a:lnTo>
                  <a:lnTo>
                    <a:pt x="18943" y="6869"/>
                  </a:lnTo>
                  <a:lnTo>
                    <a:pt x="18943" y="6863"/>
                  </a:lnTo>
                  <a:lnTo>
                    <a:pt x="18943" y="6857"/>
                  </a:lnTo>
                  <a:lnTo>
                    <a:pt x="18943" y="6851"/>
                  </a:lnTo>
                  <a:lnTo>
                    <a:pt x="18946" y="6845"/>
                  </a:lnTo>
                  <a:lnTo>
                    <a:pt x="18950" y="6839"/>
                  </a:lnTo>
                  <a:lnTo>
                    <a:pt x="18954" y="6833"/>
                  </a:lnTo>
                  <a:lnTo>
                    <a:pt x="18954" y="6821"/>
                  </a:lnTo>
                  <a:lnTo>
                    <a:pt x="18954" y="6810"/>
                  </a:lnTo>
                  <a:lnTo>
                    <a:pt x="18954" y="6798"/>
                  </a:lnTo>
                  <a:lnTo>
                    <a:pt x="18954" y="6792"/>
                  </a:lnTo>
                  <a:lnTo>
                    <a:pt x="18954" y="6786"/>
                  </a:lnTo>
                  <a:lnTo>
                    <a:pt x="18957" y="6780"/>
                  </a:lnTo>
                  <a:lnTo>
                    <a:pt x="18957" y="6774"/>
                  </a:lnTo>
                  <a:lnTo>
                    <a:pt x="18957" y="6768"/>
                  </a:lnTo>
                  <a:lnTo>
                    <a:pt x="18957" y="6762"/>
                  </a:lnTo>
                  <a:lnTo>
                    <a:pt x="18961" y="6756"/>
                  </a:lnTo>
                  <a:lnTo>
                    <a:pt x="18964" y="6750"/>
                  </a:lnTo>
                  <a:lnTo>
                    <a:pt x="18968" y="6744"/>
                  </a:lnTo>
                  <a:lnTo>
                    <a:pt x="18968" y="6732"/>
                  </a:lnTo>
                  <a:lnTo>
                    <a:pt x="18968" y="6726"/>
                  </a:lnTo>
                  <a:lnTo>
                    <a:pt x="18968" y="6720"/>
                  </a:lnTo>
                  <a:lnTo>
                    <a:pt x="18971" y="6714"/>
                  </a:lnTo>
                  <a:lnTo>
                    <a:pt x="18975" y="6708"/>
                  </a:lnTo>
                  <a:lnTo>
                    <a:pt x="18979" y="6702"/>
                  </a:lnTo>
                  <a:lnTo>
                    <a:pt x="18982" y="6696"/>
                  </a:lnTo>
                  <a:lnTo>
                    <a:pt x="18986" y="6690"/>
                  </a:lnTo>
                  <a:lnTo>
                    <a:pt x="18989" y="6685"/>
                  </a:lnTo>
                  <a:lnTo>
                    <a:pt x="18993" y="6679"/>
                  </a:lnTo>
                  <a:lnTo>
                    <a:pt x="18996" y="6673"/>
                  </a:lnTo>
                  <a:lnTo>
                    <a:pt x="19000" y="6667"/>
                  </a:lnTo>
                  <a:lnTo>
                    <a:pt x="19000" y="6655"/>
                  </a:lnTo>
                  <a:lnTo>
                    <a:pt x="19004" y="6649"/>
                  </a:lnTo>
                  <a:lnTo>
                    <a:pt x="19007" y="6643"/>
                  </a:lnTo>
                  <a:lnTo>
                    <a:pt x="19011" y="6637"/>
                  </a:lnTo>
                  <a:lnTo>
                    <a:pt x="19014" y="6631"/>
                  </a:lnTo>
                  <a:lnTo>
                    <a:pt x="19018" y="6625"/>
                  </a:lnTo>
                  <a:lnTo>
                    <a:pt x="19021" y="6619"/>
                  </a:lnTo>
                  <a:lnTo>
                    <a:pt x="19025" y="6613"/>
                  </a:lnTo>
                  <a:lnTo>
                    <a:pt x="19029" y="6607"/>
                  </a:lnTo>
                  <a:lnTo>
                    <a:pt x="19032" y="6601"/>
                  </a:lnTo>
                  <a:lnTo>
                    <a:pt x="19039" y="6595"/>
                  </a:lnTo>
                  <a:lnTo>
                    <a:pt x="19046" y="6589"/>
                  </a:lnTo>
                  <a:lnTo>
                    <a:pt x="19050" y="6583"/>
                  </a:lnTo>
                  <a:lnTo>
                    <a:pt x="19054" y="6577"/>
                  </a:lnTo>
                  <a:lnTo>
                    <a:pt x="19057" y="6571"/>
                  </a:lnTo>
                  <a:lnTo>
                    <a:pt x="19061" y="6565"/>
                  </a:lnTo>
                  <a:lnTo>
                    <a:pt x="19068" y="6565"/>
                  </a:lnTo>
                  <a:lnTo>
                    <a:pt x="19075" y="6565"/>
                  </a:lnTo>
                  <a:lnTo>
                    <a:pt x="19079" y="6560"/>
                  </a:lnTo>
                  <a:lnTo>
                    <a:pt x="19082" y="6554"/>
                  </a:lnTo>
                  <a:lnTo>
                    <a:pt x="19086" y="6548"/>
                  </a:lnTo>
                  <a:lnTo>
                    <a:pt x="19093" y="6548"/>
                  </a:lnTo>
                  <a:lnTo>
                    <a:pt x="19100" y="6548"/>
                  </a:lnTo>
                  <a:lnTo>
                    <a:pt x="19107" y="6548"/>
                  </a:lnTo>
                  <a:lnTo>
                    <a:pt x="19111" y="6542"/>
                  </a:lnTo>
                  <a:lnTo>
                    <a:pt x="19114" y="6536"/>
                  </a:lnTo>
                  <a:lnTo>
                    <a:pt x="19118" y="6530"/>
                  </a:lnTo>
                  <a:lnTo>
                    <a:pt x="19125" y="6524"/>
                  </a:lnTo>
                  <a:lnTo>
                    <a:pt x="19129" y="6518"/>
                  </a:lnTo>
                  <a:lnTo>
                    <a:pt x="19132" y="6512"/>
                  </a:lnTo>
                  <a:lnTo>
                    <a:pt x="19136" y="6506"/>
                  </a:lnTo>
                  <a:lnTo>
                    <a:pt x="19139" y="6500"/>
                  </a:lnTo>
                  <a:lnTo>
                    <a:pt x="19143" y="6494"/>
                  </a:lnTo>
                  <a:lnTo>
                    <a:pt x="19150" y="6494"/>
                  </a:lnTo>
                  <a:lnTo>
                    <a:pt x="19157" y="6494"/>
                  </a:lnTo>
                  <a:lnTo>
                    <a:pt x="19164" y="6494"/>
                  </a:lnTo>
                  <a:lnTo>
                    <a:pt x="19168" y="6488"/>
                  </a:lnTo>
                  <a:lnTo>
                    <a:pt x="19171" y="6482"/>
                  </a:lnTo>
                  <a:lnTo>
                    <a:pt x="19175" y="6476"/>
                  </a:lnTo>
                  <a:lnTo>
                    <a:pt x="19179" y="6470"/>
                  </a:lnTo>
                  <a:lnTo>
                    <a:pt x="19182" y="6464"/>
                  </a:lnTo>
                  <a:lnTo>
                    <a:pt x="19186" y="6458"/>
                  </a:lnTo>
                  <a:lnTo>
                    <a:pt x="19189" y="6452"/>
                  </a:lnTo>
                  <a:lnTo>
                    <a:pt x="19193" y="6446"/>
                  </a:lnTo>
                  <a:lnTo>
                    <a:pt x="19196" y="6440"/>
                  </a:lnTo>
                  <a:lnTo>
                    <a:pt x="19204" y="6440"/>
                  </a:lnTo>
                  <a:lnTo>
                    <a:pt x="19211" y="6435"/>
                  </a:lnTo>
                  <a:lnTo>
                    <a:pt x="19214" y="6429"/>
                  </a:lnTo>
                  <a:lnTo>
                    <a:pt x="19218" y="6411"/>
                  </a:lnTo>
                  <a:lnTo>
                    <a:pt x="19221" y="6393"/>
                  </a:lnTo>
                  <a:lnTo>
                    <a:pt x="19225" y="6375"/>
                  </a:lnTo>
                  <a:lnTo>
                    <a:pt x="19229" y="6363"/>
                  </a:lnTo>
                  <a:lnTo>
                    <a:pt x="19232" y="6351"/>
                  </a:lnTo>
                  <a:lnTo>
                    <a:pt x="19236" y="6339"/>
                  </a:lnTo>
                  <a:lnTo>
                    <a:pt x="19239" y="6321"/>
                  </a:lnTo>
                  <a:lnTo>
                    <a:pt x="19243" y="6304"/>
                  </a:lnTo>
                  <a:lnTo>
                    <a:pt x="19246" y="6286"/>
                  </a:lnTo>
                  <a:lnTo>
                    <a:pt x="19250" y="6274"/>
                  </a:lnTo>
                  <a:lnTo>
                    <a:pt x="19254" y="6262"/>
                  </a:lnTo>
                  <a:lnTo>
                    <a:pt x="19257" y="6250"/>
                  </a:lnTo>
                  <a:lnTo>
                    <a:pt x="19257" y="6232"/>
                  </a:lnTo>
                  <a:lnTo>
                    <a:pt x="19257" y="6214"/>
                  </a:lnTo>
                  <a:lnTo>
                    <a:pt x="19257" y="6196"/>
                  </a:lnTo>
                  <a:lnTo>
                    <a:pt x="19261" y="6185"/>
                  </a:lnTo>
                  <a:lnTo>
                    <a:pt x="19264" y="6167"/>
                  </a:lnTo>
                  <a:lnTo>
                    <a:pt x="19268" y="6155"/>
                  </a:lnTo>
                  <a:lnTo>
                    <a:pt x="19271" y="6137"/>
                  </a:lnTo>
                  <a:lnTo>
                    <a:pt x="19271" y="6119"/>
                  </a:lnTo>
                  <a:lnTo>
                    <a:pt x="19271" y="6101"/>
                  </a:lnTo>
                  <a:lnTo>
                    <a:pt x="19275" y="6089"/>
                  </a:lnTo>
                  <a:lnTo>
                    <a:pt x="19279" y="6077"/>
                  </a:lnTo>
                  <a:lnTo>
                    <a:pt x="19282" y="6065"/>
                  </a:lnTo>
                  <a:lnTo>
                    <a:pt x="19282" y="6048"/>
                  </a:lnTo>
                  <a:lnTo>
                    <a:pt x="19282" y="6030"/>
                  </a:lnTo>
                  <a:lnTo>
                    <a:pt x="19282" y="6012"/>
                  </a:lnTo>
                  <a:lnTo>
                    <a:pt x="19286" y="5994"/>
                  </a:lnTo>
                  <a:lnTo>
                    <a:pt x="19289" y="5976"/>
                  </a:lnTo>
                  <a:lnTo>
                    <a:pt x="19293" y="5964"/>
                  </a:lnTo>
                  <a:lnTo>
                    <a:pt x="19293" y="5946"/>
                  </a:lnTo>
                  <a:lnTo>
                    <a:pt x="19293" y="5929"/>
                  </a:lnTo>
                  <a:lnTo>
                    <a:pt x="19296" y="5911"/>
                  </a:lnTo>
                  <a:lnTo>
                    <a:pt x="19300" y="5899"/>
                  </a:lnTo>
                  <a:lnTo>
                    <a:pt x="19304" y="5887"/>
                  </a:lnTo>
                  <a:lnTo>
                    <a:pt x="19307" y="5875"/>
                  </a:lnTo>
                  <a:lnTo>
                    <a:pt x="19307" y="5857"/>
                  </a:lnTo>
                  <a:lnTo>
                    <a:pt x="19311" y="5839"/>
                  </a:lnTo>
                  <a:lnTo>
                    <a:pt x="19314" y="5821"/>
                  </a:lnTo>
                  <a:lnTo>
                    <a:pt x="19318" y="5810"/>
                  </a:lnTo>
                  <a:lnTo>
                    <a:pt x="19321" y="5798"/>
                  </a:lnTo>
                  <a:lnTo>
                    <a:pt x="19325" y="5786"/>
                  </a:lnTo>
                  <a:lnTo>
                    <a:pt x="19329" y="5774"/>
                  </a:lnTo>
                  <a:lnTo>
                    <a:pt x="19332" y="5762"/>
                  </a:lnTo>
                  <a:lnTo>
                    <a:pt x="19336" y="5750"/>
                  </a:lnTo>
                  <a:lnTo>
                    <a:pt x="19343" y="5738"/>
                  </a:lnTo>
                  <a:lnTo>
                    <a:pt x="19350" y="5726"/>
                  </a:lnTo>
                  <a:lnTo>
                    <a:pt x="19357" y="5714"/>
                  </a:lnTo>
                  <a:lnTo>
                    <a:pt x="19357" y="5702"/>
                  </a:lnTo>
                  <a:lnTo>
                    <a:pt x="19357" y="5690"/>
                  </a:lnTo>
                  <a:lnTo>
                    <a:pt x="19357" y="5679"/>
                  </a:lnTo>
                  <a:lnTo>
                    <a:pt x="19361" y="5673"/>
                  </a:lnTo>
                  <a:lnTo>
                    <a:pt x="19364" y="5667"/>
                  </a:lnTo>
                  <a:lnTo>
                    <a:pt x="19368" y="5661"/>
                  </a:lnTo>
                  <a:lnTo>
                    <a:pt x="19371" y="5655"/>
                  </a:lnTo>
                  <a:lnTo>
                    <a:pt x="19375" y="5649"/>
                  </a:lnTo>
                  <a:lnTo>
                    <a:pt x="19379" y="5643"/>
                  </a:lnTo>
                  <a:lnTo>
                    <a:pt x="19382" y="5637"/>
                  </a:lnTo>
                  <a:lnTo>
                    <a:pt x="19386" y="5631"/>
                  </a:lnTo>
                  <a:lnTo>
                    <a:pt x="19389" y="5625"/>
                  </a:lnTo>
                  <a:lnTo>
                    <a:pt x="19389" y="5613"/>
                  </a:lnTo>
                  <a:lnTo>
                    <a:pt x="19393" y="5601"/>
                  </a:lnTo>
                  <a:lnTo>
                    <a:pt x="19393" y="5589"/>
                  </a:lnTo>
                  <a:lnTo>
                    <a:pt x="19396" y="5583"/>
                  </a:lnTo>
                  <a:lnTo>
                    <a:pt x="19400" y="5577"/>
                  </a:lnTo>
                  <a:lnTo>
                    <a:pt x="19404" y="5571"/>
                  </a:lnTo>
                  <a:lnTo>
                    <a:pt x="19407" y="5565"/>
                  </a:lnTo>
                  <a:lnTo>
                    <a:pt x="19411" y="5560"/>
                  </a:lnTo>
                  <a:lnTo>
                    <a:pt x="19414" y="5554"/>
                  </a:lnTo>
                  <a:lnTo>
                    <a:pt x="19418" y="5548"/>
                  </a:lnTo>
                  <a:lnTo>
                    <a:pt x="19421" y="5542"/>
                  </a:lnTo>
                  <a:lnTo>
                    <a:pt x="19425" y="5536"/>
                  </a:lnTo>
                  <a:lnTo>
                    <a:pt x="19425" y="5524"/>
                  </a:lnTo>
                  <a:lnTo>
                    <a:pt x="19425" y="5512"/>
                  </a:lnTo>
                  <a:lnTo>
                    <a:pt x="19425" y="5500"/>
                  </a:lnTo>
                  <a:lnTo>
                    <a:pt x="19429" y="5494"/>
                  </a:lnTo>
                  <a:lnTo>
                    <a:pt x="19432" y="5488"/>
                  </a:lnTo>
                  <a:lnTo>
                    <a:pt x="19436" y="5482"/>
                  </a:lnTo>
                  <a:lnTo>
                    <a:pt x="19439" y="5476"/>
                  </a:lnTo>
                  <a:lnTo>
                    <a:pt x="19443" y="5470"/>
                  </a:lnTo>
                  <a:lnTo>
                    <a:pt x="19446" y="5464"/>
                  </a:lnTo>
                  <a:lnTo>
                    <a:pt x="19450" y="5458"/>
                  </a:lnTo>
                  <a:lnTo>
                    <a:pt x="19454" y="5452"/>
                  </a:lnTo>
                  <a:lnTo>
                    <a:pt x="19457" y="5446"/>
                  </a:lnTo>
                  <a:lnTo>
                    <a:pt x="19461" y="5435"/>
                  </a:lnTo>
                  <a:lnTo>
                    <a:pt x="19464" y="5423"/>
                  </a:lnTo>
                  <a:lnTo>
                    <a:pt x="19468" y="5411"/>
                  </a:lnTo>
                  <a:lnTo>
                    <a:pt x="19471" y="5405"/>
                  </a:lnTo>
                  <a:lnTo>
                    <a:pt x="19475" y="5399"/>
                  </a:lnTo>
                  <a:lnTo>
                    <a:pt x="19479" y="5393"/>
                  </a:lnTo>
                  <a:lnTo>
                    <a:pt x="19482" y="5387"/>
                  </a:lnTo>
                  <a:lnTo>
                    <a:pt x="19486" y="5381"/>
                  </a:lnTo>
                  <a:lnTo>
                    <a:pt x="19489" y="5375"/>
                  </a:lnTo>
                  <a:lnTo>
                    <a:pt x="19493" y="5369"/>
                  </a:lnTo>
                  <a:lnTo>
                    <a:pt x="19496" y="5363"/>
                  </a:lnTo>
                  <a:lnTo>
                    <a:pt x="19500" y="5357"/>
                  </a:lnTo>
                  <a:lnTo>
                    <a:pt x="19511" y="5280"/>
                  </a:lnTo>
                  <a:lnTo>
                    <a:pt x="19518" y="5202"/>
                  </a:lnTo>
                  <a:lnTo>
                    <a:pt x="19525" y="5131"/>
                  </a:lnTo>
                  <a:lnTo>
                    <a:pt x="19536" y="5060"/>
                  </a:lnTo>
                  <a:lnTo>
                    <a:pt x="19546" y="4988"/>
                  </a:lnTo>
                  <a:lnTo>
                    <a:pt x="19554" y="4917"/>
                  </a:lnTo>
                  <a:lnTo>
                    <a:pt x="19561" y="4845"/>
                  </a:lnTo>
                  <a:lnTo>
                    <a:pt x="19568" y="4774"/>
                  </a:lnTo>
                  <a:lnTo>
                    <a:pt x="19575" y="4702"/>
                  </a:lnTo>
                  <a:lnTo>
                    <a:pt x="19582" y="4631"/>
                  </a:lnTo>
                  <a:lnTo>
                    <a:pt x="19589" y="4560"/>
                  </a:lnTo>
                  <a:lnTo>
                    <a:pt x="19596" y="4494"/>
                  </a:lnTo>
                  <a:lnTo>
                    <a:pt x="19600" y="4423"/>
                  </a:lnTo>
                  <a:lnTo>
                    <a:pt x="19604" y="4351"/>
                  </a:lnTo>
                  <a:lnTo>
                    <a:pt x="19607" y="4280"/>
                  </a:lnTo>
                  <a:lnTo>
                    <a:pt x="19614" y="4208"/>
                  </a:lnTo>
                  <a:lnTo>
                    <a:pt x="19621" y="4143"/>
                  </a:lnTo>
                  <a:lnTo>
                    <a:pt x="19625" y="4071"/>
                  </a:lnTo>
                  <a:lnTo>
                    <a:pt x="19629" y="4000"/>
                  </a:lnTo>
                  <a:lnTo>
                    <a:pt x="19632" y="3929"/>
                  </a:lnTo>
                  <a:lnTo>
                    <a:pt x="19636" y="3857"/>
                  </a:lnTo>
                  <a:lnTo>
                    <a:pt x="19639" y="3792"/>
                  </a:lnTo>
                  <a:lnTo>
                    <a:pt x="19643" y="3726"/>
                  </a:lnTo>
                  <a:lnTo>
                    <a:pt x="19646" y="3661"/>
                  </a:lnTo>
                  <a:lnTo>
                    <a:pt x="19646" y="3589"/>
                  </a:lnTo>
                  <a:lnTo>
                    <a:pt x="19646" y="3518"/>
                  </a:lnTo>
                  <a:lnTo>
                    <a:pt x="19646" y="3446"/>
                  </a:lnTo>
                  <a:lnTo>
                    <a:pt x="19650" y="3375"/>
                  </a:lnTo>
                  <a:lnTo>
                    <a:pt x="19654" y="3304"/>
                  </a:lnTo>
                  <a:lnTo>
                    <a:pt x="19657" y="3232"/>
                  </a:lnTo>
                  <a:lnTo>
                    <a:pt x="19661" y="3161"/>
                  </a:lnTo>
                  <a:lnTo>
                    <a:pt x="19661" y="3089"/>
                  </a:lnTo>
                  <a:lnTo>
                    <a:pt x="19661" y="3018"/>
                  </a:lnTo>
                  <a:lnTo>
                    <a:pt x="19664" y="2952"/>
                  </a:lnTo>
                  <a:lnTo>
                    <a:pt x="19668" y="2881"/>
                  </a:lnTo>
                  <a:lnTo>
                    <a:pt x="19671" y="2810"/>
                  </a:lnTo>
                  <a:lnTo>
                    <a:pt x="19671" y="2732"/>
                  </a:lnTo>
                  <a:lnTo>
                    <a:pt x="19675" y="2655"/>
                  </a:lnTo>
                  <a:lnTo>
                    <a:pt x="19679" y="2577"/>
                  </a:lnTo>
                  <a:lnTo>
                    <a:pt x="19682" y="2506"/>
                  </a:lnTo>
                  <a:lnTo>
                    <a:pt x="19686" y="2435"/>
                  </a:lnTo>
                  <a:lnTo>
                    <a:pt x="19689" y="2363"/>
                  </a:lnTo>
                  <a:lnTo>
                    <a:pt x="19693" y="2286"/>
                  </a:lnTo>
                  <a:lnTo>
                    <a:pt x="19696" y="2208"/>
                  </a:lnTo>
                  <a:lnTo>
                    <a:pt x="19700" y="2131"/>
                  </a:lnTo>
                  <a:lnTo>
                    <a:pt x="19704" y="2060"/>
                  </a:lnTo>
                  <a:lnTo>
                    <a:pt x="19707" y="1982"/>
                  </a:lnTo>
                  <a:lnTo>
                    <a:pt x="19714" y="1905"/>
                  </a:lnTo>
                  <a:lnTo>
                    <a:pt x="19714" y="1863"/>
                  </a:lnTo>
                  <a:lnTo>
                    <a:pt x="19718" y="1821"/>
                  </a:lnTo>
                  <a:lnTo>
                    <a:pt x="19721" y="1780"/>
                  </a:lnTo>
                  <a:lnTo>
                    <a:pt x="19725" y="1738"/>
                  </a:lnTo>
                  <a:lnTo>
                    <a:pt x="19729" y="1696"/>
                  </a:lnTo>
                  <a:lnTo>
                    <a:pt x="19732" y="1655"/>
                  </a:lnTo>
                  <a:lnTo>
                    <a:pt x="19736" y="1613"/>
                  </a:lnTo>
                  <a:lnTo>
                    <a:pt x="19743" y="1571"/>
                  </a:lnTo>
                  <a:lnTo>
                    <a:pt x="19750" y="1530"/>
                  </a:lnTo>
                  <a:lnTo>
                    <a:pt x="19757" y="1494"/>
                  </a:lnTo>
                  <a:lnTo>
                    <a:pt x="19764" y="1458"/>
                  </a:lnTo>
                  <a:lnTo>
                    <a:pt x="19771" y="1423"/>
                  </a:lnTo>
                  <a:lnTo>
                    <a:pt x="19779" y="1381"/>
                  </a:lnTo>
                  <a:lnTo>
                    <a:pt x="19786" y="1339"/>
                  </a:lnTo>
                  <a:lnTo>
                    <a:pt x="19793" y="1298"/>
                  </a:lnTo>
                  <a:lnTo>
                    <a:pt x="19800" y="1262"/>
                  </a:lnTo>
                  <a:lnTo>
                    <a:pt x="19807" y="1226"/>
                  </a:lnTo>
                  <a:lnTo>
                    <a:pt x="19814" y="1185"/>
                  </a:lnTo>
                  <a:lnTo>
                    <a:pt x="19821" y="1143"/>
                  </a:lnTo>
                  <a:lnTo>
                    <a:pt x="19829" y="1101"/>
                  </a:lnTo>
                  <a:lnTo>
                    <a:pt x="19836" y="1060"/>
                  </a:lnTo>
                  <a:lnTo>
                    <a:pt x="19846" y="1024"/>
                  </a:lnTo>
                  <a:lnTo>
                    <a:pt x="19857" y="988"/>
                  </a:lnTo>
                  <a:lnTo>
                    <a:pt x="19868" y="952"/>
                  </a:lnTo>
                  <a:lnTo>
                    <a:pt x="19875" y="911"/>
                  </a:lnTo>
                  <a:lnTo>
                    <a:pt x="19882" y="869"/>
                  </a:lnTo>
                  <a:lnTo>
                    <a:pt x="19889" y="827"/>
                  </a:lnTo>
                  <a:lnTo>
                    <a:pt x="19896" y="786"/>
                  </a:lnTo>
                  <a:lnTo>
                    <a:pt x="19904" y="744"/>
                  </a:lnTo>
                  <a:lnTo>
                    <a:pt x="19911" y="702"/>
                  </a:lnTo>
                  <a:lnTo>
                    <a:pt x="19918" y="661"/>
                  </a:lnTo>
                  <a:lnTo>
                    <a:pt x="19925" y="619"/>
                  </a:lnTo>
                  <a:lnTo>
                    <a:pt x="19932" y="577"/>
                  </a:lnTo>
                  <a:lnTo>
                    <a:pt x="19943" y="542"/>
                  </a:lnTo>
                  <a:lnTo>
                    <a:pt x="19950" y="506"/>
                  </a:lnTo>
                  <a:lnTo>
                    <a:pt x="19957" y="470"/>
                  </a:lnTo>
                  <a:lnTo>
                    <a:pt x="19961" y="429"/>
                  </a:lnTo>
                  <a:lnTo>
                    <a:pt x="19964" y="387"/>
                  </a:lnTo>
                  <a:lnTo>
                    <a:pt x="19968" y="345"/>
                  </a:lnTo>
                  <a:lnTo>
                    <a:pt x="19975" y="310"/>
                  </a:lnTo>
                  <a:lnTo>
                    <a:pt x="19982" y="268"/>
                  </a:lnTo>
                  <a:lnTo>
                    <a:pt x="19986" y="232"/>
                  </a:lnTo>
                  <a:lnTo>
                    <a:pt x="19989" y="190"/>
                  </a:lnTo>
                  <a:lnTo>
                    <a:pt x="19993" y="149"/>
                  </a:lnTo>
                  <a:lnTo>
                    <a:pt x="19993" y="107"/>
                  </a:lnTo>
                  <a:lnTo>
                    <a:pt x="19996" y="71"/>
                  </a:lnTo>
                  <a:lnTo>
                    <a:pt x="20000" y="36"/>
                  </a:lnTo>
                  <a:lnTo>
                    <a:pt x="20000" y="0"/>
                  </a:lnTo>
                  <a:lnTo>
                    <a:pt x="0" y="20000"/>
                  </a:lnTo>
                  <a:close/>
                </a:path>
              </a:pathLst>
            </a:custGeom>
            <a:noFill/>
            <a:ln w="19050">
              <a:solidFill>
                <a:srgbClr val="0000FF"/>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3" name="Text Box 4">
              <a:extLst>
                <a:ext uri="{FF2B5EF4-FFF2-40B4-BE49-F238E27FC236}">
                  <a16:creationId xmlns:a16="http://schemas.microsoft.com/office/drawing/2014/main" id="{7B117F75-D2BC-828A-BA30-F69A96037377}"/>
                </a:ext>
              </a:extLst>
            </p:cNvPr>
            <p:cNvSpPr txBox="1">
              <a:spLocks noChangeArrowheads="1"/>
            </p:cNvSpPr>
            <p:nvPr/>
          </p:nvSpPr>
          <p:spPr bwMode="auto">
            <a:xfrm>
              <a:off x="9512407" y="3969577"/>
              <a:ext cx="1000132"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Inter" panose="020B0604020202020204" charset="0"/>
                  <a:ea typeface="Inter" panose="020B0604020202020204" charset="0"/>
                </a:rPr>
                <a:t>Άνοδος</a:t>
              </a:r>
            </a:p>
          </p:txBody>
        </p:sp>
        <p:sp>
          <p:nvSpPr>
            <p:cNvPr id="14" name="Text Box 6">
              <a:extLst>
                <a:ext uri="{FF2B5EF4-FFF2-40B4-BE49-F238E27FC236}">
                  <a16:creationId xmlns:a16="http://schemas.microsoft.com/office/drawing/2014/main" id="{0D5595EB-BA36-9DF2-9D13-8BF388F33413}"/>
                </a:ext>
              </a:extLst>
            </p:cNvPr>
            <p:cNvSpPr txBox="1">
              <a:spLocks noChangeArrowheads="1"/>
            </p:cNvSpPr>
            <p:nvPr/>
          </p:nvSpPr>
          <p:spPr bwMode="auto">
            <a:xfrm>
              <a:off x="7869333" y="3898139"/>
              <a:ext cx="1071570"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Inter" panose="020B0604020202020204" charset="0"/>
                  <a:ea typeface="Inter" panose="020B0604020202020204" charset="0"/>
                </a:rPr>
                <a:t>Κάθοδος</a:t>
              </a:r>
            </a:p>
          </p:txBody>
        </p:sp>
        <p:sp>
          <p:nvSpPr>
            <p:cNvPr id="15" name="Text Box 5">
              <a:extLst>
                <a:ext uri="{FF2B5EF4-FFF2-40B4-BE49-F238E27FC236}">
                  <a16:creationId xmlns:a16="http://schemas.microsoft.com/office/drawing/2014/main" id="{31380202-4EF8-668F-A71C-E9C7E039FE48}"/>
                </a:ext>
              </a:extLst>
            </p:cNvPr>
            <p:cNvSpPr txBox="1">
              <a:spLocks noChangeArrowheads="1"/>
            </p:cNvSpPr>
            <p:nvPr/>
          </p:nvSpPr>
          <p:spPr bwMode="auto">
            <a:xfrm>
              <a:off x="9298093" y="2755131"/>
              <a:ext cx="1357322"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a:ln>
                  <a:noFill/>
                </a:ln>
                <a:solidFill>
                  <a:schemeClr val="tx1"/>
                </a:solidFill>
                <a:effectLst/>
                <a:latin typeface="Inter" panose="020B0604020202020204" charset="0"/>
                <a:ea typeface="Inter"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Inter" panose="020B0604020202020204" charset="0"/>
                  <a:ea typeface="Inter" panose="020B0604020202020204" charset="0"/>
                </a:rPr>
                <a:t>Κρίση</a:t>
              </a:r>
            </a:p>
          </p:txBody>
        </p:sp>
        <p:sp>
          <p:nvSpPr>
            <p:cNvPr id="16" name="Text Box 3">
              <a:extLst>
                <a:ext uri="{FF2B5EF4-FFF2-40B4-BE49-F238E27FC236}">
                  <a16:creationId xmlns:a16="http://schemas.microsoft.com/office/drawing/2014/main" id="{94A90BC2-EC28-7A8B-C48E-F51BB565D639}"/>
                </a:ext>
              </a:extLst>
            </p:cNvPr>
            <p:cNvSpPr txBox="1">
              <a:spLocks noChangeArrowheads="1"/>
            </p:cNvSpPr>
            <p:nvPr/>
          </p:nvSpPr>
          <p:spPr bwMode="auto">
            <a:xfrm>
              <a:off x="8869465" y="4541081"/>
              <a:ext cx="1071570" cy="285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Inter" panose="020B0604020202020204" charset="0"/>
                  <a:ea typeface="Inter" panose="020B0604020202020204" charset="0"/>
                </a:rPr>
                <a:t>Ύφεση</a:t>
              </a:r>
            </a:p>
          </p:txBody>
        </p:sp>
        <p:sp>
          <p:nvSpPr>
            <p:cNvPr id="17" name="Line 2">
              <a:extLst>
                <a:ext uri="{FF2B5EF4-FFF2-40B4-BE49-F238E27FC236}">
                  <a16:creationId xmlns:a16="http://schemas.microsoft.com/office/drawing/2014/main" id="{75F35BBB-16BB-D452-78C8-C6CCC961D1A2}"/>
                </a:ext>
              </a:extLst>
            </p:cNvPr>
            <p:cNvSpPr>
              <a:spLocks noChangeShapeType="1"/>
            </p:cNvSpPr>
            <p:nvPr/>
          </p:nvSpPr>
          <p:spPr bwMode="auto">
            <a:xfrm>
              <a:off x="6440573" y="5255461"/>
              <a:ext cx="5929354" cy="45719"/>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l-GR"/>
            </a:p>
          </p:txBody>
        </p:sp>
        <p:sp>
          <p:nvSpPr>
            <p:cNvPr id="18" name="Rectangle 12">
              <a:extLst>
                <a:ext uri="{FF2B5EF4-FFF2-40B4-BE49-F238E27FC236}">
                  <a16:creationId xmlns:a16="http://schemas.microsoft.com/office/drawing/2014/main" id="{177AA687-06F7-A4B5-38B8-C1ECC71F47AA}"/>
                </a:ext>
              </a:extLst>
            </p:cNvPr>
            <p:cNvSpPr>
              <a:spLocks noChangeArrowheads="1"/>
            </p:cNvSpPr>
            <p:nvPr/>
          </p:nvSpPr>
          <p:spPr bwMode="auto">
            <a:xfrm>
              <a:off x="5782761" y="1396689"/>
              <a:ext cx="242886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dirty="0">
                  <a:solidFill>
                    <a:srgbClr val="000000"/>
                  </a:solidFill>
                  <a:latin typeface="Inter" panose="020B0604020202020204" charset="0"/>
                  <a:ea typeface="Inter" panose="020B0604020202020204" charset="0"/>
                  <a:cs typeface="Open Sans"/>
                </a:rPr>
                <a:t>Επίπεδο οικονομικής δραστηριότητας     </a:t>
              </a:r>
            </a:p>
            <a:p>
              <a:pPr marL="0" marR="0" lvl="0" indent="0" algn="ctr" defTabSz="914400" rtl="0" eaLnBrk="1" fontAlgn="base" latinLnBrk="0" hangingPunct="1">
                <a:lnSpc>
                  <a:spcPct val="100000"/>
                </a:lnSpc>
                <a:spcBef>
                  <a:spcPct val="0"/>
                </a:spcBef>
                <a:spcAft>
                  <a:spcPct val="0"/>
                </a:spcAft>
                <a:buClrTx/>
                <a:buSzTx/>
                <a:buFontTx/>
                <a:buNone/>
                <a:tabLst/>
              </a:pPr>
              <a:r>
                <a:rPr lang="el-GR" sz="1400" dirty="0">
                  <a:solidFill>
                    <a:srgbClr val="000000"/>
                  </a:solidFill>
                  <a:latin typeface="Inter" panose="020B0604020202020204" charset="0"/>
                  <a:ea typeface="Inter" panose="020B0604020202020204" charset="0"/>
                  <a:cs typeface="Open Sans"/>
                </a:rPr>
                <a:t>π.χ.</a:t>
              </a:r>
            </a:p>
            <a:p>
              <a:pPr marL="0" marR="0" lvl="0" indent="0" algn="ctr" defTabSz="914400" rtl="0" eaLnBrk="1" fontAlgn="base" latinLnBrk="0" hangingPunct="1">
                <a:lnSpc>
                  <a:spcPct val="100000"/>
                </a:lnSpc>
                <a:spcBef>
                  <a:spcPct val="0"/>
                </a:spcBef>
                <a:spcAft>
                  <a:spcPct val="0"/>
                </a:spcAft>
                <a:buClrTx/>
                <a:buSzTx/>
                <a:buFontTx/>
                <a:buNone/>
                <a:tabLst/>
              </a:pPr>
              <a:r>
                <a:rPr lang="el-GR" sz="1400" dirty="0">
                  <a:solidFill>
                    <a:srgbClr val="000000"/>
                  </a:solidFill>
                  <a:latin typeface="Inter" panose="020B0604020202020204" charset="0"/>
                  <a:ea typeface="Inter" panose="020B0604020202020204" charset="0"/>
                  <a:cs typeface="Open Sans"/>
                </a:rPr>
                <a:t>Επίπεδο εισοδήματος</a:t>
              </a:r>
            </a:p>
          </p:txBody>
        </p:sp>
        <p:sp>
          <p:nvSpPr>
            <p:cNvPr id="19" name="Rectangle 15">
              <a:extLst>
                <a:ext uri="{FF2B5EF4-FFF2-40B4-BE49-F238E27FC236}">
                  <a16:creationId xmlns:a16="http://schemas.microsoft.com/office/drawing/2014/main" id="{6FE589C5-1150-AB7F-BA10-D7EE460C60BB}"/>
                </a:ext>
              </a:extLst>
            </p:cNvPr>
            <p:cNvSpPr>
              <a:spLocks noChangeArrowheads="1"/>
            </p:cNvSpPr>
            <p:nvPr/>
          </p:nvSpPr>
          <p:spPr bwMode="auto">
            <a:xfrm>
              <a:off x="6869201" y="4842222"/>
              <a:ext cx="42859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1"/>
                  </a:solidFill>
                  <a:effectLst/>
                  <a:latin typeface="Inter" panose="020B0604020202020204" charset="0"/>
                  <a:ea typeface="Inter" panose="020B0604020202020204" charset="0"/>
                  <a:cs typeface="Tahoma" pitchFamily="34" charset="0"/>
                </a:rPr>
                <a:t>Α</a:t>
              </a:r>
              <a:endParaRPr kumimoji="0" lang="el-GR" sz="1600" b="0" i="0" u="none" strike="noStrike" cap="none" normalizeH="0" baseline="0" dirty="0">
                <a:ln>
                  <a:noFill/>
                </a:ln>
                <a:solidFill>
                  <a:schemeClr val="tx1"/>
                </a:solidFill>
                <a:effectLst/>
                <a:latin typeface="Inter" panose="020B0604020202020204" charset="0"/>
                <a:ea typeface="Inter" panose="020B0604020202020204" charset="0"/>
              </a:endParaRPr>
            </a:p>
          </p:txBody>
        </p:sp>
        <p:sp>
          <p:nvSpPr>
            <p:cNvPr id="20" name="Rectangle 16">
              <a:extLst>
                <a:ext uri="{FF2B5EF4-FFF2-40B4-BE49-F238E27FC236}">
                  <a16:creationId xmlns:a16="http://schemas.microsoft.com/office/drawing/2014/main" id="{8F0C7F23-9114-E73E-7354-74D468091661}"/>
                </a:ext>
              </a:extLst>
            </p:cNvPr>
            <p:cNvSpPr>
              <a:spLocks noChangeArrowheads="1"/>
            </p:cNvSpPr>
            <p:nvPr/>
          </p:nvSpPr>
          <p:spPr bwMode="auto">
            <a:xfrm>
              <a:off x="11512671" y="5164575"/>
              <a:ext cx="10001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Inter" panose="020B0604020202020204" charset="0"/>
                  <a:ea typeface="Inter" panose="020B0604020202020204" charset="0"/>
                  <a:cs typeface="Tahoma" pitchFamily="34" charset="0"/>
                </a:rPr>
                <a:t>                                                                                             </a:t>
              </a:r>
              <a:r>
                <a:rPr lang="el-GR" sz="1400" dirty="0">
                  <a:solidFill>
                    <a:srgbClr val="000000"/>
                  </a:solidFill>
                  <a:latin typeface="Inter" panose="020B0604020202020204" charset="0"/>
                  <a:ea typeface="Inter" panose="020B0604020202020204" charset="0"/>
                  <a:cs typeface="Open Sans"/>
                </a:rPr>
                <a:t>Χρόνος</a:t>
              </a:r>
              <a:r>
                <a:rPr kumimoji="0" lang="el-GR" sz="1400" b="0" i="0" u="none" strike="noStrike" cap="none" normalizeH="0" baseline="0" dirty="0">
                  <a:ln>
                    <a:noFill/>
                  </a:ln>
                  <a:solidFill>
                    <a:schemeClr val="tx1"/>
                  </a:solidFill>
                  <a:effectLst/>
                  <a:latin typeface="Inter" panose="020B0604020202020204" charset="0"/>
                  <a:ea typeface="Inter" panose="020B0604020202020204" charset="0"/>
                  <a:cs typeface="Tahoma" pitchFamily="34" charset="0"/>
                </a:rPr>
                <a:t> </a:t>
              </a:r>
              <a:endParaRPr kumimoji="0" lang="el-GR" sz="1400" b="0" i="0" u="none" strike="noStrike" cap="none" normalizeH="0" baseline="0" dirty="0">
                <a:ln>
                  <a:noFill/>
                </a:ln>
                <a:solidFill>
                  <a:schemeClr val="tx1"/>
                </a:solidFill>
                <a:effectLst/>
                <a:latin typeface="Inter" panose="020B0604020202020204" charset="0"/>
                <a:ea typeface="Inter" panose="020B0604020202020204" charset="0"/>
              </a:endParaRPr>
            </a:p>
          </p:txBody>
        </p:sp>
        <p:sp>
          <p:nvSpPr>
            <p:cNvPr id="21" name="Rectangle 15">
              <a:extLst>
                <a:ext uri="{FF2B5EF4-FFF2-40B4-BE49-F238E27FC236}">
                  <a16:creationId xmlns:a16="http://schemas.microsoft.com/office/drawing/2014/main" id="{32537FA0-C386-E8D5-2F4A-FEDA3E61CCB3}"/>
                </a:ext>
              </a:extLst>
            </p:cNvPr>
            <p:cNvSpPr>
              <a:spLocks noChangeArrowheads="1"/>
            </p:cNvSpPr>
            <p:nvPr/>
          </p:nvSpPr>
          <p:spPr bwMode="auto">
            <a:xfrm>
              <a:off x="12012737" y="2627644"/>
              <a:ext cx="42859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1"/>
                  </a:solidFill>
                  <a:effectLst/>
                  <a:latin typeface="Inter" panose="020B0604020202020204" charset="0"/>
                  <a:ea typeface="Inter" panose="020B0604020202020204" charset="0"/>
                  <a:cs typeface="Tahoma" pitchFamily="34" charset="0"/>
                </a:rPr>
                <a:t>Β</a:t>
              </a:r>
              <a:endParaRPr kumimoji="0" lang="el-GR" sz="1600" b="0" i="0" u="none" strike="noStrike" cap="none" normalizeH="0" baseline="0" dirty="0">
                <a:ln>
                  <a:noFill/>
                </a:ln>
                <a:solidFill>
                  <a:schemeClr val="tx1"/>
                </a:solidFill>
                <a:effectLst/>
                <a:latin typeface="Inter" panose="020B0604020202020204" charset="0"/>
                <a:ea typeface="Inter" panose="020B0604020202020204" charset="0"/>
              </a:endParaRPr>
            </a:p>
          </p:txBody>
        </p:sp>
        <p:cxnSp>
          <p:nvCxnSpPr>
            <p:cNvPr id="22" name="Ευθύγραμμο βέλος σύνδεσης 21">
              <a:extLst>
                <a:ext uri="{FF2B5EF4-FFF2-40B4-BE49-F238E27FC236}">
                  <a16:creationId xmlns:a16="http://schemas.microsoft.com/office/drawing/2014/main" id="{1A86924D-817D-311C-08ED-F62CDF27CC1C}"/>
                </a:ext>
              </a:extLst>
            </p:cNvPr>
            <p:cNvCxnSpPr>
              <a:cxnSpLocks/>
            </p:cNvCxnSpPr>
            <p:nvPr/>
          </p:nvCxnSpPr>
          <p:spPr>
            <a:xfrm flipV="1">
              <a:off x="6440573" y="2380259"/>
              <a:ext cx="0" cy="28752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E71B0"/>
        </a:solidFill>
        <a:effectLst/>
      </p:bgPr>
    </p:bg>
    <p:spTree>
      <p:nvGrpSpPr>
        <p:cNvPr id="1" name=""/>
        <p:cNvGrpSpPr/>
        <p:nvPr/>
      </p:nvGrpSpPr>
      <p:grpSpPr>
        <a:xfrm>
          <a:off x="0" y="0"/>
          <a:ext cx="0" cy="0"/>
          <a:chOff x="0" y="0"/>
          <a:chExt cx="0" cy="0"/>
        </a:xfrm>
      </p:grpSpPr>
      <p:grpSp>
        <p:nvGrpSpPr>
          <p:cNvPr id="2" name="Group 2"/>
          <p:cNvGrpSpPr/>
          <p:nvPr/>
        </p:nvGrpSpPr>
        <p:grpSpPr>
          <a:xfrm>
            <a:off x="-379060" y="3429000"/>
            <a:ext cx="8381967" cy="2743200"/>
            <a:chOff x="0" y="0"/>
            <a:chExt cx="4253072" cy="1391920"/>
          </a:xfrm>
          <a:solidFill>
            <a:srgbClr val="8EBCFE"/>
          </a:solidFill>
        </p:grpSpPr>
        <p:sp>
          <p:nvSpPr>
            <p:cNvPr id="3" name="Freeform 3"/>
            <p:cNvSpPr/>
            <p:nvPr/>
          </p:nvSpPr>
          <p:spPr>
            <a:xfrm>
              <a:off x="0" y="0"/>
              <a:ext cx="4253072" cy="1391920"/>
            </a:xfrm>
            <a:custGeom>
              <a:avLst/>
              <a:gdLst/>
              <a:ahLst/>
              <a:cxnLst/>
              <a:rect l="l" t="t" r="r" b="b"/>
              <a:pathLst>
                <a:path w="4253072" h="1391920">
                  <a:moveTo>
                    <a:pt x="0" y="0"/>
                  </a:moveTo>
                  <a:lnTo>
                    <a:pt x="4253072" y="0"/>
                  </a:lnTo>
                  <a:lnTo>
                    <a:pt x="4253072" y="1391920"/>
                  </a:lnTo>
                  <a:lnTo>
                    <a:pt x="0" y="1391920"/>
                  </a:lnTo>
                  <a:close/>
                </a:path>
              </a:pathLst>
            </a:custGeom>
            <a:grpFill/>
          </p:spPr>
        </p:sp>
      </p:grpSp>
      <p:grpSp>
        <p:nvGrpSpPr>
          <p:cNvPr id="4" name="Group 4"/>
          <p:cNvGrpSpPr/>
          <p:nvPr/>
        </p:nvGrpSpPr>
        <p:grpSpPr>
          <a:xfrm>
            <a:off x="3298371" y="0"/>
            <a:ext cx="12137572" cy="6858000"/>
            <a:chOff x="0" y="0"/>
            <a:chExt cx="6986683" cy="5372100"/>
          </a:xfrm>
        </p:grpSpPr>
        <p:sp>
          <p:nvSpPr>
            <p:cNvPr id="5" name="Freeform 5"/>
            <p:cNvSpPr/>
            <p:nvPr/>
          </p:nvSpPr>
          <p:spPr>
            <a:xfrm>
              <a:off x="0" y="0"/>
              <a:ext cx="6986683" cy="5372100"/>
            </a:xfrm>
            <a:custGeom>
              <a:avLst/>
              <a:gdLst/>
              <a:ahLst/>
              <a:cxnLst/>
              <a:rect l="l" t="t" r="r" b="b"/>
              <a:pathLst>
                <a:path w="6986683" h="5372100">
                  <a:moveTo>
                    <a:pt x="5436013" y="0"/>
                  </a:moveTo>
                  <a:lnTo>
                    <a:pt x="1550670" y="0"/>
                  </a:lnTo>
                  <a:lnTo>
                    <a:pt x="0" y="2686050"/>
                  </a:lnTo>
                  <a:lnTo>
                    <a:pt x="1550670" y="5372100"/>
                  </a:lnTo>
                  <a:lnTo>
                    <a:pt x="5436013" y="5372100"/>
                  </a:lnTo>
                  <a:lnTo>
                    <a:pt x="6986683" y="2686050"/>
                  </a:lnTo>
                  <a:lnTo>
                    <a:pt x="5436013" y="0"/>
                  </a:lnTo>
                  <a:close/>
                </a:path>
              </a:pathLst>
            </a:custGeom>
            <a:solidFill>
              <a:srgbClr val="FFFFFF"/>
            </a:solidFill>
          </p:spPr>
        </p:sp>
      </p:grpSp>
      <p:sp>
        <p:nvSpPr>
          <p:cNvPr id="8" name="TextBox 8"/>
          <p:cNvSpPr txBox="1"/>
          <p:nvPr/>
        </p:nvSpPr>
        <p:spPr>
          <a:xfrm>
            <a:off x="558348" y="473416"/>
            <a:ext cx="2959221" cy="2587568"/>
          </a:xfrm>
          <a:prstGeom prst="rect">
            <a:avLst/>
          </a:prstGeom>
        </p:spPr>
        <p:txBody>
          <a:bodyPr wrap="square" lIns="0" tIns="0" rIns="0" bIns="0" rtlCol="0" anchor="t">
            <a:spAutoFit/>
          </a:bodyPr>
          <a:lstStyle/>
          <a:p>
            <a:pPr defTabSz="609630">
              <a:lnSpc>
                <a:spcPct val="114000"/>
              </a:lnSpc>
              <a:spcBef>
                <a:spcPct val="0"/>
              </a:spcBef>
            </a:pPr>
            <a:r>
              <a:rPr lang="el-GR" sz="3000" b="1" dirty="0">
                <a:solidFill>
                  <a:srgbClr val="FFFFFF"/>
                </a:solidFill>
                <a:latin typeface="Fira Sans Semi-Bold"/>
                <a:ea typeface="Fira Sans Semi-Bold"/>
                <a:cs typeface="Fira Sans Semi-Bold"/>
                <a:sym typeface="Fira Sans Semi-Bold"/>
              </a:rPr>
              <a:t>Οι φάσεις των οικονομικών κύκλων και τα χαρακτηριστικά τους …..</a:t>
            </a:r>
          </a:p>
        </p:txBody>
      </p:sp>
      <p:sp>
        <p:nvSpPr>
          <p:cNvPr id="9" name="TextBox 9"/>
          <p:cNvSpPr txBox="1"/>
          <p:nvPr/>
        </p:nvSpPr>
        <p:spPr>
          <a:xfrm>
            <a:off x="569870" y="4259668"/>
            <a:ext cx="4039755" cy="1572354"/>
          </a:xfrm>
          <a:prstGeom prst="rect">
            <a:avLst/>
          </a:prstGeom>
        </p:spPr>
        <p:txBody>
          <a:bodyPr lIns="0" tIns="0" rIns="0" bIns="0" rtlCol="0" anchor="t">
            <a:spAutoFit/>
          </a:bodyPr>
          <a:lstStyle/>
          <a:p>
            <a:pPr defTabSz="609630">
              <a:lnSpc>
                <a:spcPts val="3120"/>
              </a:lnSpc>
              <a:spcBef>
                <a:spcPct val="0"/>
              </a:spcBef>
            </a:pPr>
            <a:r>
              <a:rPr lang="el-GR" sz="2400" b="1" spc="-48" dirty="0">
                <a:latin typeface="Fira Sans Medium"/>
                <a:ea typeface="Fira Sans Medium"/>
                <a:cs typeface="Fira Sans Medium"/>
                <a:sym typeface="Fira Sans Medium"/>
              </a:rPr>
              <a:t>Τα παραπάνω φαινόμενα προκαλούν στασιμότητα ή μείωση των τιμών και χαμηλά κέρδη ή ακόμα και ζημίες.</a:t>
            </a:r>
          </a:p>
        </p:txBody>
      </p:sp>
      <p:graphicFrame>
        <p:nvGraphicFramePr>
          <p:cNvPr id="13" name="22 - Διάγραμμα">
            <a:extLst>
              <a:ext uri="{FF2B5EF4-FFF2-40B4-BE49-F238E27FC236}">
                <a16:creationId xmlns:a16="http://schemas.microsoft.com/office/drawing/2014/main" id="{36F854B4-8BBA-E5D6-C809-4B04C98E0CD6}"/>
              </a:ext>
            </a:extLst>
          </p:cNvPr>
          <p:cNvGraphicFramePr/>
          <p:nvPr>
            <p:extLst>
              <p:ext uri="{D42A27DB-BD31-4B8C-83A1-F6EECF244321}">
                <p14:modId xmlns:p14="http://schemas.microsoft.com/office/powerpoint/2010/main" val="774837480"/>
              </p:ext>
            </p:extLst>
          </p:nvPr>
        </p:nvGraphicFramePr>
        <p:xfrm>
          <a:off x="4017019" y="1279072"/>
          <a:ext cx="7971775" cy="4212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21">
            <a:extLst>
              <a:ext uri="{FF2B5EF4-FFF2-40B4-BE49-F238E27FC236}">
                <a16:creationId xmlns:a16="http://schemas.microsoft.com/office/drawing/2014/main" id="{F63184EA-1DF4-ED3B-C38D-CB4DB9B9A7CA}"/>
              </a:ext>
            </a:extLst>
          </p:cNvPr>
          <p:cNvSpPr txBox="1"/>
          <p:nvPr/>
        </p:nvSpPr>
        <p:spPr>
          <a:xfrm>
            <a:off x="7482595" y="2692967"/>
            <a:ext cx="2671446" cy="1046440"/>
          </a:xfrm>
          <a:prstGeom prst="rect">
            <a:avLst/>
          </a:prstGeom>
        </p:spPr>
        <p:txBody>
          <a:bodyPr wrap="square" lIns="0" tIns="0" rIns="0" bIns="0" rtlCol="0" anchor="t">
            <a:spAutoFit/>
          </a:bodyPr>
          <a:lstStyle/>
          <a:p>
            <a:pPr algn="ctr" defTabSz="609630"/>
            <a:r>
              <a:rPr lang="el-GR" sz="3400" b="1" dirty="0">
                <a:solidFill>
                  <a:srgbClr val="C00000"/>
                </a:solidFill>
                <a:latin typeface="Georgia" panose="02040502050405020303" pitchFamily="18" charset="0"/>
                <a:sym typeface="Garet Bold"/>
              </a:rPr>
              <a:t>Η φάση της ύφεσης</a:t>
            </a:r>
          </a:p>
        </p:txBody>
      </p:sp>
      <p:pic>
        <p:nvPicPr>
          <p:cNvPr id="16" name="Picture 7">
            <a:extLst>
              <a:ext uri="{FF2B5EF4-FFF2-40B4-BE49-F238E27FC236}">
                <a16:creationId xmlns:a16="http://schemas.microsoft.com/office/drawing/2014/main" id="{07CA1AC9-B477-0EB6-3546-9254F7D5333C}"/>
              </a:ext>
            </a:extLst>
          </p:cNvPr>
          <p:cNvPicPr>
            <a:picLocks noChangeAspect="1"/>
          </p:cNvPicPr>
          <p:nvPr/>
        </p:nvPicPr>
        <p:blipFill>
          <a:blip r:embed="rId7"/>
          <a:stretch>
            <a:fillRect/>
          </a:stretch>
        </p:blipFill>
        <p:spPr>
          <a:xfrm rot="5400000">
            <a:off x="-585627" y="4785988"/>
            <a:ext cx="1809306" cy="5757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graphicEl>
                                              <a:dgm id="{5C13E057-304F-4668-BF6E-7682135B2B89}"/>
                                            </p:graphicEl>
                                          </p:spTgt>
                                        </p:tgtEl>
                                        <p:attrNameLst>
                                          <p:attrName>style.visibility</p:attrName>
                                        </p:attrNameLst>
                                      </p:cBhvr>
                                      <p:to>
                                        <p:strVal val="visible"/>
                                      </p:to>
                                    </p:set>
                                    <p:animEffect transition="in" filter="fade">
                                      <p:cBhvr>
                                        <p:cTn id="7" dur="500"/>
                                        <p:tgtEl>
                                          <p:spTgt spid="13">
                                            <p:graphicEl>
                                              <a:dgm id="{5C13E057-304F-4668-BF6E-7682135B2B8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graphicEl>
                                              <a:dgm id="{019B5C84-CE3E-47E1-B1CE-A8D3D5C8BB43}"/>
                                            </p:graphicEl>
                                          </p:spTgt>
                                        </p:tgtEl>
                                        <p:attrNameLst>
                                          <p:attrName>style.visibility</p:attrName>
                                        </p:attrNameLst>
                                      </p:cBhvr>
                                      <p:to>
                                        <p:strVal val="visible"/>
                                      </p:to>
                                    </p:set>
                                    <p:animEffect transition="in" filter="fade">
                                      <p:cBhvr>
                                        <p:cTn id="12" dur="500"/>
                                        <p:tgtEl>
                                          <p:spTgt spid="13">
                                            <p:graphicEl>
                                              <a:dgm id="{019B5C84-CE3E-47E1-B1CE-A8D3D5C8BB4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graphicEl>
                                              <a:dgm id="{89BC070D-832B-4335-9002-03F6DB848E04}"/>
                                            </p:graphicEl>
                                          </p:spTgt>
                                        </p:tgtEl>
                                        <p:attrNameLst>
                                          <p:attrName>style.visibility</p:attrName>
                                        </p:attrNameLst>
                                      </p:cBhvr>
                                      <p:to>
                                        <p:strVal val="visible"/>
                                      </p:to>
                                    </p:set>
                                    <p:animEffect transition="in" filter="fade">
                                      <p:cBhvr>
                                        <p:cTn id="15" dur="500"/>
                                        <p:tgtEl>
                                          <p:spTgt spid="13">
                                            <p:graphicEl>
                                              <a:dgm id="{89BC070D-832B-4335-9002-03F6DB848E0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graphicEl>
                                              <a:dgm id="{19FC2AF9-8DD9-46F8-AB6B-B41F65A455BB}"/>
                                            </p:graphicEl>
                                          </p:spTgt>
                                        </p:tgtEl>
                                        <p:attrNameLst>
                                          <p:attrName>style.visibility</p:attrName>
                                        </p:attrNameLst>
                                      </p:cBhvr>
                                      <p:to>
                                        <p:strVal val="visible"/>
                                      </p:to>
                                    </p:set>
                                    <p:animEffect transition="in" filter="fade">
                                      <p:cBhvr>
                                        <p:cTn id="20" dur="500"/>
                                        <p:tgtEl>
                                          <p:spTgt spid="13">
                                            <p:graphicEl>
                                              <a:dgm id="{19FC2AF9-8DD9-46F8-AB6B-B41F65A455B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graphicEl>
                                              <a:dgm id="{5B2027C3-48D6-461B-862C-A73D310AB46F}"/>
                                            </p:graphicEl>
                                          </p:spTgt>
                                        </p:tgtEl>
                                        <p:attrNameLst>
                                          <p:attrName>style.visibility</p:attrName>
                                        </p:attrNameLst>
                                      </p:cBhvr>
                                      <p:to>
                                        <p:strVal val="visible"/>
                                      </p:to>
                                    </p:set>
                                    <p:animEffect transition="in" filter="fade">
                                      <p:cBhvr>
                                        <p:cTn id="23" dur="500"/>
                                        <p:tgtEl>
                                          <p:spTgt spid="13">
                                            <p:graphicEl>
                                              <a:dgm id="{5B2027C3-48D6-461B-862C-A73D310AB46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graphicEl>
                                              <a:dgm id="{FC879098-B141-41EC-BD3E-256D0835DE37}"/>
                                            </p:graphicEl>
                                          </p:spTgt>
                                        </p:tgtEl>
                                        <p:attrNameLst>
                                          <p:attrName>style.visibility</p:attrName>
                                        </p:attrNameLst>
                                      </p:cBhvr>
                                      <p:to>
                                        <p:strVal val="visible"/>
                                      </p:to>
                                    </p:set>
                                    <p:animEffect transition="in" filter="fade">
                                      <p:cBhvr>
                                        <p:cTn id="28" dur="500"/>
                                        <p:tgtEl>
                                          <p:spTgt spid="13">
                                            <p:graphicEl>
                                              <a:dgm id="{FC879098-B141-41EC-BD3E-256D0835DE3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graphicEl>
                                              <a:dgm id="{53CC2709-DEB3-46D5-8610-9E7E58A8B955}"/>
                                            </p:graphicEl>
                                          </p:spTgt>
                                        </p:tgtEl>
                                        <p:attrNameLst>
                                          <p:attrName>style.visibility</p:attrName>
                                        </p:attrNameLst>
                                      </p:cBhvr>
                                      <p:to>
                                        <p:strVal val="visible"/>
                                      </p:to>
                                    </p:set>
                                    <p:animEffect transition="in" filter="fade">
                                      <p:cBhvr>
                                        <p:cTn id="31" dur="500"/>
                                        <p:tgtEl>
                                          <p:spTgt spid="13">
                                            <p:graphicEl>
                                              <a:dgm id="{53CC2709-DEB3-46D5-8610-9E7E58A8B95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graphicEl>
                                              <a:dgm id="{8379DC76-11E6-423F-AFDA-2D256AE18828}"/>
                                            </p:graphicEl>
                                          </p:spTgt>
                                        </p:tgtEl>
                                        <p:attrNameLst>
                                          <p:attrName>style.visibility</p:attrName>
                                        </p:attrNameLst>
                                      </p:cBhvr>
                                      <p:to>
                                        <p:strVal val="visible"/>
                                      </p:to>
                                    </p:set>
                                    <p:animEffect transition="in" filter="fade">
                                      <p:cBhvr>
                                        <p:cTn id="36" dur="500"/>
                                        <p:tgtEl>
                                          <p:spTgt spid="13">
                                            <p:graphicEl>
                                              <a:dgm id="{8379DC76-11E6-423F-AFDA-2D256AE1882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graphicEl>
                                              <a:dgm id="{3FC03D4D-A8C4-4528-BD6E-D974DBD91A42}"/>
                                            </p:graphicEl>
                                          </p:spTgt>
                                        </p:tgtEl>
                                        <p:attrNameLst>
                                          <p:attrName>style.visibility</p:attrName>
                                        </p:attrNameLst>
                                      </p:cBhvr>
                                      <p:to>
                                        <p:strVal val="visible"/>
                                      </p:to>
                                    </p:set>
                                    <p:animEffect transition="in" filter="fade">
                                      <p:cBhvr>
                                        <p:cTn id="39" dur="500"/>
                                        <p:tgtEl>
                                          <p:spTgt spid="13">
                                            <p:graphicEl>
                                              <a:dgm id="{3FC03D4D-A8C4-4528-BD6E-D974DBD91A4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graphicEl>
                                              <a:dgm id="{DD7AA3DA-4358-42D9-9C02-1FB98FA3E907}"/>
                                            </p:graphicEl>
                                          </p:spTgt>
                                        </p:tgtEl>
                                        <p:attrNameLst>
                                          <p:attrName>style.visibility</p:attrName>
                                        </p:attrNameLst>
                                      </p:cBhvr>
                                      <p:to>
                                        <p:strVal val="visible"/>
                                      </p:to>
                                    </p:set>
                                    <p:animEffect transition="in" filter="fade">
                                      <p:cBhvr>
                                        <p:cTn id="44" dur="500"/>
                                        <p:tgtEl>
                                          <p:spTgt spid="13">
                                            <p:graphicEl>
                                              <a:dgm id="{DD7AA3DA-4358-42D9-9C02-1FB98FA3E907}"/>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graphicEl>
                                              <a:dgm id="{57DA2570-9872-4D46-9BC8-7526241CA0DC}"/>
                                            </p:graphicEl>
                                          </p:spTgt>
                                        </p:tgtEl>
                                        <p:attrNameLst>
                                          <p:attrName>style.visibility</p:attrName>
                                        </p:attrNameLst>
                                      </p:cBhvr>
                                      <p:to>
                                        <p:strVal val="visible"/>
                                      </p:to>
                                    </p:set>
                                    <p:animEffect transition="in" filter="fade">
                                      <p:cBhvr>
                                        <p:cTn id="47" dur="500"/>
                                        <p:tgtEl>
                                          <p:spTgt spid="13">
                                            <p:graphicEl>
                                              <a:dgm id="{57DA2570-9872-4D46-9BC8-7526241CA0D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graphicEl>
                                              <a:dgm id="{38B11BF7-58D3-44E9-BD50-D0AB1079BE5F}"/>
                                            </p:graphicEl>
                                          </p:spTgt>
                                        </p:tgtEl>
                                        <p:attrNameLst>
                                          <p:attrName>style.visibility</p:attrName>
                                        </p:attrNameLst>
                                      </p:cBhvr>
                                      <p:to>
                                        <p:strVal val="visible"/>
                                      </p:to>
                                    </p:set>
                                    <p:animEffect transition="in" filter="fade">
                                      <p:cBhvr>
                                        <p:cTn id="52" dur="500"/>
                                        <p:tgtEl>
                                          <p:spTgt spid="13">
                                            <p:graphicEl>
                                              <a:dgm id="{38B11BF7-58D3-44E9-BD50-D0AB1079BE5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graphicEl>
                                              <a:dgm id="{3F1B138C-9A2C-4CAC-97BE-2160AF5EBA91}"/>
                                            </p:graphicEl>
                                          </p:spTgt>
                                        </p:tgtEl>
                                        <p:attrNameLst>
                                          <p:attrName>style.visibility</p:attrName>
                                        </p:attrNameLst>
                                      </p:cBhvr>
                                      <p:to>
                                        <p:strVal val="visible"/>
                                      </p:to>
                                    </p:set>
                                    <p:animEffect transition="in" filter="fade">
                                      <p:cBhvr>
                                        <p:cTn id="55" dur="500"/>
                                        <p:tgtEl>
                                          <p:spTgt spid="13">
                                            <p:graphicEl>
                                              <a:dgm id="{3F1B138C-9A2C-4CAC-97BE-2160AF5EBA91}"/>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graphicEl>
                                              <a:dgm id="{BE866F2D-626B-478D-A203-46924620BD6D}"/>
                                            </p:graphicEl>
                                          </p:spTgt>
                                        </p:tgtEl>
                                        <p:attrNameLst>
                                          <p:attrName>style.visibility</p:attrName>
                                        </p:attrNameLst>
                                      </p:cBhvr>
                                      <p:to>
                                        <p:strVal val="visible"/>
                                      </p:to>
                                    </p:set>
                                    <p:animEffect transition="in" filter="fade">
                                      <p:cBhvr>
                                        <p:cTn id="58" dur="500"/>
                                        <p:tgtEl>
                                          <p:spTgt spid="13">
                                            <p:graphicEl>
                                              <a:dgm id="{BE866F2D-626B-478D-A203-46924620BD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866352">
            <a:off x="-486753" y="3354021"/>
            <a:ext cx="15815174" cy="6129338"/>
            <a:chOff x="0" y="0"/>
            <a:chExt cx="6247970" cy="2421467"/>
          </a:xfrm>
        </p:grpSpPr>
        <p:sp>
          <p:nvSpPr>
            <p:cNvPr id="3" name="Freeform 3"/>
            <p:cNvSpPr/>
            <p:nvPr/>
          </p:nvSpPr>
          <p:spPr>
            <a:xfrm>
              <a:off x="0" y="0"/>
              <a:ext cx="6247970" cy="2421467"/>
            </a:xfrm>
            <a:custGeom>
              <a:avLst/>
              <a:gdLst/>
              <a:ahLst/>
              <a:cxnLst/>
              <a:rect l="l" t="t" r="r" b="b"/>
              <a:pathLst>
                <a:path w="6247970" h="2421467">
                  <a:moveTo>
                    <a:pt x="0" y="0"/>
                  </a:moveTo>
                  <a:lnTo>
                    <a:pt x="6247970" y="0"/>
                  </a:lnTo>
                  <a:lnTo>
                    <a:pt x="6247970" y="2421467"/>
                  </a:lnTo>
                  <a:lnTo>
                    <a:pt x="0" y="2421467"/>
                  </a:lnTo>
                  <a:close/>
                </a:path>
              </a:pathLst>
            </a:custGeom>
            <a:solidFill>
              <a:srgbClr val="79C2EC">
                <a:alpha val="13725"/>
              </a:srgbClr>
            </a:solidFill>
          </p:spPr>
        </p:sp>
        <p:sp>
          <p:nvSpPr>
            <p:cNvPr id="4" name="TextBox 4"/>
            <p:cNvSpPr txBox="1"/>
            <p:nvPr/>
          </p:nvSpPr>
          <p:spPr>
            <a:xfrm>
              <a:off x="0" y="-38100"/>
              <a:ext cx="6247970" cy="245956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395808" y="-117067"/>
            <a:ext cx="3988999" cy="7092133"/>
            <a:chOff x="0" y="0"/>
            <a:chExt cx="1575901" cy="2801830"/>
          </a:xfrm>
          <a:solidFill>
            <a:srgbClr val="4E71B0"/>
          </a:solidFill>
        </p:grpSpPr>
        <p:sp>
          <p:nvSpPr>
            <p:cNvPr id="6" name="Freeform 6"/>
            <p:cNvSpPr/>
            <p:nvPr/>
          </p:nvSpPr>
          <p:spPr>
            <a:xfrm>
              <a:off x="0" y="0"/>
              <a:ext cx="1575901" cy="2801830"/>
            </a:xfrm>
            <a:custGeom>
              <a:avLst/>
              <a:gdLst/>
              <a:ahLst/>
              <a:cxnLst/>
              <a:rect l="l" t="t" r="r" b="b"/>
              <a:pathLst>
                <a:path w="1575901" h="2801830">
                  <a:moveTo>
                    <a:pt x="0" y="0"/>
                  </a:moveTo>
                  <a:lnTo>
                    <a:pt x="1575901" y="0"/>
                  </a:lnTo>
                  <a:lnTo>
                    <a:pt x="1575901" y="2801830"/>
                  </a:lnTo>
                  <a:lnTo>
                    <a:pt x="0" y="2801830"/>
                  </a:lnTo>
                  <a:close/>
                </a:path>
              </a:pathLst>
            </a:custGeom>
            <a:grpFill/>
          </p:spPr>
        </p:sp>
        <p:sp>
          <p:nvSpPr>
            <p:cNvPr id="7" name="TextBox 7"/>
            <p:cNvSpPr txBox="1"/>
            <p:nvPr/>
          </p:nvSpPr>
          <p:spPr>
            <a:xfrm>
              <a:off x="0" y="-38100"/>
              <a:ext cx="1575901" cy="2839930"/>
            </a:xfrm>
            <a:prstGeom prst="rect">
              <a:avLst/>
            </a:prstGeom>
            <a:grpFill/>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 name="Freeform 8"/>
          <p:cNvSpPr/>
          <p:nvPr/>
        </p:nvSpPr>
        <p:spPr>
          <a:xfrm>
            <a:off x="-2230202" y="2447006"/>
            <a:ext cx="5660155" cy="5377147"/>
          </a:xfrm>
          <a:custGeom>
            <a:avLst/>
            <a:gdLst/>
            <a:ahLst/>
            <a:cxnLst/>
            <a:rect l="l" t="t" r="r" b="b"/>
            <a:pathLst>
              <a:path w="8490233" h="8065721">
                <a:moveTo>
                  <a:pt x="0" y="0"/>
                </a:moveTo>
                <a:lnTo>
                  <a:pt x="8490233" y="0"/>
                </a:lnTo>
                <a:lnTo>
                  <a:pt x="8490233" y="8065721"/>
                </a:lnTo>
                <a:lnTo>
                  <a:pt x="0" y="8065721"/>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3944747" y="532149"/>
            <a:ext cx="5297224" cy="602729"/>
          </a:xfrm>
          <a:prstGeom prst="rect">
            <a:avLst/>
          </a:prstGeom>
        </p:spPr>
        <p:txBody>
          <a:bodyPr wrap="square" lIns="0" tIns="0" rIns="0" bIns="0" rtlCol="0" anchor="t">
            <a:spAutoFit/>
          </a:bodyPr>
          <a:lstStyle/>
          <a:p>
            <a:pPr defTabSz="609630">
              <a:lnSpc>
                <a:spcPts val="4729"/>
              </a:lnSpc>
            </a:pPr>
            <a:r>
              <a:rPr lang="el-GR" sz="4185" b="1" dirty="0">
                <a:solidFill>
                  <a:srgbClr val="C00000"/>
                </a:solidFill>
                <a:latin typeface="Garet Bold"/>
                <a:ea typeface="Garet Bold"/>
                <a:cs typeface="Garet Bold"/>
                <a:sym typeface="Garet Bold"/>
              </a:rPr>
              <a:t>Η φάση της ανόδου</a:t>
            </a:r>
          </a:p>
        </p:txBody>
      </p:sp>
      <p:sp>
        <p:nvSpPr>
          <p:cNvPr id="13" name="Freeform 13"/>
          <p:cNvSpPr/>
          <p:nvPr/>
        </p:nvSpPr>
        <p:spPr>
          <a:xfrm rot="-9857034" flipH="1">
            <a:off x="6423974" y="-2070203"/>
            <a:ext cx="8581063" cy="4472879"/>
          </a:xfrm>
          <a:custGeom>
            <a:avLst/>
            <a:gdLst/>
            <a:ahLst/>
            <a:cxnLst/>
            <a:rect l="l" t="t" r="r" b="b"/>
            <a:pathLst>
              <a:path w="12871595" h="6709319">
                <a:moveTo>
                  <a:pt x="12871596" y="0"/>
                </a:moveTo>
                <a:lnTo>
                  <a:pt x="0" y="0"/>
                </a:lnTo>
                <a:lnTo>
                  <a:pt x="0" y="6709319"/>
                </a:lnTo>
                <a:lnTo>
                  <a:pt x="12871596" y="6709319"/>
                </a:lnTo>
                <a:lnTo>
                  <a:pt x="12871596" y="0"/>
                </a:lnTo>
                <a:close/>
              </a:path>
            </a:pathLst>
          </a:custGeom>
          <a:blipFill>
            <a:blip r:embed="rId4">
              <a:alphaModFix amt="26000"/>
              <a:extLst>
                <a:ext uri="{96DAC541-7B7A-43D3-8B79-37D633B846F1}">
                  <asvg:svgBlip xmlns:asvg="http://schemas.microsoft.com/office/drawing/2016/SVG/main" r:embed="rId5"/>
                </a:ext>
              </a:extLst>
            </a:blip>
            <a:stretch>
              <a:fillRect/>
            </a:stretch>
          </a:blipFill>
        </p:spPr>
      </p:sp>
      <p:graphicFrame>
        <p:nvGraphicFramePr>
          <p:cNvPr id="26" name="21 - Διάγραμμα">
            <a:extLst>
              <a:ext uri="{FF2B5EF4-FFF2-40B4-BE49-F238E27FC236}">
                <a16:creationId xmlns:a16="http://schemas.microsoft.com/office/drawing/2014/main" id="{F51A10EF-6C73-0165-FF71-AF78805A4828}"/>
              </a:ext>
            </a:extLst>
          </p:cNvPr>
          <p:cNvGraphicFramePr/>
          <p:nvPr>
            <p:extLst>
              <p:ext uri="{D42A27DB-BD31-4B8C-83A1-F6EECF244321}">
                <p14:modId xmlns:p14="http://schemas.microsoft.com/office/powerpoint/2010/main" val="1089340064"/>
              </p:ext>
            </p:extLst>
          </p:nvPr>
        </p:nvGraphicFramePr>
        <p:xfrm>
          <a:off x="3944747" y="1214623"/>
          <a:ext cx="7544541" cy="45764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8" name="1 - Θέση περιεχομένου">
            <a:extLst>
              <a:ext uri="{FF2B5EF4-FFF2-40B4-BE49-F238E27FC236}">
                <a16:creationId xmlns:a16="http://schemas.microsoft.com/office/drawing/2014/main" id="{89605C41-6CF2-8D5E-BA75-7EB7808C69DD}"/>
              </a:ext>
            </a:extLst>
          </p:cNvPr>
          <p:cNvSpPr txBox="1">
            <a:spLocks/>
          </p:cNvSpPr>
          <p:nvPr/>
        </p:nvSpPr>
        <p:spPr>
          <a:xfrm>
            <a:off x="4365808" y="6005660"/>
            <a:ext cx="7123480" cy="642942"/>
          </a:xfrm>
          <a:prstGeom prst="rect">
            <a:avLst/>
          </a:prstGeom>
          <a:noFill/>
          <a:ln>
            <a:noFill/>
          </a:ln>
        </p:spPr>
        <p:txBody>
          <a:bodyPr>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algn="just">
              <a:lnSpc>
                <a:spcPct val="114000"/>
              </a:lnSpc>
              <a:buFont typeface="Arial" pitchFamily="34" charset="0"/>
              <a:buNone/>
            </a:pPr>
            <a:r>
              <a:rPr lang="el-GR" sz="1800" spc="-10" dirty="0">
                <a:latin typeface="Inter" panose="020B0604020202020204" charset="0"/>
                <a:ea typeface="Inter" panose="020B0604020202020204" charset="0"/>
              </a:rPr>
              <a:t>Αρχικά οι τιμές δεν αυξάνονται</a:t>
            </a:r>
            <a:r>
              <a:rPr lang="el-GR" sz="1800" dirty="0">
                <a:latin typeface="Inter" panose="020B0604020202020204" charset="0"/>
                <a:ea typeface="Inter" panose="020B0604020202020204" charset="0"/>
              </a:rPr>
              <a:t>. </a:t>
            </a:r>
            <a:r>
              <a:rPr lang="el-GR" sz="1800" spc="-10" dirty="0">
                <a:latin typeface="Inter" panose="020B0604020202020204" charset="0"/>
                <a:ea typeface="Inter" panose="020B0604020202020204" charset="0"/>
              </a:rPr>
              <a:t>Η συνεχής, όμως, άνοδος της ζήτησης </a:t>
            </a:r>
            <a:r>
              <a:rPr lang="el-GR" sz="1800" dirty="0">
                <a:latin typeface="Inter" panose="020B0604020202020204" charset="0"/>
                <a:ea typeface="Inter" panose="020B0604020202020204" charset="0"/>
              </a:rPr>
              <a:t>προκαλεί από ένα σημείο κι έπειτα άνοδο των τιμών.</a:t>
            </a:r>
            <a:endParaRPr lang="el-GR" sz="1800" dirty="0">
              <a:ln>
                <a:solidFill>
                  <a:srgbClr val="C00000"/>
                </a:solidFill>
              </a:ln>
              <a:solidFill>
                <a:srgbClr val="C00000"/>
              </a:solidFill>
              <a:latin typeface="Inter" panose="020B0604020202020204" charset="0"/>
              <a:ea typeface="Inter" panose="020B0604020202020204" charset="0"/>
            </a:endParaRPr>
          </a:p>
        </p:txBody>
      </p:sp>
      <p:sp>
        <p:nvSpPr>
          <p:cNvPr id="29" name="TextBox 8">
            <a:extLst>
              <a:ext uri="{FF2B5EF4-FFF2-40B4-BE49-F238E27FC236}">
                <a16:creationId xmlns:a16="http://schemas.microsoft.com/office/drawing/2014/main" id="{0A294588-AAA2-F18A-1090-AE6EE5045D99}"/>
              </a:ext>
            </a:extLst>
          </p:cNvPr>
          <p:cNvSpPr txBox="1"/>
          <p:nvPr/>
        </p:nvSpPr>
        <p:spPr>
          <a:xfrm>
            <a:off x="327460" y="604188"/>
            <a:ext cx="3102494" cy="2587568"/>
          </a:xfrm>
          <a:prstGeom prst="rect">
            <a:avLst/>
          </a:prstGeom>
        </p:spPr>
        <p:txBody>
          <a:bodyPr wrap="square" lIns="0" tIns="0" rIns="0" bIns="0" rtlCol="0" anchor="t">
            <a:spAutoFit/>
          </a:bodyPr>
          <a:lstStyle/>
          <a:p>
            <a:pPr defTabSz="609630">
              <a:lnSpc>
                <a:spcPct val="114000"/>
              </a:lnSpc>
              <a:spcBef>
                <a:spcPct val="0"/>
              </a:spcBef>
            </a:pPr>
            <a:r>
              <a:rPr lang="el-GR" sz="3000" b="1" dirty="0">
                <a:solidFill>
                  <a:srgbClr val="FFFFFF"/>
                </a:solidFill>
                <a:latin typeface="Fira Sans Semi-Bold"/>
                <a:ea typeface="Fira Sans Semi-Bold"/>
                <a:cs typeface="Fira Sans Semi-Bold"/>
                <a:sym typeface="Fira Sans Semi-Bold"/>
              </a:rPr>
              <a:t>Οι φάσεις των οικονομικών κύκλων και τα χαρακτηριστικά τους …..</a:t>
            </a:r>
          </a:p>
        </p:txBody>
      </p:sp>
      <p:sp>
        <p:nvSpPr>
          <p:cNvPr id="35" name="Freeform 10">
            <a:extLst>
              <a:ext uri="{FF2B5EF4-FFF2-40B4-BE49-F238E27FC236}">
                <a16:creationId xmlns:a16="http://schemas.microsoft.com/office/drawing/2014/main" id="{CE88327F-2B11-18AB-872B-2334713A0032}"/>
              </a:ext>
            </a:extLst>
          </p:cNvPr>
          <p:cNvSpPr/>
          <p:nvPr/>
        </p:nvSpPr>
        <p:spPr>
          <a:xfrm>
            <a:off x="3718811" y="6014599"/>
            <a:ext cx="646996" cy="649432"/>
          </a:xfrm>
          <a:custGeom>
            <a:avLst/>
            <a:gdLst/>
            <a:ahLst/>
            <a:cxnLst/>
            <a:rect l="l" t="t" r="r" b="b"/>
            <a:pathLst>
              <a:path w="646996" h="649432">
                <a:moveTo>
                  <a:pt x="0" y="0"/>
                </a:moveTo>
                <a:lnTo>
                  <a:pt x="646996" y="0"/>
                </a:lnTo>
                <a:lnTo>
                  <a:pt x="646996" y="649432"/>
                </a:lnTo>
                <a:lnTo>
                  <a:pt x="0" y="64943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6" name="Freeform 11">
            <a:extLst>
              <a:ext uri="{FF2B5EF4-FFF2-40B4-BE49-F238E27FC236}">
                <a16:creationId xmlns:a16="http://schemas.microsoft.com/office/drawing/2014/main" id="{862E2DE6-5656-6F89-BD4A-D4CBD7C0A511}"/>
              </a:ext>
            </a:extLst>
          </p:cNvPr>
          <p:cNvSpPr/>
          <p:nvPr/>
        </p:nvSpPr>
        <p:spPr>
          <a:xfrm>
            <a:off x="3865766" y="6156455"/>
            <a:ext cx="500042" cy="376281"/>
          </a:xfrm>
          <a:custGeom>
            <a:avLst/>
            <a:gdLst/>
            <a:ahLst/>
            <a:cxnLst/>
            <a:rect l="l" t="t" r="r" b="b"/>
            <a:pathLst>
              <a:path w="500042" h="376281">
                <a:moveTo>
                  <a:pt x="0" y="0"/>
                </a:moveTo>
                <a:lnTo>
                  <a:pt x="500041" y="0"/>
                </a:lnTo>
                <a:lnTo>
                  <a:pt x="500041" y="376282"/>
                </a:lnTo>
                <a:lnTo>
                  <a:pt x="0" y="3762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graphicEl>
                                              <a:dgm id="{5C13E057-304F-4668-BF6E-7682135B2B89}"/>
                                            </p:graphicEl>
                                          </p:spTgt>
                                        </p:tgtEl>
                                        <p:attrNameLst>
                                          <p:attrName>style.visibility</p:attrName>
                                        </p:attrNameLst>
                                      </p:cBhvr>
                                      <p:to>
                                        <p:strVal val="visible"/>
                                      </p:to>
                                    </p:set>
                                    <p:animEffect transition="in" filter="wipe(left)">
                                      <p:cBhvr>
                                        <p:cTn id="7" dur="500"/>
                                        <p:tgtEl>
                                          <p:spTgt spid="26">
                                            <p:graphicEl>
                                              <a:dgm id="{5C13E057-304F-4668-BF6E-7682135B2B8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graphicEl>
                                              <a:dgm id="{019B5C84-CE3E-47E1-B1CE-A8D3D5C8BB43}"/>
                                            </p:graphicEl>
                                          </p:spTgt>
                                        </p:tgtEl>
                                        <p:attrNameLst>
                                          <p:attrName>style.visibility</p:attrName>
                                        </p:attrNameLst>
                                      </p:cBhvr>
                                      <p:to>
                                        <p:strVal val="visible"/>
                                      </p:to>
                                    </p:set>
                                    <p:animEffect transition="in" filter="wipe(left)">
                                      <p:cBhvr>
                                        <p:cTn id="12" dur="500"/>
                                        <p:tgtEl>
                                          <p:spTgt spid="26">
                                            <p:graphicEl>
                                              <a:dgm id="{019B5C84-CE3E-47E1-B1CE-A8D3D5C8BB43}"/>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6">
                                            <p:graphicEl>
                                              <a:dgm id="{89BC070D-832B-4335-9002-03F6DB848E04}"/>
                                            </p:graphicEl>
                                          </p:spTgt>
                                        </p:tgtEl>
                                        <p:attrNameLst>
                                          <p:attrName>style.visibility</p:attrName>
                                        </p:attrNameLst>
                                      </p:cBhvr>
                                      <p:to>
                                        <p:strVal val="visible"/>
                                      </p:to>
                                    </p:set>
                                    <p:animEffect transition="in" filter="wipe(left)">
                                      <p:cBhvr>
                                        <p:cTn id="16" dur="500"/>
                                        <p:tgtEl>
                                          <p:spTgt spid="26">
                                            <p:graphicEl>
                                              <a:dgm id="{89BC070D-832B-4335-9002-03F6DB848E0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graphicEl>
                                              <a:dgm id="{19FC2AF9-8DD9-46F8-AB6B-B41F65A455BB}"/>
                                            </p:graphicEl>
                                          </p:spTgt>
                                        </p:tgtEl>
                                        <p:attrNameLst>
                                          <p:attrName>style.visibility</p:attrName>
                                        </p:attrNameLst>
                                      </p:cBhvr>
                                      <p:to>
                                        <p:strVal val="visible"/>
                                      </p:to>
                                    </p:set>
                                    <p:animEffect transition="in" filter="wipe(left)">
                                      <p:cBhvr>
                                        <p:cTn id="21" dur="500"/>
                                        <p:tgtEl>
                                          <p:spTgt spid="26">
                                            <p:graphicEl>
                                              <a:dgm id="{19FC2AF9-8DD9-46F8-AB6B-B41F65A455BB}"/>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6">
                                            <p:graphicEl>
                                              <a:dgm id="{5B2027C3-48D6-461B-862C-A73D310AB46F}"/>
                                            </p:graphicEl>
                                          </p:spTgt>
                                        </p:tgtEl>
                                        <p:attrNameLst>
                                          <p:attrName>style.visibility</p:attrName>
                                        </p:attrNameLst>
                                      </p:cBhvr>
                                      <p:to>
                                        <p:strVal val="visible"/>
                                      </p:to>
                                    </p:set>
                                    <p:animEffect transition="in" filter="wipe(left)">
                                      <p:cBhvr>
                                        <p:cTn id="25" dur="500"/>
                                        <p:tgtEl>
                                          <p:spTgt spid="26">
                                            <p:graphicEl>
                                              <a:dgm id="{5B2027C3-48D6-461B-862C-A73D310AB46F}"/>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graphicEl>
                                              <a:dgm id="{FC879098-B141-41EC-BD3E-256D0835DE37}"/>
                                            </p:graphicEl>
                                          </p:spTgt>
                                        </p:tgtEl>
                                        <p:attrNameLst>
                                          <p:attrName>style.visibility</p:attrName>
                                        </p:attrNameLst>
                                      </p:cBhvr>
                                      <p:to>
                                        <p:strVal val="visible"/>
                                      </p:to>
                                    </p:set>
                                    <p:animEffect transition="in" filter="wipe(left)">
                                      <p:cBhvr>
                                        <p:cTn id="30" dur="500"/>
                                        <p:tgtEl>
                                          <p:spTgt spid="26">
                                            <p:graphicEl>
                                              <a:dgm id="{FC879098-B141-41EC-BD3E-256D0835DE37}"/>
                                            </p:graphicEl>
                                          </p:spTgt>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26">
                                            <p:graphicEl>
                                              <a:dgm id="{53CC2709-DEB3-46D5-8610-9E7E58A8B955}"/>
                                            </p:graphicEl>
                                          </p:spTgt>
                                        </p:tgtEl>
                                        <p:attrNameLst>
                                          <p:attrName>style.visibility</p:attrName>
                                        </p:attrNameLst>
                                      </p:cBhvr>
                                      <p:to>
                                        <p:strVal val="visible"/>
                                      </p:to>
                                    </p:set>
                                    <p:animEffect transition="in" filter="wipe(right)">
                                      <p:cBhvr>
                                        <p:cTn id="34" dur="500"/>
                                        <p:tgtEl>
                                          <p:spTgt spid="26">
                                            <p:graphicEl>
                                              <a:dgm id="{53CC2709-DEB3-46D5-8610-9E7E58A8B95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6">
                                            <p:graphicEl>
                                              <a:dgm id="{8379DC76-11E6-423F-AFDA-2D256AE18828}"/>
                                            </p:graphicEl>
                                          </p:spTgt>
                                        </p:tgtEl>
                                        <p:attrNameLst>
                                          <p:attrName>style.visibility</p:attrName>
                                        </p:attrNameLst>
                                      </p:cBhvr>
                                      <p:to>
                                        <p:strVal val="visible"/>
                                      </p:to>
                                    </p:set>
                                    <p:animEffect transition="in" filter="wipe(right)">
                                      <p:cBhvr>
                                        <p:cTn id="39" dur="500"/>
                                        <p:tgtEl>
                                          <p:spTgt spid="26">
                                            <p:graphicEl>
                                              <a:dgm id="{8379DC76-11E6-423F-AFDA-2D256AE18828}"/>
                                            </p:graphicEl>
                                          </p:spTgt>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26">
                                            <p:graphicEl>
                                              <a:dgm id="{3FC03D4D-A8C4-4528-BD6E-D974DBD91A42}"/>
                                            </p:graphicEl>
                                          </p:spTgt>
                                        </p:tgtEl>
                                        <p:attrNameLst>
                                          <p:attrName>style.visibility</p:attrName>
                                        </p:attrNameLst>
                                      </p:cBhvr>
                                      <p:to>
                                        <p:strVal val="visible"/>
                                      </p:to>
                                    </p:set>
                                    <p:animEffect transition="in" filter="wipe(right)">
                                      <p:cBhvr>
                                        <p:cTn id="43" dur="500"/>
                                        <p:tgtEl>
                                          <p:spTgt spid="26">
                                            <p:graphicEl>
                                              <a:dgm id="{3FC03D4D-A8C4-4528-BD6E-D974DBD91A42}"/>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6">
                                            <p:graphicEl>
                                              <a:dgm id="{DD7AA3DA-4358-42D9-9C02-1FB98FA3E907}"/>
                                            </p:graphicEl>
                                          </p:spTgt>
                                        </p:tgtEl>
                                        <p:attrNameLst>
                                          <p:attrName>style.visibility</p:attrName>
                                        </p:attrNameLst>
                                      </p:cBhvr>
                                      <p:to>
                                        <p:strVal val="visible"/>
                                      </p:to>
                                    </p:set>
                                    <p:animEffect transition="in" filter="wipe(right)">
                                      <p:cBhvr>
                                        <p:cTn id="48" dur="500"/>
                                        <p:tgtEl>
                                          <p:spTgt spid="26">
                                            <p:graphicEl>
                                              <a:dgm id="{DD7AA3DA-4358-42D9-9C02-1FB98FA3E907}"/>
                                            </p:graphicEl>
                                          </p:spTgt>
                                        </p:tgtEl>
                                      </p:cBhvr>
                                    </p:animEffect>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26">
                                            <p:graphicEl>
                                              <a:dgm id="{57DA2570-9872-4D46-9BC8-7526241CA0DC}"/>
                                            </p:graphicEl>
                                          </p:spTgt>
                                        </p:tgtEl>
                                        <p:attrNameLst>
                                          <p:attrName>style.visibility</p:attrName>
                                        </p:attrNameLst>
                                      </p:cBhvr>
                                      <p:to>
                                        <p:strVal val="visible"/>
                                      </p:to>
                                    </p:set>
                                    <p:animEffect transition="in" filter="wipe(right)">
                                      <p:cBhvr>
                                        <p:cTn id="52" dur="500"/>
                                        <p:tgtEl>
                                          <p:spTgt spid="26">
                                            <p:graphicEl>
                                              <a:dgm id="{57DA2570-9872-4D46-9BC8-7526241CA0D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6">
                                            <p:graphicEl>
                                              <a:dgm id="{38B11BF7-58D3-44E9-BD50-D0AB1079BE5F}"/>
                                            </p:graphicEl>
                                          </p:spTgt>
                                        </p:tgtEl>
                                        <p:attrNameLst>
                                          <p:attrName>style.visibility</p:attrName>
                                        </p:attrNameLst>
                                      </p:cBhvr>
                                      <p:to>
                                        <p:strVal val="visible"/>
                                      </p:to>
                                    </p:set>
                                    <p:animEffect transition="in" filter="wipe(right)">
                                      <p:cBhvr>
                                        <p:cTn id="57" dur="500"/>
                                        <p:tgtEl>
                                          <p:spTgt spid="26">
                                            <p:graphicEl>
                                              <a:dgm id="{38B11BF7-58D3-44E9-BD50-D0AB1079BE5F}"/>
                                            </p:graphicEl>
                                          </p:spTgt>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26">
                                            <p:graphicEl>
                                              <a:dgm id="{3F1B138C-9A2C-4CAC-97BE-2160AF5EBA91}"/>
                                            </p:graphicEl>
                                          </p:spTgt>
                                        </p:tgtEl>
                                        <p:attrNameLst>
                                          <p:attrName>style.visibility</p:attrName>
                                        </p:attrNameLst>
                                      </p:cBhvr>
                                      <p:to>
                                        <p:strVal val="visible"/>
                                      </p:to>
                                    </p:set>
                                    <p:animEffect transition="in" filter="wipe(right)">
                                      <p:cBhvr>
                                        <p:cTn id="61" dur="500"/>
                                        <p:tgtEl>
                                          <p:spTgt spid="26">
                                            <p:graphicEl>
                                              <a:dgm id="{3F1B138C-9A2C-4CAC-97BE-2160AF5EBA91}"/>
                                            </p:graphicEl>
                                          </p:spTgt>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6">
                                            <p:graphicEl>
                                              <a:dgm id="{BE866F2D-626B-478D-A203-46924620BD6D}"/>
                                            </p:graphicEl>
                                          </p:spTgt>
                                        </p:tgtEl>
                                        <p:attrNameLst>
                                          <p:attrName>style.visibility</p:attrName>
                                        </p:attrNameLst>
                                      </p:cBhvr>
                                      <p:to>
                                        <p:strVal val="visible"/>
                                      </p:to>
                                    </p:set>
                                    <p:animEffect transition="in" filter="wipe(left)">
                                      <p:cBhvr>
                                        <p:cTn id="65" dur="500"/>
                                        <p:tgtEl>
                                          <p:spTgt spid="26">
                                            <p:graphicEl>
                                              <a:dgm id="{BE866F2D-626B-478D-A203-46924620BD6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childTnLst>
                                </p:cTn>
                              </p:par>
                              <p:par>
                                <p:cTn id="72" presetID="10" presetClass="entr" presetSubtype="0" fill="hold" grpId="0" nodeType="withEffect">
                                  <p:stCondLst>
                                    <p:cond delay="0"/>
                                  </p:stCondLst>
                                  <p:childTnLst>
                                    <p:set>
                                      <p:cBhvr>
                                        <p:cTn id="73" dur="1" fill="hold">
                                          <p:stCondLst>
                                            <p:cond delay="0"/>
                                          </p:stCondLst>
                                        </p:cTn>
                                        <p:tgtEl>
                                          <p:spTgt spid="28">
                                            <p:txEl>
                                              <p:pRg st="0" end="0"/>
                                            </p:txEl>
                                          </p:spTgt>
                                        </p:tgtEl>
                                        <p:attrNameLst>
                                          <p:attrName>style.visibility</p:attrName>
                                        </p:attrNameLst>
                                      </p:cBhvr>
                                      <p:to>
                                        <p:strVal val="visible"/>
                                      </p:to>
                                    </p:set>
                                    <p:animEffect transition="in" filter="fade">
                                      <p:cBhvr>
                                        <p:cTn id="7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uiExpand="1">
        <p:bldSub>
          <a:bldDgm bld="one"/>
        </p:bldSub>
      </p:bldGraphic>
      <p:bldP spid="2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6E2D6"/>
        </a:solidFill>
        <a:effectLst/>
      </p:bgPr>
    </p:bg>
    <p:spTree>
      <p:nvGrpSpPr>
        <p:cNvPr id="1" name=""/>
        <p:cNvGrpSpPr/>
        <p:nvPr/>
      </p:nvGrpSpPr>
      <p:grpSpPr>
        <a:xfrm>
          <a:off x="0" y="0"/>
          <a:ext cx="0" cy="0"/>
          <a:chOff x="0" y="0"/>
          <a:chExt cx="0" cy="0"/>
        </a:xfrm>
      </p:grpSpPr>
      <p:grpSp>
        <p:nvGrpSpPr>
          <p:cNvPr id="2" name="Group 2"/>
          <p:cNvGrpSpPr/>
          <p:nvPr/>
        </p:nvGrpSpPr>
        <p:grpSpPr>
          <a:xfrm>
            <a:off x="3703137" y="390578"/>
            <a:ext cx="8229599" cy="5958365"/>
            <a:chOff x="0" y="0"/>
            <a:chExt cx="6446461" cy="6476731"/>
          </a:xfrm>
        </p:grpSpPr>
        <p:sp>
          <p:nvSpPr>
            <p:cNvPr id="3" name="Freeform 3"/>
            <p:cNvSpPr/>
            <p:nvPr/>
          </p:nvSpPr>
          <p:spPr>
            <a:xfrm>
              <a:off x="-9098" y="-6509"/>
              <a:ext cx="6460792" cy="6508784"/>
            </a:xfrm>
            <a:custGeom>
              <a:avLst/>
              <a:gdLst/>
              <a:ahLst/>
              <a:cxnLst/>
              <a:rect l="l" t="t" r="r" b="b"/>
              <a:pathLst>
                <a:path w="6460792" h="6508784">
                  <a:moveTo>
                    <a:pt x="63030" y="5915231"/>
                  </a:moveTo>
                  <a:cubicBezTo>
                    <a:pt x="63030" y="5915231"/>
                    <a:pt x="0" y="5668667"/>
                    <a:pt x="10218" y="1214762"/>
                  </a:cubicBezTo>
                  <a:cubicBezTo>
                    <a:pt x="18651" y="990971"/>
                    <a:pt x="65033" y="645332"/>
                    <a:pt x="65033" y="645332"/>
                  </a:cubicBezTo>
                  <a:cubicBezTo>
                    <a:pt x="82233" y="502466"/>
                    <a:pt x="56685" y="337866"/>
                    <a:pt x="181385" y="223925"/>
                  </a:cubicBezTo>
                  <a:cubicBezTo>
                    <a:pt x="346794" y="72788"/>
                    <a:pt x="621643" y="0"/>
                    <a:pt x="5567719" y="6965"/>
                  </a:cubicBezTo>
                  <a:cubicBezTo>
                    <a:pt x="5784467" y="16819"/>
                    <a:pt x="5988782" y="36481"/>
                    <a:pt x="6122970" y="101690"/>
                  </a:cubicBezTo>
                  <a:cubicBezTo>
                    <a:pt x="6379016" y="226120"/>
                    <a:pt x="6460791" y="459160"/>
                    <a:pt x="6455304" y="704684"/>
                  </a:cubicBezTo>
                  <a:cubicBezTo>
                    <a:pt x="6455304" y="704684"/>
                    <a:pt x="6412016" y="1013073"/>
                    <a:pt x="6419449" y="1248607"/>
                  </a:cubicBezTo>
                  <a:cubicBezTo>
                    <a:pt x="6426573" y="5657033"/>
                    <a:pt x="6433729" y="5852635"/>
                    <a:pt x="6433729" y="5852635"/>
                  </a:cubicBezTo>
                  <a:cubicBezTo>
                    <a:pt x="6417048" y="6068368"/>
                    <a:pt x="6302403" y="6278979"/>
                    <a:pt x="6105534" y="6390603"/>
                  </a:cubicBezTo>
                  <a:cubicBezTo>
                    <a:pt x="5955183" y="6475852"/>
                    <a:pt x="5757152" y="6490950"/>
                    <a:pt x="4572945" y="6480208"/>
                  </a:cubicBezTo>
                  <a:cubicBezTo>
                    <a:pt x="645952" y="6474932"/>
                    <a:pt x="384604" y="6508785"/>
                    <a:pt x="254278" y="6399627"/>
                  </a:cubicBezTo>
                  <a:cubicBezTo>
                    <a:pt x="145767" y="6308742"/>
                    <a:pt x="81795" y="6115430"/>
                    <a:pt x="63030" y="5915231"/>
                  </a:cubicBezTo>
                  <a:close/>
                </a:path>
              </a:pathLst>
            </a:custGeom>
            <a:solidFill>
              <a:srgbClr val="FAFAFA"/>
            </a:solidFill>
          </p:spPr>
        </p:sp>
      </p:grpSp>
      <p:graphicFrame>
        <p:nvGraphicFramePr>
          <p:cNvPr id="21" name="26 - Διάγραμμα">
            <a:extLst>
              <a:ext uri="{FF2B5EF4-FFF2-40B4-BE49-F238E27FC236}">
                <a16:creationId xmlns:a16="http://schemas.microsoft.com/office/drawing/2014/main" id="{D315D1B7-C211-E433-8B99-B9C395796902}"/>
              </a:ext>
            </a:extLst>
          </p:cNvPr>
          <p:cNvGraphicFramePr/>
          <p:nvPr>
            <p:extLst>
              <p:ext uri="{D42A27DB-BD31-4B8C-83A1-F6EECF244321}">
                <p14:modId xmlns:p14="http://schemas.microsoft.com/office/powerpoint/2010/main" val="1164459839"/>
              </p:ext>
            </p:extLst>
          </p:nvPr>
        </p:nvGraphicFramePr>
        <p:xfrm>
          <a:off x="4051007" y="964559"/>
          <a:ext cx="7533861" cy="5074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2" name="Group 7">
            <a:extLst>
              <a:ext uri="{FF2B5EF4-FFF2-40B4-BE49-F238E27FC236}">
                <a16:creationId xmlns:a16="http://schemas.microsoft.com/office/drawing/2014/main" id="{5AE92B30-1DDD-F346-0C93-8AFD7B95A5E1}"/>
              </a:ext>
            </a:extLst>
          </p:cNvPr>
          <p:cNvGrpSpPr/>
          <p:nvPr/>
        </p:nvGrpSpPr>
        <p:grpSpPr>
          <a:xfrm>
            <a:off x="-721363" y="-240906"/>
            <a:ext cx="5505969" cy="7108132"/>
            <a:chOff x="0" y="-47625"/>
            <a:chExt cx="1767009" cy="2973615"/>
          </a:xfrm>
        </p:grpSpPr>
        <p:sp>
          <p:nvSpPr>
            <p:cNvPr id="23" name="Freeform 8">
              <a:extLst>
                <a:ext uri="{FF2B5EF4-FFF2-40B4-BE49-F238E27FC236}">
                  <a16:creationId xmlns:a16="http://schemas.microsoft.com/office/drawing/2014/main" id="{D24D4357-DEF6-0469-EB1D-021017856795}"/>
                </a:ext>
              </a:extLst>
            </p:cNvPr>
            <p:cNvSpPr/>
            <p:nvPr/>
          </p:nvSpPr>
          <p:spPr>
            <a:xfrm>
              <a:off x="229152" y="56192"/>
              <a:ext cx="1537857" cy="2869798"/>
            </a:xfrm>
            <a:custGeom>
              <a:avLst/>
              <a:gdLst/>
              <a:ahLst/>
              <a:cxnLst/>
              <a:rect l="l" t="t" r="r" b="b"/>
              <a:pathLst>
                <a:path w="1537857" h="2869798">
                  <a:moveTo>
                    <a:pt x="0" y="0"/>
                  </a:moveTo>
                  <a:lnTo>
                    <a:pt x="1537857" y="0"/>
                  </a:lnTo>
                  <a:lnTo>
                    <a:pt x="1537857" y="2869798"/>
                  </a:lnTo>
                  <a:lnTo>
                    <a:pt x="0" y="2869798"/>
                  </a:lnTo>
                  <a:close/>
                </a:path>
              </a:pathLst>
            </a:custGeom>
            <a:gradFill rotWithShape="1">
              <a:gsLst>
                <a:gs pos="0">
                  <a:srgbClr val="FFFFFF">
                    <a:alpha val="100000"/>
                  </a:srgbClr>
                </a:gs>
                <a:gs pos="50000">
                  <a:srgbClr val="FFFFFF">
                    <a:alpha val="60000"/>
                  </a:srgbClr>
                </a:gs>
                <a:gs pos="100000">
                  <a:srgbClr val="FFFFFF">
                    <a:alpha val="0"/>
                  </a:srgbClr>
                </a:gs>
              </a:gsLst>
              <a:lin ang="0"/>
            </a:gradFill>
          </p:spPr>
        </p:sp>
        <p:sp>
          <p:nvSpPr>
            <p:cNvPr id="24" name="TextBox 9">
              <a:extLst>
                <a:ext uri="{FF2B5EF4-FFF2-40B4-BE49-F238E27FC236}">
                  <a16:creationId xmlns:a16="http://schemas.microsoft.com/office/drawing/2014/main" id="{9F51C7F5-6746-F05D-0065-DD7699F9A7E8}"/>
                </a:ext>
              </a:extLst>
            </p:cNvPr>
            <p:cNvSpPr txBox="1"/>
            <p:nvPr/>
          </p:nvSpPr>
          <p:spPr>
            <a:xfrm>
              <a:off x="0" y="-47625"/>
              <a:ext cx="1537857" cy="2917423"/>
            </a:xfrm>
            <a:prstGeom prst="rect">
              <a:avLst/>
            </a:prstGeom>
          </p:spPr>
          <p:txBody>
            <a:bodyPr lIns="33867" tIns="33867" rIns="33867" bIns="33867" rtlCol="0" anchor="ctr"/>
            <a:lstStyle/>
            <a:p>
              <a:pPr algn="ctr" defTabSz="609630">
                <a:lnSpc>
                  <a:spcPts val="2361"/>
                </a:lnSpc>
              </a:pPr>
              <a:endParaRPr sz="1200">
                <a:solidFill>
                  <a:prstClr val="black"/>
                </a:solidFill>
                <a:latin typeface="Calibri"/>
              </a:endParaRPr>
            </a:p>
          </p:txBody>
        </p:sp>
      </p:grpSp>
      <p:sp>
        <p:nvSpPr>
          <p:cNvPr id="25" name="TextBox 11">
            <a:extLst>
              <a:ext uri="{FF2B5EF4-FFF2-40B4-BE49-F238E27FC236}">
                <a16:creationId xmlns:a16="http://schemas.microsoft.com/office/drawing/2014/main" id="{145C1E66-2C92-98A8-CFC8-89398C7828FF}"/>
              </a:ext>
            </a:extLst>
          </p:cNvPr>
          <p:cNvSpPr txBox="1"/>
          <p:nvPr/>
        </p:nvSpPr>
        <p:spPr>
          <a:xfrm>
            <a:off x="6294509" y="2767032"/>
            <a:ext cx="3046856" cy="1205458"/>
          </a:xfrm>
          <a:prstGeom prst="rect">
            <a:avLst/>
          </a:prstGeom>
        </p:spPr>
        <p:txBody>
          <a:bodyPr wrap="square" lIns="0" tIns="0" rIns="0" bIns="0" rtlCol="0" anchor="t">
            <a:spAutoFit/>
          </a:bodyPr>
          <a:lstStyle/>
          <a:p>
            <a:pPr algn="ctr" defTabSz="609630">
              <a:lnSpc>
                <a:spcPts val="4729"/>
              </a:lnSpc>
            </a:pPr>
            <a:r>
              <a:rPr lang="el-GR" sz="4185" b="1" dirty="0">
                <a:solidFill>
                  <a:srgbClr val="C00000"/>
                </a:solidFill>
                <a:latin typeface="Garet Bold"/>
                <a:ea typeface="Garet Bold"/>
                <a:cs typeface="Garet Bold"/>
                <a:sym typeface="Garet Bold"/>
              </a:rPr>
              <a:t>Η φάση της κρίσης</a:t>
            </a:r>
          </a:p>
        </p:txBody>
      </p:sp>
      <p:sp>
        <p:nvSpPr>
          <p:cNvPr id="26" name="TextBox 8">
            <a:extLst>
              <a:ext uri="{FF2B5EF4-FFF2-40B4-BE49-F238E27FC236}">
                <a16:creationId xmlns:a16="http://schemas.microsoft.com/office/drawing/2014/main" id="{BB534CFC-2641-33B3-EA32-AB50E3E45988}"/>
              </a:ext>
            </a:extLst>
          </p:cNvPr>
          <p:cNvSpPr txBox="1"/>
          <p:nvPr/>
        </p:nvSpPr>
        <p:spPr>
          <a:xfrm>
            <a:off x="344531" y="630032"/>
            <a:ext cx="3197087" cy="2415085"/>
          </a:xfrm>
          <a:prstGeom prst="rect">
            <a:avLst/>
          </a:prstGeom>
        </p:spPr>
        <p:txBody>
          <a:bodyPr wrap="square" lIns="0" tIns="0" rIns="0" bIns="0" rtlCol="0" anchor="t">
            <a:spAutoFit/>
          </a:bodyPr>
          <a:lstStyle/>
          <a:p>
            <a:pPr algn="ctr" defTabSz="609630">
              <a:lnSpc>
                <a:spcPct val="114000"/>
              </a:lnSpc>
              <a:spcBef>
                <a:spcPct val="0"/>
              </a:spcBef>
            </a:pPr>
            <a:r>
              <a:rPr lang="el-GR" sz="2800" b="1" dirty="0">
                <a:latin typeface="Fira Sans Semi-Bold"/>
                <a:ea typeface="Fira Sans Semi-Bold"/>
                <a:cs typeface="Fira Sans Semi-Bold"/>
                <a:sym typeface="Fira Sans Semi-Bold"/>
              </a:rPr>
              <a:t>Οι φάσεις των οικονομικών κύκλων και τα χαρακτηριστικά τους …..</a:t>
            </a:r>
          </a:p>
        </p:txBody>
      </p:sp>
      <p:sp>
        <p:nvSpPr>
          <p:cNvPr id="30" name="Freeform 24">
            <a:extLst>
              <a:ext uri="{FF2B5EF4-FFF2-40B4-BE49-F238E27FC236}">
                <a16:creationId xmlns:a16="http://schemas.microsoft.com/office/drawing/2014/main" id="{DB12B4BC-0919-7B46-A7AD-F6607A22C3A5}"/>
              </a:ext>
            </a:extLst>
          </p:cNvPr>
          <p:cNvSpPr/>
          <p:nvPr/>
        </p:nvSpPr>
        <p:spPr>
          <a:xfrm>
            <a:off x="578462" y="3313160"/>
            <a:ext cx="2906320" cy="3001511"/>
          </a:xfrm>
          <a:custGeom>
            <a:avLst/>
            <a:gdLst/>
            <a:ahLst/>
            <a:cxnLst/>
            <a:rect l="l" t="t" r="r" b="b"/>
            <a:pathLst>
              <a:path w="5006421" h="6315440">
                <a:moveTo>
                  <a:pt x="0" y="0"/>
                </a:moveTo>
                <a:lnTo>
                  <a:pt x="5006421" y="0"/>
                </a:lnTo>
                <a:lnTo>
                  <a:pt x="5006421" y="6315440"/>
                </a:lnTo>
                <a:lnTo>
                  <a:pt x="0" y="63154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1" name="TextBox 18">
            <a:extLst>
              <a:ext uri="{FF2B5EF4-FFF2-40B4-BE49-F238E27FC236}">
                <a16:creationId xmlns:a16="http://schemas.microsoft.com/office/drawing/2014/main" id="{FB35A26B-9D1B-DDB0-7FA8-FC98D54256A2}"/>
              </a:ext>
            </a:extLst>
          </p:cNvPr>
          <p:cNvSpPr txBox="1"/>
          <p:nvPr/>
        </p:nvSpPr>
        <p:spPr>
          <a:xfrm>
            <a:off x="699078" y="3658772"/>
            <a:ext cx="2785704" cy="2283446"/>
          </a:xfrm>
          <a:prstGeom prst="rect">
            <a:avLst/>
          </a:prstGeom>
          <a:noFill/>
        </p:spPr>
        <p:txBody>
          <a:bodyPr wrap="square" lIns="0" tIns="0" rIns="0" bIns="0" rtlCol="0" anchor="t">
            <a:spAutoFit/>
          </a:bodyPr>
          <a:lstStyle/>
          <a:p>
            <a:pPr algn="ctr" defTabSz="609630">
              <a:lnSpc>
                <a:spcPct val="114000"/>
              </a:lnSpc>
            </a:pPr>
            <a:r>
              <a:rPr lang="el-GR" sz="2200" spc="-51" dirty="0">
                <a:latin typeface="Inter" panose="020B0604020202020204" charset="0"/>
                <a:ea typeface="Inter" panose="020B0604020202020204" charset="0"/>
                <a:cs typeface="Cy Grotesk Key"/>
                <a:sym typeface="Cy Grotesk Key"/>
              </a:rPr>
              <a:t>Κάποια στιγμή η ανοδική πορεία ανακόπτεται (κυρίως λόγω της υπερβολικής ανόδου των τιμών) και αρχίζει η κάθοδος.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graphicEl>
                                              <a:dgm id="{5C13E057-304F-4668-BF6E-7682135B2B89}"/>
                                            </p:graphicEl>
                                          </p:spTgt>
                                        </p:tgtEl>
                                        <p:attrNameLst>
                                          <p:attrName>style.visibility</p:attrName>
                                        </p:attrNameLst>
                                      </p:cBhvr>
                                      <p:to>
                                        <p:strVal val="visible"/>
                                      </p:to>
                                    </p:set>
                                    <p:animEffect transition="in" filter="wipe(left)">
                                      <p:cBhvr>
                                        <p:cTn id="7" dur="500"/>
                                        <p:tgtEl>
                                          <p:spTgt spid="21">
                                            <p:graphicEl>
                                              <a:dgm id="{5C13E057-304F-4668-BF6E-7682135B2B8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graphicEl>
                                              <a:dgm id="{019B5C84-CE3E-47E1-B1CE-A8D3D5C8BB43}"/>
                                            </p:graphicEl>
                                          </p:spTgt>
                                        </p:tgtEl>
                                        <p:attrNameLst>
                                          <p:attrName>style.visibility</p:attrName>
                                        </p:attrNameLst>
                                      </p:cBhvr>
                                      <p:to>
                                        <p:strVal val="visible"/>
                                      </p:to>
                                    </p:set>
                                    <p:animEffect transition="in" filter="wipe(left)">
                                      <p:cBhvr>
                                        <p:cTn id="12" dur="500"/>
                                        <p:tgtEl>
                                          <p:spTgt spid="21">
                                            <p:graphicEl>
                                              <a:dgm id="{019B5C84-CE3E-47E1-B1CE-A8D3D5C8BB43}"/>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1">
                                            <p:graphicEl>
                                              <a:dgm id="{89BC070D-832B-4335-9002-03F6DB848E04}"/>
                                            </p:graphicEl>
                                          </p:spTgt>
                                        </p:tgtEl>
                                        <p:attrNameLst>
                                          <p:attrName>style.visibility</p:attrName>
                                        </p:attrNameLst>
                                      </p:cBhvr>
                                      <p:to>
                                        <p:strVal val="visible"/>
                                      </p:to>
                                    </p:set>
                                    <p:animEffect transition="in" filter="wipe(left)">
                                      <p:cBhvr>
                                        <p:cTn id="15" dur="500"/>
                                        <p:tgtEl>
                                          <p:spTgt spid="21">
                                            <p:graphicEl>
                                              <a:dgm id="{89BC070D-832B-4335-9002-03F6DB848E0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1">
                                            <p:graphicEl>
                                              <a:dgm id="{19FC2AF9-8DD9-46F8-AB6B-B41F65A455BB}"/>
                                            </p:graphicEl>
                                          </p:spTgt>
                                        </p:tgtEl>
                                        <p:attrNameLst>
                                          <p:attrName>style.visibility</p:attrName>
                                        </p:attrNameLst>
                                      </p:cBhvr>
                                      <p:to>
                                        <p:strVal val="visible"/>
                                      </p:to>
                                    </p:set>
                                    <p:animEffect transition="in" filter="wipe(up)">
                                      <p:cBhvr>
                                        <p:cTn id="20" dur="500"/>
                                        <p:tgtEl>
                                          <p:spTgt spid="21">
                                            <p:graphicEl>
                                              <a:dgm id="{19FC2AF9-8DD9-46F8-AB6B-B41F65A455BB}"/>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1">
                                            <p:graphicEl>
                                              <a:dgm id="{5B2027C3-48D6-461B-862C-A73D310AB46F}"/>
                                            </p:graphicEl>
                                          </p:spTgt>
                                        </p:tgtEl>
                                        <p:attrNameLst>
                                          <p:attrName>style.visibility</p:attrName>
                                        </p:attrNameLst>
                                      </p:cBhvr>
                                      <p:to>
                                        <p:strVal val="visible"/>
                                      </p:to>
                                    </p:set>
                                    <p:animEffect transition="in" filter="wipe(up)">
                                      <p:cBhvr>
                                        <p:cTn id="23" dur="500"/>
                                        <p:tgtEl>
                                          <p:spTgt spid="21">
                                            <p:graphicEl>
                                              <a:dgm id="{5B2027C3-48D6-461B-862C-A73D310AB46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1">
                                            <p:graphicEl>
                                              <a:dgm id="{FC879098-B141-41EC-BD3E-256D0835DE37}"/>
                                            </p:graphicEl>
                                          </p:spTgt>
                                        </p:tgtEl>
                                        <p:attrNameLst>
                                          <p:attrName>style.visibility</p:attrName>
                                        </p:attrNameLst>
                                      </p:cBhvr>
                                      <p:to>
                                        <p:strVal val="visible"/>
                                      </p:to>
                                    </p:set>
                                    <p:animEffect transition="in" filter="wipe(up)">
                                      <p:cBhvr>
                                        <p:cTn id="28" dur="500"/>
                                        <p:tgtEl>
                                          <p:spTgt spid="21">
                                            <p:graphicEl>
                                              <a:dgm id="{FC879098-B141-41EC-BD3E-256D0835DE37}"/>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1">
                                            <p:graphicEl>
                                              <a:dgm id="{53CC2709-DEB3-46D5-8610-9E7E58A8B955}"/>
                                            </p:graphicEl>
                                          </p:spTgt>
                                        </p:tgtEl>
                                        <p:attrNameLst>
                                          <p:attrName>style.visibility</p:attrName>
                                        </p:attrNameLst>
                                      </p:cBhvr>
                                      <p:to>
                                        <p:strVal val="visible"/>
                                      </p:to>
                                    </p:set>
                                    <p:animEffect transition="in" filter="wipe(right)">
                                      <p:cBhvr>
                                        <p:cTn id="31" dur="500"/>
                                        <p:tgtEl>
                                          <p:spTgt spid="21">
                                            <p:graphicEl>
                                              <a:dgm id="{53CC2709-DEB3-46D5-8610-9E7E58A8B95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21">
                                            <p:graphicEl>
                                              <a:dgm id="{8379DC76-11E6-423F-AFDA-2D256AE18828}"/>
                                            </p:graphicEl>
                                          </p:spTgt>
                                        </p:tgtEl>
                                        <p:attrNameLst>
                                          <p:attrName>style.visibility</p:attrName>
                                        </p:attrNameLst>
                                      </p:cBhvr>
                                      <p:to>
                                        <p:strVal val="visible"/>
                                      </p:to>
                                    </p:set>
                                    <p:animEffect transition="in" filter="wipe(right)">
                                      <p:cBhvr>
                                        <p:cTn id="36" dur="500"/>
                                        <p:tgtEl>
                                          <p:spTgt spid="21">
                                            <p:graphicEl>
                                              <a:dgm id="{8379DC76-11E6-423F-AFDA-2D256AE18828}"/>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1">
                                            <p:graphicEl>
                                              <a:dgm id="{3F1B138C-9A2C-4CAC-97BE-2160AF5EBA91}"/>
                                            </p:graphicEl>
                                          </p:spTgt>
                                        </p:tgtEl>
                                        <p:attrNameLst>
                                          <p:attrName>style.visibility</p:attrName>
                                        </p:attrNameLst>
                                      </p:cBhvr>
                                      <p:to>
                                        <p:strVal val="visible"/>
                                      </p:to>
                                    </p:set>
                                    <p:animEffect transition="in" filter="wipe(right)">
                                      <p:cBhvr>
                                        <p:cTn id="39" dur="500"/>
                                        <p:tgtEl>
                                          <p:spTgt spid="21">
                                            <p:graphicEl>
                                              <a:dgm id="{3F1B138C-9A2C-4CAC-97BE-2160AF5EBA9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graphicEl>
                                              <a:dgm id="{BE866F2D-626B-478D-A203-46924620BD6D}"/>
                                            </p:graphicEl>
                                          </p:spTgt>
                                        </p:tgtEl>
                                        <p:attrNameLst>
                                          <p:attrName>style.visibility</p:attrName>
                                        </p:attrNameLst>
                                      </p:cBhvr>
                                      <p:to>
                                        <p:strVal val="visible"/>
                                      </p:to>
                                    </p:set>
                                    <p:animEffect transition="in" filter="wipe(down)">
                                      <p:cBhvr>
                                        <p:cTn id="44" dur="500"/>
                                        <p:tgtEl>
                                          <p:spTgt spid="21">
                                            <p:graphicEl>
                                              <a:dgm id="{BE866F2D-626B-478D-A203-46924620BD6D}"/>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1">
                                            <p:graphicEl>
                                              <a:dgm id="{20815A6F-E54F-43AF-915C-5E8CF5B03C27}"/>
                                            </p:graphicEl>
                                          </p:spTgt>
                                        </p:tgtEl>
                                        <p:attrNameLst>
                                          <p:attrName>style.visibility</p:attrName>
                                        </p:attrNameLst>
                                      </p:cBhvr>
                                      <p:to>
                                        <p:strVal val="visible"/>
                                      </p:to>
                                    </p:set>
                                    <p:animEffect transition="in" filter="wipe(down)">
                                      <p:cBhvr>
                                        <p:cTn id="47" dur="500"/>
                                        <p:tgtEl>
                                          <p:spTgt spid="21">
                                            <p:graphicEl>
                                              <a:dgm id="{20815A6F-E54F-43AF-915C-5E8CF5B03C2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1">
                                            <p:graphicEl>
                                              <a:dgm id="{1769864A-0378-4CAD-A007-0DECF957942B}"/>
                                            </p:graphicEl>
                                          </p:spTgt>
                                        </p:tgtEl>
                                        <p:attrNameLst>
                                          <p:attrName>style.visibility</p:attrName>
                                        </p:attrNameLst>
                                      </p:cBhvr>
                                      <p:to>
                                        <p:strVal val="visible"/>
                                      </p:to>
                                    </p:set>
                                    <p:animEffect transition="in" filter="wipe(down)">
                                      <p:cBhvr>
                                        <p:cTn id="52" dur="500"/>
                                        <p:tgtEl>
                                          <p:spTgt spid="21">
                                            <p:graphicEl>
                                              <a:dgm id="{1769864A-0378-4CAD-A007-0DECF957942B}"/>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1">
                                            <p:graphicEl>
                                              <a:dgm id="{D52CA08F-560C-4031-9827-D3E9F274A8D5}"/>
                                            </p:graphicEl>
                                          </p:spTgt>
                                        </p:tgtEl>
                                        <p:attrNameLst>
                                          <p:attrName>style.visibility</p:attrName>
                                        </p:attrNameLst>
                                      </p:cBhvr>
                                      <p:to>
                                        <p:strVal val="visible"/>
                                      </p:to>
                                    </p:set>
                                    <p:animEffect transition="in" filter="wipe(down)">
                                      <p:cBhvr>
                                        <p:cTn id="55" dur="500"/>
                                        <p:tgtEl>
                                          <p:spTgt spid="21">
                                            <p:graphicEl>
                                              <a:dgm id="{D52CA08F-560C-4031-9827-D3E9F274A8D5}"/>
                                            </p:graphic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1">
                                            <p:graphicEl>
                                              <a:dgm id="{6FD1C3AF-1AB5-4230-99A9-0A3A07CD5E68}"/>
                                            </p:graphicEl>
                                          </p:spTgt>
                                        </p:tgtEl>
                                        <p:attrNameLst>
                                          <p:attrName>style.visibility</p:attrName>
                                        </p:attrNameLst>
                                      </p:cBhvr>
                                      <p:to>
                                        <p:strVal val="visible"/>
                                      </p:to>
                                    </p:set>
                                    <p:animEffect transition="in" filter="wipe(down)">
                                      <p:cBhvr>
                                        <p:cTn id="58" dur="500"/>
                                        <p:tgtEl>
                                          <p:spTgt spid="21">
                                            <p:graphicEl>
                                              <a:dgm id="{6FD1C3AF-1AB5-4230-99A9-0A3A07CD5E6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500"/>
                                        <p:tgtEl>
                                          <p:spTgt spid="30"/>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randombar(horizontal)">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uiExpand="1">
        <p:bldSub>
          <a:bldDgm bld="one"/>
        </p:bldSub>
      </p:bldGraphic>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8497958" y="0"/>
            <a:ext cx="3790502" cy="6858000"/>
            <a:chOff x="0" y="0"/>
            <a:chExt cx="1345808" cy="2709333"/>
          </a:xfrm>
        </p:grpSpPr>
        <p:sp>
          <p:nvSpPr>
            <p:cNvPr id="34" name="Freeform 34"/>
            <p:cNvSpPr/>
            <p:nvPr/>
          </p:nvSpPr>
          <p:spPr>
            <a:xfrm>
              <a:off x="0" y="0"/>
              <a:ext cx="1345808" cy="2709333"/>
            </a:xfrm>
            <a:custGeom>
              <a:avLst/>
              <a:gdLst/>
              <a:ahLst/>
              <a:cxnLst/>
              <a:rect l="l" t="t" r="r" b="b"/>
              <a:pathLst>
                <a:path w="1345808" h="2709333">
                  <a:moveTo>
                    <a:pt x="0" y="0"/>
                  </a:moveTo>
                  <a:lnTo>
                    <a:pt x="1345808" y="0"/>
                  </a:lnTo>
                  <a:lnTo>
                    <a:pt x="1345808" y="2709333"/>
                  </a:lnTo>
                  <a:lnTo>
                    <a:pt x="0" y="2709333"/>
                  </a:lnTo>
                  <a:close/>
                </a:path>
              </a:pathLst>
            </a:custGeom>
            <a:solidFill>
              <a:srgbClr val="EDECED"/>
            </a:solidFill>
          </p:spPr>
        </p:sp>
        <p:sp>
          <p:nvSpPr>
            <p:cNvPr id="35" name="TextBox 35"/>
            <p:cNvSpPr txBox="1"/>
            <p:nvPr/>
          </p:nvSpPr>
          <p:spPr>
            <a:xfrm>
              <a:off x="0" y="-28575"/>
              <a:ext cx="1345808" cy="2737908"/>
            </a:xfrm>
            <a:prstGeom prst="rect">
              <a:avLst/>
            </a:prstGeom>
          </p:spPr>
          <p:txBody>
            <a:bodyPr lIns="33867" tIns="33867" rIns="33867" bIns="33867" rtlCol="0" anchor="ctr"/>
            <a:lstStyle/>
            <a:p>
              <a:pPr algn="ctr" defTabSz="609630">
                <a:lnSpc>
                  <a:spcPts val="1493"/>
                </a:lnSpc>
              </a:pPr>
              <a:endParaRPr sz="1200">
                <a:solidFill>
                  <a:prstClr val="black"/>
                </a:solidFill>
                <a:latin typeface="Calibri"/>
              </a:endParaRPr>
            </a:p>
          </p:txBody>
        </p:sp>
      </p:grpSp>
      <p:graphicFrame>
        <p:nvGraphicFramePr>
          <p:cNvPr id="66" name="27 - Διάγραμμα">
            <a:extLst>
              <a:ext uri="{FF2B5EF4-FFF2-40B4-BE49-F238E27FC236}">
                <a16:creationId xmlns:a16="http://schemas.microsoft.com/office/drawing/2014/main" id="{59E29779-35D4-BFEE-80C5-AC4DD6E081B1}"/>
              </a:ext>
            </a:extLst>
          </p:cNvPr>
          <p:cNvGraphicFramePr/>
          <p:nvPr>
            <p:extLst>
              <p:ext uri="{D42A27DB-BD31-4B8C-83A1-F6EECF244321}">
                <p14:modId xmlns:p14="http://schemas.microsoft.com/office/powerpoint/2010/main" val="1973254891"/>
              </p:ext>
            </p:extLst>
          </p:nvPr>
        </p:nvGraphicFramePr>
        <p:xfrm>
          <a:off x="785190" y="983974"/>
          <a:ext cx="7513983" cy="4945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7" name="Group 5">
            <a:extLst>
              <a:ext uri="{FF2B5EF4-FFF2-40B4-BE49-F238E27FC236}">
                <a16:creationId xmlns:a16="http://schemas.microsoft.com/office/drawing/2014/main" id="{E1DFF576-AEB4-FD3A-E5E2-E7D1B042FDE5}"/>
              </a:ext>
            </a:extLst>
          </p:cNvPr>
          <p:cNvGrpSpPr/>
          <p:nvPr/>
        </p:nvGrpSpPr>
        <p:grpSpPr>
          <a:xfrm>
            <a:off x="8893661" y="4106191"/>
            <a:ext cx="3043238" cy="2463758"/>
            <a:chOff x="0" y="0"/>
            <a:chExt cx="2186330" cy="473070"/>
          </a:xfrm>
        </p:grpSpPr>
        <p:sp>
          <p:nvSpPr>
            <p:cNvPr id="68" name="Freeform 6">
              <a:extLst>
                <a:ext uri="{FF2B5EF4-FFF2-40B4-BE49-F238E27FC236}">
                  <a16:creationId xmlns:a16="http://schemas.microsoft.com/office/drawing/2014/main" id="{06155AC5-FF88-EC41-4A1A-A1511FFA7626}"/>
                </a:ext>
              </a:extLst>
            </p:cNvPr>
            <p:cNvSpPr/>
            <p:nvPr/>
          </p:nvSpPr>
          <p:spPr>
            <a:xfrm>
              <a:off x="0" y="0"/>
              <a:ext cx="2186331" cy="473070"/>
            </a:xfrm>
            <a:custGeom>
              <a:avLst/>
              <a:gdLst/>
              <a:ahLst/>
              <a:cxnLst/>
              <a:rect l="l" t="t" r="r" b="b"/>
              <a:pathLst>
                <a:path w="2186331" h="473070">
                  <a:moveTo>
                    <a:pt x="0" y="0"/>
                  </a:moveTo>
                  <a:lnTo>
                    <a:pt x="2186331" y="0"/>
                  </a:lnTo>
                  <a:lnTo>
                    <a:pt x="2186331" y="473070"/>
                  </a:lnTo>
                  <a:lnTo>
                    <a:pt x="0" y="473070"/>
                  </a:lnTo>
                  <a:close/>
                </a:path>
              </a:pathLst>
            </a:custGeom>
            <a:solidFill>
              <a:srgbClr val="0198A1"/>
            </a:solidFill>
          </p:spPr>
        </p:sp>
        <p:sp>
          <p:nvSpPr>
            <p:cNvPr id="69" name="TextBox 7">
              <a:extLst>
                <a:ext uri="{FF2B5EF4-FFF2-40B4-BE49-F238E27FC236}">
                  <a16:creationId xmlns:a16="http://schemas.microsoft.com/office/drawing/2014/main" id="{8B8255FF-EE37-5430-4CF8-CB0C4DFD997B}"/>
                </a:ext>
              </a:extLst>
            </p:cNvPr>
            <p:cNvSpPr txBox="1"/>
            <p:nvPr/>
          </p:nvSpPr>
          <p:spPr>
            <a:xfrm>
              <a:off x="0" y="-47625"/>
              <a:ext cx="2186330" cy="520695"/>
            </a:xfrm>
            <a:prstGeom prst="rect">
              <a:avLst/>
            </a:prstGeom>
          </p:spPr>
          <p:txBody>
            <a:bodyPr lIns="50800" tIns="50800" rIns="50800" bIns="50800" rtlCol="0" anchor="ctr"/>
            <a:lstStyle/>
            <a:p>
              <a:pPr algn="ctr">
                <a:lnSpc>
                  <a:spcPts val="3542"/>
                </a:lnSpc>
              </a:pPr>
              <a:endParaRPr/>
            </a:p>
          </p:txBody>
        </p:sp>
      </p:grpSp>
      <p:grpSp>
        <p:nvGrpSpPr>
          <p:cNvPr id="71" name="Group 9">
            <a:extLst>
              <a:ext uri="{FF2B5EF4-FFF2-40B4-BE49-F238E27FC236}">
                <a16:creationId xmlns:a16="http://schemas.microsoft.com/office/drawing/2014/main" id="{0C91183E-CD3D-7F58-DC43-7F2E55B124A0}"/>
              </a:ext>
            </a:extLst>
          </p:cNvPr>
          <p:cNvGrpSpPr/>
          <p:nvPr/>
        </p:nvGrpSpPr>
        <p:grpSpPr>
          <a:xfrm>
            <a:off x="8873783" y="2584468"/>
            <a:ext cx="3043238" cy="912196"/>
            <a:chOff x="0" y="0"/>
            <a:chExt cx="2186330" cy="473070"/>
          </a:xfrm>
          <a:solidFill>
            <a:srgbClr val="4E71B0"/>
          </a:solidFill>
        </p:grpSpPr>
        <p:sp>
          <p:nvSpPr>
            <p:cNvPr id="75" name="Freeform 10">
              <a:extLst>
                <a:ext uri="{FF2B5EF4-FFF2-40B4-BE49-F238E27FC236}">
                  <a16:creationId xmlns:a16="http://schemas.microsoft.com/office/drawing/2014/main" id="{73C32685-21EE-5C17-8B24-DFFF909EF29D}"/>
                </a:ext>
              </a:extLst>
            </p:cNvPr>
            <p:cNvSpPr/>
            <p:nvPr/>
          </p:nvSpPr>
          <p:spPr>
            <a:xfrm>
              <a:off x="0" y="0"/>
              <a:ext cx="2186331" cy="473070"/>
            </a:xfrm>
            <a:custGeom>
              <a:avLst/>
              <a:gdLst/>
              <a:ahLst/>
              <a:cxnLst/>
              <a:rect l="l" t="t" r="r" b="b"/>
              <a:pathLst>
                <a:path w="2186331" h="473070">
                  <a:moveTo>
                    <a:pt x="0" y="0"/>
                  </a:moveTo>
                  <a:lnTo>
                    <a:pt x="2186331" y="0"/>
                  </a:lnTo>
                  <a:lnTo>
                    <a:pt x="2186331" y="473070"/>
                  </a:lnTo>
                  <a:lnTo>
                    <a:pt x="0" y="473070"/>
                  </a:lnTo>
                  <a:close/>
                </a:path>
              </a:pathLst>
            </a:custGeom>
            <a:grpFill/>
          </p:spPr>
        </p:sp>
        <p:sp>
          <p:nvSpPr>
            <p:cNvPr id="76" name="TextBox 11">
              <a:extLst>
                <a:ext uri="{FF2B5EF4-FFF2-40B4-BE49-F238E27FC236}">
                  <a16:creationId xmlns:a16="http://schemas.microsoft.com/office/drawing/2014/main" id="{10D58E5D-34B0-3582-64F5-915B8DAAE41F}"/>
                </a:ext>
              </a:extLst>
            </p:cNvPr>
            <p:cNvSpPr txBox="1"/>
            <p:nvPr/>
          </p:nvSpPr>
          <p:spPr>
            <a:xfrm>
              <a:off x="0" y="-47625"/>
              <a:ext cx="2186330" cy="520695"/>
            </a:xfrm>
            <a:prstGeom prst="rect">
              <a:avLst/>
            </a:prstGeom>
            <a:grpFill/>
          </p:spPr>
          <p:txBody>
            <a:bodyPr lIns="50800" tIns="50800" rIns="50800" bIns="50800" rtlCol="0" anchor="ctr"/>
            <a:lstStyle/>
            <a:p>
              <a:pPr algn="ctr">
                <a:lnSpc>
                  <a:spcPts val="3542"/>
                </a:lnSpc>
              </a:pPr>
              <a:endParaRPr/>
            </a:p>
          </p:txBody>
        </p:sp>
      </p:grpSp>
      <p:grpSp>
        <p:nvGrpSpPr>
          <p:cNvPr id="77" name="Group 15">
            <a:extLst>
              <a:ext uri="{FF2B5EF4-FFF2-40B4-BE49-F238E27FC236}">
                <a16:creationId xmlns:a16="http://schemas.microsoft.com/office/drawing/2014/main" id="{13D03586-C848-63DD-7430-0E675F9F249B}"/>
              </a:ext>
            </a:extLst>
          </p:cNvPr>
          <p:cNvGrpSpPr/>
          <p:nvPr/>
        </p:nvGrpSpPr>
        <p:grpSpPr>
          <a:xfrm>
            <a:off x="8864772" y="546048"/>
            <a:ext cx="3043238" cy="1809298"/>
            <a:chOff x="0" y="0"/>
            <a:chExt cx="11068298" cy="3217152"/>
          </a:xfrm>
          <a:solidFill>
            <a:schemeClr val="bg1"/>
          </a:solidFill>
        </p:grpSpPr>
        <p:grpSp>
          <p:nvGrpSpPr>
            <p:cNvPr id="78" name="Group 16">
              <a:extLst>
                <a:ext uri="{FF2B5EF4-FFF2-40B4-BE49-F238E27FC236}">
                  <a16:creationId xmlns:a16="http://schemas.microsoft.com/office/drawing/2014/main" id="{A56273AD-B7B6-6D73-9186-862C9736DC54}"/>
                </a:ext>
              </a:extLst>
            </p:cNvPr>
            <p:cNvGrpSpPr/>
            <p:nvPr/>
          </p:nvGrpSpPr>
          <p:grpSpPr>
            <a:xfrm>
              <a:off x="0" y="0"/>
              <a:ext cx="11068298" cy="2394916"/>
              <a:chOff x="0" y="0"/>
              <a:chExt cx="2186330" cy="473070"/>
            </a:xfrm>
            <a:grpFill/>
          </p:grpSpPr>
          <p:sp>
            <p:nvSpPr>
              <p:cNvPr id="82" name="Freeform 17">
                <a:extLst>
                  <a:ext uri="{FF2B5EF4-FFF2-40B4-BE49-F238E27FC236}">
                    <a16:creationId xmlns:a16="http://schemas.microsoft.com/office/drawing/2014/main" id="{1B0F8661-9B3D-F4ED-A948-1BD1BF11E829}"/>
                  </a:ext>
                </a:extLst>
              </p:cNvPr>
              <p:cNvSpPr/>
              <p:nvPr/>
            </p:nvSpPr>
            <p:spPr>
              <a:xfrm>
                <a:off x="0" y="0"/>
                <a:ext cx="2186331" cy="473070"/>
              </a:xfrm>
              <a:custGeom>
                <a:avLst/>
                <a:gdLst/>
                <a:ahLst/>
                <a:cxnLst/>
                <a:rect l="l" t="t" r="r" b="b"/>
                <a:pathLst>
                  <a:path w="2186331" h="473070">
                    <a:moveTo>
                      <a:pt x="0" y="0"/>
                    </a:moveTo>
                    <a:lnTo>
                      <a:pt x="2186331" y="0"/>
                    </a:lnTo>
                    <a:lnTo>
                      <a:pt x="2186331" y="473070"/>
                    </a:lnTo>
                    <a:lnTo>
                      <a:pt x="0" y="473070"/>
                    </a:lnTo>
                    <a:close/>
                  </a:path>
                </a:pathLst>
              </a:custGeom>
              <a:grpFill/>
            </p:spPr>
          </p:sp>
          <p:sp>
            <p:nvSpPr>
              <p:cNvPr id="83" name="TextBox 18">
                <a:extLst>
                  <a:ext uri="{FF2B5EF4-FFF2-40B4-BE49-F238E27FC236}">
                    <a16:creationId xmlns:a16="http://schemas.microsoft.com/office/drawing/2014/main" id="{A0D6794E-BE0B-9393-6D55-4BFF320B4C07}"/>
                  </a:ext>
                </a:extLst>
              </p:cNvPr>
              <p:cNvSpPr txBox="1"/>
              <p:nvPr/>
            </p:nvSpPr>
            <p:spPr>
              <a:xfrm>
                <a:off x="0" y="-47625"/>
                <a:ext cx="2186330" cy="520695"/>
              </a:xfrm>
              <a:prstGeom prst="rect">
                <a:avLst/>
              </a:prstGeom>
              <a:grpFill/>
            </p:spPr>
            <p:txBody>
              <a:bodyPr lIns="50800" tIns="50800" rIns="50800" bIns="50800" rtlCol="0" anchor="ctr"/>
              <a:lstStyle/>
              <a:p>
                <a:pPr algn="ctr">
                  <a:lnSpc>
                    <a:spcPts val="3542"/>
                  </a:lnSpc>
                </a:pPr>
                <a:endParaRPr/>
              </a:p>
            </p:txBody>
          </p:sp>
        </p:grpSp>
        <p:sp>
          <p:nvSpPr>
            <p:cNvPr id="80" name="Freeform 20">
              <a:extLst>
                <a:ext uri="{FF2B5EF4-FFF2-40B4-BE49-F238E27FC236}">
                  <a16:creationId xmlns:a16="http://schemas.microsoft.com/office/drawing/2014/main" id="{1E08330B-66EB-DFBE-72A9-5C282ACA3C6E}"/>
                </a:ext>
              </a:extLst>
            </p:cNvPr>
            <p:cNvSpPr/>
            <p:nvPr/>
          </p:nvSpPr>
          <p:spPr>
            <a:xfrm>
              <a:off x="7811531" y="2199837"/>
              <a:ext cx="2228071" cy="1017315"/>
            </a:xfrm>
            <a:custGeom>
              <a:avLst/>
              <a:gdLst/>
              <a:ahLst/>
              <a:cxnLst/>
              <a:rect l="l" t="t" r="r" b="b"/>
              <a:pathLst>
                <a:path w="812800" h="763288">
                  <a:moveTo>
                    <a:pt x="406400" y="763288"/>
                  </a:moveTo>
                  <a:lnTo>
                    <a:pt x="0" y="356888"/>
                  </a:lnTo>
                  <a:lnTo>
                    <a:pt x="203200" y="356888"/>
                  </a:lnTo>
                  <a:lnTo>
                    <a:pt x="203200" y="0"/>
                  </a:lnTo>
                  <a:lnTo>
                    <a:pt x="609600" y="0"/>
                  </a:lnTo>
                  <a:lnTo>
                    <a:pt x="609600" y="356888"/>
                  </a:lnTo>
                  <a:lnTo>
                    <a:pt x="812800" y="356888"/>
                  </a:lnTo>
                  <a:lnTo>
                    <a:pt x="406400" y="763288"/>
                  </a:lnTo>
                  <a:close/>
                </a:path>
              </a:pathLst>
            </a:custGeom>
            <a:grpFill/>
          </p:spPr>
        </p:sp>
      </p:grpSp>
      <p:sp>
        <p:nvSpPr>
          <p:cNvPr id="93" name="TextBox 38">
            <a:extLst>
              <a:ext uri="{FF2B5EF4-FFF2-40B4-BE49-F238E27FC236}">
                <a16:creationId xmlns:a16="http://schemas.microsoft.com/office/drawing/2014/main" id="{B54758CD-5EBD-E68C-481E-549C99529BE3}"/>
              </a:ext>
            </a:extLst>
          </p:cNvPr>
          <p:cNvSpPr txBox="1"/>
          <p:nvPr/>
        </p:nvSpPr>
        <p:spPr>
          <a:xfrm>
            <a:off x="9047496" y="486936"/>
            <a:ext cx="2677789" cy="1304909"/>
          </a:xfrm>
          <a:prstGeom prst="rect">
            <a:avLst/>
          </a:prstGeom>
        </p:spPr>
        <p:txBody>
          <a:bodyPr wrap="square" lIns="0" tIns="0" rIns="0" bIns="0" rtlCol="0" anchor="t">
            <a:spAutoFit/>
          </a:bodyPr>
          <a:lstStyle/>
          <a:p>
            <a:pPr algn="l">
              <a:lnSpc>
                <a:spcPts val="2616"/>
              </a:lnSpc>
            </a:pPr>
            <a:r>
              <a:rPr lang="el-GR" sz="2000" b="1" dirty="0">
                <a:solidFill>
                  <a:srgbClr val="000000"/>
                </a:solidFill>
                <a:latin typeface="Inter"/>
                <a:ea typeface="Inter"/>
                <a:cs typeface="Inter"/>
                <a:sym typeface="Inter"/>
              </a:rPr>
              <a:t>Οι φάσεις των οικονομικών κύκλων και τα χαρακτηριστικά τους …..</a:t>
            </a:r>
          </a:p>
        </p:txBody>
      </p:sp>
      <p:sp>
        <p:nvSpPr>
          <p:cNvPr id="94" name="TextBox 39">
            <a:extLst>
              <a:ext uri="{FF2B5EF4-FFF2-40B4-BE49-F238E27FC236}">
                <a16:creationId xmlns:a16="http://schemas.microsoft.com/office/drawing/2014/main" id="{9BFC7A89-319D-5B8B-0EDC-F9E1C7640C8F}"/>
              </a:ext>
            </a:extLst>
          </p:cNvPr>
          <p:cNvSpPr txBox="1"/>
          <p:nvPr/>
        </p:nvSpPr>
        <p:spPr>
          <a:xfrm>
            <a:off x="8976656" y="2828494"/>
            <a:ext cx="3002196" cy="333425"/>
          </a:xfrm>
          <a:prstGeom prst="rect">
            <a:avLst/>
          </a:prstGeom>
        </p:spPr>
        <p:txBody>
          <a:bodyPr wrap="square" lIns="0" tIns="0" rIns="0" bIns="0" rtlCol="0" anchor="t">
            <a:spAutoFit/>
          </a:bodyPr>
          <a:lstStyle/>
          <a:p>
            <a:pPr algn="l">
              <a:lnSpc>
                <a:spcPts val="2616"/>
              </a:lnSpc>
            </a:pPr>
            <a:r>
              <a:rPr lang="el-GR" sz="2400" dirty="0">
                <a:solidFill>
                  <a:srgbClr val="FFFFFF"/>
                </a:solidFill>
                <a:latin typeface="Inter"/>
                <a:ea typeface="Inter"/>
                <a:cs typeface="Inter"/>
                <a:sym typeface="Inter"/>
              </a:rPr>
              <a:t>Η φάση της καθόδου</a:t>
            </a:r>
          </a:p>
        </p:txBody>
      </p:sp>
      <p:sp>
        <p:nvSpPr>
          <p:cNvPr id="95" name="TextBox 40">
            <a:extLst>
              <a:ext uri="{FF2B5EF4-FFF2-40B4-BE49-F238E27FC236}">
                <a16:creationId xmlns:a16="http://schemas.microsoft.com/office/drawing/2014/main" id="{2C47FB69-0D02-5383-C2EA-F52C362DBC17}"/>
              </a:ext>
            </a:extLst>
          </p:cNvPr>
          <p:cNvSpPr txBox="1"/>
          <p:nvPr/>
        </p:nvSpPr>
        <p:spPr>
          <a:xfrm>
            <a:off x="9067375" y="4264766"/>
            <a:ext cx="2860514" cy="2305183"/>
          </a:xfrm>
          <a:prstGeom prst="rect">
            <a:avLst/>
          </a:prstGeom>
        </p:spPr>
        <p:txBody>
          <a:bodyPr wrap="square" lIns="0" tIns="0" rIns="0" bIns="0" rtlCol="0" anchor="t">
            <a:spAutoFit/>
          </a:bodyPr>
          <a:lstStyle/>
          <a:p>
            <a:pPr algn="l">
              <a:lnSpc>
                <a:spcPts val="2616"/>
              </a:lnSpc>
            </a:pPr>
            <a:r>
              <a:rPr lang="el-GR" sz="1869" dirty="0">
                <a:solidFill>
                  <a:srgbClr val="FFFFFF"/>
                </a:solidFill>
                <a:latin typeface="Inter"/>
                <a:ea typeface="Inter"/>
                <a:cs typeface="Inter"/>
                <a:sym typeface="Inter"/>
              </a:rPr>
              <a:t>Η υπερβολική άνοδος των τιμών, η οποία δεν συνοδεύεται από αντίστοιχη άνοδο των εισοδημάτων, προκαλεί μείωση της αγοραστικής δύναμης.</a:t>
            </a:r>
          </a:p>
        </p:txBody>
      </p:sp>
      <p:sp>
        <p:nvSpPr>
          <p:cNvPr id="100" name="Freeform 20">
            <a:extLst>
              <a:ext uri="{FF2B5EF4-FFF2-40B4-BE49-F238E27FC236}">
                <a16:creationId xmlns:a16="http://schemas.microsoft.com/office/drawing/2014/main" id="{8492480F-368D-69B5-B9BA-7A512F6AD058}"/>
              </a:ext>
            </a:extLst>
          </p:cNvPr>
          <p:cNvSpPr/>
          <p:nvPr/>
        </p:nvSpPr>
        <p:spPr>
          <a:xfrm>
            <a:off x="11112675" y="3390286"/>
            <a:ext cx="612610" cy="572129"/>
          </a:xfrm>
          <a:custGeom>
            <a:avLst/>
            <a:gdLst/>
            <a:ahLst/>
            <a:cxnLst/>
            <a:rect l="l" t="t" r="r" b="b"/>
            <a:pathLst>
              <a:path w="812800" h="763288">
                <a:moveTo>
                  <a:pt x="406400" y="763288"/>
                </a:moveTo>
                <a:lnTo>
                  <a:pt x="0" y="356888"/>
                </a:lnTo>
                <a:lnTo>
                  <a:pt x="203200" y="356888"/>
                </a:lnTo>
                <a:lnTo>
                  <a:pt x="203200" y="0"/>
                </a:lnTo>
                <a:lnTo>
                  <a:pt x="609600" y="0"/>
                </a:lnTo>
                <a:lnTo>
                  <a:pt x="609600" y="356888"/>
                </a:lnTo>
                <a:lnTo>
                  <a:pt x="812800" y="356888"/>
                </a:lnTo>
                <a:lnTo>
                  <a:pt x="406400" y="763288"/>
                </a:lnTo>
                <a:close/>
              </a:path>
            </a:pathLst>
          </a:custGeom>
          <a:solidFill>
            <a:srgbClr val="4E71B0"/>
          </a:solidFill>
        </p:spPr>
      </p:sp>
      <p:sp>
        <p:nvSpPr>
          <p:cNvPr id="107" name="Ορθογώνιο 106">
            <a:extLst>
              <a:ext uri="{FF2B5EF4-FFF2-40B4-BE49-F238E27FC236}">
                <a16:creationId xmlns:a16="http://schemas.microsoft.com/office/drawing/2014/main" id="{3C00F35E-B510-C63E-EBE2-FFB99A77F1B3}"/>
              </a:ext>
            </a:extLst>
          </p:cNvPr>
          <p:cNvSpPr/>
          <p:nvPr/>
        </p:nvSpPr>
        <p:spPr>
          <a:xfrm>
            <a:off x="-159026" y="-72330"/>
            <a:ext cx="661374" cy="69303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grpSp>
        <p:nvGrpSpPr>
          <p:cNvPr id="108" name="Group 23">
            <a:extLst>
              <a:ext uri="{FF2B5EF4-FFF2-40B4-BE49-F238E27FC236}">
                <a16:creationId xmlns:a16="http://schemas.microsoft.com/office/drawing/2014/main" id="{7657F1E4-5334-5F06-EFDA-B7BFB33E34B4}"/>
              </a:ext>
            </a:extLst>
          </p:cNvPr>
          <p:cNvGrpSpPr/>
          <p:nvPr/>
        </p:nvGrpSpPr>
        <p:grpSpPr>
          <a:xfrm>
            <a:off x="2261" y="162578"/>
            <a:ext cx="313836" cy="307538"/>
            <a:chOff x="0" y="0"/>
            <a:chExt cx="81889" cy="80245"/>
          </a:xfrm>
        </p:grpSpPr>
        <p:sp>
          <p:nvSpPr>
            <p:cNvPr id="109" name="Freeform 24">
              <a:extLst>
                <a:ext uri="{FF2B5EF4-FFF2-40B4-BE49-F238E27FC236}">
                  <a16:creationId xmlns:a16="http://schemas.microsoft.com/office/drawing/2014/main" id="{352201B6-9819-8DF3-E2E7-088AD33DD253}"/>
                </a:ext>
              </a:extLst>
            </p:cNvPr>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110" name="TextBox 25">
              <a:extLst>
                <a:ext uri="{FF2B5EF4-FFF2-40B4-BE49-F238E27FC236}">
                  <a16:creationId xmlns:a16="http://schemas.microsoft.com/office/drawing/2014/main" id="{E50B9BD5-269F-9D05-C57E-2CDCC197D4BA}"/>
                </a:ext>
              </a:extLst>
            </p:cNvPr>
            <p:cNvSpPr txBox="1"/>
            <p:nvPr/>
          </p:nvSpPr>
          <p:spPr>
            <a:xfrm>
              <a:off x="0" y="-76200"/>
              <a:ext cx="81889" cy="156445"/>
            </a:xfrm>
            <a:prstGeom prst="rect">
              <a:avLst/>
            </a:prstGeom>
          </p:spPr>
          <p:txBody>
            <a:bodyPr lIns="51276" tIns="51276" rIns="51276" bIns="51276" rtlCol="0" anchor="ctr"/>
            <a:lstStyle/>
            <a:p>
              <a:pPr algn="ctr">
                <a:lnSpc>
                  <a:spcPts val="2659"/>
                </a:lnSpc>
              </a:pPr>
              <a:endParaRPr/>
            </a:p>
          </p:txBody>
        </p:sp>
      </p:grpSp>
      <p:sp>
        <p:nvSpPr>
          <p:cNvPr id="144" name="AutoShape 59">
            <a:extLst>
              <a:ext uri="{FF2B5EF4-FFF2-40B4-BE49-F238E27FC236}">
                <a16:creationId xmlns:a16="http://schemas.microsoft.com/office/drawing/2014/main" id="{100F00EE-91C9-ED2A-033C-5829D2B8C8F9}"/>
              </a:ext>
            </a:extLst>
          </p:cNvPr>
          <p:cNvSpPr/>
          <p:nvPr/>
        </p:nvSpPr>
        <p:spPr>
          <a:xfrm flipH="1">
            <a:off x="-684880" y="390135"/>
            <a:ext cx="972000" cy="0"/>
          </a:xfrm>
          <a:prstGeom prst="line">
            <a:avLst/>
          </a:prstGeom>
          <a:ln w="38100" cap="rnd">
            <a:solidFill>
              <a:srgbClr val="000000"/>
            </a:solidFill>
            <a:prstDash val="solid"/>
            <a:headEnd type="none" w="sm" len="sm"/>
            <a:tailEnd type="none" w="sm" len="sm"/>
          </a:ln>
        </p:spPr>
      </p:sp>
      <p:sp>
        <p:nvSpPr>
          <p:cNvPr id="147" name="AutoShape 62">
            <a:extLst>
              <a:ext uri="{FF2B5EF4-FFF2-40B4-BE49-F238E27FC236}">
                <a16:creationId xmlns:a16="http://schemas.microsoft.com/office/drawing/2014/main" id="{4F4DC114-8258-8C7F-2F02-BEFB6D00D99A}"/>
              </a:ext>
            </a:extLst>
          </p:cNvPr>
          <p:cNvSpPr/>
          <p:nvPr/>
        </p:nvSpPr>
        <p:spPr>
          <a:xfrm>
            <a:off x="-572671" y="253267"/>
            <a:ext cx="864000" cy="19414"/>
          </a:xfrm>
          <a:prstGeom prst="line">
            <a:avLst/>
          </a:prstGeom>
          <a:ln w="38100" cap="rnd">
            <a:solidFill>
              <a:srgbClr val="000000"/>
            </a:solidFill>
            <a:prstDash val="solid"/>
            <a:headEnd type="none" w="sm" len="sm"/>
            <a:tailEnd type="none" w="sm" len="sm"/>
          </a:ln>
        </p:spPr>
      </p:sp>
      <p:grpSp>
        <p:nvGrpSpPr>
          <p:cNvPr id="168" name="Group 23">
            <a:extLst>
              <a:ext uri="{FF2B5EF4-FFF2-40B4-BE49-F238E27FC236}">
                <a16:creationId xmlns:a16="http://schemas.microsoft.com/office/drawing/2014/main" id="{8F989EA1-FDC3-581A-80EB-1FC850E84456}"/>
              </a:ext>
            </a:extLst>
          </p:cNvPr>
          <p:cNvGrpSpPr/>
          <p:nvPr/>
        </p:nvGrpSpPr>
        <p:grpSpPr>
          <a:xfrm>
            <a:off x="-27841" y="908521"/>
            <a:ext cx="313836" cy="307538"/>
            <a:chOff x="0" y="0"/>
            <a:chExt cx="81889" cy="80245"/>
          </a:xfrm>
        </p:grpSpPr>
        <p:sp>
          <p:nvSpPr>
            <p:cNvPr id="169" name="Freeform 24">
              <a:extLst>
                <a:ext uri="{FF2B5EF4-FFF2-40B4-BE49-F238E27FC236}">
                  <a16:creationId xmlns:a16="http://schemas.microsoft.com/office/drawing/2014/main" id="{5A8477D2-47EF-C3B0-A180-D19A2F7BEF4F}"/>
                </a:ext>
              </a:extLst>
            </p:cNvPr>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170" name="TextBox 25">
              <a:extLst>
                <a:ext uri="{FF2B5EF4-FFF2-40B4-BE49-F238E27FC236}">
                  <a16:creationId xmlns:a16="http://schemas.microsoft.com/office/drawing/2014/main" id="{FBD9EDE0-0D0D-A8C8-A872-95C15D086881}"/>
                </a:ext>
              </a:extLst>
            </p:cNvPr>
            <p:cNvSpPr txBox="1"/>
            <p:nvPr/>
          </p:nvSpPr>
          <p:spPr>
            <a:xfrm>
              <a:off x="0" y="-76200"/>
              <a:ext cx="81889" cy="156445"/>
            </a:xfrm>
            <a:prstGeom prst="rect">
              <a:avLst/>
            </a:prstGeom>
          </p:spPr>
          <p:txBody>
            <a:bodyPr lIns="51276" tIns="51276" rIns="51276" bIns="51276" rtlCol="0" anchor="ctr"/>
            <a:lstStyle/>
            <a:p>
              <a:pPr algn="ctr">
                <a:lnSpc>
                  <a:spcPts val="2659"/>
                </a:lnSpc>
              </a:pPr>
              <a:endParaRPr/>
            </a:p>
          </p:txBody>
        </p:sp>
      </p:grpSp>
      <p:sp>
        <p:nvSpPr>
          <p:cNvPr id="171" name="AutoShape 59">
            <a:extLst>
              <a:ext uri="{FF2B5EF4-FFF2-40B4-BE49-F238E27FC236}">
                <a16:creationId xmlns:a16="http://schemas.microsoft.com/office/drawing/2014/main" id="{6B9D7F67-CB5E-EBFA-C9F4-842F95832067}"/>
              </a:ext>
            </a:extLst>
          </p:cNvPr>
          <p:cNvSpPr/>
          <p:nvPr/>
        </p:nvSpPr>
        <p:spPr>
          <a:xfrm flipH="1">
            <a:off x="-714982" y="1136078"/>
            <a:ext cx="972000" cy="0"/>
          </a:xfrm>
          <a:prstGeom prst="line">
            <a:avLst/>
          </a:prstGeom>
          <a:ln w="38100" cap="rnd">
            <a:solidFill>
              <a:srgbClr val="000000"/>
            </a:solidFill>
            <a:prstDash val="solid"/>
            <a:headEnd type="none" w="sm" len="sm"/>
            <a:tailEnd type="none" w="sm" len="sm"/>
          </a:ln>
        </p:spPr>
      </p:sp>
      <p:sp>
        <p:nvSpPr>
          <p:cNvPr id="172" name="AutoShape 62">
            <a:extLst>
              <a:ext uri="{FF2B5EF4-FFF2-40B4-BE49-F238E27FC236}">
                <a16:creationId xmlns:a16="http://schemas.microsoft.com/office/drawing/2014/main" id="{91DB8318-A031-D677-5FF6-400340C842D2}"/>
              </a:ext>
            </a:extLst>
          </p:cNvPr>
          <p:cNvSpPr/>
          <p:nvPr/>
        </p:nvSpPr>
        <p:spPr>
          <a:xfrm>
            <a:off x="-602773" y="999210"/>
            <a:ext cx="864000" cy="19414"/>
          </a:xfrm>
          <a:prstGeom prst="line">
            <a:avLst/>
          </a:prstGeom>
          <a:ln w="38100" cap="rnd">
            <a:solidFill>
              <a:srgbClr val="000000"/>
            </a:solidFill>
            <a:prstDash val="solid"/>
            <a:headEnd type="none" w="sm" len="sm"/>
            <a:tailEnd type="none" w="sm" len="sm"/>
          </a:ln>
        </p:spPr>
      </p:sp>
      <p:grpSp>
        <p:nvGrpSpPr>
          <p:cNvPr id="173" name="Group 23">
            <a:extLst>
              <a:ext uri="{FF2B5EF4-FFF2-40B4-BE49-F238E27FC236}">
                <a16:creationId xmlns:a16="http://schemas.microsoft.com/office/drawing/2014/main" id="{A9D18C5C-77C4-8BC1-4479-D1F4C984E205}"/>
              </a:ext>
            </a:extLst>
          </p:cNvPr>
          <p:cNvGrpSpPr/>
          <p:nvPr/>
        </p:nvGrpSpPr>
        <p:grpSpPr>
          <a:xfrm>
            <a:off x="2878" y="1744328"/>
            <a:ext cx="313836" cy="307538"/>
            <a:chOff x="0" y="0"/>
            <a:chExt cx="81889" cy="80245"/>
          </a:xfrm>
        </p:grpSpPr>
        <p:sp>
          <p:nvSpPr>
            <p:cNvPr id="174" name="Freeform 24">
              <a:extLst>
                <a:ext uri="{FF2B5EF4-FFF2-40B4-BE49-F238E27FC236}">
                  <a16:creationId xmlns:a16="http://schemas.microsoft.com/office/drawing/2014/main" id="{50EDDDC7-2E44-0B99-3A14-390A834F0626}"/>
                </a:ext>
              </a:extLst>
            </p:cNvPr>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175" name="TextBox 25">
              <a:extLst>
                <a:ext uri="{FF2B5EF4-FFF2-40B4-BE49-F238E27FC236}">
                  <a16:creationId xmlns:a16="http://schemas.microsoft.com/office/drawing/2014/main" id="{8CD31AF8-0844-B6A3-35B0-B441A505B43C}"/>
                </a:ext>
              </a:extLst>
            </p:cNvPr>
            <p:cNvSpPr txBox="1"/>
            <p:nvPr/>
          </p:nvSpPr>
          <p:spPr>
            <a:xfrm>
              <a:off x="0" y="-76200"/>
              <a:ext cx="81889" cy="156445"/>
            </a:xfrm>
            <a:prstGeom prst="rect">
              <a:avLst/>
            </a:prstGeom>
          </p:spPr>
          <p:txBody>
            <a:bodyPr lIns="51276" tIns="51276" rIns="51276" bIns="51276" rtlCol="0" anchor="ctr"/>
            <a:lstStyle/>
            <a:p>
              <a:pPr algn="ctr">
                <a:lnSpc>
                  <a:spcPts val="2659"/>
                </a:lnSpc>
              </a:pPr>
              <a:endParaRPr/>
            </a:p>
          </p:txBody>
        </p:sp>
      </p:grpSp>
      <p:sp>
        <p:nvSpPr>
          <p:cNvPr id="176" name="AutoShape 59">
            <a:extLst>
              <a:ext uri="{FF2B5EF4-FFF2-40B4-BE49-F238E27FC236}">
                <a16:creationId xmlns:a16="http://schemas.microsoft.com/office/drawing/2014/main" id="{450A9C19-F176-83E6-362C-5A1BAB97D619}"/>
              </a:ext>
            </a:extLst>
          </p:cNvPr>
          <p:cNvSpPr/>
          <p:nvPr/>
        </p:nvSpPr>
        <p:spPr>
          <a:xfrm flipH="1">
            <a:off x="-684263" y="1971885"/>
            <a:ext cx="972000" cy="0"/>
          </a:xfrm>
          <a:prstGeom prst="line">
            <a:avLst/>
          </a:prstGeom>
          <a:ln w="38100" cap="rnd">
            <a:solidFill>
              <a:srgbClr val="000000"/>
            </a:solidFill>
            <a:prstDash val="solid"/>
            <a:headEnd type="none" w="sm" len="sm"/>
            <a:tailEnd type="none" w="sm" len="sm"/>
          </a:ln>
        </p:spPr>
      </p:sp>
      <p:sp>
        <p:nvSpPr>
          <p:cNvPr id="177" name="AutoShape 62">
            <a:extLst>
              <a:ext uri="{FF2B5EF4-FFF2-40B4-BE49-F238E27FC236}">
                <a16:creationId xmlns:a16="http://schemas.microsoft.com/office/drawing/2014/main" id="{433961EE-53D1-F9F9-5739-2B419764E4AB}"/>
              </a:ext>
            </a:extLst>
          </p:cNvPr>
          <p:cNvSpPr/>
          <p:nvPr/>
        </p:nvSpPr>
        <p:spPr>
          <a:xfrm>
            <a:off x="-572054" y="1835017"/>
            <a:ext cx="864000" cy="19414"/>
          </a:xfrm>
          <a:prstGeom prst="line">
            <a:avLst/>
          </a:prstGeom>
          <a:ln w="38100" cap="rnd">
            <a:solidFill>
              <a:srgbClr val="000000"/>
            </a:solidFill>
            <a:prstDash val="solid"/>
            <a:headEnd type="none" w="sm" len="sm"/>
            <a:tailEnd type="none" w="sm" len="sm"/>
          </a:ln>
        </p:spPr>
      </p:sp>
      <p:grpSp>
        <p:nvGrpSpPr>
          <p:cNvPr id="178" name="Group 23">
            <a:extLst>
              <a:ext uri="{FF2B5EF4-FFF2-40B4-BE49-F238E27FC236}">
                <a16:creationId xmlns:a16="http://schemas.microsoft.com/office/drawing/2014/main" id="{E9F06ACA-6B9E-E3CC-03BF-43C68A458419}"/>
              </a:ext>
            </a:extLst>
          </p:cNvPr>
          <p:cNvGrpSpPr/>
          <p:nvPr/>
        </p:nvGrpSpPr>
        <p:grpSpPr>
          <a:xfrm>
            <a:off x="-11730" y="2539649"/>
            <a:ext cx="313836" cy="307538"/>
            <a:chOff x="0" y="0"/>
            <a:chExt cx="81889" cy="80245"/>
          </a:xfrm>
        </p:grpSpPr>
        <p:sp>
          <p:nvSpPr>
            <p:cNvPr id="179" name="Freeform 24">
              <a:extLst>
                <a:ext uri="{FF2B5EF4-FFF2-40B4-BE49-F238E27FC236}">
                  <a16:creationId xmlns:a16="http://schemas.microsoft.com/office/drawing/2014/main" id="{FBCA8A94-795E-AEE5-1AC7-518A2F68DE47}"/>
                </a:ext>
              </a:extLst>
            </p:cNvPr>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180" name="TextBox 25">
              <a:extLst>
                <a:ext uri="{FF2B5EF4-FFF2-40B4-BE49-F238E27FC236}">
                  <a16:creationId xmlns:a16="http://schemas.microsoft.com/office/drawing/2014/main" id="{3AA2BEB0-3572-A424-22FE-9B1DB57B434B}"/>
                </a:ext>
              </a:extLst>
            </p:cNvPr>
            <p:cNvSpPr txBox="1"/>
            <p:nvPr/>
          </p:nvSpPr>
          <p:spPr>
            <a:xfrm>
              <a:off x="0" y="-76200"/>
              <a:ext cx="81889" cy="156445"/>
            </a:xfrm>
            <a:prstGeom prst="rect">
              <a:avLst/>
            </a:prstGeom>
          </p:spPr>
          <p:txBody>
            <a:bodyPr lIns="51276" tIns="51276" rIns="51276" bIns="51276" rtlCol="0" anchor="ctr"/>
            <a:lstStyle/>
            <a:p>
              <a:pPr algn="ctr">
                <a:lnSpc>
                  <a:spcPts val="2659"/>
                </a:lnSpc>
              </a:pPr>
              <a:endParaRPr/>
            </a:p>
          </p:txBody>
        </p:sp>
      </p:grpSp>
      <p:sp>
        <p:nvSpPr>
          <p:cNvPr id="181" name="AutoShape 59">
            <a:extLst>
              <a:ext uri="{FF2B5EF4-FFF2-40B4-BE49-F238E27FC236}">
                <a16:creationId xmlns:a16="http://schemas.microsoft.com/office/drawing/2014/main" id="{26C369F4-2665-8707-5A9F-A3FA2A0B727A}"/>
              </a:ext>
            </a:extLst>
          </p:cNvPr>
          <p:cNvSpPr/>
          <p:nvPr/>
        </p:nvSpPr>
        <p:spPr>
          <a:xfrm flipH="1">
            <a:off x="-698871" y="2767206"/>
            <a:ext cx="972000" cy="0"/>
          </a:xfrm>
          <a:prstGeom prst="line">
            <a:avLst/>
          </a:prstGeom>
          <a:ln w="38100" cap="rnd">
            <a:solidFill>
              <a:srgbClr val="000000"/>
            </a:solidFill>
            <a:prstDash val="solid"/>
            <a:headEnd type="none" w="sm" len="sm"/>
            <a:tailEnd type="none" w="sm" len="sm"/>
          </a:ln>
        </p:spPr>
      </p:sp>
      <p:sp>
        <p:nvSpPr>
          <p:cNvPr id="182" name="AutoShape 62">
            <a:extLst>
              <a:ext uri="{FF2B5EF4-FFF2-40B4-BE49-F238E27FC236}">
                <a16:creationId xmlns:a16="http://schemas.microsoft.com/office/drawing/2014/main" id="{702AFB6E-9782-A6C5-3882-A2E037EFA2CD}"/>
              </a:ext>
            </a:extLst>
          </p:cNvPr>
          <p:cNvSpPr/>
          <p:nvPr/>
        </p:nvSpPr>
        <p:spPr>
          <a:xfrm>
            <a:off x="-586662" y="2630338"/>
            <a:ext cx="864000" cy="19414"/>
          </a:xfrm>
          <a:prstGeom prst="line">
            <a:avLst/>
          </a:prstGeom>
          <a:ln w="38100" cap="rnd">
            <a:solidFill>
              <a:srgbClr val="000000"/>
            </a:solidFill>
            <a:prstDash val="solid"/>
            <a:headEnd type="none" w="sm" len="sm"/>
            <a:tailEnd type="none" w="sm" len="sm"/>
          </a:ln>
        </p:spPr>
      </p:sp>
      <p:grpSp>
        <p:nvGrpSpPr>
          <p:cNvPr id="183" name="Group 23">
            <a:extLst>
              <a:ext uri="{FF2B5EF4-FFF2-40B4-BE49-F238E27FC236}">
                <a16:creationId xmlns:a16="http://schemas.microsoft.com/office/drawing/2014/main" id="{B9BAFDAA-AEA7-12F1-450F-3E6851FB421F}"/>
              </a:ext>
            </a:extLst>
          </p:cNvPr>
          <p:cNvGrpSpPr/>
          <p:nvPr/>
        </p:nvGrpSpPr>
        <p:grpSpPr>
          <a:xfrm>
            <a:off x="18372" y="3429345"/>
            <a:ext cx="313836" cy="307538"/>
            <a:chOff x="0" y="0"/>
            <a:chExt cx="81889" cy="80245"/>
          </a:xfrm>
        </p:grpSpPr>
        <p:sp>
          <p:nvSpPr>
            <p:cNvPr id="184" name="Freeform 24">
              <a:extLst>
                <a:ext uri="{FF2B5EF4-FFF2-40B4-BE49-F238E27FC236}">
                  <a16:creationId xmlns:a16="http://schemas.microsoft.com/office/drawing/2014/main" id="{3761D56E-2362-2F73-C155-E2F01F1BD392}"/>
                </a:ext>
              </a:extLst>
            </p:cNvPr>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185" name="TextBox 25">
              <a:extLst>
                <a:ext uri="{FF2B5EF4-FFF2-40B4-BE49-F238E27FC236}">
                  <a16:creationId xmlns:a16="http://schemas.microsoft.com/office/drawing/2014/main" id="{8F85179A-31B3-6CA4-D69E-C6D47AC4A330}"/>
                </a:ext>
              </a:extLst>
            </p:cNvPr>
            <p:cNvSpPr txBox="1"/>
            <p:nvPr/>
          </p:nvSpPr>
          <p:spPr>
            <a:xfrm>
              <a:off x="0" y="-76200"/>
              <a:ext cx="81889" cy="156445"/>
            </a:xfrm>
            <a:prstGeom prst="rect">
              <a:avLst/>
            </a:prstGeom>
          </p:spPr>
          <p:txBody>
            <a:bodyPr lIns="51276" tIns="51276" rIns="51276" bIns="51276" rtlCol="0" anchor="ctr"/>
            <a:lstStyle/>
            <a:p>
              <a:pPr algn="ctr">
                <a:lnSpc>
                  <a:spcPts val="2659"/>
                </a:lnSpc>
              </a:pPr>
              <a:endParaRPr/>
            </a:p>
          </p:txBody>
        </p:sp>
      </p:grpSp>
      <p:sp>
        <p:nvSpPr>
          <p:cNvPr id="186" name="AutoShape 59">
            <a:extLst>
              <a:ext uri="{FF2B5EF4-FFF2-40B4-BE49-F238E27FC236}">
                <a16:creationId xmlns:a16="http://schemas.microsoft.com/office/drawing/2014/main" id="{1CC1D5F7-ECF9-1454-649D-EB0A96AE59A3}"/>
              </a:ext>
            </a:extLst>
          </p:cNvPr>
          <p:cNvSpPr/>
          <p:nvPr/>
        </p:nvSpPr>
        <p:spPr>
          <a:xfrm flipH="1">
            <a:off x="-668769" y="3656902"/>
            <a:ext cx="972000" cy="0"/>
          </a:xfrm>
          <a:prstGeom prst="line">
            <a:avLst/>
          </a:prstGeom>
          <a:ln w="38100" cap="rnd">
            <a:solidFill>
              <a:srgbClr val="000000"/>
            </a:solidFill>
            <a:prstDash val="solid"/>
            <a:headEnd type="none" w="sm" len="sm"/>
            <a:tailEnd type="none" w="sm" len="sm"/>
          </a:ln>
        </p:spPr>
      </p:sp>
      <p:sp>
        <p:nvSpPr>
          <p:cNvPr id="187" name="AutoShape 62">
            <a:extLst>
              <a:ext uri="{FF2B5EF4-FFF2-40B4-BE49-F238E27FC236}">
                <a16:creationId xmlns:a16="http://schemas.microsoft.com/office/drawing/2014/main" id="{E920A493-7B3F-E3B2-BE22-259301466F9E}"/>
              </a:ext>
            </a:extLst>
          </p:cNvPr>
          <p:cNvSpPr/>
          <p:nvPr/>
        </p:nvSpPr>
        <p:spPr>
          <a:xfrm>
            <a:off x="-556560" y="3520034"/>
            <a:ext cx="864000" cy="19414"/>
          </a:xfrm>
          <a:prstGeom prst="line">
            <a:avLst/>
          </a:prstGeom>
          <a:ln w="38100" cap="rnd">
            <a:solidFill>
              <a:srgbClr val="000000"/>
            </a:solidFill>
            <a:prstDash val="solid"/>
            <a:headEnd type="none" w="sm" len="sm"/>
            <a:tailEnd type="none" w="sm" len="sm"/>
          </a:ln>
        </p:spPr>
      </p:sp>
      <p:grpSp>
        <p:nvGrpSpPr>
          <p:cNvPr id="188" name="Group 23">
            <a:extLst>
              <a:ext uri="{FF2B5EF4-FFF2-40B4-BE49-F238E27FC236}">
                <a16:creationId xmlns:a16="http://schemas.microsoft.com/office/drawing/2014/main" id="{949F6D6A-C64E-AF5A-F14E-C2415ED2DB05}"/>
              </a:ext>
            </a:extLst>
          </p:cNvPr>
          <p:cNvGrpSpPr/>
          <p:nvPr/>
        </p:nvGrpSpPr>
        <p:grpSpPr>
          <a:xfrm>
            <a:off x="2261" y="4326074"/>
            <a:ext cx="313836" cy="307538"/>
            <a:chOff x="0" y="0"/>
            <a:chExt cx="81889" cy="80245"/>
          </a:xfrm>
        </p:grpSpPr>
        <p:sp>
          <p:nvSpPr>
            <p:cNvPr id="189" name="Freeform 24">
              <a:extLst>
                <a:ext uri="{FF2B5EF4-FFF2-40B4-BE49-F238E27FC236}">
                  <a16:creationId xmlns:a16="http://schemas.microsoft.com/office/drawing/2014/main" id="{79A0E29B-4FD0-7A5B-84F9-D9FB39E3598C}"/>
                </a:ext>
              </a:extLst>
            </p:cNvPr>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190" name="TextBox 25">
              <a:extLst>
                <a:ext uri="{FF2B5EF4-FFF2-40B4-BE49-F238E27FC236}">
                  <a16:creationId xmlns:a16="http://schemas.microsoft.com/office/drawing/2014/main" id="{609B093A-2D52-8C1F-0150-FADEAAD5E0BE}"/>
                </a:ext>
              </a:extLst>
            </p:cNvPr>
            <p:cNvSpPr txBox="1"/>
            <p:nvPr/>
          </p:nvSpPr>
          <p:spPr>
            <a:xfrm>
              <a:off x="0" y="-76200"/>
              <a:ext cx="81889" cy="156445"/>
            </a:xfrm>
            <a:prstGeom prst="rect">
              <a:avLst/>
            </a:prstGeom>
          </p:spPr>
          <p:txBody>
            <a:bodyPr lIns="51276" tIns="51276" rIns="51276" bIns="51276" rtlCol="0" anchor="ctr"/>
            <a:lstStyle/>
            <a:p>
              <a:pPr algn="ctr">
                <a:lnSpc>
                  <a:spcPts val="2659"/>
                </a:lnSpc>
              </a:pPr>
              <a:endParaRPr/>
            </a:p>
          </p:txBody>
        </p:sp>
      </p:grpSp>
      <p:sp>
        <p:nvSpPr>
          <p:cNvPr id="191" name="AutoShape 59">
            <a:extLst>
              <a:ext uri="{FF2B5EF4-FFF2-40B4-BE49-F238E27FC236}">
                <a16:creationId xmlns:a16="http://schemas.microsoft.com/office/drawing/2014/main" id="{23DA512F-4A1C-C3FF-2E0D-5A9F6D2D2C33}"/>
              </a:ext>
            </a:extLst>
          </p:cNvPr>
          <p:cNvSpPr/>
          <p:nvPr/>
        </p:nvSpPr>
        <p:spPr>
          <a:xfrm flipH="1">
            <a:off x="-684880" y="4553631"/>
            <a:ext cx="972000" cy="0"/>
          </a:xfrm>
          <a:prstGeom prst="line">
            <a:avLst/>
          </a:prstGeom>
          <a:ln w="38100" cap="rnd">
            <a:solidFill>
              <a:srgbClr val="000000"/>
            </a:solidFill>
            <a:prstDash val="solid"/>
            <a:headEnd type="none" w="sm" len="sm"/>
            <a:tailEnd type="none" w="sm" len="sm"/>
          </a:ln>
        </p:spPr>
      </p:sp>
      <p:sp>
        <p:nvSpPr>
          <p:cNvPr id="192" name="AutoShape 62">
            <a:extLst>
              <a:ext uri="{FF2B5EF4-FFF2-40B4-BE49-F238E27FC236}">
                <a16:creationId xmlns:a16="http://schemas.microsoft.com/office/drawing/2014/main" id="{5AB9664F-8568-11EE-F9B8-D596492A9F2E}"/>
              </a:ext>
            </a:extLst>
          </p:cNvPr>
          <p:cNvSpPr/>
          <p:nvPr/>
        </p:nvSpPr>
        <p:spPr>
          <a:xfrm>
            <a:off x="-572671" y="4416763"/>
            <a:ext cx="864000" cy="19414"/>
          </a:xfrm>
          <a:prstGeom prst="line">
            <a:avLst/>
          </a:prstGeom>
          <a:ln w="38100" cap="rnd">
            <a:solidFill>
              <a:srgbClr val="000000"/>
            </a:solidFill>
            <a:prstDash val="solid"/>
            <a:headEnd type="none" w="sm" len="sm"/>
            <a:tailEnd type="none" w="sm" len="sm"/>
          </a:ln>
        </p:spPr>
      </p:sp>
      <p:grpSp>
        <p:nvGrpSpPr>
          <p:cNvPr id="193" name="Group 23">
            <a:extLst>
              <a:ext uri="{FF2B5EF4-FFF2-40B4-BE49-F238E27FC236}">
                <a16:creationId xmlns:a16="http://schemas.microsoft.com/office/drawing/2014/main" id="{B6819947-297F-D3D1-6DC4-36B46450C231}"/>
              </a:ext>
            </a:extLst>
          </p:cNvPr>
          <p:cNvGrpSpPr/>
          <p:nvPr/>
        </p:nvGrpSpPr>
        <p:grpSpPr>
          <a:xfrm>
            <a:off x="22581" y="5271927"/>
            <a:ext cx="313836" cy="307538"/>
            <a:chOff x="0" y="0"/>
            <a:chExt cx="81889" cy="80245"/>
          </a:xfrm>
        </p:grpSpPr>
        <p:sp>
          <p:nvSpPr>
            <p:cNvPr id="194" name="Freeform 24">
              <a:extLst>
                <a:ext uri="{FF2B5EF4-FFF2-40B4-BE49-F238E27FC236}">
                  <a16:creationId xmlns:a16="http://schemas.microsoft.com/office/drawing/2014/main" id="{BBC68632-FE8F-9859-9F91-C59B02297CE4}"/>
                </a:ext>
              </a:extLst>
            </p:cNvPr>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195" name="TextBox 25">
              <a:extLst>
                <a:ext uri="{FF2B5EF4-FFF2-40B4-BE49-F238E27FC236}">
                  <a16:creationId xmlns:a16="http://schemas.microsoft.com/office/drawing/2014/main" id="{C0549649-0C96-457F-6080-AFDAFC3AB9E9}"/>
                </a:ext>
              </a:extLst>
            </p:cNvPr>
            <p:cNvSpPr txBox="1"/>
            <p:nvPr/>
          </p:nvSpPr>
          <p:spPr>
            <a:xfrm>
              <a:off x="0" y="-76200"/>
              <a:ext cx="81889" cy="156445"/>
            </a:xfrm>
            <a:prstGeom prst="rect">
              <a:avLst/>
            </a:prstGeom>
          </p:spPr>
          <p:txBody>
            <a:bodyPr lIns="51276" tIns="51276" rIns="51276" bIns="51276" rtlCol="0" anchor="ctr"/>
            <a:lstStyle/>
            <a:p>
              <a:pPr algn="ctr">
                <a:lnSpc>
                  <a:spcPts val="2659"/>
                </a:lnSpc>
              </a:pPr>
              <a:endParaRPr/>
            </a:p>
          </p:txBody>
        </p:sp>
      </p:grpSp>
      <p:sp>
        <p:nvSpPr>
          <p:cNvPr id="196" name="AutoShape 59">
            <a:extLst>
              <a:ext uri="{FF2B5EF4-FFF2-40B4-BE49-F238E27FC236}">
                <a16:creationId xmlns:a16="http://schemas.microsoft.com/office/drawing/2014/main" id="{3644B483-41B8-A0A4-AA1E-E39D1D3B5064}"/>
              </a:ext>
            </a:extLst>
          </p:cNvPr>
          <p:cNvSpPr/>
          <p:nvPr/>
        </p:nvSpPr>
        <p:spPr>
          <a:xfrm flipH="1">
            <a:off x="-664560" y="5499484"/>
            <a:ext cx="972000" cy="0"/>
          </a:xfrm>
          <a:prstGeom prst="line">
            <a:avLst/>
          </a:prstGeom>
          <a:ln w="38100" cap="rnd">
            <a:solidFill>
              <a:srgbClr val="000000"/>
            </a:solidFill>
            <a:prstDash val="solid"/>
            <a:headEnd type="none" w="sm" len="sm"/>
            <a:tailEnd type="none" w="sm" len="sm"/>
          </a:ln>
        </p:spPr>
      </p:sp>
      <p:sp>
        <p:nvSpPr>
          <p:cNvPr id="197" name="AutoShape 62">
            <a:extLst>
              <a:ext uri="{FF2B5EF4-FFF2-40B4-BE49-F238E27FC236}">
                <a16:creationId xmlns:a16="http://schemas.microsoft.com/office/drawing/2014/main" id="{304903A6-8627-6CF1-B5FF-58CBE94B3A93}"/>
              </a:ext>
            </a:extLst>
          </p:cNvPr>
          <p:cNvSpPr/>
          <p:nvPr/>
        </p:nvSpPr>
        <p:spPr>
          <a:xfrm>
            <a:off x="-552351" y="5362616"/>
            <a:ext cx="864000" cy="19414"/>
          </a:xfrm>
          <a:prstGeom prst="line">
            <a:avLst/>
          </a:prstGeom>
          <a:ln w="38100" cap="rnd">
            <a:solidFill>
              <a:srgbClr val="000000"/>
            </a:solidFill>
            <a:prstDash val="solid"/>
            <a:headEnd type="none" w="sm" len="sm"/>
            <a:tailEnd type="none" w="sm" len="sm"/>
          </a:ln>
        </p:spPr>
      </p:sp>
      <p:grpSp>
        <p:nvGrpSpPr>
          <p:cNvPr id="198" name="Group 23">
            <a:extLst>
              <a:ext uri="{FF2B5EF4-FFF2-40B4-BE49-F238E27FC236}">
                <a16:creationId xmlns:a16="http://schemas.microsoft.com/office/drawing/2014/main" id="{BAEF905A-7DC6-0362-9BC6-D6A5601DF9C1}"/>
              </a:ext>
            </a:extLst>
          </p:cNvPr>
          <p:cNvGrpSpPr/>
          <p:nvPr/>
        </p:nvGrpSpPr>
        <p:grpSpPr>
          <a:xfrm>
            <a:off x="2261" y="6261522"/>
            <a:ext cx="313836" cy="307538"/>
            <a:chOff x="0" y="0"/>
            <a:chExt cx="81889" cy="80245"/>
          </a:xfrm>
        </p:grpSpPr>
        <p:sp>
          <p:nvSpPr>
            <p:cNvPr id="199" name="Freeform 24">
              <a:extLst>
                <a:ext uri="{FF2B5EF4-FFF2-40B4-BE49-F238E27FC236}">
                  <a16:creationId xmlns:a16="http://schemas.microsoft.com/office/drawing/2014/main" id="{E1477EA0-0034-2BBF-BB0E-F52B155C847A}"/>
                </a:ext>
              </a:extLst>
            </p:cNvPr>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00" name="TextBox 25">
              <a:extLst>
                <a:ext uri="{FF2B5EF4-FFF2-40B4-BE49-F238E27FC236}">
                  <a16:creationId xmlns:a16="http://schemas.microsoft.com/office/drawing/2014/main" id="{67CC9CEB-2770-17B4-1D07-74AE51F20057}"/>
                </a:ext>
              </a:extLst>
            </p:cNvPr>
            <p:cNvSpPr txBox="1"/>
            <p:nvPr/>
          </p:nvSpPr>
          <p:spPr>
            <a:xfrm>
              <a:off x="0" y="-76200"/>
              <a:ext cx="81889" cy="156445"/>
            </a:xfrm>
            <a:prstGeom prst="rect">
              <a:avLst/>
            </a:prstGeom>
          </p:spPr>
          <p:txBody>
            <a:bodyPr lIns="51276" tIns="51276" rIns="51276" bIns="51276" rtlCol="0" anchor="ctr"/>
            <a:lstStyle/>
            <a:p>
              <a:pPr algn="ctr">
                <a:lnSpc>
                  <a:spcPts val="2659"/>
                </a:lnSpc>
              </a:pPr>
              <a:endParaRPr/>
            </a:p>
          </p:txBody>
        </p:sp>
      </p:grpSp>
      <p:sp>
        <p:nvSpPr>
          <p:cNvPr id="201" name="AutoShape 59">
            <a:extLst>
              <a:ext uri="{FF2B5EF4-FFF2-40B4-BE49-F238E27FC236}">
                <a16:creationId xmlns:a16="http://schemas.microsoft.com/office/drawing/2014/main" id="{54154CFE-103E-EC65-AD5D-F19EFD49B116}"/>
              </a:ext>
            </a:extLst>
          </p:cNvPr>
          <p:cNvSpPr/>
          <p:nvPr/>
        </p:nvSpPr>
        <p:spPr>
          <a:xfrm flipH="1">
            <a:off x="-684880" y="6489079"/>
            <a:ext cx="972000" cy="0"/>
          </a:xfrm>
          <a:prstGeom prst="line">
            <a:avLst/>
          </a:prstGeom>
          <a:ln w="38100" cap="rnd">
            <a:solidFill>
              <a:srgbClr val="000000"/>
            </a:solidFill>
            <a:prstDash val="solid"/>
            <a:headEnd type="none" w="sm" len="sm"/>
            <a:tailEnd type="none" w="sm" len="sm"/>
          </a:ln>
        </p:spPr>
      </p:sp>
      <p:sp>
        <p:nvSpPr>
          <p:cNvPr id="202" name="AutoShape 62">
            <a:extLst>
              <a:ext uri="{FF2B5EF4-FFF2-40B4-BE49-F238E27FC236}">
                <a16:creationId xmlns:a16="http://schemas.microsoft.com/office/drawing/2014/main" id="{5CC684DC-7D42-A7B0-2193-9423972C98FF}"/>
              </a:ext>
            </a:extLst>
          </p:cNvPr>
          <p:cNvSpPr/>
          <p:nvPr/>
        </p:nvSpPr>
        <p:spPr>
          <a:xfrm>
            <a:off x="-572671" y="6352211"/>
            <a:ext cx="864000" cy="19414"/>
          </a:xfrm>
          <a:prstGeom prst="line">
            <a:avLst/>
          </a:prstGeom>
          <a:ln w="38100" cap="rnd">
            <a:solidFill>
              <a:srgbClr val="000000"/>
            </a:solidFill>
            <a:prstDash val="solid"/>
            <a:headEnd type="none" w="sm" len="sm"/>
            <a:tailEnd type="none" w="sm" len="sm"/>
          </a:ln>
        </p:spPr>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graphicEl>
                                              <a:dgm id="{5C13E057-304F-4668-BF6E-7682135B2B89}"/>
                                            </p:graphicEl>
                                          </p:spTgt>
                                        </p:tgtEl>
                                        <p:attrNameLst>
                                          <p:attrName>style.visibility</p:attrName>
                                        </p:attrNameLst>
                                      </p:cBhvr>
                                      <p:to>
                                        <p:strVal val="visible"/>
                                      </p:to>
                                    </p:set>
                                    <p:animEffect transition="in" filter="fade">
                                      <p:cBhvr>
                                        <p:cTn id="7" dur="500"/>
                                        <p:tgtEl>
                                          <p:spTgt spid="66">
                                            <p:graphicEl>
                                              <a:dgm id="{5C13E057-304F-4668-BF6E-7682135B2B8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
                                            <p:graphicEl>
                                              <a:dgm id="{019B5C84-CE3E-47E1-B1CE-A8D3D5C8BB43}"/>
                                            </p:graphicEl>
                                          </p:spTgt>
                                        </p:tgtEl>
                                        <p:attrNameLst>
                                          <p:attrName>style.visibility</p:attrName>
                                        </p:attrNameLst>
                                      </p:cBhvr>
                                      <p:to>
                                        <p:strVal val="visible"/>
                                      </p:to>
                                    </p:set>
                                    <p:animEffect transition="in" filter="wipe(left)">
                                      <p:cBhvr>
                                        <p:cTn id="12" dur="500"/>
                                        <p:tgtEl>
                                          <p:spTgt spid="66">
                                            <p:graphicEl>
                                              <a:dgm id="{019B5C84-CE3E-47E1-B1CE-A8D3D5C8BB43}"/>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6">
                                            <p:graphicEl>
                                              <a:dgm id="{89BC070D-832B-4335-9002-03F6DB848E04}"/>
                                            </p:graphicEl>
                                          </p:spTgt>
                                        </p:tgtEl>
                                        <p:attrNameLst>
                                          <p:attrName>style.visibility</p:attrName>
                                        </p:attrNameLst>
                                      </p:cBhvr>
                                      <p:to>
                                        <p:strVal val="visible"/>
                                      </p:to>
                                    </p:set>
                                    <p:animEffect transition="in" filter="wipe(left)">
                                      <p:cBhvr>
                                        <p:cTn id="16" dur="500"/>
                                        <p:tgtEl>
                                          <p:spTgt spid="66">
                                            <p:graphicEl>
                                              <a:dgm id="{89BC070D-832B-4335-9002-03F6DB848E0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6">
                                            <p:graphicEl>
                                              <a:dgm id="{19FC2AF9-8DD9-46F8-AB6B-B41F65A455BB}"/>
                                            </p:graphicEl>
                                          </p:spTgt>
                                        </p:tgtEl>
                                        <p:attrNameLst>
                                          <p:attrName>style.visibility</p:attrName>
                                        </p:attrNameLst>
                                      </p:cBhvr>
                                      <p:to>
                                        <p:strVal val="visible"/>
                                      </p:to>
                                    </p:set>
                                    <p:animEffect transition="in" filter="wipe(up)">
                                      <p:cBhvr>
                                        <p:cTn id="21" dur="500"/>
                                        <p:tgtEl>
                                          <p:spTgt spid="66">
                                            <p:graphicEl>
                                              <a:dgm id="{19FC2AF9-8DD9-46F8-AB6B-B41F65A455BB}"/>
                                            </p:graphic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66">
                                            <p:graphicEl>
                                              <a:dgm id="{5B2027C3-48D6-461B-862C-A73D310AB46F}"/>
                                            </p:graphicEl>
                                          </p:spTgt>
                                        </p:tgtEl>
                                        <p:attrNameLst>
                                          <p:attrName>style.visibility</p:attrName>
                                        </p:attrNameLst>
                                      </p:cBhvr>
                                      <p:to>
                                        <p:strVal val="visible"/>
                                      </p:to>
                                    </p:set>
                                    <p:animEffect transition="in" filter="wipe(up)">
                                      <p:cBhvr>
                                        <p:cTn id="25" dur="500"/>
                                        <p:tgtEl>
                                          <p:spTgt spid="66">
                                            <p:graphicEl>
                                              <a:dgm id="{5B2027C3-48D6-461B-862C-A73D310AB46F}"/>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graphicEl>
                                              <a:dgm id="{FC879098-B141-41EC-BD3E-256D0835DE37}"/>
                                            </p:graphicEl>
                                          </p:spTgt>
                                        </p:tgtEl>
                                        <p:attrNameLst>
                                          <p:attrName>style.visibility</p:attrName>
                                        </p:attrNameLst>
                                      </p:cBhvr>
                                      <p:to>
                                        <p:strVal val="visible"/>
                                      </p:to>
                                    </p:set>
                                    <p:animEffect transition="in" filter="wipe(up)">
                                      <p:cBhvr>
                                        <p:cTn id="30" dur="500"/>
                                        <p:tgtEl>
                                          <p:spTgt spid="66">
                                            <p:graphicEl>
                                              <a:dgm id="{FC879098-B141-41EC-BD3E-256D0835DE37}"/>
                                            </p:graphicEl>
                                          </p:spTgt>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66">
                                            <p:graphicEl>
                                              <a:dgm id="{53CC2709-DEB3-46D5-8610-9E7E58A8B955}"/>
                                            </p:graphicEl>
                                          </p:spTgt>
                                        </p:tgtEl>
                                        <p:attrNameLst>
                                          <p:attrName>style.visibility</p:attrName>
                                        </p:attrNameLst>
                                      </p:cBhvr>
                                      <p:to>
                                        <p:strVal val="visible"/>
                                      </p:to>
                                    </p:set>
                                    <p:animEffect transition="in" filter="wipe(right)">
                                      <p:cBhvr>
                                        <p:cTn id="34" dur="500"/>
                                        <p:tgtEl>
                                          <p:spTgt spid="66">
                                            <p:graphicEl>
                                              <a:dgm id="{53CC2709-DEB3-46D5-8610-9E7E58A8B95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66">
                                            <p:graphicEl>
                                              <a:dgm id="{8379DC76-11E6-423F-AFDA-2D256AE18828}"/>
                                            </p:graphicEl>
                                          </p:spTgt>
                                        </p:tgtEl>
                                        <p:attrNameLst>
                                          <p:attrName>style.visibility</p:attrName>
                                        </p:attrNameLst>
                                      </p:cBhvr>
                                      <p:to>
                                        <p:strVal val="visible"/>
                                      </p:to>
                                    </p:set>
                                    <p:animEffect transition="in" filter="wipe(right)">
                                      <p:cBhvr>
                                        <p:cTn id="39" dur="500"/>
                                        <p:tgtEl>
                                          <p:spTgt spid="66">
                                            <p:graphicEl>
                                              <a:dgm id="{8379DC76-11E6-423F-AFDA-2D256AE18828}"/>
                                            </p:graphicEl>
                                          </p:spTgt>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66">
                                            <p:graphicEl>
                                              <a:dgm id="{3FC03D4D-A8C4-4528-BD6E-D974DBD91A42}"/>
                                            </p:graphicEl>
                                          </p:spTgt>
                                        </p:tgtEl>
                                        <p:attrNameLst>
                                          <p:attrName>style.visibility</p:attrName>
                                        </p:attrNameLst>
                                      </p:cBhvr>
                                      <p:to>
                                        <p:strVal val="visible"/>
                                      </p:to>
                                    </p:set>
                                    <p:animEffect transition="in" filter="wipe(right)">
                                      <p:cBhvr>
                                        <p:cTn id="43" dur="500"/>
                                        <p:tgtEl>
                                          <p:spTgt spid="66">
                                            <p:graphicEl>
                                              <a:dgm id="{3FC03D4D-A8C4-4528-BD6E-D974DBD91A42}"/>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6">
                                            <p:graphicEl>
                                              <a:dgm id="{DD7AA3DA-4358-42D9-9C02-1FB98FA3E907}"/>
                                            </p:graphicEl>
                                          </p:spTgt>
                                        </p:tgtEl>
                                        <p:attrNameLst>
                                          <p:attrName>style.visibility</p:attrName>
                                        </p:attrNameLst>
                                      </p:cBhvr>
                                      <p:to>
                                        <p:strVal val="visible"/>
                                      </p:to>
                                    </p:set>
                                    <p:animEffect transition="in" filter="wipe(down)">
                                      <p:cBhvr>
                                        <p:cTn id="48" dur="500"/>
                                        <p:tgtEl>
                                          <p:spTgt spid="66">
                                            <p:graphicEl>
                                              <a:dgm id="{DD7AA3DA-4358-42D9-9C02-1FB98FA3E907}"/>
                                            </p:graphicEl>
                                          </p:spTgt>
                                        </p:tgtEl>
                                      </p:cBhvr>
                                    </p:animEffect>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66">
                                            <p:graphicEl>
                                              <a:dgm id="{57DA2570-9872-4D46-9BC8-7526241CA0DC}"/>
                                            </p:graphicEl>
                                          </p:spTgt>
                                        </p:tgtEl>
                                        <p:attrNameLst>
                                          <p:attrName>style.visibility</p:attrName>
                                        </p:attrNameLst>
                                      </p:cBhvr>
                                      <p:to>
                                        <p:strVal val="visible"/>
                                      </p:to>
                                    </p:set>
                                    <p:animEffect transition="in" filter="wipe(right)">
                                      <p:cBhvr>
                                        <p:cTn id="52" dur="500"/>
                                        <p:tgtEl>
                                          <p:spTgt spid="66">
                                            <p:graphicEl>
                                              <a:dgm id="{57DA2570-9872-4D46-9BC8-7526241CA0D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6">
                                            <p:graphicEl>
                                              <a:dgm id="{38B11BF7-58D3-44E9-BD50-D0AB1079BE5F}"/>
                                            </p:graphicEl>
                                          </p:spTgt>
                                        </p:tgtEl>
                                        <p:attrNameLst>
                                          <p:attrName>style.visibility</p:attrName>
                                        </p:attrNameLst>
                                      </p:cBhvr>
                                      <p:to>
                                        <p:strVal val="visible"/>
                                      </p:to>
                                    </p:set>
                                    <p:animEffect transition="in" filter="wipe(down)">
                                      <p:cBhvr>
                                        <p:cTn id="57" dur="500"/>
                                        <p:tgtEl>
                                          <p:spTgt spid="66">
                                            <p:graphicEl>
                                              <a:dgm id="{38B11BF7-58D3-44E9-BD50-D0AB1079BE5F}"/>
                                            </p:graphicEl>
                                          </p:spTgt>
                                        </p:tgtEl>
                                      </p:cBhvr>
                                    </p:animEffec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66">
                                            <p:graphicEl>
                                              <a:dgm id="{3F1B138C-9A2C-4CAC-97BE-2160AF5EBA91}"/>
                                            </p:graphicEl>
                                          </p:spTgt>
                                        </p:tgtEl>
                                        <p:attrNameLst>
                                          <p:attrName>style.visibility</p:attrName>
                                        </p:attrNameLst>
                                      </p:cBhvr>
                                      <p:to>
                                        <p:strVal val="visible"/>
                                      </p:to>
                                    </p:set>
                                    <p:animEffect transition="in" filter="wipe(down)">
                                      <p:cBhvr>
                                        <p:cTn id="61" dur="500"/>
                                        <p:tgtEl>
                                          <p:spTgt spid="66">
                                            <p:graphicEl>
                                              <a:dgm id="{3F1B138C-9A2C-4CAC-97BE-2160AF5EBA91}"/>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6">
                                            <p:graphicEl>
                                              <a:dgm id="{BE866F2D-626B-478D-A203-46924620BD6D}"/>
                                            </p:graphicEl>
                                          </p:spTgt>
                                        </p:tgtEl>
                                        <p:attrNameLst>
                                          <p:attrName>style.visibility</p:attrName>
                                        </p:attrNameLst>
                                      </p:cBhvr>
                                      <p:to>
                                        <p:strVal val="visible"/>
                                      </p:to>
                                    </p:set>
                                    <p:animEffect transition="in" filter="wipe(left)">
                                      <p:cBhvr>
                                        <p:cTn id="64" dur="500"/>
                                        <p:tgtEl>
                                          <p:spTgt spid="66">
                                            <p:graphicEl>
                                              <a:dgm id="{BE866F2D-626B-478D-A203-46924620BD6D}"/>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1000"/>
                                        <p:tgtEl>
                                          <p:spTgt spid="100"/>
                                        </p:tgtEl>
                                      </p:cBhvr>
                                    </p:animEffect>
                                    <p:anim calcmode="lin" valueType="num">
                                      <p:cBhvr>
                                        <p:cTn id="70" dur="1000" fill="hold"/>
                                        <p:tgtEl>
                                          <p:spTgt spid="100"/>
                                        </p:tgtEl>
                                        <p:attrNameLst>
                                          <p:attrName>ppt_x</p:attrName>
                                        </p:attrNameLst>
                                      </p:cBhvr>
                                      <p:tavLst>
                                        <p:tav tm="0">
                                          <p:val>
                                            <p:strVal val="#ppt_x"/>
                                          </p:val>
                                        </p:tav>
                                        <p:tav tm="100000">
                                          <p:val>
                                            <p:strVal val="#ppt_x"/>
                                          </p:val>
                                        </p:tav>
                                      </p:tavLst>
                                    </p:anim>
                                    <p:anim calcmode="lin" valueType="num">
                                      <p:cBhvr>
                                        <p:cTn id="71" dur="1000" fill="hold"/>
                                        <p:tgtEl>
                                          <p:spTgt spid="100"/>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1000"/>
                                        <p:tgtEl>
                                          <p:spTgt spid="67"/>
                                        </p:tgtEl>
                                      </p:cBhvr>
                                    </p:animEffect>
                                    <p:anim calcmode="lin" valueType="num">
                                      <p:cBhvr>
                                        <p:cTn id="75" dur="1000" fill="hold"/>
                                        <p:tgtEl>
                                          <p:spTgt spid="67"/>
                                        </p:tgtEl>
                                        <p:attrNameLst>
                                          <p:attrName>ppt_x</p:attrName>
                                        </p:attrNameLst>
                                      </p:cBhvr>
                                      <p:tavLst>
                                        <p:tav tm="0">
                                          <p:val>
                                            <p:strVal val="#ppt_x"/>
                                          </p:val>
                                        </p:tav>
                                        <p:tav tm="100000">
                                          <p:val>
                                            <p:strVal val="#ppt_x"/>
                                          </p:val>
                                        </p:tav>
                                      </p:tavLst>
                                    </p:anim>
                                    <p:anim calcmode="lin" valueType="num">
                                      <p:cBhvr>
                                        <p:cTn id="76" dur="1000" fill="hold"/>
                                        <p:tgtEl>
                                          <p:spTgt spid="67"/>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22" presetClass="entr" presetSubtype="1" fill="hold" grpId="0" nodeType="after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wipe(up)">
                                      <p:cBhvr>
                                        <p:cTn id="80"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6" grpId="0" uiExpand="1">
        <p:bldSub>
          <a:bldDgm bld="one"/>
        </p:bldSub>
      </p:bldGraphic>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7" name="Freeform 7"/>
          <p:cNvSpPr/>
          <p:nvPr/>
        </p:nvSpPr>
        <p:spPr>
          <a:xfrm rot="-10800000">
            <a:off x="773147" y="1372063"/>
            <a:ext cx="10432793" cy="153767"/>
          </a:xfrm>
          <a:custGeom>
            <a:avLst/>
            <a:gdLst/>
            <a:ahLst/>
            <a:cxnLst/>
            <a:rect l="l" t="t" r="r" b="b"/>
            <a:pathLst>
              <a:path w="6210327" h="462135">
                <a:moveTo>
                  <a:pt x="0" y="0"/>
                </a:moveTo>
                <a:lnTo>
                  <a:pt x="6210328" y="0"/>
                </a:lnTo>
                <a:lnTo>
                  <a:pt x="6210328" y="462134"/>
                </a:lnTo>
                <a:lnTo>
                  <a:pt x="0" y="462134"/>
                </a:lnTo>
                <a:lnTo>
                  <a:pt x="0" y="0"/>
                </a:lnTo>
                <a:close/>
              </a:path>
            </a:pathLst>
          </a:custGeom>
          <a:blipFill>
            <a:blip r:embed="rId2">
              <a:alphaModFix amt="72000"/>
            </a:blip>
            <a:stretch>
              <a:fillRect b="-286352"/>
            </a:stretch>
          </a:blipFill>
        </p:spPr>
      </p:sp>
      <p:grpSp>
        <p:nvGrpSpPr>
          <p:cNvPr id="8" name="Group 8"/>
          <p:cNvGrpSpPr/>
          <p:nvPr/>
        </p:nvGrpSpPr>
        <p:grpSpPr>
          <a:xfrm>
            <a:off x="773148" y="158597"/>
            <a:ext cx="10432795" cy="1226982"/>
            <a:chOff x="0" y="0"/>
            <a:chExt cx="5426266" cy="1608111"/>
          </a:xfrm>
        </p:grpSpPr>
        <p:sp>
          <p:nvSpPr>
            <p:cNvPr id="9" name="Freeform 9"/>
            <p:cNvSpPr/>
            <p:nvPr/>
          </p:nvSpPr>
          <p:spPr>
            <a:xfrm>
              <a:off x="0" y="0"/>
              <a:ext cx="5426266" cy="1608111"/>
            </a:xfrm>
            <a:custGeom>
              <a:avLst/>
              <a:gdLst/>
              <a:ahLst/>
              <a:cxnLst/>
              <a:rect l="l" t="t" r="r" b="b"/>
              <a:pathLst>
                <a:path w="5426266" h="1608111">
                  <a:moveTo>
                    <a:pt x="18699" y="0"/>
                  </a:moveTo>
                  <a:lnTo>
                    <a:pt x="5407567" y="0"/>
                  </a:lnTo>
                  <a:cubicBezTo>
                    <a:pt x="5412526" y="0"/>
                    <a:pt x="5417283" y="1970"/>
                    <a:pt x="5420789" y="5477"/>
                  </a:cubicBezTo>
                  <a:cubicBezTo>
                    <a:pt x="5424296" y="8984"/>
                    <a:pt x="5426266" y="13740"/>
                    <a:pt x="5426266" y="18699"/>
                  </a:cubicBezTo>
                  <a:lnTo>
                    <a:pt x="5426266" y="1589412"/>
                  </a:lnTo>
                  <a:cubicBezTo>
                    <a:pt x="5426266" y="1599739"/>
                    <a:pt x="5417894" y="1608111"/>
                    <a:pt x="5407567" y="1608111"/>
                  </a:cubicBezTo>
                  <a:lnTo>
                    <a:pt x="18699" y="1608111"/>
                  </a:lnTo>
                  <a:cubicBezTo>
                    <a:pt x="8372" y="1608111"/>
                    <a:pt x="0" y="1599739"/>
                    <a:pt x="0" y="1589412"/>
                  </a:cubicBezTo>
                  <a:lnTo>
                    <a:pt x="0" y="18699"/>
                  </a:lnTo>
                  <a:cubicBezTo>
                    <a:pt x="0" y="8372"/>
                    <a:pt x="8372" y="0"/>
                    <a:pt x="18699" y="0"/>
                  </a:cubicBezTo>
                  <a:close/>
                </a:path>
              </a:pathLst>
            </a:custGeom>
            <a:solidFill>
              <a:srgbClr val="F8D389"/>
            </a:solidFill>
          </p:spPr>
        </p:sp>
        <p:sp>
          <p:nvSpPr>
            <p:cNvPr id="10" name="TextBox 10"/>
            <p:cNvSpPr txBox="1"/>
            <p:nvPr/>
          </p:nvSpPr>
          <p:spPr>
            <a:xfrm>
              <a:off x="0" y="-38100"/>
              <a:ext cx="5426266" cy="1646211"/>
            </a:xfrm>
            <a:prstGeom prst="rect">
              <a:avLst/>
            </a:prstGeom>
          </p:spPr>
          <p:txBody>
            <a:bodyPr lIns="33867" tIns="33867" rIns="33867" bIns="33867" rtlCol="0" anchor="ctr"/>
            <a:lstStyle/>
            <a:p>
              <a:pPr algn="ctr" defTabSz="609630">
                <a:lnSpc>
                  <a:spcPts val="1837"/>
                </a:lnSpc>
              </a:pPr>
              <a:endParaRPr sz="1200">
                <a:solidFill>
                  <a:prstClr val="black"/>
                </a:solidFill>
                <a:latin typeface="Calibri"/>
              </a:endParaRPr>
            </a:p>
          </p:txBody>
        </p:sp>
      </p:grpSp>
      <p:grpSp>
        <p:nvGrpSpPr>
          <p:cNvPr id="14" name="Group 14"/>
          <p:cNvGrpSpPr/>
          <p:nvPr/>
        </p:nvGrpSpPr>
        <p:grpSpPr>
          <a:xfrm>
            <a:off x="776281" y="2018167"/>
            <a:ext cx="4334200" cy="4494393"/>
            <a:chOff x="0" y="0"/>
            <a:chExt cx="3003701" cy="2519255"/>
          </a:xfrm>
        </p:grpSpPr>
        <p:sp>
          <p:nvSpPr>
            <p:cNvPr id="15" name="Freeform 15"/>
            <p:cNvSpPr/>
            <p:nvPr/>
          </p:nvSpPr>
          <p:spPr>
            <a:xfrm>
              <a:off x="0" y="0"/>
              <a:ext cx="3003701" cy="2519255"/>
            </a:xfrm>
            <a:custGeom>
              <a:avLst/>
              <a:gdLst/>
              <a:ahLst/>
              <a:cxnLst/>
              <a:rect l="l" t="t" r="r" b="b"/>
              <a:pathLst>
                <a:path w="3003701" h="2519255">
                  <a:moveTo>
                    <a:pt x="81233" y="0"/>
                  </a:moveTo>
                  <a:lnTo>
                    <a:pt x="2922468" y="0"/>
                  </a:lnTo>
                  <a:cubicBezTo>
                    <a:pt x="2944012" y="0"/>
                    <a:pt x="2964674" y="8558"/>
                    <a:pt x="2979908" y="23793"/>
                  </a:cubicBezTo>
                  <a:cubicBezTo>
                    <a:pt x="2995142" y="39027"/>
                    <a:pt x="3003701" y="59689"/>
                    <a:pt x="3003701" y="81233"/>
                  </a:cubicBezTo>
                  <a:lnTo>
                    <a:pt x="3003701" y="2438022"/>
                  </a:lnTo>
                  <a:cubicBezTo>
                    <a:pt x="3003701" y="2482886"/>
                    <a:pt x="2967331" y="2519255"/>
                    <a:pt x="2922468" y="2519255"/>
                  </a:cubicBezTo>
                  <a:lnTo>
                    <a:pt x="81233" y="2519255"/>
                  </a:lnTo>
                  <a:cubicBezTo>
                    <a:pt x="59689" y="2519255"/>
                    <a:pt x="39027" y="2510697"/>
                    <a:pt x="23793" y="2495462"/>
                  </a:cubicBezTo>
                  <a:cubicBezTo>
                    <a:pt x="8558" y="2480228"/>
                    <a:pt x="0" y="2459566"/>
                    <a:pt x="0" y="2438022"/>
                  </a:cubicBezTo>
                  <a:lnTo>
                    <a:pt x="0" y="81233"/>
                  </a:lnTo>
                  <a:cubicBezTo>
                    <a:pt x="0" y="59689"/>
                    <a:pt x="8558" y="39027"/>
                    <a:pt x="23793" y="23793"/>
                  </a:cubicBezTo>
                  <a:cubicBezTo>
                    <a:pt x="39027" y="8558"/>
                    <a:pt x="59689" y="0"/>
                    <a:pt x="81233" y="0"/>
                  </a:cubicBezTo>
                  <a:close/>
                </a:path>
              </a:pathLst>
            </a:custGeom>
            <a:solidFill>
              <a:srgbClr val="FFFFFF"/>
            </a:solidFill>
            <a:ln w="104775" cap="rnd">
              <a:solidFill>
                <a:srgbClr val="63B1DB"/>
              </a:solidFill>
              <a:prstDash val="solid"/>
              <a:round/>
            </a:ln>
          </p:spPr>
        </p:sp>
        <p:sp>
          <p:nvSpPr>
            <p:cNvPr id="16" name="TextBox 16"/>
            <p:cNvSpPr txBox="1"/>
            <p:nvPr/>
          </p:nvSpPr>
          <p:spPr>
            <a:xfrm>
              <a:off x="0" y="-38100"/>
              <a:ext cx="3003701" cy="2557355"/>
            </a:xfrm>
            <a:prstGeom prst="rect">
              <a:avLst/>
            </a:prstGeom>
          </p:spPr>
          <p:txBody>
            <a:bodyPr lIns="33867" tIns="33867" rIns="33867" bIns="33867" rtlCol="0" anchor="ctr"/>
            <a:lstStyle/>
            <a:p>
              <a:pPr algn="ctr" defTabSz="609630">
                <a:lnSpc>
                  <a:spcPts val="1837"/>
                </a:lnSpc>
                <a:spcBef>
                  <a:spcPct val="0"/>
                </a:spcBef>
              </a:pPr>
              <a:endParaRPr sz="1200">
                <a:solidFill>
                  <a:prstClr val="black"/>
                </a:solidFill>
                <a:latin typeface="Calibri"/>
              </a:endParaRPr>
            </a:p>
          </p:txBody>
        </p:sp>
      </p:grpSp>
      <p:sp>
        <p:nvSpPr>
          <p:cNvPr id="19" name="Freeform 19"/>
          <p:cNvSpPr/>
          <p:nvPr/>
        </p:nvSpPr>
        <p:spPr>
          <a:xfrm rot="-10800000">
            <a:off x="773148" y="6525999"/>
            <a:ext cx="4392000" cy="256600"/>
          </a:xfrm>
          <a:custGeom>
            <a:avLst/>
            <a:gdLst/>
            <a:ahLst/>
            <a:cxnLst/>
            <a:rect l="l" t="t" r="r" b="b"/>
            <a:pathLst>
              <a:path w="3049757" h="350769">
                <a:moveTo>
                  <a:pt x="0" y="0"/>
                </a:moveTo>
                <a:lnTo>
                  <a:pt x="3049757" y="0"/>
                </a:lnTo>
                <a:lnTo>
                  <a:pt x="3049757" y="350770"/>
                </a:lnTo>
                <a:lnTo>
                  <a:pt x="0" y="350770"/>
                </a:lnTo>
                <a:lnTo>
                  <a:pt x="0" y="0"/>
                </a:lnTo>
                <a:close/>
              </a:path>
            </a:pathLst>
          </a:custGeom>
          <a:blipFill>
            <a:blip r:embed="rId2">
              <a:alphaModFix amt="72000"/>
            </a:blip>
            <a:stretch>
              <a:fillRect b="-149966"/>
            </a:stretch>
          </a:blipFill>
        </p:spPr>
      </p:sp>
      <p:grpSp>
        <p:nvGrpSpPr>
          <p:cNvPr id="20" name="Group 20"/>
          <p:cNvGrpSpPr/>
          <p:nvPr/>
        </p:nvGrpSpPr>
        <p:grpSpPr>
          <a:xfrm>
            <a:off x="6859486" y="2046602"/>
            <a:ext cx="4464000" cy="4492800"/>
            <a:chOff x="0" y="0"/>
            <a:chExt cx="3003701" cy="2519255"/>
          </a:xfrm>
        </p:grpSpPr>
        <p:sp>
          <p:nvSpPr>
            <p:cNvPr id="21" name="Freeform 21"/>
            <p:cNvSpPr/>
            <p:nvPr/>
          </p:nvSpPr>
          <p:spPr>
            <a:xfrm>
              <a:off x="0" y="0"/>
              <a:ext cx="3003701" cy="2519255"/>
            </a:xfrm>
            <a:custGeom>
              <a:avLst/>
              <a:gdLst/>
              <a:ahLst/>
              <a:cxnLst/>
              <a:rect l="l" t="t" r="r" b="b"/>
              <a:pathLst>
                <a:path w="3003701" h="2519255">
                  <a:moveTo>
                    <a:pt x="81233" y="0"/>
                  </a:moveTo>
                  <a:lnTo>
                    <a:pt x="2922468" y="0"/>
                  </a:lnTo>
                  <a:cubicBezTo>
                    <a:pt x="2944012" y="0"/>
                    <a:pt x="2964674" y="8558"/>
                    <a:pt x="2979908" y="23793"/>
                  </a:cubicBezTo>
                  <a:cubicBezTo>
                    <a:pt x="2995142" y="39027"/>
                    <a:pt x="3003701" y="59689"/>
                    <a:pt x="3003701" y="81233"/>
                  </a:cubicBezTo>
                  <a:lnTo>
                    <a:pt x="3003701" y="2438022"/>
                  </a:lnTo>
                  <a:cubicBezTo>
                    <a:pt x="3003701" y="2482886"/>
                    <a:pt x="2967331" y="2519255"/>
                    <a:pt x="2922468" y="2519255"/>
                  </a:cubicBezTo>
                  <a:lnTo>
                    <a:pt x="81233" y="2519255"/>
                  </a:lnTo>
                  <a:cubicBezTo>
                    <a:pt x="59689" y="2519255"/>
                    <a:pt x="39027" y="2510697"/>
                    <a:pt x="23793" y="2495462"/>
                  </a:cubicBezTo>
                  <a:cubicBezTo>
                    <a:pt x="8558" y="2480228"/>
                    <a:pt x="0" y="2459566"/>
                    <a:pt x="0" y="2438022"/>
                  </a:cubicBezTo>
                  <a:lnTo>
                    <a:pt x="0" y="81233"/>
                  </a:lnTo>
                  <a:cubicBezTo>
                    <a:pt x="0" y="59689"/>
                    <a:pt x="8558" y="39027"/>
                    <a:pt x="23793" y="23793"/>
                  </a:cubicBezTo>
                  <a:cubicBezTo>
                    <a:pt x="39027" y="8558"/>
                    <a:pt x="59689" y="0"/>
                    <a:pt x="81233" y="0"/>
                  </a:cubicBezTo>
                  <a:close/>
                </a:path>
              </a:pathLst>
            </a:custGeom>
            <a:solidFill>
              <a:srgbClr val="FFFFFF"/>
            </a:solidFill>
            <a:ln w="104775" cap="rnd">
              <a:solidFill>
                <a:srgbClr val="91DFB1"/>
              </a:solidFill>
              <a:prstDash val="solid"/>
              <a:round/>
            </a:ln>
          </p:spPr>
        </p:sp>
        <p:sp>
          <p:nvSpPr>
            <p:cNvPr id="22" name="TextBox 22"/>
            <p:cNvSpPr txBox="1"/>
            <p:nvPr/>
          </p:nvSpPr>
          <p:spPr>
            <a:xfrm>
              <a:off x="0" y="-38100"/>
              <a:ext cx="3003701" cy="2557355"/>
            </a:xfrm>
            <a:prstGeom prst="rect">
              <a:avLst/>
            </a:prstGeom>
          </p:spPr>
          <p:txBody>
            <a:bodyPr lIns="33867" tIns="33867" rIns="33867" bIns="33867" rtlCol="0" anchor="ctr"/>
            <a:lstStyle/>
            <a:p>
              <a:pPr algn="ctr" defTabSz="609630">
                <a:lnSpc>
                  <a:spcPts val="1837"/>
                </a:lnSpc>
                <a:spcBef>
                  <a:spcPct val="0"/>
                </a:spcBef>
              </a:pPr>
              <a:endParaRPr sz="1200">
                <a:solidFill>
                  <a:prstClr val="black"/>
                </a:solidFill>
                <a:latin typeface="Calibri"/>
              </a:endParaRPr>
            </a:p>
          </p:txBody>
        </p:sp>
      </p:grpSp>
      <p:sp>
        <p:nvSpPr>
          <p:cNvPr id="45" name="TextBox 45"/>
          <p:cNvSpPr txBox="1"/>
          <p:nvPr/>
        </p:nvSpPr>
        <p:spPr>
          <a:xfrm>
            <a:off x="871304" y="424554"/>
            <a:ext cx="10175711" cy="738664"/>
          </a:xfrm>
          <a:prstGeom prst="rect">
            <a:avLst/>
          </a:prstGeom>
        </p:spPr>
        <p:txBody>
          <a:bodyPr wrap="square" lIns="0" tIns="0" rIns="0" bIns="0" rtlCol="0" anchor="t">
            <a:spAutoFit/>
          </a:bodyPr>
          <a:lstStyle/>
          <a:p>
            <a:pPr algn="ctr" defTabSz="609630">
              <a:spcBef>
                <a:spcPct val="0"/>
              </a:spcBef>
            </a:pPr>
            <a:r>
              <a:rPr lang="el-GR" sz="2400" dirty="0">
                <a:latin typeface="Biryani Ultra-Bold"/>
                <a:ea typeface="Biryani Ultra-Bold"/>
                <a:cs typeface="Biryani Ultra-Bold"/>
                <a:sym typeface="Montserrat"/>
              </a:rPr>
              <a:t>Οι διάφορες απόψεις που προσπαθούν να εξηγήσουν τα αίτια των οικονομικών διακυμάνσεων συνιστούν δύο μεγάλες ομάδες:</a:t>
            </a:r>
          </a:p>
        </p:txBody>
      </p:sp>
      <p:sp>
        <p:nvSpPr>
          <p:cNvPr id="46" name="TextBox 46"/>
          <p:cNvSpPr txBox="1"/>
          <p:nvPr/>
        </p:nvSpPr>
        <p:spPr>
          <a:xfrm flipH="1">
            <a:off x="4584910" y="1995463"/>
            <a:ext cx="1777731" cy="4137351"/>
          </a:xfrm>
          <a:prstGeom prst="rect">
            <a:avLst/>
          </a:prstGeom>
        </p:spPr>
        <p:txBody>
          <a:bodyPr vert="horz" wrap="square" lIns="0" tIns="0" rIns="0" bIns="0" rtlCol="0" anchor="b">
            <a:spAutoFit/>
          </a:bodyPr>
          <a:lstStyle/>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Τ</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Α </a:t>
            </a:r>
          </a:p>
          <a:p>
            <a:pPr algn="ctr" defTabSz="609630">
              <a:lnSpc>
                <a:spcPts val="2327"/>
              </a:lnSpc>
              <a:spcBef>
                <a:spcPct val="0"/>
              </a:spcBef>
            </a:pPr>
            <a:endParaRPr lang="el-GR" sz="2800" b="1" spc="16" dirty="0">
              <a:solidFill>
                <a:srgbClr val="343432"/>
              </a:solidFill>
              <a:latin typeface="Montserrat Classic Bold"/>
              <a:ea typeface="Montserrat Classic Bold"/>
              <a:cs typeface="Montserrat Classic Bold"/>
              <a:sym typeface="Montserrat Classic Bold"/>
            </a:endParaRPr>
          </a:p>
          <a:p>
            <a:pPr algn="ctr" defTabSz="609630">
              <a:lnSpc>
                <a:spcPts val="2327"/>
              </a:lnSpc>
              <a:spcBef>
                <a:spcPct val="0"/>
              </a:spcBef>
            </a:pPr>
            <a:endParaRPr lang="el-GR" sz="2800" b="1" spc="16" dirty="0">
              <a:solidFill>
                <a:srgbClr val="343432"/>
              </a:solidFill>
              <a:latin typeface="Montserrat Classic Bold"/>
              <a:ea typeface="Montserrat Classic Bold"/>
              <a:cs typeface="Montserrat Classic Bold"/>
              <a:sym typeface="Montserrat Classic Bold"/>
            </a:endParaRPr>
          </a:p>
          <a:p>
            <a:pPr algn="ctr" defTabSz="609630">
              <a:lnSpc>
                <a:spcPts val="2327"/>
              </a:lnSpc>
              <a:spcBef>
                <a:spcPct val="0"/>
              </a:spcBef>
            </a:pPr>
            <a:r>
              <a:rPr lang="el-GR" sz="2800" b="1" spc="16" dirty="0">
                <a:solidFill>
                  <a:srgbClr val="EA0000"/>
                </a:solidFill>
                <a:latin typeface="Montserrat Classic Bold"/>
                <a:ea typeface="Montserrat Classic Bold"/>
                <a:cs typeface="Montserrat Classic Bold"/>
                <a:sym typeface="Montserrat Classic Bold"/>
              </a:rPr>
              <a:t>Α</a:t>
            </a:r>
          </a:p>
          <a:p>
            <a:pPr algn="ctr" defTabSz="609630">
              <a:lnSpc>
                <a:spcPts val="2327"/>
              </a:lnSpc>
              <a:spcBef>
                <a:spcPct val="0"/>
              </a:spcBef>
            </a:pPr>
            <a:r>
              <a:rPr lang="el-GR" sz="2800" b="1" spc="16" dirty="0">
                <a:solidFill>
                  <a:srgbClr val="EA0000"/>
                </a:solidFill>
                <a:latin typeface="Montserrat Classic Bold"/>
                <a:ea typeface="Montserrat Classic Bold"/>
                <a:cs typeface="Montserrat Classic Bold"/>
                <a:sym typeface="Montserrat Classic Bold"/>
              </a:rPr>
              <a:t>Ι</a:t>
            </a:r>
          </a:p>
          <a:p>
            <a:pPr algn="ctr" defTabSz="609630">
              <a:lnSpc>
                <a:spcPts val="2327"/>
              </a:lnSpc>
              <a:spcBef>
                <a:spcPct val="0"/>
              </a:spcBef>
            </a:pPr>
            <a:r>
              <a:rPr lang="el-GR" sz="2800" b="1" spc="16" dirty="0">
                <a:solidFill>
                  <a:srgbClr val="EA0000"/>
                </a:solidFill>
                <a:latin typeface="Montserrat Classic Bold"/>
                <a:ea typeface="Montserrat Classic Bold"/>
                <a:cs typeface="Montserrat Classic Bold"/>
                <a:sym typeface="Montserrat Classic Bold"/>
              </a:rPr>
              <a:t>Τ</a:t>
            </a:r>
          </a:p>
          <a:p>
            <a:pPr algn="ctr" defTabSz="609630">
              <a:lnSpc>
                <a:spcPts val="2327"/>
              </a:lnSpc>
              <a:spcBef>
                <a:spcPct val="0"/>
              </a:spcBef>
            </a:pPr>
            <a:r>
              <a:rPr lang="el-GR" sz="2800" b="1" spc="16" dirty="0">
                <a:solidFill>
                  <a:srgbClr val="EA0000"/>
                </a:solidFill>
                <a:latin typeface="Montserrat Classic Bold"/>
                <a:ea typeface="Montserrat Classic Bold"/>
                <a:cs typeface="Montserrat Classic Bold"/>
                <a:sym typeface="Montserrat Classic Bold"/>
              </a:rPr>
              <a:t>Ι</a:t>
            </a:r>
          </a:p>
          <a:p>
            <a:pPr algn="ctr" defTabSz="609630">
              <a:lnSpc>
                <a:spcPts val="2327"/>
              </a:lnSpc>
              <a:spcBef>
                <a:spcPct val="0"/>
              </a:spcBef>
            </a:pPr>
            <a:r>
              <a:rPr lang="el-GR" sz="2800" b="1" spc="16" dirty="0">
                <a:solidFill>
                  <a:srgbClr val="EA0000"/>
                </a:solidFill>
                <a:latin typeface="Montserrat Classic Bold"/>
                <a:ea typeface="Montserrat Classic Bold"/>
                <a:cs typeface="Montserrat Classic Bold"/>
                <a:sym typeface="Montserrat Classic Bold"/>
              </a:rPr>
              <a:t>Α</a:t>
            </a:r>
          </a:p>
          <a:p>
            <a:pPr algn="ctr" defTabSz="609630">
              <a:lnSpc>
                <a:spcPts val="2327"/>
              </a:lnSpc>
              <a:spcBef>
                <a:spcPct val="0"/>
              </a:spcBef>
            </a:pPr>
            <a:endParaRPr lang="el-GR" sz="2800" b="1" spc="16" dirty="0">
              <a:solidFill>
                <a:srgbClr val="343432"/>
              </a:solidFill>
              <a:latin typeface="Montserrat Classic Bold"/>
              <a:ea typeface="Montserrat Classic Bold"/>
              <a:cs typeface="Montserrat Classic Bold"/>
              <a:sym typeface="Montserrat Classic Bold"/>
            </a:endParaRPr>
          </a:p>
          <a:p>
            <a:pPr algn="ctr" defTabSz="609630">
              <a:lnSpc>
                <a:spcPts val="2327"/>
              </a:lnSpc>
              <a:spcBef>
                <a:spcPct val="0"/>
              </a:spcBef>
            </a:pPr>
            <a:endParaRPr lang="el-GR" sz="2800" b="1" spc="16" dirty="0">
              <a:solidFill>
                <a:srgbClr val="343432"/>
              </a:solidFill>
              <a:latin typeface="Montserrat Classic Bold"/>
              <a:ea typeface="Montserrat Classic Bold"/>
              <a:cs typeface="Montserrat Classic Bold"/>
              <a:sym typeface="Montserrat Classic Bold"/>
            </a:endParaRP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Τ</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Ω</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Ν</a:t>
            </a:r>
          </a:p>
        </p:txBody>
      </p:sp>
      <p:sp>
        <p:nvSpPr>
          <p:cNvPr id="55" name="Freeform 19">
            <a:extLst>
              <a:ext uri="{FF2B5EF4-FFF2-40B4-BE49-F238E27FC236}">
                <a16:creationId xmlns:a16="http://schemas.microsoft.com/office/drawing/2014/main" id="{3E3D01B1-A2DF-733E-C99C-9591BC873339}"/>
              </a:ext>
            </a:extLst>
          </p:cNvPr>
          <p:cNvSpPr/>
          <p:nvPr/>
        </p:nvSpPr>
        <p:spPr>
          <a:xfrm rot="-10800000">
            <a:off x="6899181" y="6566752"/>
            <a:ext cx="4392000" cy="256600"/>
          </a:xfrm>
          <a:custGeom>
            <a:avLst/>
            <a:gdLst/>
            <a:ahLst/>
            <a:cxnLst/>
            <a:rect l="l" t="t" r="r" b="b"/>
            <a:pathLst>
              <a:path w="3049757" h="350769">
                <a:moveTo>
                  <a:pt x="0" y="0"/>
                </a:moveTo>
                <a:lnTo>
                  <a:pt x="3049757" y="0"/>
                </a:lnTo>
                <a:lnTo>
                  <a:pt x="3049757" y="350770"/>
                </a:lnTo>
                <a:lnTo>
                  <a:pt x="0" y="350770"/>
                </a:lnTo>
                <a:lnTo>
                  <a:pt x="0" y="0"/>
                </a:lnTo>
                <a:close/>
              </a:path>
            </a:pathLst>
          </a:custGeom>
          <a:blipFill>
            <a:blip r:embed="rId2">
              <a:alphaModFix amt="72000"/>
            </a:blip>
            <a:stretch>
              <a:fillRect b="-149966"/>
            </a:stretch>
          </a:blipFill>
        </p:spPr>
      </p:sp>
      <p:sp>
        <p:nvSpPr>
          <p:cNvPr id="59" name="Freeform 6">
            <a:extLst>
              <a:ext uri="{FF2B5EF4-FFF2-40B4-BE49-F238E27FC236}">
                <a16:creationId xmlns:a16="http://schemas.microsoft.com/office/drawing/2014/main" id="{B9D2B0C8-79AF-0983-4F41-8494C6D2B23F}"/>
              </a:ext>
            </a:extLst>
          </p:cNvPr>
          <p:cNvSpPr/>
          <p:nvPr/>
        </p:nvSpPr>
        <p:spPr>
          <a:xfrm>
            <a:off x="960748" y="1936757"/>
            <a:ext cx="4098268" cy="1295985"/>
          </a:xfrm>
          <a:custGeom>
            <a:avLst/>
            <a:gdLst/>
            <a:ahLst/>
            <a:cxnLst/>
            <a:rect l="l" t="t" r="r" b="b"/>
            <a:pathLst>
              <a:path w="1107226" h="1029720">
                <a:moveTo>
                  <a:pt x="0" y="0"/>
                </a:moveTo>
                <a:lnTo>
                  <a:pt x="1107226" y="0"/>
                </a:lnTo>
                <a:lnTo>
                  <a:pt x="1107226" y="1029720"/>
                </a:lnTo>
                <a:lnTo>
                  <a:pt x="0" y="102972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l-GR" dirty="0"/>
          </a:p>
        </p:txBody>
      </p:sp>
      <p:sp>
        <p:nvSpPr>
          <p:cNvPr id="18" name="AutoShape 18"/>
          <p:cNvSpPr/>
          <p:nvPr/>
        </p:nvSpPr>
        <p:spPr>
          <a:xfrm flipH="1">
            <a:off x="3434804" y="1366042"/>
            <a:ext cx="2484305" cy="628473"/>
          </a:xfrm>
          <a:prstGeom prst="line">
            <a:avLst/>
          </a:prstGeom>
          <a:ln w="38100" cap="rnd">
            <a:solidFill>
              <a:srgbClr val="333231"/>
            </a:solidFill>
            <a:prstDash val="sysDot"/>
            <a:headEnd type="none" w="sm" len="sm"/>
            <a:tailEnd type="oval" w="lg" len="lg"/>
          </a:ln>
        </p:spPr>
      </p:sp>
      <p:sp>
        <p:nvSpPr>
          <p:cNvPr id="61" name="TextBox 60">
            <a:extLst>
              <a:ext uri="{FF2B5EF4-FFF2-40B4-BE49-F238E27FC236}">
                <a16:creationId xmlns:a16="http://schemas.microsoft.com/office/drawing/2014/main" id="{91D015AA-6EB9-EBC9-2B48-C7A99F9B0623}"/>
              </a:ext>
            </a:extLst>
          </p:cNvPr>
          <p:cNvSpPr txBox="1"/>
          <p:nvPr/>
        </p:nvSpPr>
        <p:spPr>
          <a:xfrm>
            <a:off x="1365766" y="2000378"/>
            <a:ext cx="3348641" cy="830997"/>
          </a:xfrm>
          <a:prstGeom prst="rect">
            <a:avLst/>
          </a:prstGeom>
          <a:noFill/>
        </p:spPr>
        <p:txBody>
          <a:bodyPr wrap="square">
            <a:spAutoFit/>
          </a:bodyPr>
          <a:lstStyle/>
          <a:p>
            <a:pPr lvl="0" algn="ctr"/>
            <a:r>
              <a:rPr lang="el-GR" sz="2400" b="1" spc="16" dirty="0">
                <a:solidFill>
                  <a:srgbClr val="343432"/>
                </a:solidFill>
              </a:rPr>
              <a:t>1η Ομάδα – </a:t>
            </a:r>
            <a:endParaRPr lang="en-US" sz="2400" b="1" spc="16" dirty="0">
              <a:solidFill>
                <a:srgbClr val="343432"/>
              </a:solidFill>
            </a:endParaRPr>
          </a:p>
          <a:p>
            <a:pPr lvl="0" algn="ctr"/>
            <a:r>
              <a:rPr lang="el-GR" sz="2400" b="1" spc="16" dirty="0">
                <a:solidFill>
                  <a:srgbClr val="343432"/>
                </a:solidFill>
              </a:rPr>
              <a:t>Εξωτερικοί παράγοντες</a:t>
            </a:r>
          </a:p>
        </p:txBody>
      </p:sp>
      <p:sp>
        <p:nvSpPr>
          <p:cNvPr id="63" name="Freeform 6">
            <a:extLst>
              <a:ext uri="{FF2B5EF4-FFF2-40B4-BE49-F238E27FC236}">
                <a16:creationId xmlns:a16="http://schemas.microsoft.com/office/drawing/2014/main" id="{FD706C00-5680-4F2A-9ABC-E85319554A3C}"/>
              </a:ext>
            </a:extLst>
          </p:cNvPr>
          <p:cNvSpPr/>
          <p:nvPr/>
        </p:nvSpPr>
        <p:spPr>
          <a:xfrm>
            <a:off x="6951720" y="1936757"/>
            <a:ext cx="4279532" cy="1295985"/>
          </a:xfrm>
          <a:custGeom>
            <a:avLst/>
            <a:gdLst/>
            <a:ahLst/>
            <a:cxnLst/>
            <a:rect l="l" t="t" r="r" b="b"/>
            <a:pathLst>
              <a:path w="1107226" h="1029720">
                <a:moveTo>
                  <a:pt x="0" y="0"/>
                </a:moveTo>
                <a:lnTo>
                  <a:pt x="1107226" y="0"/>
                </a:lnTo>
                <a:lnTo>
                  <a:pt x="1107226" y="1029720"/>
                </a:lnTo>
                <a:lnTo>
                  <a:pt x="0" y="1029720"/>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l-GR" dirty="0"/>
          </a:p>
        </p:txBody>
      </p:sp>
      <p:sp>
        <p:nvSpPr>
          <p:cNvPr id="62" name="AutoShape 18">
            <a:extLst>
              <a:ext uri="{FF2B5EF4-FFF2-40B4-BE49-F238E27FC236}">
                <a16:creationId xmlns:a16="http://schemas.microsoft.com/office/drawing/2014/main" id="{9308AEAD-B5FA-BA30-8D8D-C476B2C338F3}"/>
              </a:ext>
            </a:extLst>
          </p:cNvPr>
          <p:cNvSpPr/>
          <p:nvPr/>
        </p:nvSpPr>
        <p:spPr>
          <a:xfrm>
            <a:off x="6013174" y="1366042"/>
            <a:ext cx="2832651" cy="628473"/>
          </a:xfrm>
          <a:prstGeom prst="line">
            <a:avLst/>
          </a:prstGeom>
          <a:ln w="38100" cap="rnd">
            <a:solidFill>
              <a:srgbClr val="333231"/>
            </a:solidFill>
            <a:prstDash val="sysDot"/>
            <a:headEnd type="none" w="sm" len="sm"/>
            <a:tailEnd type="oval" w="lg" len="lg"/>
          </a:ln>
        </p:spPr>
      </p:sp>
      <p:sp>
        <p:nvSpPr>
          <p:cNvPr id="64" name="TextBox 63">
            <a:extLst>
              <a:ext uri="{FF2B5EF4-FFF2-40B4-BE49-F238E27FC236}">
                <a16:creationId xmlns:a16="http://schemas.microsoft.com/office/drawing/2014/main" id="{D27D34D9-F3E1-C6E0-5FE4-0A62A468AB57}"/>
              </a:ext>
            </a:extLst>
          </p:cNvPr>
          <p:cNvSpPr txBox="1"/>
          <p:nvPr/>
        </p:nvSpPr>
        <p:spPr>
          <a:xfrm>
            <a:off x="7417165" y="2019253"/>
            <a:ext cx="3348641" cy="830997"/>
          </a:xfrm>
          <a:prstGeom prst="rect">
            <a:avLst/>
          </a:prstGeom>
          <a:noFill/>
        </p:spPr>
        <p:txBody>
          <a:bodyPr wrap="square">
            <a:spAutoFit/>
          </a:bodyPr>
          <a:lstStyle/>
          <a:p>
            <a:pPr lvl="0" algn="ctr"/>
            <a:r>
              <a:rPr lang="el-GR" sz="2400" b="1" spc="16" dirty="0">
                <a:solidFill>
                  <a:srgbClr val="343432"/>
                </a:solidFill>
              </a:rPr>
              <a:t>2η Ομάδα – </a:t>
            </a:r>
            <a:endParaRPr lang="en-US" sz="2400" b="1" spc="16" dirty="0">
              <a:solidFill>
                <a:srgbClr val="343432"/>
              </a:solidFill>
            </a:endParaRPr>
          </a:p>
          <a:p>
            <a:pPr lvl="0" algn="ctr"/>
            <a:r>
              <a:rPr lang="el-GR" sz="2400" b="1" spc="16" dirty="0">
                <a:solidFill>
                  <a:srgbClr val="343432"/>
                </a:solidFill>
              </a:rPr>
              <a:t>Εσωτερικοί παράγοντες</a:t>
            </a:r>
          </a:p>
        </p:txBody>
      </p:sp>
      <p:sp>
        <p:nvSpPr>
          <p:cNvPr id="66" name="TextBox 65">
            <a:extLst>
              <a:ext uri="{FF2B5EF4-FFF2-40B4-BE49-F238E27FC236}">
                <a16:creationId xmlns:a16="http://schemas.microsoft.com/office/drawing/2014/main" id="{246C6B39-5422-6295-E4F4-3D764252EFBA}"/>
              </a:ext>
            </a:extLst>
          </p:cNvPr>
          <p:cNvSpPr txBox="1"/>
          <p:nvPr/>
        </p:nvSpPr>
        <p:spPr>
          <a:xfrm>
            <a:off x="2045995" y="3159283"/>
            <a:ext cx="3348641" cy="621773"/>
          </a:xfrm>
          <a:prstGeom prst="rect">
            <a:avLst/>
          </a:prstGeom>
          <a:noFill/>
        </p:spPr>
        <p:txBody>
          <a:bodyPr wrap="square">
            <a:spAutoFit/>
          </a:bodyPr>
          <a:lstStyle/>
          <a:p>
            <a:pPr lvl="0">
              <a:lnSpc>
                <a:spcPct val="114000"/>
              </a:lnSpc>
            </a:pPr>
            <a:r>
              <a:rPr lang="el-GR" sz="3200" dirty="0">
                <a:solidFill>
                  <a:srgbClr val="000000"/>
                </a:solidFill>
              </a:rPr>
              <a:t>Εφευρέσεις</a:t>
            </a:r>
          </a:p>
        </p:txBody>
      </p:sp>
      <p:grpSp>
        <p:nvGrpSpPr>
          <p:cNvPr id="89" name="Group 23">
            <a:extLst>
              <a:ext uri="{FF2B5EF4-FFF2-40B4-BE49-F238E27FC236}">
                <a16:creationId xmlns:a16="http://schemas.microsoft.com/office/drawing/2014/main" id="{D323D0D4-81A9-6D3C-6629-8B6AD4842519}"/>
              </a:ext>
            </a:extLst>
          </p:cNvPr>
          <p:cNvGrpSpPr/>
          <p:nvPr/>
        </p:nvGrpSpPr>
        <p:grpSpPr>
          <a:xfrm rot="5400000">
            <a:off x="1023640" y="3324823"/>
            <a:ext cx="385762" cy="337542"/>
            <a:chOff x="0" y="0"/>
            <a:chExt cx="812800" cy="711200"/>
          </a:xfrm>
        </p:grpSpPr>
        <p:sp>
          <p:nvSpPr>
            <p:cNvPr id="90" name="Freeform 24">
              <a:extLst>
                <a:ext uri="{FF2B5EF4-FFF2-40B4-BE49-F238E27FC236}">
                  <a16:creationId xmlns:a16="http://schemas.microsoft.com/office/drawing/2014/main" id="{DFBD39A0-8375-EBC7-E34C-D9BE2A471D1A}"/>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91DFB1"/>
            </a:solidFill>
          </p:spPr>
        </p:sp>
        <p:sp>
          <p:nvSpPr>
            <p:cNvPr id="91" name="TextBox 25">
              <a:extLst>
                <a:ext uri="{FF2B5EF4-FFF2-40B4-BE49-F238E27FC236}">
                  <a16:creationId xmlns:a16="http://schemas.microsoft.com/office/drawing/2014/main" id="{D5B55231-497E-4CDA-755D-B7ECA76EACBE}"/>
                </a:ext>
              </a:extLst>
            </p:cNvPr>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92" name="AutoShape 26">
            <a:extLst>
              <a:ext uri="{FF2B5EF4-FFF2-40B4-BE49-F238E27FC236}">
                <a16:creationId xmlns:a16="http://schemas.microsoft.com/office/drawing/2014/main" id="{58EDC5F3-0AB5-5DD3-3405-D5B319D4D374}"/>
              </a:ext>
            </a:extLst>
          </p:cNvPr>
          <p:cNvSpPr/>
          <p:nvPr/>
        </p:nvSpPr>
        <p:spPr>
          <a:xfrm>
            <a:off x="1480542" y="3493594"/>
            <a:ext cx="508433" cy="0"/>
          </a:xfrm>
          <a:prstGeom prst="line">
            <a:avLst/>
          </a:prstGeom>
          <a:ln w="38100" cap="flat">
            <a:solidFill>
              <a:srgbClr val="45474B"/>
            </a:solidFill>
            <a:prstDash val="sysDot"/>
            <a:headEnd type="none" w="sm" len="sm"/>
            <a:tailEnd type="arrow" w="med" len="sm"/>
          </a:ln>
        </p:spPr>
      </p:sp>
      <p:sp>
        <p:nvSpPr>
          <p:cNvPr id="99" name="Freeform 33">
            <a:extLst>
              <a:ext uri="{FF2B5EF4-FFF2-40B4-BE49-F238E27FC236}">
                <a16:creationId xmlns:a16="http://schemas.microsoft.com/office/drawing/2014/main" id="{D0126459-6F9A-525D-71D7-7A6E50879F59}"/>
              </a:ext>
            </a:extLst>
          </p:cNvPr>
          <p:cNvSpPr/>
          <p:nvPr/>
        </p:nvSpPr>
        <p:spPr>
          <a:xfrm rot="-10800000">
            <a:off x="16400669" y="943947"/>
            <a:ext cx="858631" cy="208218"/>
          </a:xfrm>
          <a:custGeom>
            <a:avLst/>
            <a:gdLst/>
            <a:ahLst/>
            <a:cxnLst/>
            <a:rect l="l" t="t" r="r" b="b"/>
            <a:pathLst>
              <a:path w="858631" h="208218">
                <a:moveTo>
                  <a:pt x="0" y="0"/>
                </a:moveTo>
                <a:lnTo>
                  <a:pt x="858631" y="0"/>
                </a:lnTo>
                <a:lnTo>
                  <a:pt x="858631" y="208218"/>
                </a:lnTo>
                <a:lnTo>
                  <a:pt x="0" y="2082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0" name="TextBox 109">
            <a:extLst>
              <a:ext uri="{FF2B5EF4-FFF2-40B4-BE49-F238E27FC236}">
                <a16:creationId xmlns:a16="http://schemas.microsoft.com/office/drawing/2014/main" id="{63B76362-E031-400A-FB12-8E6FEFFC29C2}"/>
              </a:ext>
            </a:extLst>
          </p:cNvPr>
          <p:cNvSpPr txBox="1"/>
          <p:nvPr/>
        </p:nvSpPr>
        <p:spPr>
          <a:xfrm>
            <a:off x="2034775" y="3870619"/>
            <a:ext cx="3348641" cy="621773"/>
          </a:xfrm>
          <a:prstGeom prst="rect">
            <a:avLst/>
          </a:prstGeom>
          <a:noFill/>
        </p:spPr>
        <p:txBody>
          <a:bodyPr wrap="square">
            <a:spAutoFit/>
          </a:bodyPr>
          <a:lstStyle/>
          <a:p>
            <a:pPr lvl="0">
              <a:lnSpc>
                <a:spcPct val="114000"/>
              </a:lnSpc>
            </a:pPr>
            <a:r>
              <a:rPr lang="el-GR" sz="3200" dirty="0">
                <a:solidFill>
                  <a:srgbClr val="000000"/>
                </a:solidFill>
              </a:rPr>
              <a:t>Πόλεμοι</a:t>
            </a:r>
          </a:p>
        </p:txBody>
      </p:sp>
      <p:grpSp>
        <p:nvGrpSpPr>
          <p:cNvPr id="111" name="Group 23">
            <a:extLst>
              <a:ext uri="{FF2B5EF4-FFF2-40B4-BE49-F238E27FC236}">
                <a16:creationId xmlns:a16="http://schemas.microsoft.com/office/drawing/2014/main" id="{576FE486-E9FF-BCA8-B11E-41444DD2E62C}"/>
              </a:ext>
            </a:extLst>
          </p:cNvPr>
          <p:cNvGrpSpPr/>
          <p:nvPr/>
        </p:nvGrpSpPr>
        <p:grpSpPr>
          <a:xfrm rot="5400000">
            <a:off x="1057898" y="4014567"/>
            <a:ext cx="385762" cy="337542"/>
            <a:chOff x="0" y="0"/>
            <a:chExt cx="812800" cy="711200"/>
          </a:xfrm>
        </p:grpSpPr>
        <p:sp>
          <p:nvSpPr>
            <p:cNvPr id="112" name="Freeform 24">
              <a:extLst>
                <a:ext uri="{FF2B5EF4-FFF2-40B4-BE49-F238E27FC236}">
                  <a16:creationId xmlns:a16="http://schemas.microsoft.com/office/drawing/2014/main" id="{E6F5D0B4-5098-3999-7C43-59CE6E75FE1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91DFB1"/>
            </a:solidFill>
          </p:spPr>
        </p:sp>
        <p:sp>
          <p:nvSpPr>
            <p:cNvPr id="113" name="TextBox 25">
              <a:extLst>
                <a:ext uri="{FF2B5EF4-FFF2-40B4-BE49-F238E27FC236}">
                  <a16:creationId xmlns:a16="http://schemas.microsoft.com/office/drawing/2014/main" id="{2D14942B-F49F-77C5-2C4D-B3A021D469A2}"/>
                </a:ext>
              </a:extLst>
            </p:cNvPr>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dirty="0"/>
            </a:p>
          </p:txBody>
        </p:sp>
      </p:grpSp>
      <p:sp>
        <p:nvSpPr>
          <p:cNvPr id="114" name="AutoShape 26">
            <a:extLst>
              <a:ext uri="{FF2B5EF4-FFF2-40B4-BE49-F238E27FC236}">
                <a16:creationId xmlns:a16="http://schemas.microsoft.com/office/drawing/2014/main" id="{94B2B698-55A4-BF04-204D-57F9539C3AEA}"/>
              </a:ext>
            </a:extLst>
          </p:cNvPr>
          <p:cNvSpPr/>
          <p:nvPr/>
        </p:nvSpPr>
        <p:spPr>
          <a:xfrm>
            <a:off x="1514800" y="4183338"/>
            <a:ext cx="508433" cy="0"/>
          </a:xfrm>
          <a:prstGeom prst="line">
            <a:avLst/>
          </a:prstGeom>
          <a:ln w="38100" cap="flat">
            <a:solidFill>
              <a:srgbClr val="45474B"/>
            </a:solidFill>
            <a:prstDash val="sysDot"/>
            <a:headEnd type="none" w="sm" len="sm"/>
            <a:tailEnd type="arrow" w="med" len="sm"/>
          </a:ln>
        </p:spPr>
      </p:sp>
      <p:sp>
        <p:nvSpPr>
          <p:cNvPr id="115" name="TextBox 114">
            <a:extLst>
              <a:ext uri="{FF2B5EF4-FFF2-40B4-BE49-F238E27FC236}">
                <a16:creationId xmlns:a16="http://schemas.microsoft.com/office/drawing/2014/main" id="{BC339089-2797-D36F-282A-280E5607F7CA}"/>
              </a:ext>
            </a:extLst>
          </p:cNvPr>
          <p:cNvSpPr txBox="1"/>
          <p:nvPr/>
        </p:nvSpPr>
        <p:spPr>
          <a:xfrm>
            <a:off x="2060597" y="4621184"/>
            <a:ext cx="2948283" cy="1744517"/>
          </a:xfrm>
          <a:prstGeom prst="rect">
            <a:avLst/>
          </a:prstGeom>
          <a:noFill/>
        </p:spPr>
        <p:txBody>
          <a:bodyPr wrap="square">
            <a:spAutoFit/>
          </a:bodyPr>
          <a:lstStyle/>
          <a:p>
            <a:pPr lvl="0">
              <a:lnSpc>
                <a:spcPct val="114000"/>
              </a:lnSpc>
            </a:pPr>
            <a:r>
              <a:rPr lang="el-GR" sz="3200" dirty="0">
                <a:solidFill>
                  <a:srgbClr val="000000"/>
                </a:solidFill>
              </a:rPr>
              <a:t>Τυχαία πολιτικά &amp; κοινωνικά γεγονότα</a:t>
            </a:r>
          </a:p>
        </p:txBody>
      </p:sp>
      <p:grpSp>
        <p:nvGrpSpPr>
          <p:cNvPr id="116" name="Group 23">
            <a:extLst>
              <a:ext uri="{FF2B5EF4-FFF2-40B4-BE49-F238E27FC236}">
                <a16:creationId xmlns:a16="http://schemas.microsoft.com/office/drawing/2014/main" id="{5ABD5D9A-5A17-7183-D2C2-FF218E2738E2}"/>
              </a:ext>
            </a:extLst>
          </p:cNvPr>
          <p:cNvGrpSpPr/>
          <p:nvPr/>
        </p:nvGrpSpPr>
        <p:grpSpPr>
          <a:xfrm rot="5400000">
            <a:off x="1083720" y="4765132"/>
            <a:ext cx="385762" cy="337542"/>
            <a:chOff x="0" y="0"/>
            <a:chExt cx="812800" cy="711200"/>
          </a:xfrm>
        </p:grpSpPr>
        <p:sp>
          <p:nvSpPr>
            <p:cNvPr id="117" name="Freeform 24">
              <a:extLst>
                <a:ext uri="{FF2B5EF4-FFF2-40B4-BE49-F238E27FC236}">
                  <a16:creationId xmlns:a16="http://schemas.microsoft.com/office/drawing/2014/main" id="{43DD8056-66DC-6437-C36F-B60D91C51BE5}"/>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91DFB1"/>
            </a:solidFill>
          </p:spPr>
        </p:sp>
        <p:sp>
          <p:nvSpPr>
            <p:cNvPr id="118" name="TextBox 25">
              <a:extLst>
                <a:ext uri="{FF2B5EF4-FFF2-40B4-BE49-F238E27FC236}">
                  <a16:creationId xmlns:a16="http://schemas.microsoft.com/office/drawing/2014/main" id="{CD5B5C9E-E794-831F-F271-63C19743728D}"/>
                </a:ext>
              </a:extLst>
            </p:cNvPr>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19" name="AutoShape 26">
            <a:extLst>
              <a:ext uri="{FF2B5EF4-FFF2-40B4-BE49-F238E27FC236}">
                <a16:creationId xmlns:a16="http://schemas.microsoft.com/office/drawing/2014/main" id="{9BA1DFDB-5AEF-6996-CDBB-C7B3F3621F71}"/>
              </a:ext>
            </a:extLst>
          </p:cNvPr>
          <p:cNvSpPr/>
          <p:nvPr/>
        </p:nvSpPr>
        <p:spPr>
          <a:xfrm>
            <a:off x="1540622" y="4933903"/>
            <a:ext cx="508433" cy="0"/>
          </a:xfrm>
          <a:prstGeom prst="line">
            <a:avLst/>
          </a:prstGeom>
          <a:ln w="38100" cap="flat">
            <a:solidFill>
              <a:srgbClr val="45474B"/>
            </a:solidFill>
            <a:prstDash val="sysDot"/>
            <a:headEnd type="none" w="sm" len="sm"/>
            <a:tailEnd type="arrow" w="med" len="sm"/>
          </a:ln>
        </p:spPr>
      </p:sp>
      <p:sp>
        <p:nvSpPr>
          <p:cNvPr id="120" name="TextBox 119">
            <a:extLst>
              <a:ext uri="{FF2B5EF4-FFF2-40B4-BE49-F238E27FC236}">
                <a16:creationId xmlns:a16="http://schemas.microsoft.com/office/drawing/2014/main" id="{753B2FE0-1063-776D-182D-C6A9FEEF9078}"/>
              </a:ext>
            </a:extLst>
          </p:cNvPr>
          <p:cNvSpPr txBox="1"/>
          <p:nvPr/>
        </p:nvSpPr>
        <p:spPr>
          <a:xfrm>
            <a:off x="8162285" y="3187718"/>
            <a:ext cx="3348641" cy="1183144"/>
          </a:xfrm>
          <a:prstGeom prst="rect">
            <a:avLst/>
          </a:prstGeom>
          <a:noFill/>
        </p:spPr>
        <p:txBody>
          <a:bodyPr wrap="square">
            <a:spAutoFit/>
          </a:bodyPr>
          <a:lstStyle/>
          <a:p>
            <a:pPr lvl="0">
              <a:lnSpc>
                <a:spcPct val="114000"/>
              </a:lnSpc>
            </a:pPr>
            <a:r>
              <a:rPr lang="el-GR" sz="3200" dirty="0">
                <a:solidFill>
                  <a:srgbClr val="000000"/>
                </a:solidFill>
              </a:rPr>
              <a:t>Νομισματικό φαινόμενο</a:t>
            </a:r>
          </a:p>
        </p:txBody>
      </p:sp>
      <p:grpSp>
        <p:nvGrpSpPr>
          <p:cNvPr id="121" name="Group 23">
            <a:extLst>
              <a:ext uri="{FF2B5EF4-FFF2-40B4-BE49-F238E27FC236}">
                <a16:creationId xmlns:a16="http://schemas.microsoft.com/office/drawing/2014/main" id="{1D656FC8-3295-2CE0-3401-87052FD34266}"/>
              </a:ext>
            </a:extLst>
          </p:cNvPr>
          <p:cNvGrpSpPr/>
          <p:nvPr/>
        </p:nvGrpSpPr>
        <p:grpSpPr>
          <a:xfrm rot="5400000">
            <a:off x="7139930" y="3353258"/>
            <a:ext cx="385762" cy="337542"/>
            <a:chOff x="0" y="0"/>
            <a:chExt cx="812800" cy="711200"/>
          </a:xfrm>
        </p:grpSpPr>
        <p:sp>
          <p:nvSpPr>
            <p:cNvPr id="122" name="Freeform 24">
              <a:extLst>
                <a:ext uri="{FF2B5EF4-FFF2-40B4-BE49-F238E27FC236}">
                  <a16:creationId xmlns:a16="http://schemas.microsoft.com/office/drawing/2014/main" id="{A7F993DB-ED41-8FDB-8C83-ED459776EAC9}"/>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63B1DB"/>
            </a:solidFill>
          </p:spPr>
        </p:sp>
        <p:sp>
          <p:nvSpPr>
            <p:cNvPr id="123" name="TextBox 25">
              <a:extLst>
                <a:ext uri="{FF2B5EF4-FFF2-40B4-BE49-F238E27FC236}">
                  <a16:creationId xmlns:a16="http://schemas.microsoft.com/office/drawing/2014/main" id="{30B460DB-6C7F-A248-91D3-46FF3F21DA0C}"/>
                </a:ext>
              </a:extLst>
            </p:cNvPr>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24" name="AutoShape 26">
            <a:extLst>
              <a:ext uri="{FF2B5EF4-FFF2-40B4-BE49-F238E27FC236}">
                <a16:creationId xmlns:a16="http://schemas.microsoft.com/office/drawing/2014/main" id="{249A32CC-6CE3-1C6C-6917-40AE894E1059}"/>
              </a:ext>
            </a:extLst>
          </p:cNvPr>
          <p:cNvSpPr/>
          <p:nvPr/>
        </p:nvSpPr>
        <p:spPr>
          <a:xfrm>
            <a:off x="7596832" y="3522029"/>
            <a:ext cx="508433" cy="0"/>
          </a:xfrm>
          <a:prstGeom prst="line">
            <a:avLst/>
          </a:prstGeom>
          <a:ln w="38100" cap="flat">
            <a:solidFill>
              <a:srgbClr val="45474B"/>
            </a:solidFill>
            <a:prstDash val="sysDot"/>
            <a:headEnd type="none" w="sm" len="sm"/>
            <a:tailEnd type="arrow" w="med" len="sm"/>
          </a:ln>
        </p:spPr>
      </p:sp>
      <p:sp>
        <p:nvSpPr>
          <p:cNvPr id="125" name="TextBox 124">
            <a:extLst>
              <a:ext uri="{FF2B5EF4-FFF2-40B4-BE49-F238E27FC236}">
                <a16:creationId xmlns:a16="http://schemas.microsoft.com/office/drawing/2014/main" id="{2D867D0E-FBEC-673A-2C6B-2662BFC9E11A}"/>
              </a:ext>
            </a:extLst>
          </p:cNvPr>
          <p:cNvSpPr txBox="1"/>
          <p:nvPr/>
        </p:nvSpPr>
        <p:spPr>
          <a:xfrm>
            <a:off x="8136976" y="4505382"/>
            <a:ext cx="3348641" cy="1183144"/>
          </a:xfrm>
          <a:prstGeom prst="rect">
            <a:avLst/>
          </a:prstGeom>
          <a:noFill/>
        </p:spPr>
        <p:txBody>
          <a:bodyPr wrap="square">
            <a:spAutoFit/>
          </a:bodyPr>
          <a:lstStyle/>
          <a:p>
            <a:pPr lvl="0">
              <a:lnSpc>
                <a:spcPct val="114000"/>
              </a:lnSpc>
            </a:pPr>
            <a:r>
              <a:rPr lang="el-GR" sz="3200" dirty="0">
                <a:solidFill>
                  <a:srgbClr val="000000"/>
                </a:solidFill>
              </a:rPr>
              <a:t>Υποκατανάλωση - </a:t>
            </a:r>
            <a:r>
              <a:rPr lang="el-GR" sz="3200" dirty="0" err="1">
                <a:solidFill>
                  <a:srgbClr val="000000"/>
                </a:solidFill>
              </a:rPr>
              <a:t>Υπερεπένδυση</a:t>
            </a:r>
            <a:endParaRPr lang="el-GR" sz="3200" dirty="0">
              <a:solidFill>
                <a:srgbClr val="000000"/>
              </a:solidFill>
            </a:endParaRPr>
          </a:p>
        </p:txBody>
      </p:sp>
      <p:grpSp>
        <p:nvGrpSpPr>
          <p:cNvPr id="126" name="Group 23">
            <a:extLst>
              <a:ext uri="{FF2B5EF4-FFF2-40B4-BE49-F238E27FC236}">
                <a16:creationId xmlns:a16="http://schemas.microsoft.com/office/drawing/2014/main" id="{9C4BF25E-9386-037A-1BAA-548099B27E66}"/>
              </a:ext>
            </a:extLst>
          </p:cNvPr>
          <p:cNvGrpSpPr/>
          <p:nvPr/>
        </p:nvGrpSpPr>
        <p:grpSpPr>
          <a:xfrm rot="5400000">
            <a:off x="7160099" y="4649330"/>
            <a:ext cx="385762" cy="337542"/>
            <a:chOff x="0" y="0"/>
            <a:chExt cx="812800" cy="711200"/>
          </a:xfrm>
        </p:grpSpPr>
        <p:sp>
          <p:nvSpPr>
            <p:cNvPr id="127" name="Freeform 24">
              <a:extLst>
                <a:ext uri="{FF2B5EF4-FFF2-40B4-BE49-F238E27FC236}">
                  <a16:creationId xmlns:a16="http://schemas.microsoft.com/office/drawing/2014/main" id="{9C8FF916-B925-FC55-2A4F-C96B475C3756}"/>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63B1DB"/>
            </a:solidFill>
          </p:spPr>
        </p:sp>
        <p:sp>
          <p:nvSpPr>
            <p:cNvPr id="128" name="TextBox 25">
              <a:extLst>
                <a:ext uri="{FF2B5EF4-FFF2-40B4-BE49-F238E27FC236}">
                  <a16:creationId xmlns:a16="http://schemas.microsoft.com/office/drawing/2014/main" id="{2063E7D8-F33C-E0B3-A52A-A8CF2EA99F23}"/>
                </a:ext>
              </a:extLst>
            </p:cNvPr>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dirty="0"/>
            </a:p>
          </p:txBody>
        </p:sp>
      </p:grpSp>
      <p:sp>
        <p:nvSpPr>
          <p:cNvPr id="129" name="AutoShape 26">
            <a:extLst>
              <a:ext uri="{FF2B5EF4-FFF2-40B4-BE49-F238E27FC236}">
                <a16:creationId xmlns:a16="http://schemas.microsoft.com/office/drawing/2014/main" id="{A2EC25C6-AD97-B7E9-CE4F-4251FA1F6FB1}"/>
              </a:ext>
            </a:extLst>
          </p:cNvPr>
          <p:cNvSpPr/>
          <p:nvPr/>
        </p:nvSpPr>
        <p:spPr>
          <a:xfrm>
            <a:off x="7617001" y="4818101"/>
            <a:ext cx="508433" cy="0"/>
          </a:xfrm>
          <a:prstGeom prst="line">
            <a:avLst/>
          </a:prstGeom>
          <a:ln w="38100" cap="flat">
            <a:solidFill>
              <a:srgbClr val="45474B"/>
            </a:solidFill>
            <a:prstDash val="sysDot"/>
            <a:headEnd type="none" w="sm" len="sm"/>
            <a:tailEnd type="arrow" w="med" len="sm"/>
          </a:ln>
        </p:spPr>
      </p:sp>
      <p:sp>
        <p:nvSpPr>
          <p:cNvPr id="133" name="TextBox 46">
            <a:extLst>
              <a:ext uri="{FF2B5EF4-FFF2-40B4-BE49-F238E27FC236}">
                <a16:creationId xmlns:a16="http://schemas.microsoft.com/office/drawing/2014/main" id="{0B93A589-1917-8A1C-8E18-2CF68F07EC07}"/>
              </a:ext>
            </a:extLst>
          </p:cNvPr>
          <p:cNvSpPr txBox="1"/>
          <p:nvPr/>
        </p:nvSpPr>
        <p:spPr>
          <a:xfrm flipH="1">
            <a:off x="5664926" y="3603526"/>
            <a:ext cx="1777731" cy="1777731"/>
          </a:xfrm>
          <a:prstGeom prst="rect">
            <a:avLst/>
          </a:prstGeom>
        </p:spPr>
        <p:txBody>
          <a:bodyPr vert="horz" wrap="square" lIns="0" tIns="0" rIns="0" bIns="0" rtlCol="0" anchor="b">
            <a:spAutoFit/>
          </a:bodyPr>
          <a:lstStyle/>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Κ</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Υ</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Κ</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Λ</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Ω</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Ν</a:t>
            </a:r>
            <a:endParaRPr lang="en-US" sz="2800" b="1" spc="16" dirty="0">
              <a:solidFill>
                <a:srgbClr val="343432"/>
              </a:solidFill>
              <a:latin typeface="Montserrat Classic Bold"/>
              <a:ea typeface="Montserrat Classic Bold"/>
              <a:cs typeface="Montserrat Classic Bold"/>
              <a:sym typeface="Montserrat Classic Bold"/>
            </a:endParaRPr>
          </a:p>
        </p:txBody>
      </p:sp>
      <p:sp>
        <p:nvSpPr>
          <p:cNvPr id="134" name="TextBox 46">
            <a:extLst>
              <a:ext uri="{FF2B5EF4-FFF2-40B4-BE49-F238E27FC236}">
                <a16:creationId xmlns:a16="http://schemas.microsoft.com/office/drawing/2014/main" id="{6FFDF325-E0C2-DCFA-7ACC-0034043B5AC3}"/>
              </a:ext>
            </a:extLst>
          </p:cNvPr>
          <p:cNvSpPr txBox="1"/>
          <p:nvPr/>
        </p:nvSpPr>
        <p:spPr>
          <a:xfrm flipH="1">
            <a:off x="5073850" y="2068551"/>
            <a:ext cx="1777731" cy="4137351"/>
          </a:xfrm>
          <a:prstGeom prst="rect">
            <a:avLst/>
          </a:prstGeom>
        </p:spPr>
        <p:txBody>
          <a:bodyPr vert="horz" wrap="square" lIns="0" tIns="0" rIns="0" bIns="0" rtlCol="0" anchor="b">
            <a:spAutoFit/>
          </a:bodyPr>
          <a:lstStyle/>
          <a:p>
            <a:pPr algn="ctr" defTabSz="609630">
              <a:lnSpc>
                <a:spcPts val="2327"/>
              </a:lnSpc>
              <a:spcBef>
                <a:spcPct val="0"/>
              </a:spcBef>
            </a:pPr>
            <a:endParaRPr lang="el-GR" sz="2800" b="1" spc="16" dirty="0">
              <a:solidFill>
                <a:srgbClr val="343432"/>
              </a:solidFill>
              <a:latin typeface="Montserrat Classic Bold"/>
              <a:ea typeface="Montserrat Classic Bold"/>
              <a:cs typeface="Montserrat Classic Bold"/>
              <a:sym typeface="Montserrat Classic Bold"/>
            </a:endParaRPr>
          </a:p>
          <a:p>
            <a:pPr algn="ctr" defTabSz="609630">
              <a:lnSpc>
                <a:spcPts val="2327"/>
              </a:lnSpc>
              <a:spcBef>
                <a:spcPct val="0"/>
              </a:spcBef>
            </a:pPr>
            <a:endParaRPr lang="el-GR" sz="2800" b="1" spc="16" dirty="0">
              <a:solidFill>
                <a:srgbClr val="343432"/>
              </a:solidFill>
              <a:latin typeface="Montserrat Classic Bold"/>
              <a:ea typeface="Montserrat Classic Bold"/>
              <a:cs typeface="Montserrat Classic Bold"/>
              <a:sym typeface="Montserrat Classic Bold"/>
            </a:endParaRP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Ο</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Ι</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Κ</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Ο</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Ν</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Ο</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Μ</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Ι</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Κ</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Ω</a:t>
            </a:r>
          </a:p>
          <a:p>
            <a:pPr algn="ctr" defTabSz="609630">
              <a:lnSpc>
                <a:spcPts val="2327"/>
              </a:lnSpc>
              <a:spcBef>
                <a:spcPct val="0"/>
              </a:spcBef>
            </a:pPr>
            <a:r>
              <a:rPr lang="el-GR" sz="2800" b="1" spc="16" dirty="0">
                <a:solidFill>
                  <a:srgbClr val="343432"/>
                </a:solidFill>
                <a:latin typeface="Montserrat Classic Bold"/>
                <a:ea typeface="Montserrat Classic Bold"/>
                <a:cs typeface="Montserrat Classic Bold"/>
                <a:sym typeface="Montserrat Classic Bold"/>
              </a:rPr>
              <a:t>Ν</a:t>
            </a:r>
          </a:p>
          <a:p>
            <a:pPr algn="ctr" defTabSz="609630">
              <a:lnSpc>
                <a:spcPts val="2327"/>
              </a:lnSpc>
              <a:spcBef>
                <a:spcPct val="0"/>
              </a:spcBef>
            </a:pPr>
            <a:endParaRPr lang="el-GR" sz="2800" b="1" spc="16" dirty="0">
              <a:solidFill>
                <a:srgbClr val="343432"/>
              </a:solidFill>
              <a:latin typeface="Montserrat Classic Bold"/>
              <a:ea typeface="Montserrat Classic Bold"/>
              <a:cs typeface="Montserrat Classic Bold"/>
              <a:sym typeface="Montserrat Classic Bold"/>
            </a:endParaRPr>
          </a:p>
        </p:txBody>
      </p:sp>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1032">
      <a:dk1>
        <a:sysClr val="windowText" lastClr="000000"/>
      </a:dk1>
      <a:lt1>
        <a:sysClr val="window" lastClr="FFFFFF"/>
      </a:lt1>
      <a:dk2>
        <a:srgbClr val="44546A"/>
      </a:dk2>
      <a:lt2>
        <a:srgbClr val="E7E6E6"/>
      </a:lt2>
      <a:accent1>
        <a:srgbClr val="3A2EA3"/>
      </a:accent1>
      <a:accent2>
        <a:srgbClr val="FCA827"/>
      </a:accent2>
      <a:accent3>
        <a:srgbClr val="E84600"/>
      </a:accent3>
      <a:accent4>
        <a:srgbClr val="1272CC"/>
      </a:accent4>
      <a:accent5>
        <a:srgbClr val="740CBC"/>
      </a:accent5>
      <a:accent6>
        <a:srgbClr val="BA004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Ροή">
  <a:themeElements>
    <a:clrScheme name="Προσαρμοσμένος 13">
      <a:dk1>
        <a:sysClr val="windowText" lastClr="000000"/>
      </a:dk1>
      <a:lt1>
        <a:srgbClr val="FFFA9B"/>
      </a:lt1>
      <a:dk2>
        <a:srgbClr val="04617B"/>
      </a:dk2>
      <a:lt2>
        <a:srgbClr val="B4ECFC"/>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26407</TotalTime>
  <Words>1559</Words>
  <Application>Microsoft Office PowerPoint</Application>
  <PresentationFormat>Ευρεία οθόνη</PresentationFormat>
  <Paragraphs>239</Paragraphs>
  <Slides>23</Slides>
  <Notes>2</Notes>
  <HiddenSlides>0</HiddenSlides>
  <MMClips>0</MMClips>
  <ScaleCrop>false</ScaleCrop>
  <HeadingPairs>
    <vt:vector size="6" baseType="variant">
      <vt:variant>
        <vt:lpstr>Γραμματοσειρές που χρησιμοποιούνται</vt:lpstr>
      </vt:variant>
      <vt:variant>
        <vt:i4>30</vt:i4>
      </vt:variant>
      <vt:variant>
        <vt:lpstr>Θέμα</vt:lpstr>
      </vt:variant>
      <vt:variant>
        <vt:i4>4</vt:i4>
      </vt:variant>
      <vt:variant>
        <vt:lpstr>Τίτλοι διαφανειών</vt:lpstr>
      </vt:variant>
      <vt:variant>
        <vt:i4>23</vt:i4>
      </vt:variant>
    </vt:vector>
  </HeadingPairs>
  <TitlesOfParts>
    <vt:vector size="57" baseType="lpstr">
      <vt:lpstr>Biryani Ultra-Bold</vt:lpstr>
      <vt:lpstr>Fira Sans Medium</vt:lpstr>
      <vt:lpstr>Fira Sans Semi-Bold</vt:lpstr>
      <vt:lpstr>Garet Bold</vt:lpstr>
      <vt:lpstr>Helios</vt:lpstr>
      <vt:lpstr>HK Grotesk</vt:lpstr>
      <vt:lpstr>ITC Avant Garde Gothic Bold</vt:lpstr>
      <vt:lpstr>Klein Bold</vt:lpstr>
      <vt:lpstr>Montserrat Classic Bold</vt:lpstr>
      <vt:lpstr>Nourd</vt:lpstr>
      <vt:lpstr>Nourd Semi-Bold</vt:lpstr>
      <vt:lpstr>TT Hoves</vt:lpstr>
      <vt:lpstr>Arial</vt:lpstr>
      <vt:lpstr>Calibri</vt:lpstr>
      <vt:lpstr>Calibri Light</vt:lpstr>
      <vt:lpstr>Cambria Math</vt:lpstr>
      <vt:lpstr>Comic Sans MS</vt:lpstr>
      <vt:lpstr>Constantia</vt:lpstr>
      <vt:lpstr>Georgia</vt:lpstr>
      <vt:lpstr>Inter</vt:lpstr>
      <vt:lpstr>Inter Bold</vt:lpstr>
      <vt:lpstr>Inter Medium</vt:lpstr>
      <vt:lpstr>Montserrat</vt:lpstr>
      <vt:lpstr>Montserrat Semi-Bold</vt:lpstr>
      <vt:lpstr>Open Sans</vt:lpstr>
      <vt:lpstr>PF Square Sans Pro</vt:lpstr>
      <vt:lpstr>Poppins</vt:lpstr>
      <vt:lpstr>Poppins Semi-Bold</vt:lpstr>
      <vt:lpstr>Wingdings</vt:lpstr>
      <vt:lpstr>Wingdings 2</vt:lpstr>
      <vt:lpstr>Θέμα του Office</vt:lpstr>
      <vt:lpstr>Office Theme</vt:lpstr>
      <vt:lpstr>1_Office Theme</vt:lpstr>
      <vt:lpstr>Ροή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Τα αίτια του πληθωρισμού</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ΔΙΟΝΥΣΙΑ ΜΠΑΚΑΛΗ</dc:creator>
  <cp:lastModifiedBy>ΔΙΟΝΥΣΙΑ ΜΠΑΚΑΛΗ</cp:lastModifiedBy>
  <cp:revision>40</cp:revision>
  <dcterms:created xsi:type="dcterms:W3CDTF">2025-01-24T21:48:01Z</dcterms:created>
  <dcterms:modified xsi:type="dcterms:W3CDTF">2025-02-15T20:18:30Z</dcterms:modified>
</cp:coreProperties>
</file>