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 id="2147483659" r:id="rId3"/>
    <p:sldMasterId id="2147483671" r:id="rId4"/>
  </p:sldMasterIdLst>
  <p:notesMasterIdLst>
    <p:notesMasterId r:id="rId18"/>
  </p:notesMasterIdLst>
  <p:sldIdLst>
    <p:sldId id="278" r:id="rId5"/>
    <p:sldId id="259" r:id="rId6"/>
    <p:sldId id="260" r:id="rId7"/>
    <p:sldId id="257" r:id="rId8"/>
    <p:sldId id="261" r:id="rId9"/>
    <p:sldId id="262" r:id="rId10"/>
    <p:sldId id="264" r:id="rId11"/>
    <p:sldId id="265" r:id="rId12"/>
    <p:sldId id="275" r:id="rId13"/>
    <p:sldId id="276" r:id="rId14"/>
    <p:sldId id="277" r:id="rId15"/>
    <p:sldId id="279" r:id="rId16"/>
    <p:sldId id="280" r:id="rId17"/>
  </p:sldIdLst>
  <p:sldSz cx="14630400" cy="8229600"/>
  <p:notesSz cx="8229600" cy="14630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3" d="100"/>
          <a:sy n="73" d="100"/>
        </p:scale>
        <p:origin x="6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1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54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extLst>
      <p:ext uri="{BB962C8B-B14F-4D97-AF65-F5344CB8AC3E}">
        <p14:creationId xmlns:p14="http://schemas.microsoft.com/office/powerpoint/2010/main" val="2960411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extLst>
      <p:ext uri="{BB962C8B-B14F-4D97-AF65-F5344CB8AC3E}">
        <p14:creationId xmlns:p14="http://schemas.microsoft.com/office/powerpoint/2010/main" val="2780579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extLst>
      <p:ext uri="{BB962C8B-B14F-4D97-AF65-F5344CB8AC3E}">
        <p14:creationId xmlns:p14="http://schemas.microsoft.com/office/powerpoint/2010/main" val="4230136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extLst>
      <p:ext uri="{BB962C8B-B14F-4D97-AF65-F5344CB8AC3E}">
        <p14:creationId xmlns:p14="http://schemas.microsoft.com/office/powerpoint/2010/main" val="1794205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extLst>
      <p:ext uri="{BB962C8B-B14F-4D97-AF65-F5344CB8AC3E}">
        <p14:creationId xmlns:p14="http://schemas.microsoft.com/office/powerpoint/2010/main" val="263644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extLst>
      <p:ext uri="{BB962C8B-B14F-4D97-AF65-F5344CB8AC3E}">
        <p14:creationId xmlns:p14="http://schemas.microsoft.com/office/powerpoint/2010/main" val="3496611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extLst>
      <p:ext uri="{BB962C8B-B14F-4D97-AF65-F5344CB8AC3E}">
        <p14:creationId xmlns:p14="http://schemas.microsoft.com/office/powerpoint/2010/main" val="285492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extLst>
      <p:ext uri="{BB962C8B-B14F-4D97-AF65-F5344CB8AC3E}">
        <p14:creationId xmlns:p14="http://schemas.microsoft.com/office/powerpoint/2010/main" val="367519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extLst>
      <p:ext uri="{BB962C8B-B14F-4D97-AF65-F5344CB8AC3E}">
        <p14:creationId xmlns:p14="http://schemas.microsoft.com/office/powerpoint/2010/main" val="4016133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extLst>
      <p:ext uri="{BB962C8B-B14F-4D97-AF65-F5344CB8AC3E}">
        <p14:creationId xmlns:p14="http://schemas.microsoft.com/office/powerpoint/2010/main" val="678012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704340"/>
            <a:ext cx="6217920" cy="1176020"/>
          </a:xfrm>
        </p:spPr>
        <p:txBody>
          <a:bodyPr/>
          <a:lstStyle/>
          <a:p>
            <a:r>
              <a:rPr lang="en-US"/>
              <a:t>Click to edit Master title style</a:t>
            </a:r>
          </a:p>
        </p:txBody>
      </p:sp>
      <p:sp>
        <p:nvSpPr>
          <p:cNvPr id="3" name="Subtitle 2"/>
          <p:cNvSpPr>
            <a:spLocks noGrp="1"/>
          </p:cNvSpPr>
          <p:nvPr>
            <p:ph type="subTitle" idx="1"/>
          </p:nvPr>
        </p:nvSpPr>
        <p:spPr>
          <a:xfrm>
            <a:off x="1097280" y="3108960"/>
            <a:ext cx="5120640" cy="1402080"/>
          </a:xfrm>
        </p:spPr>
        <p:txBody>
          <a:bodyPr/>
          <a:lstStyle>
            <a:lvl1pPr marL="0" indent="0" algn="ctr">
              <a:buNone/>
              <a:defRPr>
                <a:solidFill>
                  <a:schemeClr val="tx1">
                    <a:tint val="75000"/>
                  </a:schemeClr>
                </a:solidFill>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7722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842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7850" y="3525520"/>
            <a:ext cx="6217920" cy="1089660"/>
          </a:xfrm>
        </p:spPr>
        <p:txBody>
          <a:bodyPr anchor="t"/>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577850" y="2325371"/>
            <a:ext cx="6217920" cy="1200150"/>
          </a:xfrm>
        </p:spPr>
        <p:txBody>
          <a:bodyPr anchor="b"/>
          <a:lstStyle>
            <a:lvl1pPr marL="0" indent="0">
              <a:buNone/>
              <a:defRPr sz="1600">
                <a:solidFill>
                  <a:schemeClr val="tx1">
                    <a:tint val="75000"/>
                  </a:schemeClr>
                </a:solidFill>
              </a:defRPr>
            </a:lvl1pPr>
            <a:lvl2pPr marL="365760" indent="0">
              <a:buNone/>
              <a:defRPr sz="1440">
                <a:solidFill>
                  <a:schemeClr val="tx1">
                    <a:tint val="75000"/>
                  </a:schemeClr>
                </a:solidFill>
              </a:defRPr>
            </a:lvl2pPr>
            <a:lvl3pPr marL="731520" indent="0">
              <a:buNone/>
              <a:defRPr sz="1280">
                <a:solidFill>
                  <a:schemeClr val="tx1">
                    <a:tint val="75000"/>
                  </a:schemeClr>
                </a:solidFill>
              </a:defRPr>
            </a:lvl3pPr>
            <a:lvl4pPr marL="1097280" indent="0">
              <a:buNone/>
              <a:defRPr sz="1120">
                <a:solidFill>
                  <a:schemeClr val="tx1">
                    <a:tint val="75000"/>
                  </a:schemeClr>
                </a:solidFill>
              </a:defRPr>
            </a:lvl4pPr>
            <a:lvl5pPr marL="1463040" indent="0">
              <a:buNone/>
              <a:defRPr sz="1120">
                <a:solidFill>
                  <a:schemeClr val="tx1">
                    <a:tint val="75000"/>
                  </a:schemeClr>
                </a:solidFill>
              </a:defRPr>
            </a:lvl5pPr>
            <a:lvl6pPr marL="1828800" indent="0">
              <a:buNone/>
              <a:defRPr sz="1120">
                <a:solidFill>
                  <a:schemeClr val="tx1">
                    <a:tint val="75000"/>
                  </a:schemeClr>
                </a:solidFill>
              </a:defRPr>
            </a:lvl6pPr>
            <a:lvl7pPr marL="2194560" indent="0">
              <a:buNone/>
              <a:defRPr sz="1120">
                <a:solidFill>
                  <a:schemeClr val="tx1">
                    <a:tint val="75000"/>
                  </a:schemeClr>
                </a:solidFill>
              </a:defRPr>
            </a:lvl7pPr>
            <a:lvl8pPr marL="2560320" indent="0">
              <a:buNone/>
              <a:defRPr sz="1120">
                <a:solidFill>
                  <a:schemeClr val="tx1">
                    <a:tint val="75000"/>
                  </a:schemeClr>
                </a:solidFill>
              </a:defRPr>
            </a:lvl8pPr>
            <a:lvl9pPr marL="2926080" indent="0">
              <a:buNone/>
              <a:defRPr sz="1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9076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60" y="1280161"/>
            <a:ext cx="3230880" cy="3620770"/>
          </a:xfrm>
        </p:spPr>
        <p:txBody>
          <a:bodyPr/>
          <a:lstStyle>
            <a:lvl1pPr>
              <a:defRPr sz="2240"/>
            </a:lvl1pPr>
            <a:lvl2pPr>
              <a:defRPr sz="1920"/>
            </a:lvl2pPr>
            <a:lvl3pPr>
              <a:defRPr sz="160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18560" y="1280161"/>
            <a:ext cx="3230880" cy="3620770"/>
          </a:xfrm>
        </p:spPr>
        <p:txBody>
          <a:bodyPr/>
          <a:lstStyle>
            <a:lvl1pPr>
              <a:defRPr sz="2240"/>
            </a:lvl1pPr>
            <a:lvl2pPr>
              <a:defRPr sz="1920"/>
            </a:lvl2pPr>
            <a:lvl3pPr>
              <a:defRPr sz="160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9530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65760" y="1228090"/>
            <a:ext cx="3232150" cy="51181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365760" y="1739900"/>
            <a:ext cx="3232150" cy="3161030"/>
          </a:xfrm>
        </p:spPr>
        <p:txBody>
          <a:bodyPr/>
          <a:lstStyle>
            <a:lvl1pPr>
              <a:defRPr sz="1920"/>
            </a:lvl1pPr>
            <a:lvl2pPr>
              <a:defRPr sz="1600"/>
            </a:lvl2pPr>
            <a:lvl3pPr>
              <a:defRPr sz="1440"/>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716020" y="1228090"/>
            <a:ext cx="3233420" cy="51181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3716020" y="1739900"/>
            <a:ext cx="3233420" cy="3161030"/>
          </a:xfrm>
        </p:spPr>
        <p:txBody>
          <a:bodyPr/>
          <a:lstStyle>
            <a:lvl1pPr>
              <a:defRPr sz="1920"/>
            </a:lvl1pPr>
            <a:lvl2pPr>
              <a:defRPr sz="1600"/>
            </a:lvl2pPr>
            <a:lvl3pPr>
              <a:defRPr sz="1440"/>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0110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8189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0539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218440"/>
            <a:ext cx="2406650" cy="929640"/>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2860040" y="218441"/>
            <a:ext cx="4089400" cy="4682490"/>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65761" y="1148081"/>
            <a:ext cx="2406650" cy="3752850"/>
          </a:xfrm>
        </p:spPr>
        <p:txBody>
          <a:bodyPr/>
          <a:lstStyle>
            <a:lvl1pPr marL="0" indent="0">
              <a:buNone/>
              <a:defRPr sz="1120"/>
            </a:lvl1pPr>
            <a:lvl2pPr marL="365760" indent="0">
              <a:buNone/>
              <a:defRPr sz="960"/>
            </a:lvl2pPr>
            <a:lvl3pPr marL="731520" indent="0">
              <a:buNone/>
              <a:defRPr sz="800"/>
            </a:lvl3pPr>
            <a:lvl4pPr marL="1097280" indent="0">
              <a:buNone/>
              <a:defRPr sz="720"/>
            </a:lvl4pPr>
            <a:lvl5pPr marL="1463040" indent="0">
              <a:buNone/>
              <a:defRPr sz="720"/>
            </a:lvl5pPr>
            <a:lvl6pPr marL="1828800" indent="0">
              <a:buNone/>
              <a:defRPr sz="720"/>
            </a:lvl6pPr>
            <a:lvl7pPr marL="2194560" indent="0">
              <a:buNone/>
              <a:defRPr sz="720"/>
            </a:lvl7pPr>
            <a:lvl8pPr marL="2560320" indent="0">
              <a:buNone/>
              <a:defRPr sz="720"/>
            </a:lvl8pPr>
            <a:lvl9pPr marL="2926080" indent="0">
              <a:buNone/>
              <a:defRPr sz="72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3763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3830" y="3840480"/>
            <a:ext cx="4389120" cy="453390"/>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433830" y="490220"/>
            <a:ext cx="4389120" cy="3291840"/>
          </a:xfrm>
        </p:spPr>
        <p:txBody>
          <a:bodyPr/>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endParaRPr lang="en-US"/>
          </a:p>
        </p:txBody>
      </p:sp>
      <p:sp>
        <p:nvSpPr>
          <p:cNvPr id="4" name="Text Placeholder 3"/>
          <p:cNvSpPr>
            <a:spLocks noGrp="1"/>
          </p:cNvSpPr>
          <p:nvPr>
            <p:ph type="body" sz="half" idx="2"/>
          </p:nvPr>
        </p:nvSpPr>
        <p:spPr>
          <a:xfrm>
            <a:off x="1433830" y="4293870"/>
            <a:ext cx="4389120" cy="643890"/>
          </a:xfrm>
        </p:spPr>
        <p:txBody>
          <a:bodyPr/>
          <a:lstStyle>
            <a:lvl1pPr marL="0" indent="0">
              <a:buNone/>
              <a:defRPr sz="1120"/>
            </a:lvl1pPr>
            <a:lvl2pPr marL="365760" indent="0">
              <a:buNone/>
              <a:defRPr sz="960"/>
            </a:lvl2pPr>
            <a:lvl3pPr marL="731520" indent="0">
              <a:buNone/>
              <a:defRPr sz="800"/>
            </a:lvl3pPr>
            <a:lvl4pPr marL="1097280" indent="0">
              <a:buNone/>
              <a:defRPr sz="720"/>
            </a:lvl4pPr>
            <a:lvl5pPr marL="1463040" indent="0">
              <a:buNone/>
              <a:defRPr sz="720"/>
            </a:lvl5pPr>
            <a:lvl6pPr marL="1828800" indent="0">
              <a:buNone/>
              <a:defRPr sz="720"/>
            </a:lvl6pPr>
            <a:lvl7pPr marL="2194560" indent="0">
              <a:buNone/>
              <a:defRPr sz="720"/>
            </a:lvl7pPr>
            <a:lvl8pPr marL="2560320" indent="0">
              <a:buNone/>
              <a:defRPr sz="720"/>
            </a:lvl8pPr>
            <a:lvl9pPr marL="2926080" indent="0">
              <a:buNone/>
              <a:defRPr sz="72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967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012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 y="219711"/>
            <a:ext cx="1645920" cy="46812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5760" y="219711"/>
            <a:ext cx="4815840" cy="46812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6715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389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extLst>
      <p:ext uri="{BB962C8B-B14F-4D97-AF65-F5344CB8AC3E}">
        <p14:creationId xmlns:p14="http://schemas.microsoft.com/office/powerpoint/2010/main" val="218394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extLst>
      <p:ext uri="{BB962C8B-B14F-4D97-AF65-F5344CB8AC3E}">
        <p14:creationId xmlns:p14="http://schemas.microsoft.com/office/powerpoint/2010/main" val="2815050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extLst>
      <p:ext uri="{BB962C8B-B14F-4D97-AF65-F5344CB8AC3E}">
        <p14:creationId xmlns:p14="http://schemas.microsoft.com/office/powerpoint/2010/main" val="4069735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extLst>
      <p:ext uri="{BB962C8B-B14F-4D97-AF65-F5344CB8AC3E}">
        <p14:creationId xmlns:p14="http://schemas.microsoft.com/office/powerpoint/2010/main" val="966258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234618"/>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44964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219710"/>
            <a:ext cx="6583680" cy="914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65760" y="1280161"/>
            <a:ext cx="6583680" cy="36207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65760" y="5085080"/>
            <a:ext cx="1706880" cy="292100"/>
          </a:xfrm>
          <a:prstGeom prst="rect">
            <a:avLst/>
          </a:prstGeom>
        </p:spPr>
        <p:txBody>
          <a:bodyPr vert="horz" lIns="91440" tIns="45720" rIns="91440" bIns="45720" rtlCol="0" anchor="ctr"/>
          <a:lstStyle>
            <a:lvl1pPr algn="l">
              <a:defRPr sz="960">
                <a:solidFill>
                  <a:schemeClr val="tx1">
                    <a:tint val="75000"/>
                  </a:schemeClr>
                </a:solidFill>
              </a:defRPr>
            </a:lvl1pPr>
          </a:lstStyle>
          <a:p>
            <a:fld id="{1D8BD707-D9CF-40AE-B4C6-C98DA3205C09}" type="datetimeFigureOut">
              <a:rPr lang="en-US" smtClean="0"/>
              <a:pPr/>
              <a:t>3/27/2025</a:t>
            </a:fld>
            <a:endParaRPr lang="en-US"/>
          </a:p>
        </p:txBody>
      </p:sp>
      <p:sp>
        <p:nvSpPr>
          <p:cNvPr id="5" name="Footer Placeholder 4"/>
          <p:cNvSpPr>
            <a:spLocks noGrp="1"/>
          </p:cNvSpPr>
          <p:nvPr>
            <p:ph type="ftr" sz="quarter" idx="3"/>
          </p:nvPr>
        </p:nvSpPr>
        <p:spPr>
          <a:xfrm>
            <a:off x="2499360" y="5085080"/>
            <a:ext cx="2316480" cy="292100"/>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242560" y="5085080"/>
            <a:ext cx="1706880" cy="292100"/>
          </a:xfrm>
          <a:prstGeom prst="rect">
            <a:avLst/>
          </a:prstGeom>
        </p:spPr>
        <p:txBody>
          <a:bodyPr vert="horz" lIns="91440" tIns="45720" rIns="91440" bIns="45720" rtlCol="0" anchor="ctr"/>
          <a:lstStyle>
            <a:lvl1pPr algn="r">
              <a:defRPr sz="96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4893026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731520" rtl="0" eaLnBrk="1" latinLnBrk="0" hangingPunct="1">
        <a:spcBef>
          <a:spcPct val="0"/>
        </a:spcBef>
        <a:buNone/>
        <a:defRPr sz="3520" kern="1200">
          <a:solidFill>
            <a:schemeClr val="tx1"/>
          </a:solidFill>
          <a:latin typeface="+mj-lt"/>
          <a:ea typeface="+mj-ea"/>
          <a:cs typeface="+mj-cs"/>
        </a:defRPr>
      </a:lvl1pPr>
    </p:titleStyle>
    <p:bodyStyle>
      <a:lvl1pPr marL="274320" indent="-274320" algn="l" defTabSz="731520" rtl="0" eaLnBrk="1" latinLnBrk="0" hangingPunct="1">
        <a:spcBef>
          <a:spcPct val="20000"/>
        </a:spcBef>
        <a:buFont typeface="Arial" pitchFamily="34" charset="0"/>
        <a:buChar char="•"/>
        <a:defRPr sz="2560" kern="1200">
          <a:solidFill>
            <a:schemeClr val="tx1"/>
          </a:solidFill>
          <a:latin typeface="+mn-lt"/>
          <a:ea typeface="+mn-ea"/>
          <a:cs typeface="+mn-cs"/>
        </a:defRPr>
      </a:lvl1pPr>
      <a:lvl2pPr marL="594360" indent="-228600" algn="l" defTabSz="731520" rtl="0" eaLnBrk="1" latinLnBrk="0" hangingPunct="1">
        <a:spcBef>
          <a:spcPct val="20000"/>
        </a:spcBef>
        <a:buFont typeface="Arial" pitchFamily="34" charset="0"/>
        <a:buChar char="–"/>
        <a:defRPr sz="2240" kern="1200">
          <a:solidFill>
            <a:schemeClr val="tx1"/>
          </a:solidFill>
          <a:latin typeface="+mn-lt"/>
          <a:ea typeface="+mn-ea"/>
          <a:cs typeface="+mn-cs"/>
        </a:defRPr>
      </a:lvl2pPr>
      <a:lvl3pPr marL="914400" indent="-182880" algn="l" defTabSz="731520" rtl="0" eaLnBrk="1" latinLnBrk="0" hangingPunct="1">
        <a:spcBef>
          <a:spcPct val="20000"/>
        </a:spcBef>
        <a:buFont typeface="Arial" pitchFamily="34" charset="0"/>
        <a:buChar char="•"/>
        <a:defRPr sz="1920" kern="1200">
          <a:solidFill>
            <a:schemeClr val="tx1"/>
          </a:solidFill>
          <a:latin typeface="+mn-lt"/>
          <a:ea typeface="+mn-ea"/>
          <a:cs typeface="+mn-cs"/>
        </a:defRPr>
      </a:lvl3pPr>
      <a:lvl4pPr marL="12801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4592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1168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7.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4630400" cy="8229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t="-14666" b="-14666"/>
            </a:stretch>
          </a:blipFill>
        </p:spPr>
      </p:sp>
      <p:sp>
        <p:nvSpPr>
          <p:cNvPr id="3" name="Freeform 3"/>
          <p:cNvSpPr/>
          <p:nvPr/>
        </p:nvSpPr>
        <p:spPr>
          <a:xfrm rot="1048169" flipH="1">
            <a:off x="-1584551" y="6906668"/>
            <a:ext cx="6705463" cy="2645864"/>
          </a:xfrm>
          <a:custGeom>
            <a:avLst/>
            <a:gdLst/>
            <a:ahLst/>
            <a:cxnLst/>
            <a:rect l="l" t="t" r="r" b="b"/>
            <a:pathLst>
              <a:path w="8381829" h="3307330">
                <a:moveTo>
                  <a:pt x="8381829" y="0"/>
                </a:moveTo>
                <a:lnTo>
                  <a:pt x="0" y="0"/>
                </a:lnTo>
                <a:lnTo>
                  <a:pt x="0" y="3307330"/>
                </a:lnTo>
                <a:lnTo>
                  <a:pt x="8381829" y="3307330"/>
                </a:lnTo>
                <a:lnTo>
                  <a:pt x="8381829" y="0"/>
                </a:lnTo>
                <a:close/>
              </a:path>
            </a:pathLst>
          </a:custGeom>
          <a:blipFill>
            <a:blip r:embed="rId4">
              <a:duotone>
                <a:schemeClr val="accent3">
                  <a:shade val="45000"/>
                  <a:satMod val="135000"/>
                </a:schemeClr>
                <a:prstClr val="white"/>
              </a:duotone>
            </a:blip>
            <a:stretch>
              <a:fillRect/>
            </a:stretch>
          </a:blipFill>
        </p:spPr>
      </p:sp>
      <p:sp>
        <p:nvSpPr>
          <p:cNvPr id="4" name="Freeform 4"/>
          <p:cNvSpPr/>
          <p:nvPr/>
        </p:nvSpPr>
        <p:spPr>
          <a:xfrm rot="392979" flipH="1">
            <a:off x="-191531" y="-2205269"/>
            <a:ext cx="16468526" cy="3684833"/>
          </a:xfrm>
          <a:custGeom>
            <a:avLst/>
            <a:gdLst/>
            <a:ahLst/>
            <a:cxnLst/>
            <a:rect l="l" t="t" r="r" b="b"/>
            <a:pathLst>
              <a:path w="20585658" h="4606041">
                <a:moveTo>
                  <a:pt x="20585658" y="0"/>
                </a:moveTo>
                <a:lnTo>
                  <a:pt x="0" y="0"/>
                </a:lnTo>
                <a:lnTo>
                  <a:pt x="0" y="4606041"/>
                </a:lnTo>
                <a:lnTo>
                  <a:pt x="20585658" y="4606041"/>
                </a:lnTo>
                <a:lnTo>
                  <a:pt x="20585658" y="0"/>
                </a:lnTo>
                <a:close/>
              </a:path>
            </a:pathLst>
          </a:custGeom>
          <a:blipFill>
            <a:blip r:embed="rId5">
              <a:duotone>
                <a:schemeClr val="accent5">
                  <a:shade val="45000"/>
                  <a:satMod val="135000"/>
                </a:schemeClr>
                <a:prstClr val="white"/>
              </a:duotone>
            </a:blip>
            <a:stretch>
              <a:fillRect/>
            </a:stretch>
          </a:blipFill>
        </p:spPr>
      </p:sp>
      <p:sp>
        <p:nvSpPr>
          <p:cNvPr id="5" name="Freeform 5"/>
          <p:cNvSpPr/>
          <p:nvPr/>
        </p:nvSpPr>
        <p:spPr>
          <a:xfrm rot="-575395">
            <a:off x="8727454" y="7478276"/>
            <a:ext cx="8474168" cy="2701141"/>
          </a:xfrm>
          <a:custGeom>
            <a:avLst/>
            <a:gdLst/>
            <a:ahLst/>
            <a:cxnLst/>
            <a:rect l="l" t="t" r="r" b="b"/>
            <a:pathLst>
              <a:path w="10592710" h="3376426">
                <a:moveTo>
                  <a:pt x="0" y="0"/>
                </a:moveTo>
                <a:lnTo>
                  <a:pt x="10592710" y="0"/>
                </a:lnTo>
                <a:lnTo>
                  <a:pt x="10592710" y="3376426"/>
                </a:lnTo>
                <a:lnTo>
                  <a:pt x="0" y="3376426"/>
                </a:lnTo>
                <a:lnTo>
                  <a:pt x="0" y="0"/>
                </a:lnTo>
                <a:close/>
              </a:path>
            </a:pathLst>
          </a:custGeom>
          <a:blipFill>
            <a:blip r:embed="rId6">
              <a:duotone>
                <a:schemeClr val="accent6">
                  <a:shade val="45000"/>
                  <a:satMod val="135000"/>
                </a:schemeClr>
                <a:prstClr val="white"/>
              </a:duotone>
            </a:blip>
            <a:stretch>
              <a:fillRect/>
            </a:stretch>
          </a:blipFill>
        </p:spPr>
      </p:sp>
      <p:sp>
        <p:nvSpPr>
          <p:cNvPr id="6" name="Freeform 6"/>
          <p:cNvSpPr/>
          <p:nvPr/>
        </p:nvSpPr>
        <p:spPr>
          <a:xfrm>
            <a:off x="1567226" y="1261265"/>
            <a:ext cx="11495949" cy="6098456"/>
          </a:xfrm>
          <a:custGeom>
            <a:avLst/>
            <a:gdLst/>
            <a:ahLst/>
            <a:cxnLst/>
            <a:rect l="l" t="t" r="r" b="b"/>
            <a:pathLst>
              <a:path w="14369936" h="6331753">
                <a:moveTo>
                  <a:pt x="0" y="0"/>
                </a:moveTo>
                <a:lnTo>
                  <a:pt x="14369936" y="0"/>
                </a:lnTo>
                <a:lnTo>
                  <a:pt x="14369936" y="6331753"/>
                </a:lnTo>
                <a:lnTo>
                  <a:pt x="0" y="6331753"/>
                </a:lnTo>
                <a:lnTo>
                  <a:pt x="0" y="0"/>
                </a:lnTo>
                <a:close/>
              </a:path>
            </a:pathLst>
          </a:custGeom>
          <a:blipFill>
            <a:blip r:embed="rId7"/>
            <a:stretch>
              <a:fillRect/>
            </a:stretch>
          </a:blipFill>
        </p:spPr>
      </p:sp>
      <p:sp>
        <p:nvSpPr>
          <p:cNvPr id="7" name="Freeform 7"/>
          <p:cNvSpPr/>
          <p:nvPr/>
        </p:nvSpPr>
        <p:spPr>
          <a:xfrm>
            <a:off x="10218465" y="6787848"/>
            <a:ext cx="2205133" cy="250834"/>
          </a:xfrm>
          <a:custGeom>
            <a:avLst/>
            <a:gdLst/>
            <a:ahLst/>
            <a:cxnLst/>
            <a:rect l="l" t="t" r="r" b="b"/>
            <a:pathLst>
              <a:path w="2756416" h="313542">
                <a:moveTo>
                  <a:pt x="0" y="0"/>
                </a:moveTo>
                <a:lnTo>
                  <a:pt x="2756416" y="0"/>
                </a:lnTo>
                <a:lnTo>
                  <a:pt x="2756416" y="313543"/>
                </a:lnTo>
                <a:lnTo>
                  <a:pt x="0" y="313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1692224" y="1893813"/>
            <a:ext cx="11245950" cy="512961"/>
          </a:xfrm>
          <a:prstGeom prst="rect">
            <a:avLst/>
          </a:prstGeom>
        </p:spPr>
        <p:txBody>
          <a:bodyPr wrap="square" lIns="0" tIns="0" rIns="0" bIns="0" rtlCol="0" anchor="t">
            <a:spAutoFit/>
          </a:bodyPr>
          <a:lstStyle/>
          <a:p>
            <a:pPr algn="ctr" defTabSz="731520">
              <a:lnSpc>
                <a:spcPts val="4000"/>
              </a:lnSpc>
            </a:pPr>
            <a:r>
              <a:rPr lang="el-GR" sz="3400" b="1" dirty="0">
                <a:solidFill>
                  <a:srgbClr val="000000"/>
                </a:solidFill>
                <a:latin typeface="Heading Now 71-78 Bold"/>
                <a:ea typeface="Heading Now 71-78 Bold"/>
                <a:cs typeface="Heading Now 71-78 Bold"/>
                <a:sym typeface="Heading Now 71-78 Bold"/>
              </a:rPr>
              <a:t>Ανακοίνωση για ακύρωση μαθήματος λόγω καιρού</a:t>
            </a:r>
          </a:p>
        </p:txBody>
      </p:sp>
      <p:sp>
        <p:nvSpPr>
          <p:cNvPr id="9" name="TextBox 9"/>
          <p:cNvSpPr txBox="1"/>
          <p:nvPr/>
        </p:nvSpPr>
        <p:spPr>
          <a:xfrm>
            <a:off x="1998751" y="2302589"/>
            <a:ext cx="10632897" cy="4415055"/>
          </a:xfrm>
          <a:prstGeom prst="rect">
            <a:avLst/>
          </a:prstGeom>
        </p:spPr>
        <p:txBody>
          <a:bodyPr wrap="square" lIns="0" tIns="0" rIns="0" bIns="0" rtlCol="0" anchor="t">
            <a:spAutoFit/>
          </a:bodyPr>
          <a:lstStyle/>
          <a:p>
            <a:endParaRPr lang="el-GR" sz="2000" dirty="0"/>
          </a:p>
          <a:p>
            <a:pPr marL="285750" indent="-285750">
              <a:lnSpc>
                <a:spcPct val="150000"/>
              </a:lnSpc>
              <a:buFont typeface="Wingdings" panose="05000000000000000000" pitchFamily="2" charset="2"/>
              <a:buChar char="v"/>
            </a:pPr>
            <a:r>
              <a:rPr lang="el-GR" sz="2000" dirty="0"/>
              <a:t>«Ανακοινώνεται ότι, λόγω δυσμενών καιρικών συνθηκών, τα μαθήματα της Πέμπτης 10 Μαρτίου δεν θα πραγματοποιηθούν. Παρακαλούμε τους μαθητές να παρακολουθούν τις επίσημες ενημερώσεις για περαιτέρω οδηγίες.»</a:t>
            </a:r>
          </a:p>
          <a:p>
            <a:pPr marL="285750" indent="-285750">
              <a:lnSpc>
                <a:spcPct val="150000"/>
              </a:lnSpc>
              <a:buFont typeface="Wingdings" panose="05000000000000000000" pitchFamily="2" charset="2"/>
              <a:buChar char="v"/>
            </a:pPr>
            <a:r>
              <a:rPr lang="el-GR" sz="2000" dirty="0"/>
              <a:t>«Παιδιά, αύριο δεν έχουμε μάθημα λόγω του καιρού! Μείνετε σπίτι και χαλαρώστε!»</a:t>
            </a:r>
          </a:p>
          <a:p>
            <a:pPr marL="285750" indent="-285750">
              <a:lnSpc>
                <a:spcPct val="150000"/>
              </a:lnSpc>
              <a:buFont typeface="Wingdings" panose="05000000000000000000" pitchFamily="2" charset="2"/>
              <a:buChar char="v"/>
            </a:pPr>
            <a:r>
              <a:rPr lang="el-GR" sz="2000" dirty="0"/>
              <a:t>«Η φύση αγρίεψε, σκεπάζοντας τη γη με την οργή της. Οι δρόμοι χάθηκαν κάτω από το λευκό πέπλο του χιονιού, και τα σχολεία σίγησαν, αφήνοντας τους μαθητές να απολαύσουν μια μέρα ξεκούρασης, μακριά από τη ρουτίνα της γνώσης.»</a:t>
            </a:r>
          </a:p>
          <a:p>
            <a:pPr marL="285750" indent="-285750">
              <a:lnSpc>
                <a:spcPct val="150000"/>
              </a:lnSpc>
              <a:buFont typeface="Wingdings" panose="05000000000000000000" pitchFamily="2" charset="2"/>
              <a:buChar char="v"/>
            </a:pPr>
            <a:r>
              <a:rPr lang="el-GR" sz="2000" dirty="0"/>
              <a:t>«Ο καιρός αποφάσισε να μας κάνει το χατίρι! Το σχολείο κλείνει, και εμείς αποχαιρετούμε τα βιβλία μας – έστω και για μια μέρα! Πιάστε κουβέρτες, ζεστή σοκολάτα και </a:t>
            </a:r>
            <a:r>
              <a:rPr lang="el-GR" sz="2000" dirty="0" err="1"/>
              <a:t>Netflix</a:t>
            </a:r>
            <a:r>
              <a:rPr lang="el-GR" sz="2000"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4630400" cy="8229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sp>
      <p:sp>
        <p:nvSpPr>
          <p:cNvPr id="3" name="Freeform 3"/>
          <p:cNvSpPr/>
          <p:nvPr/>
        </p:nvSpPr>
        <p:spPr>
          <a:xfrm>
            <a:off x="-392919" y="1490981"/>
            <a:ext cx="5619061" cy="5583942"/>
          </a:xfrm>
          <a:custGeom>
            <a:avLst/>
            <a:gdLst/>
            <a:ahLst/>
            <a:cxnLst/>
            <a:rect l="l" t="t" r="r" b="b"/>
            <a:pathLst>
              <a:path w="7023826" h="6979927">
                <a:moveTo>
                  <a:pt x="0" y="0"/>
                </a:moveTo>
                <a:lnTo>
                  <a:pt x="7023826" y="0"/>
                </a:lnTo>
                <a:lnTo>
                  <a:pt x="7023826" y="6979927"/>
                </a:lnTo>
                <a:lnTo>
                  <a:pt x="0" y="6979927"/>
                </a:lnTo>
                <a:lnTo>
                  <a:pt x="0" y="0"/>
                </a:lnTo>
                <a:close/>
              </a:path>
            </a:pathLst>
          </a:custGeom>
          <a:blipFill>
            <a:blip r:embed="rId3"/>
            <a:stretch>
              <a:fillRect/>
            </a:stretch>
          </a:blipFill>
        </p:spPr>
      </p:sp>
      <p:sp>
        <p:nvSpPr>
          <p:cNvPr id="4" name="Freeform 4"/>
          <p:cNvSpPr/>
          <p:nvPr/>
        </p:nvSpPr>
        <p:spPr>
          <a:xfrm>
            <a:off x="4315143" y="2319423"/>
            <a:ext cx="5619061" cy="5583942"/>
          </a:xfrm>
          <a:custGeom>
            <a:avLst/>
            <a:gdLst/>
            <a:ahLst/>
            <a:cxnLst/>
            <a:rect l="l" t="t" r="r" b="b"/>
            <a:pathLst>
              <a:path w="7023826" h="6979927">
                <a:moveTo>
                  <a:pt x="0" y="0"/>
                </a:moveTo>
                <a:lnTo>
                  <a:pt x="7023826" y="0"/>
                </a:lnTo>
                <a:lnTo>
                  <a:pt x="7023826" y="6979927"/>
                </a:lnTo>
                <a:lnTo>
                  <a:pt x="0" y="6979927"/>
                </a:lnTo>
                <a:lnTo>
                  <a:pt x="0" y="0"/>
                </a:lnTo>
                <a:close/>
              </a:path>
            </a:pathLst>
          </a:custGeom>
          <a:blipFill>
            <a:blip r:embed="rId3"/>
            <a:stretch>
              <a:fillRect/>
            </a:stretch>
          </a:blipFill>
        </p:spPr>
      </p:sp>
      <p:sp>
        <p:nvSpPr>
          <p:cNvPr id="5" name="Freeform 5"/>
          <p:cNvSpPr/>
          <p:nvPr/>
        </p:nvSpPr>
        <p:spPr>
          <a:xfrm>
            <a:off x="9152182" y="1490981"/>
            <a:ext cx="5619061" cy="5583942"/>
          </a:xfrm>
          <a:custGeom>
            <a:avLst/>
            <a:gdLst/>
            <a:ahLst/>
            <a:cxnLst/>
            <a:rect l="l" t="t" r="r" b="b"/>
            <a:pathLst>
              <a:path w="7023826" h="6979927">
                <a:moveTo>
                  <a:pt x="0" y="0"/>
                </a:moveTo>
                <a:lnTo>
                  <a:pt x="7023826" y="0"/>
                </a:lnTo>
                <a:lnTo>
                  <a:pt x="7023826" y="6979927"/>
                </a:lnTo>
                <a:lnTo>
                  <a:pt x="0" y="6979927"/>
                </a:lnTo>
                <a:lnTo>
                  <a:pt x="0" y="0"/>
                </a:lnTo>
                <a:close/>
              </a:path>
            </a:pathLst>
          </a:custGeom>
          <a:blipFill>
            <a:blip r:embed="rId3"/>
            <a:stretch>
              <a:fillRect/>
            </a:stretch>
          </a:blipFill>
        </p:spPr>
      </p:sp>
      <p:sp>
        <p:nvSpPr>
          <p:cNvPr id="6" name="Freeform 6"/>
          <p:cNvSpPr/>
          <p:nvPr/>
        </p:nvSpPr>
        <p:spPr>
          <a:xfrm>
            <a:off x="11721250" y="1685305"/>
            <a:ext cx="633326" cy="634118"/>
          </a:xfrm>
          <a:custGeom>
            <a:avLst/>
            <a:gdLst/>
            <a:ahLst/>
            <a:cxnLst/>
            <a:rect l="l" t="t" r="r" b="b"/>
            <a:pathLst>
              <a:path w="791657" h="792648">
                <a:moveTo>
                  <a:pt x="0" y="0"/>
                </a:moveTo>
                <a:lnTo>
                  <a:pt x="791657" y="0"/>
                </a:lnTo>
                <a:lnTo>
                  <a:pt x="791657" y="792648"/>
                </a:lnTo>
                <a:lnTo>
                  <a:pt x="0" y="792648"/>
                </a:lnTo>
                <a:lnTo>
                  <a:pt x="0" y="0"/>
                </a:lnTo>
                <a:close/>
              </a:path>
            </a:pathLst>
          </a:custGeom>
          <a:blipFill>
            <a:blip r:embed="rId4">
              <a:duotone>
                <a:prstClr val="black"/>
                <a:schemeClr val="accent6">
                  <a:tint val="45000"/>
                  <a:satMod val="400000"/>
                </a:schemeClr>
              </a:duotone>
            </a:blip>
            <a:stretch>
              <a:fillRect/>
            </a:stretch>
          </a:blipFill>
        </p:spPr>
      </p:sp>
      <p:sp>
        <p:nvSpPr>
          <p:cNvPr id="7" name="Freeform 7"/>
          <p:cNvSpPr/>
          <p:nvPr/>
        </p:nvSpPr>
        <p:spPr>
          <a:xfrm>
            <a:off x="2099949" y="1685305"/>
            <a:ext cx="633326" cy="634118"/>
          </a:xfrm>
          <a:custGeom>
            <a:avLst/>
            <a:gdLst/>
            <a:ahLst/>
            <a:cxnLst/>
            <a:rect l="l" t="t" r="r" b="b"/>
            <a:pathLst>
              <a:path w="791657" h="792648">
                <a:moveTo>
                  <a:pt x="0" y="0"/>
                </a:moveTo>
                <a:lnTo>
                  <a:pt x="791657" y="0"/>
                </a:lnTo>
                <a:lnTo>
                  <a:pt x="791657" y="792648"/>
                </a:lnTo>
                <a:lnTo>
                  <a:pt x="0" y="792648"/>
                </a:lnTo>
                <a:lnTo>
                  <a:pt x="0" y="0"/>
                </a:lnTo>
                <a:close/>
              </a:path>
            </a:pathLst>
          </a:custGeom>
          <a:blipFill>
            <a:blip r:embed="rId4">
              <a:duotone>
                <a:prstClr val="black"/>
                <a:schemeClr val="accent3">
                  <a:tint val="45000"/>
                  <a:satMod val="400000"/>
                </a:schemeClr>
              </a:duotone>
            </a:blip>
            <a:stretch>
              <a:fillRect/>
            </a:stretch>
          </a:blipFill>
        </p:spPr>
      </p:sp>
      <p:sp>
        <p:nvSpPr>
          <p:cNvPr id="8" name="Freeform 8"/>
          <p:cNvSpPr/>
          <p:nvPr/>
        </p:nvSpPr>
        <p:spPr>
          <a:xfrm>
            <a:off x="6058058" y="2319424"/>
            <a:ext cx="2514286" cy="849220"/>
          </a:xfrm>
          <a:custGeom>
            <a:avLst/>
            <a:gdLst/>
            <a:ahLst/>
            <a:cxnLst/>
            <a:rect l="l" t="t" r="r" b="b"/>
            <a:pathLst>
              <a:path w="3142857" h="1061525">
                <a:moveTo>
                  <a:pt x="0" y="0"/>
                </a:moveTo>
                <a:lnTo>
                  <a:pt x="3142856" y="0"/>
                </a:lnTo>
                <a:lnTo>
                  <a:pt x="3142856" y="1061525"/>
                </a:lnTo>
                <a:lnTo>
                  <a:pt x="0" y="1061525"/>
                </a:lnTo>
                <a:lnTo>
                  <a:pt x="0" y="0"/>
                </a:lnTo>
                <a:close/>
              </a:path>
            </a:pathLst>
          </a:custGeom>
          <a:blipFill>
            <a:blip r:embed="rId5">
              <a:duotone>
                <a:prstClr val="black"/>
                <a:schemeClr val="accent5">
                  <a:tint val="45000"/>
                  <a:satMod val="400000"/>
                </a:schemeClr>
              </a:duotone>
            </a:blip>
            <a:stretch>
              <a:fillRect/>
            </a:stretch>
          </a:blipFill>
        </p:spPr>
      </p:sp>
      <p:sp>
        <p:nvSpPr>
          <p:cNvPr id="9" name="TextBox 9"/>
          <p:cNvSpPr txBox="1"/>
          <p:nvPr/>
        </p:nvSpPr>
        <p:spPr>
          <a:xfrm>
            <a:off x="625422" y="788679"/>
            <a:ext cx="11729154" cy="564257"/>
          </a:xfrm>
          <a:prstGeom prst="rect">
            <a:avLst/>
          </a:prstGeom>
        </p:spPr>
        <p:txBody>
          <a:bodyPr wrap="square" lIns="0" tIns="0" rIns="0" bIns="0" rtlCol="0" anchor="t">
            <a:spAutoFit/>
          </a:bodyPr>
          <a:lstStyle/>
          <a:p>
            <a:pPr defTabSz="731520">
              <a:lnSpc>
                <a:spcPts val="4400"/>
              </a:lnSpc>
            </a:pPr>
            <a:r>
              <a:rPr lang="el-GR" sz="4400" b="1" dirty="0">
                <a:solidFill>
                  <a:srgbClr val="1E1D1D"/>
                </a:solidFill>
                <a:latin typeface="Arimo Bold"/>
                <a:ea typeface="Arimo Bold"/>
                <a:cs typeface="Arimo Bold"/>
                <a:sym typeface="Arimo Bold"/>
              </a:rPr>
              <a:t>Το Ειρωνικό και Χιουμοριστικό Ύφος</a:t>
            </a:r>
          </a:p>
        </p:txBody>
      </p:sp>
      <p:sp>
        <p:nvSpPr>
          <p:cNvPr id="10" name="TextBox 10"/>
          <p:cNvSpPr txBox="1"/>
          <p:nvPr/>
        </p:nvSpPr>
        <p:spPr>
          <a:xfrm rot="5322">
            <a:off x="470955" y="3151590"/>
            <a:ext cx="4052157" cy="3044616"/>
          </a:xfrm>
          <a:prstGeom prst="rect">
            <a:avLst/>
          </a:prstGeom>
        </p:spPr>
        <p:txBody>
          <a:bodyPr lIns="0" tIns="0" rIns="0" bIns="0" rtlCol="0" anchor="t">
            <a:spAutoFit/>
          </a:bodyPr>
          <a:lstStyle/>
          <a:p>
            <a:pPr algn="ctr" defTabSz="731520">
              <a:lnSpc>
                <a:spcPts val="3023"/>
              </a:lnSpc>
              <a:spcBef>
                <a:spcPct val="0"/>
              </a:spcBef>
            </a:pPr>
            <a:r>
              <a:rPr lang="el-GR" sz="2159" dirty="0">
                <a:solidFill>
                  <a:srgbClr val="1E1D1D"/>
                </a:solidFill>
                <a:latin typeface="Inter"/>
                <a:ea typeface="Inter"/>
                <a:cs typeface="Inter"/>
                <a:sym typeface="Inter"/>
              </a:rPr>
              <a:t>Το ειρωνικό ύφος χαρακτηρίζεται από υπαινιγμούς και υπονοούμενα που αντιστρέφουν το κυριολεκτικό νόημα. Χρησιμοποιεί λέξεις και φράσεις που κοροϊδεύουν πρόσωπα και καταστάσεις, συχνά μέσω εισαγωγικών ή θαυμαστικών.</a:t>
            </a:r>
          </a:p>
        </p:txBody>
      </p:sp>
      <p:sp>
        <p:nvSpPr>
          <p:cNvPr id="11" name="TextBox 11"/>
          <p:cNvSpPr txBox="1"/>
          <p:nvPr/>
        </p:nvSpPr>
        <p:spPr>
          <a:xfrm rot="5322">
            <a:off x="5228191" y="3980033"/>
            <a:ext cx="4052157" cy="3044616"/>
          </a:xfrm>
          <a:prstGeom prst="rect">
            <a:avLst/>
          </a:prstGeom>
        </p:spPr>
        <p:txBody>
          <a:bodyPr lIns="0" tIns="0" rIns="0" bIns="0" rtlCol="0" anchor="t">
            <a:spAutoFit/>
          </a:bodyPr>
          <a:lstStyle/>
          <a:p>
            <a:pPr algn="ctr" defTabSz="731520">
              <a:lnSpc>
                <a:spcPts val="3023"/>
              </a:lnSpc>
              <a:spcBef>
                <a:spcPct val="0"/>
              </a:spcBef>
            </a:pPr>
            <a:r>
              <a:rPr lang="el-GR" sz="2159" dirty="0">
                <a:solidFill>
                  <a:srgbClr val="1E1D1D"/>
                </a:solidFill>
                <a:latin typeface="Inter"/>
                <a:ea typeface="Inter"/>
                <a:cs typeface="Inter"/>
                <a:sym typeface="Inter"/>
              </a:rPr>
              <a:t>Το χιουμοριστικό ύφος επιστρατεύει εκφράσεις που προάγουν το γέλιο και τη διασκέδαση. Βασίζεται στη μεταφορική γλώσσα, τις ζωντανές περιγραφές και το καθημερινό λεξιλόγιο με στοιχεία </a:t>
            </a:r>
            <a:r>
              <a:rPr lang="el-GR" sz="2159" dirty="0" err="1">
                <a:solidFill>
                  <a:srgbClr val="1E1D1D"/>
                </a:solidFill>
                <a:latin typeface="Inter"/>
                <a:ea typeface="Inter"/>
                <a:cs typeface="Inter"/>
                <a:sym typeface="Inter"/>
              </a:rPr>
              <a:t>προφορικότητας</a:t>
            </a:r>
            <a:r>
              <a:rPr lang="el-GR" sz="2159" dirty="0">
                <a:solidFill>
                  <a:srgbClr val="1E1D1D"/>
                </a:solidFill>
                <a:latin typeface="Inter"/>
                <a:ea typeface="Inter"/>
                <a:cs typeface="Inter"/>
                <a:sym typeface="Inter"/>
              </a:rPr>
              <a:t>.</a:t>
            </a:r>
          </a:p>
        </p:txBody>
      </p:sp>
      <p:sp>
        <p:nvSpPr>
          <p:cNvPr id="12" name="TextBox 12"/>
          <p:cNvSpPr txBox="1"/>
          <p:nvPr/>
        </p:nvSpPr>
        <p:spPr>
          <a:xfrm rot="5322">
            <a:off x="9935634" y="2502247"/>
            <a:ext cx="4052157" cy="3814057"/>
          </a:xfrm>
          <a:prstGeom prst="rect">
            <a:avLst/>
          </a:prstGeom>
        </p:spPr>
        <p:txBody>
          <a:bodyPr lIns="0" tIns="0" rIns="0" bIns="0" rtlCol="0" anchor="t">
            <a:spAutoFit/>
          </a:bodyPr>
          <a:lstStyle/>
          <a:p>
            <a:pPr algn="ctr" defTabSz="731520">
              <a:lnSpc>
                <a:spcPts val="3023"/>
              </a:lnSpc>
              <a:spcBef>
                <a:spcPct val="0"/>
              </a:spcBef>
            </a:pPr>
            <a:r>
              <a:rPr lang="el-GR" sz="2159" dirty="0">
                <a:solidFill>
                  <a:srgbClr val="1E1D1D"/>
                </a:solidFill>
                <a:latin typeface="Inter"/>
                <a:ea typeface="Inter"/>
                <a:cs typeface="Inter"/>
                <a:sym typeface="Inter"/>
              </a:rPr>
              <a:t>Και τα δύο είδη ύφους απαντώνται σε λογοτεχνικά κείμενα, κωμικά σκετς, σατιρικά άρθρα και καθημερινές συνομιλίες. Απαιτούν κοινό πολιτισμικό υπόβαθρο μεταξύ πομπού και δέκτη και συχνά αποτελούν ισχυρά μέσα κοινωνικής κριτικής και ψυχαγωγίας.</a:t>
            </a:r>
          </a:p>
        </p:txBody>
      </p:sp>
      <p:sp>
        <p:nvSpPr>
          <p:cNvPr id="13" name="TextBox 13"/>
          <p:cNvSpPr txBox="1"/>
          <p:nvPr/>
        </p:nvSpPr>
        <p:spPr>
          <a:xfrm rot="5322">
            <a:off x="469802" y="2654931"/>
            <a:ext cx="4055065" cy="375487"/>
          </a:xfrm>
          <a:prstGeom prst="rect">
            <a:avLst/>
          </a:prstGeom>
        </p:spPr>
        <p:txBody>
          <a:bodyPr lIns="0" tIns="0" rIns="0" bIns="0" rtlCol="0" anchor="t">
            <a:spAutoFit/>
          </a:bodyPr>
          <a:lstStyle/>
          <a:p>
            <a:pPr algn="ctr" defTabSz="731520">
              <a:lnSpc>
                <a:spcPts val="3247"/>
              </a:lnSpc>
              <a:spcBef>
                <a:spcPct val="0"/>
              </a:spcBef>
            </a:pPr>
            <a:r>
              <a:rPr lang="el-GR" sz="2319" b="1" dirty="0">
                <a:solidFill>
                  <a:srgbClr val="1E1D1D"/>
                </a:solidFill>
                <a:latin typeface="Inter Bold"/>
                <a:ea typeface="Inter Bold"/>
                <a:cs typeface="Inter Bold"/>
                <a:sym typeface="Inter Bold"/>
              </a:rPr>
              <a:t>Ειρωνικό Ύφος</a:t>
            </a:r>
          </a:p>
        </p:txBody>
      </p:sp>
      <p:sp>
        <p:nvSpPr>
          <p:cNvPr id="14" name="TextBox 14"/>
          <p:cNvSpPr txBox="1"/>
          <p:nvPr/>
        </p:nvSpPr>
        <p:spPr>
          <a:xfrm rot="5322">
            <a:off x="5227038" y="3483373"/>
            <a:ext cx="4055065" cy="375487"/>
          </a:xfrm>
          <a:prstGeom prst="rect">
            <a:avLst/>
          </a:prstGeom>
        </p:spPr>
        <p:txBody>
          <a:bodyPr lIns="0" tIns="0" rIns="0" bIns="0" rtlCol="0" anchor="t">
            <a:spAutoFit/>
          </a:bodyPr>
          <a:lstStyle/>
          <a:p>
            <a:pPr algn="ctr" defTabSz="731520">
              <a:lnSpc>
                <a:spcPts val="3247"/>
              </a:lnSpc>
              <a:spcBef>
                <a:spcPct val="0"/>
              </a:spcBef>
            </a:pPr>
            <a:r>
              <a:rPr lang="el-GR" sz="2319" b="1" dirty="0">
                <a:solidFill>
                  <a:srgbClr val="1E1D1D"/>
                </a:solidFill>
                <a:latin typeface="Inter Bold"/>
                <a:ea typeface="Inter Bold"/>
                <a:cs typeface="Inter Bold"/>
                <a:sym typeface="Inter Bold"/>
              </a:rPr>
              <a:t>Χιουμοριστικό Ύφος</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709409" y="1468640"/>
            <a:ext cx="4308611" cy="5141331"/>
            <a:chOff x="0" y="0"/>
            <a:chExt cx="1418473" cy="1692619"/>
          </a:xfrm>
        </p:grpSpPr>
        <p:sp>
          <p:nvSpPr>
            <p:cNvPr id="3" name="Freeform 3"/>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DBE5EA"/>
            </a:solidFill>
          </p:spPr>
        </p:sp>
        <p:sp>
          <p:nvSpPr>
            <p:cNvPr id="4" name="TextBox 4"/>
            <p:cNvSpPr txBox="1"/>
            <p:nvPr/>
          </p:nvSpPr>
          <p:spPr>
            <a:xfrm>
              <a:off x="0" y="-123825"/>
              <a:ext cx="1418473" cy="1816444"/>
            </a:xfrm>
            <a:prstGeom prst="rect">
              <a:avLst/>
            </a:prstGeom>
          </p:spPr>
          <p:txBody>
            <a:bodyPr lIns="40640" tIns="40640" rIns="40640" bIns="40640" rtlCol="0" anchor="ctr"/>
            <a:lstStyle/>
            <a:p>
              <a:pPr algn="ctr" defTabSz="731520">
                <a:lnSpc>
                  <a:spcPts val="3263"/>
                </a:lnSpc>
              </a:pPr>
              <a:endParaRPr sz="1440">
                <a:solidFill>
                  <a:prstClr val="black"/>
                </a:solidFill>
                <a:latin typeface="Calibri"/>
              </a:endParaRPr>
            </a:p>
          </p:txBody>
        </p:sp>
      </p:grpSp>
      <p:grpSp>
        <p:nvGrpSpPr>
          <p:cNvPr id="6" name="Group 6"/>
          <p:cNvGrpSpPr/>
          <p:nvPr/>
        </p:nvGrpSpPr>
        <p:grpSpPr>
          <a:xfrm>
            <a:off x="5160895" y="1468640"/>
            <a:ext cx="4308611" cy="5141331"/>
            <a:chOff x="0" y="0"/>
            <a:chExt cx="1418473" cy="1692619"/>
          </a:xfrm>
        </p:grpSpPr>
        <p:sp>
          <p:nvSpPr>
            <p:cNvPr id="7" name="Freeform 7"/>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A9BECB"/>
            </a:solidFill>
          </p:spPr>
        </p:sp>
        <p:sp>
          <p:nvSpPr>
            <p:cNvPr id="8" name="TextBox 8"/>
            <p:cNvSpPr txBox="1"/>
            <p:nvPr/>
          </p:nvSpPr>
          <p:spPr>
            <a:xfrm>
              <a:off x="0" y="-123825"/>
              <a:ext cx="1418473" cy="1816444"/>
            </a:xfrm>
            <a:prstGeom prst="rect">
              <a:avLst/>
            </a:prstGeom>
          </p:spPr>
          <p:txBody>
            <a:bodyPr lIns="40640" tIns="40640" rIns="40640" bIns="40640" rtlCol="0" anchor="ctr"/>
            <a:lstStyle/>
            <a:p>
              <a:pPr algn="ctr" defTabSz="731520">
                <a:lnSpc>
                  <a:spcPts val="3263"/>
                </a:lnSpc>
              </a:pPr>
              <a:endParaRPr sz="1440">
                <a:solidFill>
                  <a:prstClr val="black"/>
                </a:solidFill>
                <a:latin typeface="Calibri"/>
              </a:endParaRPr>
            </a:p>
          </p:txBody>
        </p:sp>
      </p:grpSp>
      <p:grpSp>
        <p:nvGrpSpPr>
          <p:cNvPr id="10" name="Group 10"/>
          <p:cNvGrpSpPr/>
          <p:nvPr/>
        </p:nvGrpSpPr>
        <p:grpSpPr>
          <a:xfrm>
            <a:off x="9612380" y="1468640"/>
            <a:ext cx="4308611" cy="5141331"/>
            <a:chOff x="0" y="0"/>
            <a:chExt cx="1418473" cy="1692619"/>
          </a:xfrm>
        </p:grpSpPr>
        <p:sp>
          <p:nvSpPr>
            <p:cNvPr id="11" name="Freeform 11"/>
            <p:cNvSpPr/>
            <p:nvPr/>
          </p:nvSpPr>
          <p:spPr>
            <a:xfrm>
              <a:off x="0" y="0"/>
              <a:ext cx="1418473" cy="1692619"/>
            </a:xfrm>
            <a:custGeom>
              <a:avLst/>
              <a:gdLst/>
              <a:ahLst/>
              <a:cxnLst/>
              <a:rect l="l" t="t" r="r" b="b"/>
              <a:pathLst>
                <a:path w="1418473" h="1692619">
                  <a:moveTo>
                    <a:pt x="73311" y="0"/>
                  </a:moveTo>
                  <a:lnTo>
                    <a:pt x="1345161" y="0"/>
                  </a:lnTo>
                  <a:cubicBezTo>
                    <a:pt x="1364605" y="0"/>
                    <a:pt x="1383252" y="7724"/>
                    <a:pt x="1397000" y="21472"/>
                  </a:cubicBezTo>
                  <a:cubicBezTo>
                    <a:pt x="1410749" y="35221"/>
                    <a:pt x="1418473" y="53868"/>
                    <a:pt x="1418473" y="73311"/>
                  </a:cubicBezTo>
                  <a:lnTo>
                    <a:pt x="1418473" y="1619308"/>
                  </a:lnTo>
                  <a:cubicBezTo>
                    <a:pt x="1418473" y="1638751"/>
                    <a:pt x="1410749" y="1657398"/>
                    <a:pt x="1397000" y="1671147"/>
                  </a:cubicBezTo>
                  <a:cubicBezTo>
                    <a:pt x="1383252" y="1684896"/>
                    <a:pt x="1364605" y="1692619"/>
                    <a:pt x="1345161" y="1692619"/>
                  </a:cubicBezTo>
                  <a:lnTo>
                    <a:pt x="73311" y="1692619"/>
                  </a:lnTo>
                  <a:cubicBezTo>
                    <a:pt x="32823" y="1692619"/>
                    <a:pt x="0" y="1659797"/>
                    <a:pt x="0" y="1619308"/>
                  </a:cubicBezTo>
                  <a:lnTo>
                    <a:pt x="0" y="73311"/>
                  </a:lnTo>
                  <a:cubicBezTo>
                    <a:pt x="0" y="53868"/>
                    <a:pt x="7724" y="35221"/>
                    <a:pt x="21472" y="21472"/>
                  </a:cubicBezTo>
                  <a:cubicBezTo>
                    <a:pt x="35221" y="7724"/>
                    <a:pt x="53868" y="0"/>
                    <a:pt x="73311" y="0"/>
                  </a:cubicBezTo>
                  <a:close/>
                </a:path>
              </a:pathLst>
            </a:custGeom>
            <a:solidFill>
              <a:srgbClr val="DBE5EA"/>
            </a:solidFill>
          </p:spPr>
        </p:sp>
        <p:sp>
          <p:nvSpPr>
            <p:cNvPr id="12" name="TextBox 12"/>
            <p:cNvSpPr txBox="1"/>
            <p:nvPr/>
          </p:nvSpPr>
          <p:spPr>
            <a:xfrm>
              <a:off x="0" y="-123825"/>
              <a:ext cx="1418473" cy="1816444"/>
            </a:xfrm>
            <a:prstGeom prst="rect">
              <a:avLst/>
            </a:prstGeom>
          </p:spPr>
          <p:txBody>
            <a:bodyPr lIns="40640" tIns="40640" rIns="40640" bIns="40640" rtlCol="0" anchor="ctr"/>
            <a:lstStyle/>
            <a:p>
              <a:pPr algn="ctr" defTabSz="731520">
                <a:lnSpc>
                  <a:spcPts val="3263"/>
                </a:lnSpc>
              </a:pPr>
              <a:endParaRPr sz="1440">
                <a:solidFill>
                  <a:prstClr val="black"/>
                </a:solidFill>
                <a:latin typeface="Calibri"/>
              </a:endParaRPr>
            </a:p>
          </p:txBody>
        </p:sp>
      </p:grpSp>
      <p:sp>
        <p:nvSpPr>
          <p:cNvPr id="14" name="TextBox 14"/>
          <p:cNvSpPr txBox="1"/>
          <p:nvPr/>
        </p:nvSpPr>
        <p:spPr>
          <a:xfrm>
            <a:off x="694747" y="255534"/>
            <a:ext cx="8646546" cy="794705"/>
          </a:xfrm>
          <a:prstGeom prst="rect">
            <a:avLst/>
          </a:prstGeom>
        </p:spPr>
        <p:txBody>
          <a:bodyPr wrap="square" lIns="0" tIns="0" rIns="0" bIns="0" rtlCol="0" anchor="t">
            <a:spAutoFit/>
          </a:bodyPr>
          <a:lstStyle/>
          <a:p>
            <a:pPr defTabSz="731520">
              <a:lnSpc>
                <a:spcPts val="7167"/>
              </a:lnSpc>
              <a:spcBef>
                <a:spcPct val="0"/>
              </a:spcBef>
            </a:pPr>
            <a:r>
              <a:rPr lang="el-GR" sz="3500" b="1" i="1" dirty="0">
                <a:latin typeface="Cormorant Garamond Bold Italics"/>
                <a:ea typeface="Cormorant Garamond Bold Italics"/>
                <a:cs typeface="Cormorant Garamond Bold Italics"/>
                <a:sym typeface="Cormorant Garamond Bold Italics"/>
              </a:rPr>
              <a:t>Το Λυρικό-Ποιητικό-Λογοτεχνικό Ύφος</a:t>
            </a:r>
          </a:p>
        </p:txBody>
      </p:sp>
      <p:sp>
        <p:nvSpPr>
          <p:cNvPr id="21" name="AutoShape 21"/>
          <p:cNvSpPr/>
          <p:nvPr/>
        </p:nvSpPr>
        <p:spPr>
          <a:xfrm>
            <a:off x="9341293" y="837636"/>
            <a:ext cx="5193792" cy="0"/>
          </a:xfrm>
          <a:prstGeom prst="line">
            <a:avLst/>
          </a:prstGeom>
          <a:ln w="76200" cap="flat">
            <a:solidFill>
              <a:srgbClr val="0F4662"/>
            </a:solidFill>
            <a:prstDash val="solid"/>
            <a:headEnd type="none" w="sm" len="sm"/>
            <a:tailEnd type="none" w="sm" len="sm"/>
          </a:ln>
        </p:spPr>
      </p:sp>
      <p:pic>
        <p:nvPicPr>
          <p:cNvPr id="22" name="Image 0" descr="preencoded.png">
            <a:extLst>
              <a:ext uri="{FF2B5EF4-FFF2-40B4-BE49-F238E27FC236}">
                <a16:creationId xmlns:a16="http://schemas.microsoft.com/office/drawing/2014/main" id="{FDCBA2D9-611E-A974-58B0-24244C055566}"/>
              </a:ext>
            </a:extLst>
          </p:cNvPr>
          <p:cNvPicPr>
            <a:picLocks noChangeAspect="1"/>
          </p:cNvPicPr>
          <p:nvPr/>
        </p:nvPicPr>
        <p:blipFill>
          <a:blip r:embed="rId2"/>
          <a:stretch>
            <a:fillRect/>
          </a:stretch>
        </p:blipFill>
        <p:spPr>
          <a:xfrm>
            <a:off x="2352393" y="1637451"/>
            <a:ext cx="995926" cy="995926"/>
          </a:xfrm>
          <a:prstGeom prst="rect">
            <a:avLst/>
          </a:prstGeom>
        </p:spPr>
      </p:pic>
      <p:sp>
        <p:nvSpPr>
          <p:cNvPr id="23" name="Text 1">
            <a:extLst>
              <a:ext uri="{FF2B5EF4-FFF2-40B4-BE49-F238E27FC236}">
                <a16:creationId xmlns:a16="http://schemas.microsoft.com/office/drawing/2014/main" id="{C105A096-122F-83AF-9CE7-AE022D00331A}"/>
              </a:ext>
            </a:extLst>
          </p:cNvPr>
          <p:cNvSpPr/>
          <p:nvPr/>
        </p:nvSpPr>
        <p:spPr>
          <a:xfrm>
            <a:off x="786527" y="2691788"/>
            <a:ext cx="4127659" cy="702469"/>
          </a:xfrm>
          <a:prstGeom prst="rect">
            <a:avLst/>
          </a:prstGeom>
          <a:noFill/>
          <a:ln/>
        </p:spPr>
        <p:txBody>
          <a:bodyPr wrap="square" lIns="0" tIns="0" rIns="0" bIns="0" rtlCol="0" anchor="t"/>
          <a:lstStyle/>
          <a:p>
            <a:pPr marL="0" marR="0" lvl="0" indent="0" algn="ctr" defTabSz="914400" rtl="0" eaLnBrk="1" fontAlgn="auto" latinLnBrk="0" hangingPunct="1">
              <a:lnSpc>
                <a:spcPts val="2750"/>
              </a:lnSpc>
              <a:spcBef>
                <a:spcPts val="0"/>
              </a:spcBef>
              <a:spcAft>
                <a:spcPts val="0"/>
              </a:spcAft>
              <a:buClrTx/>
              <a:buSzTx/>
              <a:buFontTx/>
              <a:buNone/>
              <a:tabLst/>
              <a:defRPr/>
            </a:pPr>
            <a:r>
              <a:rPr lang="en-US" sz="2200" b="1" dirty="0" err="1"/>
              <a:t>Ποιητική</a:t>
            </a:r>
            <a:r>
              <a:rPr lang="en-US" sz="2200" b="1" dirty="0"/>
              <a:t> </a:t>
            </a:r>
            <a:r>
              <a:rPr lang="en-US" sz="2200" b="1" dirty="0" err="1"/>
              <a:t>Λειτουργί</a:t>
            </a:r>
            <a:r>
              <a:rPr lang="en-US" sz="2200" b="1" dirty="0"/>
              <a:t>α της Γλώσσας</a:t>
            </a:r>
          </a:p>
        </p:txBody>
      </p:sp>
      <p:sp>
        <p:nvSpPr>
          <p:cNvPr id="24" name="Text 2">
            <a:extLst>
              <a:ext uri="{FF2B5EF4-FFF2-40B4-BE49-F238E27FC236}">
                <a16:creationId xmlns:a16="http://schemas.microsoft.com/office/drawing/2014/main" id="{CC4B8EDF-6A75-1EF7-3C64-8F85AA16F8D7}"/>
              </a:ext>
            </a:extLst>
          </p:cNvPr>
          <p:cNvSpPr/>
          <p:nvPr/>
        </p:nvSpPr>
        <p:spPr>
          <a:xfrm>
            <a:off x="786527" y="3312522"/>
            <a:ext cx="4127659" cy="2516981"/>
          </a:xfrm>
          <a:prstGeom prst="rect">
            <a:avLst/>
          </a:prstGeom>
          <a:noFill/>
          <a:ln/>
        </p:spPr>
        <p:txBody>
          <a:bodyPr wrap="square" lIns="0" tIns="0" rIns="0" bIns="0" rtlCol="0" anchor="t"/>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ea typeface="Nobile" pitchFamily="34" charset="-122"/>
                <a:cs typeface="Nobile" pitchFamily="34" charset="-120"/>
              </a:rPr>
              <a:t>Η </a:t>
            </a:r>
            <a:r>
              <a:rPr kumimoji="0" lang="en-US" sz="2200" b="0" i="0" u="none" strike="noStrike" kern="1200" cap="none" spc="0" normalizeH="0" baseline="0" noProof="0" dirty="0" err="1">
                <a:ln>
                  <a:noFill/>
                </a:ln>
                <a:effectLst/>
                <a:uLnTx/>
                <a:uFillTx/>
                <a:ea typeface="Nobile" pitchFamily="34" charset="-122"/>
                <a:cs typeface="Nobile" pitchFamily="34" charset="-120"/>
              </a:rPr>
              <a:t>γλώσσ</a:t>
            </a:r>
            <a:r>
              <a:rPr kumimoji="0" lang="en-US" sz="2200" b="0" i="0" u="none" strike="noStrike" kern="1200" cap="none" spc="0" normalizeH="0" baseline="0" noProof="0" dirty="0">
                <a:ln>
                  <a:noFill/>
                </a:ln>
                <a:effectLst/>
                <a:uLnTx/>
                <a:uFillTx/>
                <a:ea typeface="Nobile" pitchFamily="34" charset="-122"/>
                <a:cs typeface="Nobile" pitchFamily="34" charset="-120"/>
              </a:rPr>
              <a:t>α χρησιμοποιείται για την αισθητική της αξία, δίνοντας έμφαση στη μορφή και όχι μόνο στο περιεχόμενο. Οι λέξεις επιλέγονται για τον ήχο, το ρυθμό και τις συνδηλώσεις τους, δημιουργώντας ένα αισθητικό αποτέλεσμα.</a:t>
            </a:r>
            <a:endParaRPr kumimoji="0" lang="en-US" sz="2200" b="0" i="0" u="none" strike="noStrike" kern="1200" cap="none" spc="0" normalizeH="0" baseline="0" noProof="0" dirty="0">
              <a:ln>
                <a:noFill/>
              </a:ln>
              <a:effectLst/>
              <a:uLnTx/>
              <a:uFillTx/>
              <a:ea typeface="+mn-ea"/>
              <a:cs typeface="+mn-cs"/>
            </a:endParaRPr>
          </a:p>
        </p:txBody>
      </p:sp>
      <p:pic>
        <p:nvPicPr>
          <p:cNvPr id="25" name="Image 1" descr="preencoded.png">
            <a:extLst>
              <a:ext uri="{FF2B5EF4-FFF2-40B4-BE49-F238E27FC236}">
                <a16:creationId xmlns:a16="http://schemas.microsoft.com/office/drawing/2014/main" id="{F891D707-AA07-3C9C-F63E-52E74CE9DAE3}"/>
              </a:ext>
            </a:extLst>
          </p:cNvPr>
          <p:cNvPicPr>
            <a:picLocks noChangeAspect="1"/>
          </p:cNvPicPr>
          <p:nvPr/>
        </p:nvPicPr>
        <p:blipFill>
          <a:blip r:embed="rId3"/>
          <a:stretch>
            <a:fillRect/>
          </a:stretch>
        </p:blipFill>
        <p:spPr>
          <a:xfrm>
            <a:off x="6869548" y="1620117"/>
            <a:ext cx="891303" cy="891303"/>
          </a:xfrm>
          <a:prstGeom prst="rect">
            <a:avLst/>
          </a:prstGeom>
        </p:spPr>
      </p:pic>
      <p:sp>
        <p:nvSpPr>
          <p:cNvPr id="26" name="Text 3">
            <a:extLst>
              <a:ext uri="{FF2B5EF4-FFF2-40B4-BE49-F238E27FC236}">
                <a16:creationId xmlns:a16="http://schemas.microsoft.com/office/drawing/2014/main" id="{C3C522D5-57D2-BB7E-9F2E-C7C89E397BFD}"/>
              </a:ext>
            </a:extLst>
          </p:cNvPr>
          <p:cNvSpPr/>
          <p:nvPr/>
        </p:nvSpPr>
        <p:spPr>
          <a:xfrm>
            <a:off x="5285119" y="2613547"/>
            <a:ext cx="4127778" cy="351234"/>
          </a:xfrm>
          <a:prstGeom prst="rect">
            <a:avLst/>
          </a:prstGeom>
          <a:noFill/>
          <a:ln/>
        </p:spPr>
        <p:txBody>
          <a:bodyPr wrap="none" lIns="0" tIns="0" rIns="0" bIns="0" rtlCol="0" anchor="t"/>
          <a:lstStyle/>
          <a:p>
            <a:pPr marL="0" marR="0" lvl="0" indent="0" algn="ctr" defTabSz="914400" rtl="0" eaLnBrk="1" fontAlgn="auto" latinLnBrk="0" hangingPunct="1">
              <a:lnSpc>
                <a:spcPts val="2750"/>
              </a:lnSpc>
              <a:spcBef>
                <a:spcPts val="0"/>
              </a:spcBef>
              <a:spcAft>
                <a:spcPts val="0"/>
              </a:spcAft>
              <a:buClrTx/>
              <a:buSzTx/>
              <a:buFontTx/>
              <a:buNone/>
              <a:tabLst/>
              <a:defRPr/>
            </a:pPr>
            <a:r>
              <a:rPr lang="en-US" sz="2200" b="1" dirty="0" err="1"/>
              <a:t>Σχήμ</a:t>
            </a:r>
            <a:r>
              <a:rPr lang="en-US" sz="2200" b="1" dirty="0"/>
              <a:t>ατα Λόγου και Εικόνες</a:t>
            </a:r>
          </a:p>
        </p:txBody>
      </p:sp>
      <p:sp>
        <p:nvSpPr>
          <p:cNvPr id="27" name="Text 4">
            <a:extLst>
              <a:ext uri="{FF2B5EF4-FFF2-40B4-BE49-F238E27FC236}">
                <a16:creationId xmlns:a16="http://schemas.microsoft.com/office/drawing/2014/main" id="{C375F575-FBC0-17B5-05EC-6DF6BB7D4E37}"/>
              </a:ext>
            </a:extLst>
          </p:cNvPr>
          <p:cNvSpPr/>
          <p:nvPr/>
        </p:nvSpPr>
        <p:spPr>
          <a:xfrm>
            <a:off x="5285119" y="3099560"/>
            <a:ext cx="4127778" cy="2516981"/>
          </a:xfrm>
          <a:prstGeom prst="rect">
            <a:avLst/>
          </a:prstGeom>
          <a:noFill/>
          <a:ln/>
        </p:spPr>
        <p:txBody>
          <a:bodyPr wrap="square" lIns="0" tIns="0" rIns="0" bIns="0" rtlCol="0" anchor="t"/>
          <a:lstStyle/>
          <a:p>
            <a:pPr marL="0" marR="0" lvl="0" indent="0" algn="ctr" defTabSz="914400" rtl="0" eaLnBrk="1" fontAlgn="auto" latinLnBrk="0" hangingPunct="1">
              <a:lnSpc>
                <a:spcPts val="2800"/>
              </a:lnSpc>
              <a:spcBef>
                <a:spcPts val="0"/>
              </a:spcBef>
              <a:spcAft>
                <a:spcPts val="0"/>
              </a:spcAft>
              <a:buClrTx/>
              <a:buSzTx/>
              <a:buFontTx/>
              <a:buNone/>
              <a:tabLst/>
              <a:defRPr/>
            </a:pPr>
            <a:r>
              <a:rPr lang="en-US" sz="2200" dirty="0">
                <a:ea typeface="Nobile" pitchFamily="34" charset="-122"/>
              </a:rPr>
              <a:t>Πλούσια χρήση μεταφορών, παρομοιώσεων, προσωποποιήσεων και άλλων σχημάτων λόγου που εμπλουτίζουν το κείμενο με νοήματα και εικόνες. Οι εικόνες διεγείρουν τις αισθήσεις και δημιουργούν ζωντανές παραστάσεις στο νου του αναγνώστη.</a:t>
            </a:r>
          </a:p>
        </p:txBody>
      </p:sp>
      <p:pic>
        <p:nvPicPr>
          <p:cNvPr id="28" name="Image 2" descr="preencoded.png">
            <a:extLst>
              <a:ext uri="{FF2B5EF4-FFF2-40B4-BE49-F238E27FC236}">
                <a16:creationId xmlns:a16="http://schemas.microsoft.com/office/drawing/2014/main" id="{BA1A43BC-9C14-ECFD-3E7F-09F9B8D88248}"/>
              </a:ext>
            </a:extLst>
          </p:cNvPr>
          <p:cNvPicPr>
            <a:picLocks noChangeAspect="1"/>
          </p:cNvPicPr>
          <p:nvPr/>
        </p:nvPicPr>
        <p:blipFill>
          <a:blip r:embed="rId4"/>
          <a:stretch>
            <a:fillRect/>
          </a:stretch>
        </p:blipFill>
        <p:spPr>
          <a:xfrm>
            <a:off x="11334994" y="1622723"/>
            <a:ext cx="863382" cy="863382"/>
          </a:xfrm>
          <a:prstGeom prst="rect">
            <a:avLst/>
          </a:prstGeom>
        </p:spPr>
      </p:pic>
      <p:sp>
        <p:nvSpPr>
          <p:cNvPr id="29" name="Text 5">
            <a:extLst>
              <a:ext uri="{FF2B5EF4-FFF2-40B4-BE49-F238E27FC236}">
                <a16:creationId xmlns:a16="http://schemas.microsoft.com/office/drawing/2014/main" id="{5DA3C531-DB7C-3C38-D821-E9FD767EEF5D}"/>
              </a:ext>
            </a:extLst>
          </p:cNvPr>
          <p:cNvSpPr/>
          <p:nvPr/>
        </p:nvSpPr>
        <p:spPr>
          <a:xfrm>
            <a:off x="9716095" y="2613547"/>
            <a:ext cx="4127659" cy="351234"/>
          </a:xfrm>
          <a:prstGeom prst="rect">
            <a:avLst/>
          </a:prstGeom>
          <a:noFill/>
          <a:ln/>
        </p:spPr>
        <p:txBody>
          <a:bodyPr wrap="none" lIns="0" tIns="0" rIns="0" bIns="0" rtlCol="0" anchor="t"/>
          <a:lstStyle/>
          <a:p>
            <a:pPr algn="ctr">
              <a:lnSpc>
                <a:spcPts val="2750"/>
              </a:lnSpc>
              <a:defRPr/>
            </a:pPr>
            <a:r>
              <a:rPr lang="en-US" sz="2200" b="1" dirty="0" err="1"/>
              <a:t>Συν</a:t>
            </a:r>
            <a:r>
              <a:rPr lang="en-US" sz="2200" b="1" dirty="0"/>
              <a:t>αισθηματική Φόρτιση</a:t>
            </a:r>
          </a:p>
        </p:txBody>
      </p:sp>
      <p:sp>
        <p:nvSpPr>
          <p:cNvPr id="30" name="Text 6">
            <a:extLst>
              <a:ext uri="{FF2B5EF4-FFF2-40B4-BE49-F238E27FC236}">
                <a16:creationId xmlns:a16="http://schemas.microsoft.com/office/drawing/2014/main" id="{AA773AFC-554B-B935-BF00-F3B7407D38FC}"/>
              </a:ext>
            </a:extLst>
          </p:cNvPr>
          <p:cNvSpPr/>
          <p:nvPr/>
        </p:nvSpPr>
        <p:spPr>
          <a:xfrm>
            <a:off x="9716095" y="3099560"/>
            <a:ext cx="4127659" cy="2876550"/>
          </a:xfrm>
          <a:prstGeom prst="rect">
            <a:avLst/>
          </a:prstGeom>
          <a:noFill/>
          <a:ln/>
        </p:spPr>
        <p:txBody>
          <a:bodyPr wrap="square" lIns="0" tIns="0" rIns="0" bIns="0" rtlCol="0" anchor="t"/>
          <a:lstStyle/>
          <a:p>
            <a:pPr marL="0" marR="0" lvl="0" indent="0" algn="ctr" defTabSz="914400" rtl="0" eaLnBrk="1" fontAlgn="auto" latinLnBrk="0" hangingPunct="1">
              <a:lnSpc>
                <a:spcPts val="2800"/>
              </a:lnSpc>
              <a:spcBef>
                <a:spcPts val="0"/>
              </a:spcBef>
              <a:spcAft>
                <a:spcPts val="0"/>
              </a:spcAft>
              <a:buClrTx/>
              <a:buSzTx/>
              <a:buFontTx/>
              <a:buNone/>
              <a:tabLst/>
              <a:defRPr/>
            </a:pPr>
            <a:r>
              <a:rPr lang="en-US" sz="2200" dirty="0">
                <a:ea typeface="Nobile" pitchFamily="34" charset="-122"/>
              </a:rPr>
              <a:t>Η έκφραση συναισθημάτων και η επίκληση στο συναίσθημα του αναγνώστη/ακροατή αποτελούν κεντρικά χαρακτηριστικά. </a:t>
            </a:r>
            <a:r>
              <a:rPr lang="en-US" sz="2200" dirty="0" err="1">
                <a:ea typeface="Nobile" pitchFamily="34" charset="-122"/>
              </a:rPr>
              <a:t>Το</a:t>
            </a:r>
            <a:r>
              <a:rPr lang="en-US" sz="2200" dirty="0">
                <a:ea typeface="Nobile" pitchFamily="34" charset="-122"/>
              </a:rPr>
              <a:t> </a:t>
            </a:r>
            <a:r>
              <a:rPr lang="en-US" sz="2200" dirty="0" err="1">
                <a:ea typeface="Nobile" pitchFamily="34" charset="-122"/>
              </a:rPr>
              <a:t>λυρικό</a:t>
            </a:r>
            <a:r>
              <a:rPr lang="en-US" sz="2200" dirty="0">
                <a:ea typeface="Nobile" pitchFamily="34" charset="-122"/>
              </a:rPr>
              <a:t> </a:t>
            </a:r>
            <a:r>
              <a:rPr lang="en-US" sz="2200" dirty="0" err="1">
                <a:ea typeface="Nobile" pitchFamily="34" charset="-122"/>
              </a:rPr>
              <a:t>ύφος</a:t>
            </a:r>
            <a:r>
              <a:rPr lang="en-US" sz="2200" dirty="0">
                <a:ea typeface="Nobile" pitchFamily="34" charset="-122"/>
              </a:rPr>
              <a:t> επ</a:t>
            </a:r>
            <a:r>
              <a:rPr lang="en-US" sz="2200" dirty="0" err="1">
                <a:ea typeface="Nobile" pitchFamily="34" charset="-122"/>
              </a:rPr>
              <a:t>ιδιώκει</a:t>
            </a:r>
            <a:r>
              <a:rPr lang="en-US" sz="2200" dirty="0">
                <a:ea typeface="Nobile" pitchFamily="34" charset="-122"/>
              </a:rPr>
              <a:t> τη συγκίνηση και την αισθητική απόλαυση, δημιουργώντας συναισθηματική σύνδεση με τον αποδέκτη.</a:t>
            </a:r>
          </a:p>
        </p:txBody>
      </p:sp>
      <p:sp>
        <p:nvSpPr>
          <p:cNvPr id="31" name="Text 7">
            <a:extLst>
              <a:ext uri="{FF2B5EF4-FFF2-40B4-BE49-F238E27FC236}">
                <a16:creationId xmlns:a16="http://schemas.microsoft.com/office/drawing/2014/main" id="{6C265D5C-F3CF-3760-D3B3-019D872B0E11}"/>
              </a:ext>
            </a:extLst>
          </p:cNvPr>
          <p:cNvSpPr/>
          <p:nvPr/>
        </p:nvSpPr>
        <p:spPr>
          <a:xfrm>
            <a:off x="709409" y="6912774"/>
            <a:ext cx="13211582" cy="1438275"/>
          </a:xfrm>
          <a:prstGeom prst="rect">
            <a:avLst/>
          </a:prstGeom>
          <a:noFill/>
          <a:ln/>
        </p:spPr>
        <p:txBody>
          <a:bodyPr wrap="square" lIns="0" tIns="0" rIns="0" bIns="0" rtlCol="0" anchor="t"/>
          <a:lstStyle/>
          <a:p>
            <a:pPr marL="0" marR="0" lvl="0" indent="0" algn="just" defTabSz="914400" rtl="0" eaLnBrk="1" fontAlgn="auto" latinLnBrk="0" hangingPunct="1">
              <a:spcBef>
                <a:spcPts val="0"/>
              </a:spcBef>
              <a:spcAft>
                <a:spcPts val="0"/>
              </a:spcAft>
              <a:buClrTx/>
              <a:buSzTx/>
              <a:buFontTx/>
              <a:buNone/>
              <a:tabLst/>
              <a:defRPr/>
            </a:pPr>
            <a:r>
              <a:rPr kumimoji="0" lang="en-US" b="0" i="0" u="none" strike="noStrike" kern="1200" cap="none" spc="0" normalizeH="0" baseline="0" noProof="0" dirty="0">
                <a:ln>
                  <a:noFill/>
                </a:ln>
                <a:solidFill>
                  <a:srgbClr val="404155"/>
                </a:solidFill>
                <a:effectLst/>
                <a:uLnTx/>
                <a:uFillTx/>
                <a:ea typeface="Nobile" pitchFamily="34" charset="-122"/>
                <a:cs typeface="Nobile" pitchFamily="34" charset="-120"/>
              </a:rPr>
              <a:t>Το λυρικό-ποιητικό-λογοτεχνικό ύφος συναντάται κυρίως στην ποίηση, τη λογοτεχνία, αλλά και σε ορισμένα δοκίμια με λογοτεχνικές αρετές. Χαρακτηρίζεται από πρωτοτυπία, ευρηματικότητα και μοναδικότητα έκφρασης. Ο συγγραφέας ή ποιητής αποτυπώνει την προσωπική του οπτική και αισθητική, χρησιμοποιώντας τη γλώσσα όχι μόνο ως μέσο επικοινωνίας αλλά και ως μορφή τέχνης.</a:t>
            </a:r>
            <a:endParaRPr kumimoji="0" lang="en-US" b="0" i="0" u="none" strike="noStrike" kern="1200" cap="none" spc="0" normalizeH="0" baseline="0" noProof="0" dirty="0">
              <a:ln>
                <a:noFill/>
              </a:ln>
              <a:solidFill>
                <a:prstClr val="black"/>
              </a:solidFill>
              <a:effectLst/>
              <a:uLnTx/>
              <a:uFillTx/>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ABB73-5A66-F7AB-7C7D-668AD7B7861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C5CAB20-ABDC-8264-B059-38E1BB9AE19A}"/>
              </a:ext>
            </a:extLst>
          </p:cNvPr>
          <p:cNvSpPr/>
          <p:nvPr/>
        </p:nvSpPr>
        <p:spPr>
          <a:xfrm>
            <a:off x="0" y="0"/>
            <a:ext cx="14630400" cy="8229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t="-14666" b="-14666"/>
            </a:stretch>
          </a:blipFill>
        </p:spPr>
      </p:sp>
      <p:sp>
        <p:nvSpPr>
          <p:cNvPr id="3" name="Freeform 3">
            <a:extLst>
              <a:ext uri="{FF2B5EF4-FFF2-40B4-BE49-F238E27FC236}">
                <a16:creationId xmlns:a16="http://schemas.microsoft.com/office/drawing/2014/main" id="{D14084F0-4BA1-0F2C-8048-DD91E4E684C7}"/>
              </a:ext>
            </a:extLst>
          </p:cNvPr>
          <p:cNvSpPr/>
          <p:nvPr/>
        </p:nvSpPr>
        <p:spPr>
          <a:xfrm rot="1048169" flipH="1">
            <a:off x="-1584551" y="6906668"/>
            <a:ext cx="6705463" cy="2645864"/>
          </a:xfrm>
          <a:custGeom>
            <a:avLst/>
            <a:gdLst/>
            <a:ahLst/>
            <a:cxnLst/>
            <a:rect l="l" t="t" r="r" b="b"/>
            <a:pathLst>
              <a:path w="8381829" h="3307330">
                <a:moveTo>
                  <a:pt x="8381829" y="0"/>
                </a:moveTo>
                <a:lnTo>
                  <a:pt x="0" y="0"/>
                </a:lnTo>
                <a:lnTo>
                  <a:pt x="0" y="3307330"/>
                </a:lnTo>
                <a:lnTo>
                  <a:pt x="8381829" y="3307330"/>
                </a:lnTo>
                <a:lnTo>
                  <a:pt x="8381829" y="0"/>
                </a:lnTo>
                <a:close/>
              </a:path>
            </a:pathLst>
          </a:custGeom>
          <a:blipFill>
            <a:blip r:embed="rId4">
              <a:duotone>
                <a:schemeClr val="accent3">
                  <a:shade val="45000"/>
                  <a:satMod val="135000"/>
                </a:schemeClr>
                <a:prstClr val="white"/>
              </a:duotone>
            </a:blip>
            <a:stretch>
              <a:fillRect/>
            </a:stretch>
          </a:blipFill>
        </p:spPr>
      </p:sp>
      <p:sp>
        <p:nvSpPr>
          <p:cNvPr id="4" name="Freeform 4">
            <a:extLst>
              <a:ext uri="{FF2B5EF4-FFF2-40B4-BE49-F238E27FC236}">
                <a16:creationId xmlns:a16="http://schemas.microsoft.com/office/drawing/2014/main" id="{25A434E6-87A6-693F-273B-044D8E46E65D}"/>
              </a:ext>
            </a:extLst>
          </p:cNvPr>
          <p:cNvSpPr/>
          <p:nvPr/>
        </p:nvSpPr>
        <p:spPr>
          <a:xfrm rot="392979" flipH="1">
            <a:off x="-191531" y="-2205269"/>
            <a:ext cx="16468526" cy="3684833"/>
          </a:xfrm>
          <a:custGeom>
            <a:avLst/>
            <a:gdLst/>
            <a:ahLst/>
            <a:cxnLst/>
            <a:rect l="l" t="t" r="r" b="b"/>
            <a:pathLst>
              <a:path w="20585658" h="4606041">
                <a:moveTo>
                  <a:pt x="20585658" y="0"/>
                </a:moveTo>
                <a:lnTo>
                  <a:pt x="0" y="0"/>
                </a:lnTo>
                <a:lnTo>
                  <a:pt x="0" y="4606041"/>
                </a:lnTo>
                <a:lnTo>
                  <a:pt x="20585658" y="4606041"/>
                </a:lnTo>
                <a:lnTo>
                  <a:pt x="20585658" y="0"/>
                </a:lnTo>
                <a:close/>
              </a:path>
            </a:pathLst>
          </a:custGeom>
          <a:blipFill>
            <a:blip r:embed="rId5">
              <a:duotone>
                <a:schemeClr val="accent5">
                  <a:shade val="45000"/>
                  <a:satMod val="135000"/>
                </a:schemeClr>
                <a:prstClr val="white"/>
              </a:duotone>
            </a:blip>
            <a:stretch>
              <a:fillRect/>
            </a:stretch>
          </a:blipFill>
        </p:spPr>
      </p:sp>
      <p:sp>
        <p:nvSpPr>
          <p:cNvPr id="5" name="Freeform 5">
            <a:extLst>
              <a:ext uri="{FF2B5EF4-FFF2-40B4-BE49-F238E27FC236}">
                <a16:creationId xmlns:a16="http://schemas.microsoft.com/office/drawing/2014/main" id="{A0A60C27-723E-E009-07D1-BEA16BADFA2E}"/>
              </a:ext>
            </a:extLst>
          </p:cNvPr>
          <p:cNvSpPr/>
          <p:nvPr/>
        </p:nvSpPr>
        <p:spPr>
          <a:xfrm rot="-575395">
            <a:off x="8727454" y="7478276"/>
            <a:ext cx="8474168" cy="2701141"/>
          </a:xfrm>
          <a:custGeom>
            <a:avLst/>
            <a:gdLst/>
            <a:ahLst/>
            <a:cxnLst/>
            <a:rect l="l" t="t" r="r" b="b"/>
            <a:pathLst>
              <a:path w="10592710" h="3376426">
                <a:moveTo>
                  <a:pt x="0" y="0"/>
                </a:moveTo>
                <a:lnTo>
                  <a:pt x="10592710" y="0"/>
                </a:lnTo>
                <a:lnTo>
                  <a:pt x="10592710" y="3376426"/>
                </a:lnTo>
                <a:lnTo>
                  <a:pt x="0" y="3376426"/>
                </a:lnTo>
                <a:lnTo>
                  <a:pt x="0" y="0"/>
                </a:lnTo>
                <a:close/>
              </a:path>
            </a:pathLst>
          </a:custGeom>
          <a:blipFill>
            <a:blip r:embed="rId6">
              <a:duotone>
                <a:schemeClr val="accent6">
                  <a:shade val="45000"/>
                  <a:satMod val="135000"/>
                </a:schemeClr>
                <a:prstClr val="white"/>
              </a:duotone>
            </a:blip>
            <a:stretch>
              <a:fillRect/>
            </a:stretch>
          </a:blipFill>
        </p:spPr>
      </p:sp>
      <p:sp>
        <p:nvSpPr>
          <p:cNvPr id="6" name="Freeform 6">
            <a:extLst>
              <a:ext uri="{FF2B5EF4-FFF2-40B4-BE49-F238E27FC236}">
                <a16:creationId xmlns:a16="http://schemas.microsoft.com/office/drawing/2014/main" id="{3E0395D1-9F3F-3CBB-D775-9ECE32398538}"/>
              </a:ext>
            </a:extLst>
          </p:cNvPr>
          <p:cNvSpPr/>
          <p:nvPr/>
        </p:nvSpPr>
        <p:spPr>
          <a:xfrm>
            <a:off x="1567226" y="1261265"/>
            <a:ext cx="11495949" cy="6098456"/>
          </a:xfrm>
          <a:custGeom>
            <a:avLst/>
            <a:gdLst/>
            <a:ahLst/>
            <a:cxnLst/>
            <a:rect l="l" t="t" r="r" b="b"/>
            <a:pathLst>
              <a:path w="14369936" h="6331753">
                <a:moveTo>
                  <a:pt x="0" y="0"/>
                </a:moveTo>
                <a:lnTo>
                  <a:pt x="14369936" y="0"/>
                </a:lnTo>
                <a:lnTo>
                  <a:pt x="14369936" y="6331753"/>
                </a:lnTo>
                <a:lnTo>
                  <a:pt x="0" y="6331753"/>
                </a:lnTo>
                <a:lnTo>
                  <a:pt x="0" y="0"/>
                </a:lnTo>
                <a:close/>
              </a:path>
            </a:pathLst>
          </a:custGeom>
          <a:blipFill>
            <a:blip r:embed="rId7"/>
            <a:stretch>
              <a:fillRect/>
            </a:stretch>
          </a:blipFill>
        </p:spPr>
      </p:sp>
      <p:sp>
        <p:nvSpPr>
          <p:cNvPr id="7" name="Freeform 7">
            <a:extLst>
              <a:ext uri="{FF2B5EF4-FFF2-40B4-BE49-F238E27FC236}">
                <a16:creationId xmlns:a16="http://schemas.microsoft.com/office/drawing/2014/main" id="{335B6E0A-4B61-9D9C-3B1C-22D13E4B6E4C}"/>
              </a:ext>
            </a:extLst>
          </p:cNvPr>
          <p:cNvSpPr>
            <a:spLocks noChangeAspect="1"/>
          </p:cNvSpPr>
          <p:nvPr/>
        </p:nvSpPr>
        <p:spPr>
          <a:xfrm>
            <a:off x="6930642" y="6424695"/>
            <a:ext cx="3386539" cy="385219"/>
          </a:xfrm>
          <a:custGeom>
            <a:avLst/>
            <a:gdLst/>
            <a:ahLst/>
            <a:cxnLst/>
            <a:rect l="l" t="t" r="r" b="b"/>
            <a:pathLst>
              <a:path w="2756416" h="313542">
                <a:moveTo>
                  <a:pt x="0" y="0"/>
                </a:moveTo>
                <a:lnTo>
                  <a:pt x="2756416" y="0"/>
                </a:lnTo>
                <a:lnTo>
                  <a:pt x="2756416" y="313543"/>
                </a:lnTo>
                <a:lnTo>
                  <a:pt x="0" y="313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a:extLst>
              <a:ext uri="{FF2B5EF4-FFF2-40B4-BE49-F238E27FC236}">
                <a16:creationId xmlns:a16="http://schemas.microsoft.com/office/drawing/2014/main" id="{CACA2158-7C70-20EC-C27A-A7E77EA59723}"/>
              </a:ext>
            </a:extLst>
          </p:cNvPr>
          <p:cNvSpPr txBox="1"/>
          <p:nvPr/>
        </p:nvSpPr>
        <p:spPr>
          <a:xfrm>
            <a:off x="2089323" y="1881900"/>
            <a:ext cx="10334275" cy="861774"/>
          </a:xfrm>
          <a:prstGeom prst="rect">
            <a:avLst/>
          </a:prstGeom>
        </p:spPr>
        <p:txBody>
          <a:bodyPr wrap="square" lIns="0" tIns="0" rIns="0" bIns="0" rtlCol="0" anchor="t">
            <a:spAutoFit/>
          </a:bodyPr>
          <a:lstStyle/>
          <a:p>
            <a:pPr marL="0" marR="0" lvl="0" indent="0" defTabSz="914400" rtl="0" eaLnBrk="1" fontAlgn="auto" latinLnBrk="0" hangingPunct="1">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ea typeface="Times New Roman" panose="02020603050405020304" pitchFamily="18" charset="0"/>
                <a:cs typeface="+mn-cs"/>
              </a:rPr>
              <a:t>Να επισημάνετε όλες εκείνες τις γλωσσικές επιλογές που καθιστούν το ύφος του αποσπάσματος που ακολουθεί συμβουλευτικό</a:t>
            </a:r>
          </a:p>
        </p:txBody>
      </p:sp>
      <p:sp>
        <p:nvSpPr>
          <p:cNvPr id="9" name="TextBox 9">
            <a:extLst>
              <a:ext uri="{FF2B5EF4-FFF2-40B4-BE49-F238E27FC236}">
                <a16:creationId xmlns:a16="http://schemas.microsoft.com/office/drawing/2014/main" id="{A3F602A6-6861-837A-747B-1D724672B12B}"/>
              </a:ext>
            </a:extLst>
          </p:cNvPr>
          <p:cNvSpPr txBox="1"/>
          <p:nvPr/>
        </p:nvSpPr>
        <p:spPr>
          <a:xfrm>
            <a:off x="2102923" y="3080574"/>
            <a:ext cx="10632897" cy="3344121"/>
          </a:xfrm>
          <a:prstGeom prst="rect">
            <a:avLst/>
          </a:prstGeom>
        </p:spPr>
        <p:txBody>
          <a:bodyPr wrap="square" lIns="0" tIns="0" rIns="0" bIns="0" rtlCol="0" anchor="t">
            <a:spAutoFit/>
          </a:bodyPr>
          <a:lstStyle/>
          <a:p>
            <a:pPr marR="0" lvl="0" algn="l" defTabSz="914400" rtl="0" eaLnBrk="1" fontAlgn="auto" latinLnBrk="0" hangingPunct="1">
              <a:lnSpc>
                <a:spcPct val="114000"/>
              </a:lnSpc>
              <a:spcBef>
                <a:spcPts val="0"/>
              </a:spcBef>
              <a:spcAft>
                <a:spcPts val="0"/>
              </a:spcAft>
              <a:buClrTx/>
              <a:buSzTx/>
              <a:tabLst/>
              <a:defRPr/>
            </a:pPr>
            <a:r>
              <a:rPr kumimoji="0" lang="el-GR" sz="2400" b="0" i="0" u="none" strike="noStrike" kern="1200" cap="none" spc="0" normalizeH="0" baseline="0" noProof="0" dirty="0">
                <a:ln>
                  <a:noFill/>
                </a:ln>
                <a:solidFill>
                  <a:prstClr val="black"/>
                </a:solidFill>
                <a:effectLst/>
                <a:uLnTx/>
                <a:uFillTx/>
                <a:latin typeface="Calibri"/>
                <a:ea typeface="+mn-ea"/>
                <a:cs typeface="+mn-cs"/>
              </a:rPr>
              <a:t>Να είσαι γνήσιος, αληθινός, ακέραιος σε ό,τι αισθάνεσαι, λες και πράττεις, στον έρωτα, στη φιλία, στην κοινωνική σου δράση – απέναντι σε φίλους κι εχθρούς και πρώτα- πρώτα απέναντι στον εαυτό σου. Να σέβεσαι τον άλλον , να προσπαθείς να τον καταλάβεις, να τον βοηθάς, αν αυτό περνά από το χέρι σου. Συχνά, η ζωή μας έχει ν΄ αντιμετωπίσει δύσκολα διλήμματα που, μονάχα με πολλή αμοιβαία κατανόηση και βοήθεια, μπορούμε να τα λύσουμε και να τα ξεπεράσουμε. Να μην απαρνιέσαι τα δικαιώματά σου στη ζωή, μα να μην ξεχνάς και τα δικαιώματα του άλλου που βρέθηκε μαζί σου […]</a:t>
            </a:r>
          </a:p>
        </p:txBody>
      </p:sp>
    </p:spTree>
    <p:extLst>
      <p:ext uri="{BB962C8B-B14F-4D97-AF65-F5344CB8AC3E}">
        <p14:creationId xmlns:p14="http://schemas.microsoft.com/office/powerpoint/2010/main" val="1599078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486B5-6EF8-5531-C8B3-D1C1896FB7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476F436-0336-E681-674A-048D741E77EC}"/>
              </a:ext>
            </a:extLst>
          </p:cNvPr>
          <p:cNvSpPr/>
          <p:nvPr/>
        </p:nvSpPr>
        <p:spPr>
          <a:xfrm>
            <a:off x="0" y="0"/>
            <a:ext cx="14630400" cy="82296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t="-14666" b="-14666"/>
            </a:stretch>
          </a:blipFill>
        </p:spPr>
      </p:sp>
      <p:sp>
        <p:nvSpPr>
          <p:cNvPr id="3" name="Freeform 3">
            <a:extLst>
              <a:ext uri="{FF2B5EF4-FFF2-40B4-BE49-F238E27FC236}">
                <a16:creationId xmlns:a16="http://schemas.microsoft.com/office/drawing/2014/main" id="{5429975B-9F8F-5A6D-AED8-3000818E9EF1}"/>
              </a:ext>
            </a:extLst>
          </p:cNvPr>
          <p:cNvSpPr/>
          <p:nvPr/>
        </p:nvSpPr>
        <p:spPr>
          <a:xfrm rot="1048169" flipH="1">
            <a:off x="-1584551" y="6906668"/>
            <a:ext cx="6705463" cy="2645864"/>
          </a:xfrm>
          <a:custGeom>
            <a:avLst/>
            <a:gdLst/>
            <a:ahLst/>
            <a:cxnLst/>
            <a:rect l="l" t="t" r="r" b="b"/>
            <a:pathLst>
              <a:path w="8381829" h="3307330">
                <a:moveTo>
                  <a:pt x="8381829" y="0"/>
                </a:moveTo>
                <a:lnTo>
                  <a:pt x="0" y="0"/>
                </a:lnTo>
                <a:lnTo>
                  <a:pt x="0" y="3307330"/>
                </a:lnTo>
                <a:lnTo>
                  <a:pt x="8381829" y="3307330"/>
                </a:lnTo>
                <a:lnTo>
                  <a:pt x="8381829" y="0"/>
                </a:lnTo>
                <a:close/>
              </a:path>
            </a:pathLst>
          </a:custGeom>
          <a:blipFill>
            <a:blip r:embed="rId4">
              <a:duotone>
                <a:schemeClr val="accent3">
                  <a:shade val="45000"/>
                  <a:satMod val="135000"/>
                </a:schemeClr>
                <a:prstClr val="white"/>
              </a:duotone>
            </a:blip>
            <a:stretch>
              <a:fillRect/>
            </a:stretch>
          </a:blipFill>
        </p:spPr>
      </p:sp>
      <p:sp>
        <p:nvSpPr>
          <p:cNvPr id="4" name="Freeform 4">
            <a:extLst>
              <a:ext uri="{FF2B5EF4-FFF2-40B4-BE49-F238E27FC236}">
                <a16:creationId xmlns:a16="http://schemas.microsoft.com/office/drawing/2014/main" id="{5C70ED95-E7BD-8ADE-A7EA-9C4B80686538}"/>
              </a:ext>
            </a:extLst>
          </p:cNvPr>
          <p:cNvSpPr/>
          <p:nvPr/>
        </p:nvSpPr>
        <p:spPr>
          <a:xfrm rot="392979" flipH="1">
            <a:off x="-191531" y="-2205269"/>
            <a:ext cx="16468526" cy="3684833"/>
          </a:xfrm>
          <a:custGeom>
            <a:avLst/>
            <a:gdLst/>
            <a:ahLst/>
            <a:cxnLst/>
            <a:rect l="l" t="t" r="r" b="b"/>
            <a:pathLst>
              <a:path w="20585658" h="4606041">
                <a:moveTo>
                  <a:pt x="20585658" y="0"/>
                </a:moveTo>
                <a:lnTo>
                  <a:pt x="0" y="0"/>
                </a:lnTo>
                <a:lnTo>
                  <a:pt x="0" y="4606041"/>
                </a:lnTo>
                <a:lnTo>
                  <a:pt x="20585658" y="4606041"/>
                </a:lnTo>
                <a:lnTo>
                  <a:pt x="20585658" y="0"/>
                </a:lnTo>
                <a:close/>
              </a:path>
            </a:pathLst>
          </a:custGeom>
          <a:blipFill>
            <a:blip r:embed="rId5">
              <a:duotone>
                <a:schemeClr val="accent5">
                  <a:shade val="45000"/>
                  <a:satMod val="135000"/>
                </a:schemeClr>
                <a:prstClr val="white"/>
              </a:duotone>
            </a:blip>
            <a:stretch>
              <a:fillRect/>
            </a:stretch>
          </a:blipFill>
        </p:spPr>
      </p:sp>
      <p:sp>
        <p:nvSpPr>
          <p:cNvPr id="5" name="Freeform 5">
            <a:extLst>
              <a:ext uri="{FF2B5EF4-FFF2-40B4-BE49-F238E27FC236}">
                <a16:creationId xmlns:a16="http://schemas.microsoft.com/office/drawing/2014/main" id="{B712ED81-8FCA-DC4C-1347-DFE176061104}"/>
              </a:ext>
            </a:extLst>
          </p:cNvPr>
          <p:cNvSpPr/>
          <p:nvPr/>
        </p:nvSpPr>
        <p:spPr>
          <a:xfrm rot="-575395">
            <a:off x="8727454" y="7478276"/>
            <a:ext cx="8474168" cy="2701141"/>
          </a:xfrm>
          <a:custGeom>
            <a:avLst/>
            <a:gdLst/>
            <a:ahLst/>
            <a:cxnLst/>
            <a:rect l="l" t="t" r="r" b="b"/>
            <a:pathLst>
              <a:path w="10592710" h="3376426">
                <a:moveTo>
                  <a:pt x="0" y="0"/>
                </a:moveTo>
                <a:lnTo>
                  <a:pt x="10592710" y="0"/>
                </a:lnTo>
                <a:lnTo>
                  <a:pt x="10592710" y="3376426"/>
                </a:lnTo>
                <a:lnTo>
                  <a:pt x="0" y="3376426"/>
                </a:lnTo>
                <a:lnTo>
                  <a:pt x="0" y="0"/>
                </a:lnTo>
                <a:close/>
              </a:path>
            </a:pathLst>
          </a:custGeom>
          <a:blipFill>
            <a:blip r:embed="rId6">
              <a:duotone>
                <a:schemeClr val="accent6">
                  <a:shade val="45000"/>
                  <a:satMod val="135000"/>
                </a:schemeClr>
                <a:prstClr val="white"/>
              </a:duotone>
            </a:blip>
            <a:stretch>
              <a:fillRect/>
            </a:stretch>
          </a:blipFill>
        </p:spPr>
      </p:sp>
      <p:sp>
        <p:nvSpPr>
          <p:cNvPr id="6" name="Freeform 6">
            <a:extLst>
              <a:ext uri="{FF2B5EF4-FFF2-40B4-BE49-F238E27FC236}">
                <a16:creationId xmlns:a16="http://schemas.microsoft.com/office/drawing/2014/main" id="{D3BB5DF2-4ACC-6695-B340-9941C7BAB016}"/>
              </a:ext>
            </a:extLst>
          </p:cNvPr>
          <p:cNvSpPr/>
          <p:nvPr/>
        </p:nvSpPr>
        <p:spPr>
          <a:xfrm>
            <a:off x="1567226" y="1261265"/>
            <a:ext cx="11495949" cy="6098456"/>
          </a:xfrm>
          <a:custGeom>
            <a:avLst/>
            <a:gdLst/>
            <a:ahLst/>
            <a:cxnLst/>
            <a:rect l="l" t="t" r="r" b="b"/>
            <a:pathLst>
              <a:path w="14369936" h="6331753">
                <a:moveTo>
                  <a:pt x="0" y="0"/>
                </a:moveTo>
                <a:lnTo>
                  <a:pt x="14369936" y="0"/>
                </a:lnTo>
                <a:lnTo>
                  <a:pt x="14369936" y="6331753"/>
                </a:lnTo>
                <a:lnTo>
                  <a:pt x="0" y="6331753"/>
                </a:lnTo>
                <a:lnTo>
                  <a:pt x="0" y="0"/>
                </a:lnTo>
                <a:close/>
              </a:path>
            </a:pathLst>
          </a:custGeom>
          <a:blipFill>
            <a:blip r:embed="rId7"/>
            <a:stretch>
              <a:fillRect/>
            </a:stretch>
          </a:blipFill>
        </p:spPr>
      </p:sp>
      <p:sp>
        <p:nvSpPr>
          <p:cNvPr id="7" name="Freeform 7">
            <a:extLst>
              <a:ext uri="{FF2B5EF4-FFF2-40B4-BE49-F238E27FC236}">
                <a16:creationId xmlns:a16="http://schemas.microsoft.com/office/drawing/2014/main" id="{441E849E-0E27-C25F-B3CD-DABBF7A9916E}"/>
              </a:ext>
            </a:extLst>
          </p:cNvPr>
          <p:cNvSpPr>
            <a:spLocks noChangeAspect="1"/>
          </p:cNvSpPr>
          <p:nvPr/>
        </p:nvSpPr>
        <p:spPr>
          <a:xfrm>
            <a:off x="6930642" y="6424695"/>
            <a:ext cx="3386539" cy="385219"/>
          </a:xfrm>
          <a:custGeom>
            <a:avLst/>
            <a:gdLst/>
            <a:ahLst/>
            <a:cxnLst/>
            <a:rect l="l" t="t" r="r" b="b"/>
            <a:pathLst>
              <a:path w="2756416" h="313542">
                <a:moveTo>
                  <a:pt x="0" y="0"/>
                </a:moveTo>
                <a:lnTo>
                  <a:pt x="2756416" y="0"/>
                </a:lnTo>
                <a:lnTo>
                  <a:pt x="2756416" y="313543"/>
                </a:lnTo>
                <a:lnTo>
                  <a:pt x="0" y="3135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a:extLst>
              <a:ext uri="{FF2B5EF4-FFF2-40B4-BE49-F238E27FC236}">
                <a16:creationId xmlns:a16="http://schemas.microsoft.com/office/drawing/2014/main" id="{130D7213-FDD9-498B-9968-26B03EB7A5C9}"/>
              </a:ext>
            </a:extLst>
          </p:cNvPr>
          <p:cNvSpPr txBox="1"/>
          <p:nvPr/>
        </p:nvSpPr>
        <p:spPr>
          <a:xfrm>
            <a:off x="2089323" y="1881900"/>
            <a:ext cx="10334275" cy="43088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Απάντηση:</a:t>
            </a:r>
          </a:p>
        </p:txBody>
      </p:sp>
      <p:sp>
        <p:nvSpPr>
          <p:cNvPr id="9" name="TextBox 9">
            <a:extLst>
              <a:ext uri="{FF2B5EF4-FFF2-40B4-BE49-F238E27FC236}">
                <a16:creationId xmlns:a16="http://schemas.microsoft.com/office/drawing/2014/main" id="{12834C25-52E5-C3D1-7DE8-6B1115232CAC}"/>
              </a:ext>
            </a:extLst>
          </p:cNvPr>
          <p:cNvSpPr txBox="1"/>
          <p:nvPr/>
        </p:nvSpPr>
        <p:spPr>
          <a:xfrm>
            <a:off x="2074145" y="2469235"/>
            <a:ext cx="10482109" cy="4107278"/>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ea typeface="Times New Roman" panose="02020603050405020304" pitchFamily="18" charset="0"/>
                <a:cs typeface="+mn-cs"/>
              </a:rPr>
              <a:t>Στο απόσπασμα </a:t>
            </a:r>
            <a:r>
              <a:rPr kumimoji="0" lang="el-GR" sz="2000" b="0" i="0" u="none" strike="noStrike" kern="1200" cap="none" spc="0" normalizeH="0" baseline="0" noProof="0">
                <a:ln>
                  <a:noFill/>
                </a:ln>
                <a:solidFill>
                  <a:prstClr val="black"/>
                </a:solidFill>
                <a:effectLst/>
                <a:uLnTx/>
                <a:uFillTx/>
                <a:ea typeface="Times New Roman" panose="02020603050405020304" pitchFamily="18" charset="0"/>
                <a:cs typeface="+mn-cs"/>
              </a:rPr>
              <a:t>που μας </a:t>
            </a:r>
            <a:r>
              <a:rPr kumimoji="0" lang="el-GR" sz="2000" b="0" i="0" u="none" strike="noStrike" kern="1200" cap="none" spc="0" normalizeH="0" baseline="0" noProof="0" dirty="0">
                <a:ln>
                  <a:noFill/>
                </a:ln>
                <a:solidFill>
                  <a:prstClr val="black"/>
                </a:solidFill>
                <a:effectLst/>
                <a:uLnTx/>
                <a:uFillTx/>
                <a:ea typeface="Times New Roman" panose="02020603050405020304" pitchFamily="18" charset="0"/>
                <a:cs typeface="+mn-cs"/>
              </a:rPr>
              <a:t>δίνεται το ύφος είναι </a:t>
            </a:r>
            <a:r>
              <a:rPr kumimoji="0" lang="el-GR" sz="2000" b="1" i="0" u="sng" strike="noStrike" kern="1200" cap="none" spc="0" normalizeH="0" baseline="0" noProof="0" dirty="0">
                <a:ln>
                  <a:noFill/>
                </a:ln>
                <a:solidFill>
                  <a:prstClr val="black"/>
                </a:solidFill>
                <a:effectLst/>
                <a:uLnTx/>
                <a:uFillTx/>
                <a:ea typeface="Times New Roman" panose="02020603050405020304" pitchFamily="18" charset="0"/>
                <a:cs typeface="+mn-cs"/>
              </a:rPr>
              <a:t>συμβουλευτικό</a:t>
            </a:r>
            <a:r>
              <a:rPr kumimoji="0" lang="el-GR" sz="2000" b="0" i="0" u="none" strike="noStrike" kern="1200" cap="none" spc="0" normalizeH="0" baseline="0" noProof="0" dirty="0">
                <a:ln>
                  <a:noFill/>
                </a:ln>
                <a:solidFill>
                  <a:prstClr val="black"/>
                </a:solidFill>
                <a:effectLst/>
                <a:uLnTx/>
                <a:uFillTx/>
                <a:ea typeface="Times New Roman" panose="02020603050405020304" pitchFamily="18" charset="0"/>
                <a:cs typeface="+mn-cs"/>
              </a:rPr>
              <a:t>. Αυτό είναι λογικό από τη στιγμή που ο πομπός είναι μάλλον κάποιος ενήλικας που απευθύνεται σε κάποιον νέο, υποδεικνύοντας του την ηθικά σωστή συμπεριφορά. Στη διαμόρφωση του ύφους αυτού συμβάλλει η χρήση του </a:t>
            </a:r>
            <a:r>
              <a:rPr kumimoji="0" lang="el-GR" sz="2000" b="0" i="0" u="sng" strike="noStrike" kern="1200" cap="none" spc="0" normalizeH="0" baseline="0" noProof="0" dirty="0" err="1">
                <a:ln>
                  <a:noFill/>
                </a:ln>
                <a:solidFill>
                  <a:prstClr val="black"/>
                </a:solidFill>
                <a:effectLst/>
                <a:uLnTx/>
                <a:uFillTx/>
                <a:ea typeface="Times New Roman" panose="02020603050405020304" pitchFamily="18" charset="0"/>
                <a:cs typeface="+mn-cs"/>
              </a:rPr>
              <a:t>β΄</a:t>
            </a:r>
            <a:r>
              <a:rPr kumimoji="0" lang="el-GR" sz="2000" b="1" i="0" u="sng" strike="noStrike" kern="1200" cap="none" spc="0" normalizeH="0" baseline="0" noProof="0" dirty="0" err="1">
                <a:ln>
                  <a:noFill/>
                </a:ln>
                <a:solidFill>
                  <a:prstClr val="black"/>
                </a:solidFill>
                <a:effectLst/>
                <a:uLnTx/>
                <a:uFillTx/>
                <a:ea typeface="Times New Roman" panose="02020603050405020304" pitchFamily="18" charset="0"/>
                <a:cs typeface="+mn-cs"/>
              </a:rPr>
              <a:t>ενικού</a:t>
            </a:r>
            <a:r>
              <a:rPr kumimoji="0" lang="el-GR" sz="2000" b="1" i="0" u="sng" strike="noStrike" kern="1200" cap="none" spc="0" normalizeH="0" baseline="0" noProof="0" dirty="0">
                <a:ln>
                  <a:noFill/>
                </a:ln>
                <a:solidFill>
                  <a:prstClr val="black"/>
                </a:solidFill>
                <a:effectLst/>
                <a:uLnTx/>
                <a:uFillTx/>
                <a:ea typeface="Times New Roman" panose="02020603050405020304" pitchFamily="18" charset="0"/>
                <a:cs typeface="+mn-cs"/>
              </a:rPr>
              <a:t> ρηματικού προσώπου</a:t>
            </a:r>
            <a:r>
              <a:rPr kumimoji="0" lang="el-GR" sz="2000" b="1" i="0" u="none" strike="noStrike" kern="1200" cap="none" spc="0" normalizeH="0" baseline="0" noProof="0" dirty="0">
                <a:ln>
                  <a:noFill/>
                </a:ln>
                <a:solidFill>
                  <a:prstClr val="black"/>
                </a:solidFill>
                <a:effectLst/>
                <a:uLnTx/>
                <a:uFillTx/>
                <a:ea typeface="Times New Roman" panose="02020603050405020304" pitchFamily="18" charset="0"/>
                <a:cs typeface="+mn-cs"/>
              </a:rPr>
              <a:t> </a:t>
            </a:r>
            <a:r>
              <a:rPr kumimoji="0" lang="el-GR" sz="2000" b="0" i="0" u="none" strike="noStrike" kern="1200" cap="none" spc="0" normalizeH="0" baseline="0" noProof="0" dirty="0">
                <a:ln>
                  <a:noFill/>
                </a:ln>
                <a:solidFill>
                  <a:prstClr val="black"/>
                </a:solidFill>
                <a:effectLst/>
                <a:uLnTx/>
                <a:uFillTx/>
                <a:ea typeface="Times New Roman" panose="02020603050405020304" pitchFamily="18" charset="0"/>
                <a:cs typeface="+mn-cs"/>
              </a:rPr>
              <a:t>σε συνδυασμό με την </a:t>
            </a:r>
            <a:r>
              <a:rPr kumimoji="0" lang="el-GR" sz="2000" b="1" i="0" u="sng" strike="noStrike" kern="1200" cap="none" spc="0" normalizeH="0" baseline="0" noProof="0" dirty="0">
                <a:ln>
                  <a:noFill/>
                </a:ln>
                <a:solidFill>
                  <a:prstClr val="black"/>
                </a:solidFill>
                <a:effectLst/>
                <a:uLnTx/>
                <a:uFillTx/>
                <a:ea typeface="Times New Roman" panose="02020603050405020304" pitchFamily="18" charset="0"/>
                <a:cs typeface="+mn-cs"/>
              </a:rPr>
              <a:t>Υποτακτική έγκλιση</a:t>
            </a:r>
            <a:r>
              <a:rPr kumimoji="0" lang="el-GR" sz="2000" b="1" i="0" u="none" strike="noStrike" kern="1200" cap="none" spc="0" normalizeH="0" baseline="0" noProof="0" dirty="0">
                <a:ln>
                  <a:noFill/>
                </a:ln>
                <a:solidFill>
                  <a:prstClr val="black"/>
                </a:solidFill>
                <a:effectLst/>
                <a:uLnTx/>
                <a:uFillTx/>
                <a:ea typeface="Times New Roman" panose="02020603050405020304" pitchFamily="18" charset="0"/>
                <a:cs typeface="+mn-cs"/>
              </a:rPr>
              <a:t> </a:t>
            </a:r>
            <a:r>
              <a:rPr kumimoji="0" lang="el-GR" sz="2000" b="0" i="0" u="none" strike="noStrike" kern="1200" cap="none" spc="0" normalizeH="0" baseline="0" noProof="0" dirty="0">
                <a:ln>
                  <a:noFill/>
                </a:ln>
                <a:solidFill>
                  <a:prstClr val="black"/>
                </a:solidFill>
                <a:effectLst/>
                <a:uLnTx/>
                <a:uFillTx/>
                <a:ea typeface="Times New Roman" panose="02020603050405020304" pitchFamily="18" charset="0"/>
                <a:cs typeface="+mn-cs"/>
              </a:rPr>
              <a:t>(« Να είσαι… να σέβεσαι … Να μην απαρνιέσαι…»), μέσω των οποίων παροτρύνει τον δέκτη σε συγκεκριμένη στάση ζωής. Ταυτόχρονα, η </a:t>
            </a:r>
            <a:r>
              <a:rPr kumimoji="0" lang="el-GR" sz="2000" b="1" i="0" u="sng" strike="noStrike" kern="1200" cap="none" spc="0" normalizeH="0" baseline="0" noProof="0" dirty="0">
                <a:ln>
                  <a:noFill/>
                </a:ln>
                <a:solidFill>
                  <a:prstClr val="black"/>
                </a:solidFill>
                <a:effectLst/>
                <a:uLnTx/>
                <a:uFillTx/>
                <a:ea typeface="Times New Roman" panose="02020603050405020304" pitchFamily="18" charset="0"/>
                <a:cs typeface="+mn-cs"/>
              </a:rPr>
              <a:t>χρήση λέξεων με ηθικό φορτίο</a:t>
            </a:r>
            <a:r>
              <a:rPr kumimoji="0" lang="el-GR" sz="2000" b="1" i="0" u="none" strike="noStrike" kern="1200" cap="none" spc="0" normalizeH="0" baseline="0" noProof="0" dirty="0">
                <a:ln>
                  <a:noFill/>
                </a:ln>
                <a:solidFill>
                  <a:prstClr val="black"/>
                </a:solidFill>
                <a:effectLst/>
                <a:uLnTx/>
                <a:uFillTx/>
                <a:ea typeface="Times New Roman" panose="02020603050405020304" pitchFamily="18" charset="0"/>
                <a:cs typeface="+mn-cs"/>
              </a:rPr>
              <a:t> </a:t>
            </a:r>
            <a:r>
              <a:rPr kumimoji="0" lang="el-GR" sz="2000" b="0" i="0" u="none" strike="noStrike" kern="1200" cap="none" spc="0" normalizeH="0" baseline="0" noProof="0" dirty="0">
                <a:ln>
                  <a:noFill/>
                </a:ln>
                <a:solidFill>
                  <a:prstClr val="black"/>
                </a:solidFill>
                <a:effectLst/>
                <a:uLnTx/>
                <a:uFillTx/>
                <a:ea typeface="Times New Roman" panose="02020603050405020304" pitchFamily="18" charset="0"/>
                <a:cs typeface="+mn-cs"/>
              </a:rPr>
              <a:t>(«γνήσιος, αληθινός, ακέραιος… Να σέβεσαι τον άλλον… αμοιβαία κατανόηση… δικαιώματά …») ενισχύει ακόμη περισσότερο τον </a:t>
            </a:r>
            <a:r>
              <a:rPr kumimoji="0" lang="el-GR" sz="2000" b="0" i="0" u="none" strike="noStrike" kern="1200" cap="none" spc="0" normalizeH="0" baseline="0" noProof="0" dirty="0" err="1">
                <a:ln>
                  <a:noFill/>
                </a:ln>
                <a:solidFill>
                  <a:prstClr val="black"/>
                </a:solidFill>
                <a:effectLst/>
                <a:uLnTx/>
                <a:uFillTx/>
                <a:ea typeface="Times New Roman" panose="02020603050405020304" pitchFamily="18" charset="0"/>
                <a:cs typeface="+mn-cs"/>
              </a:rPr>
              <a:t>νουθετικό</a:t>
            </a:r>
            <a:r>
              <a:rPr kumimoji="0" lang="el-GR" sz="2000" b="0" i="0" u="none" strike="noStrike" kern="1200" cap="none" spc="0" normalizeH="0" baseline="0" noProof="0" dirty="0">
                <a:ln>
                  <a:noFill/>
                </a:ln>
                <a:solidFill>
                  <a:prstClr val="black"/>
                </a:solidFill>
                <a:effectLst/>
                <a:uLnTx/>
                <a:uFillTx/>
                <a:ea typeface="Times New Roman" panose="02020603050405020304" pitchFamily="18" charset="0"/>
                <a:cs typeface="+mn-cs"/>
              </a:rPr>
              <a:t> τόνο, καθώς επισημαίνει αξίες και χαρακτηριστικά που οφείλει να ασπαστεί και να αποκτήσει ο νέος, προκειμένου να είναι ηθικά άρτιος.</a:t>
            </a:r>
            <a:endParaRPr kumimoji="0" lang="el-GR" sz="20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48272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0218" y="621744"/>
            <a:ext cx="7563564" cy="1411129"/>
          </a:xfrm>
          <a:prstGeom prst="rect">
            <a:avLst/>
          </a:prstGeom>
          <a:noFill/>
          <a:ln/>
        </p:spPr>
        <p:txBody>
          <a:bodyPr wrap="square" lIns="0" tIns="0" rIns="0" bIns="0" rtlCol="0" anchor="t"/>
          <a:lstStyle/>
          <a:p>
            <a:pPr marL="0" indent="0" algn="l">
              <a:lnSpc>
                <a:spcPts val="5550"/>
              </a:lnSpc>
              <a:buNone/>
            </a:pPr>
            <a:r>
              <a:rPr lang="en-US" sz="3600" b="1" dirty="0">
                <a:latin typeface="Arial Black" panose="020B0A04020102020204" pitchFamily="34" charset="0"/>
                <a:ea typeface="Crimson Pro Bold" pitchFamily="34" charset="-122"/>
                <a:cs typeface="Crimson Pro Bold" pitchFamily="34" charset="-120"/>
              </a:rPr>
              <a:t>Το Ύφος στη Γλώσσα και τη Λογοτεχνία</a:t>
            </a:r>
            <a:endParaRPr lang="en-US" sz="3600" dirty="0">
              <a:latin typeface="Arial Black" panose="020B0A04020102020204" pitchFamily="34" charset="0"/>
            </a:endParaRPr>
          </a:p>
        </p:txBody>
      </p:sp>
      <p:sp>
        <p:nvSpPr>
          <p:cNvPr id="4" name="Text 1"/>
          <p:cNvSpPr/>
          <p:nvPr/>
        </p:nvSpPr>
        <p:spPr>
          <a:xfrm>
            <a:off x="790218" y="2371487"/>
            <a:ext cx="7563564" cy="1805583"/>
          </a:xfrm>
          <a:prstGeom prst="rect">
            <a:avLst/>
          </a:prstGeom>
          <a:noFill/>
          <a:ln/>
        </p:spPr>
        <p:txBody>
          <a:bodyPr wrap="square" lIns="0" tIns="0" rIns="0" bIns="0" rtlCol="0" anchor="t"/>
          <a:lstStyle/>
          <a:p>
            <a:pPr marL="0" indent="0" algn="l">
              <a:lnSpc>
                <a:spcPts val="2800"/>
              </a:lnSpc>
              <a:buNone/>
            </a:pPr>
            <a:endParaRPr lang="en-US" sz="1750" dirty="0"/>
          </a:p>
        </p:txBody>
      </p:sp>
      <p:sp>
        <p:nvSpPr>
          <p:cNvPr id="5" name="Text 2"/>
          <p:cNvSpPr/>
          <p:nvPr/>
        </p:nvSpPr>
        <p:spPr>
          <a:xfrm>
            <a:off x="622300" y="4330447"/>
            <a:ext cx="7471833" cy="2527816"/>
          </a:xfrm>
          <a:prstGeom prst="rect">
            <a:avLst/>
          </a:prstGeom>
          <a:noFill/>
          <a:ln/>
        </p:spPr>
        <p:txBody>
          <a:bodyPr wrap="square" lIns="0" tIns="0" rIns="0" bIns="0" rtlCol="0" anchor="t"/>
          <a:lstStyle/>
          <a:p>
            <a:pPr lvl="0">
              <a:lnSpc>
                <a:spcPts val="2850"/>
              </a:lnSpc>
            </a:pPr>
            <a:endParaRPr lang="el-GR" sz="2000" dirty="0">
              <a:solidFill>
                <a:srgbClr val="404155"/>
              </a:solidFill>
              <a:ea typeface="Nobile" pitchFamily="34" charset="-122"/>
              <a:cs typeface="Nobile" pitchFamily="34" charset="-120"/>
            </a:endParaRPr>
          </a:p>
          <a:p>
            <a:pPr lvl="0">
              <a:lnSpc>
                <a:spcPts val="2850"/>
              </a:lnSpc>
            </a:pPr>
            <a:r>
              <a:rPr lang="en-US" sz="2000" dirty="0" err="1">
                <a:solidFill>
                  <a:srgbClr val="404155"/>
                </a:solidFill>
                <a:ea typeface="Nobile" pitchFamily="34" charset="-122"/>
                <a:cs typeface="Nobile" pitchFamily="34" charset="-120"/>
              </a:rPr>
              <a:t>Στη</a:t>
            </a:r>
            <a:r>
              <a:rPr lang="en-US" sz="2000" dirty="0">
                <a:solidFill>
                  <a:srgbClr val="404155"/>
                </a:solidFill>
                <a:ea typeface="Nobile" pitchFamily="34" charset="-122"/>
                <a:cs typeface="Nobile" pitchFamily="34" charset="-120"/>
              </a:rPr>
              <a:t> </a:t>
            </a:r>
            <a:r>
              <a:rPr lang="en-US" sz="2000" dirty="0" err="1">
                <a:solidFill>
                  <a:srgbClr val="404155"/>
                </a:solidFill>
                <a:ea typeface="Nobile" pitchFamily="34" charset="-122"/>
                <a:cs typeface="Nobile" pitchFamily="34" charset="-120"/>
              </a:rPr>
              <a:t>σημερινή</a:t>
            </a:r>
            <a:r>
              <a:rPr lang="en-US" sz="2000" dirty="0">
                <a:solidFill>
                  <a:srgbClr val="404155"/>
                </a:solidFill>
                <a:ea typeface="Nobile" pitchFamily="34" charset="-122"/>
                <a:cs typeface="Nobile" pitchFamily="34" charset="-120"/>
              </a:rPr>
              <a:t> πα</a:t>
            </a:r>
            <a:r>
              <a:rPr lang="en-US" sz="2000" dirty="0" err="1">
                <a:solidFill>
                  <a:srgbClr val="404155"/>
                </a:solidFill>
                <a:ea typeface="Nobile" pitchFamily="34" charset="-122"/>
                <a:cs typeface="Nobile" pitchFamily="34" charset="-120"/>
              </a:rPr>
              <a:t>ρουσί</a:t>
            </a:r>
            <a:r>
              <a:rPr lang="en-US" sz="2000" dirty="0">
                <a:solidFill>
                  <a:srgbClr val="404155"/>
                </a:solidFill>
                <a:ea typeface="Nobile" pitchFamily="34" charset="-122"/>
                <a:cs typeface="Nobile" pitchFamily="34" charset="-120"/>
              </a:rPr>
              <a:t>αση θα εξετάσουμε τα βασικά στοιχεία που διαμορφώνουν το ύφος ενός κειμένου, τους τρόπους με τους οποίους αποτυπώνεται στον γραπτό λόγο, καθώς και τις διαφορετικές λειτουργίες που επιτελεί στην επικοινωνία και την τέχνη του λόγου.</a:t>
            </a:r>
            <a:endParaRPr lang="en-US" sz="2000" dirty="0"/>
          </a:p>
          <a:p>
            <a:pPr lvl="0">
              <a:lnSpc>
                <a:spcPts val="2850"/>
              </a:lnSpc>
            </a:pPr>
            <a:endParaRPr lang="en-US" sz="2000" dirty="0">
              <a:solidFill>
                <a:prstClr val="black"/>
              </a:solidFill>
            </a:endParaRPr>
          </a:p>
          <a:p>
            <a:pPr marL="0" indent="0" algn="l">
              <a:lnSpc>
                <a:spcPts val="2800"/>
              </a:lnSpc>
              <a:buNone/>
            </a:pPr>
            <a:endParaRPr lang="en-US" sz="2000" dirty="0"/>
          </a:p>
        </p:txBody>
      </p:sp>
      <p:sp>
        <p:nvSpPr>
          <p:cNvPr id="8" name="Text 5"/>
          <p:cNvSpPr/>
          <p:nvPr/>
        </p:nvSpPr>
        <p:spPr>
          <a:xfrm>
            <a:off x="1264325" y="7212806"/>
            <a:ext cx="2226350" cy="395049"/>
          </a:xfrm>
          <a:prstGeom prst="rect">
            <a:avLst/>
          </a:prstGeom>
          <a:noFill/>
          <a:ln/>
        </p:spPr>
        <p:txBody>
          <a:bodyPr wrap="none" lIns="0" tIns="0" rIns="0" bIns="0" rtlCol="0" anchor="t"/>
          <a:lstStyle/>
          <a:p>
            <a:pPr marL="0" indent="0" algn="l">
              <a:lnSpc>
                <a:spcPts val="3100"/>
              </a:lnSpc>
              <a:buNone/>
            </a:pPr>
            <a:endParaRPr lang="en-US" sz="2200" dirty="0"/>
          </a:p>
        </p:txBody>
      </p:sp>
      <p:sp>
        <p:nvSpPr>
          <p:cNvPr id="9" name="Ορθογώνιο 8">
            <a:extLst>
              <a:ext uri="{FF2B5EF4-FFF2-40B4-BE49-F238E27FC236}">
                <a16:creationId xmlns:a16="http://schemas.microsoft.com/office/drawing/2014/main" id="{872A41A4-395E-4565-9948-7BE88752C30B}"/>
              </a:ext>
            </a:extLst>
          </p:cNvPr>
          <p:cNvSpPr/>
          <p:nvPr/>
        </p:nvSpPr>
        <p:spPr>
          <a:xfrm>
            <a:off x="622300" y="2267871"/>
            <a:ext cx="7844367" cy="1554656"/>
          </a:xfrm>
          <a:prstGeom prst="rect">
            <a:avLst/>
          </a:prstGeom>
        </p:spPr>
        <p:txBody>
          <a:bodyPr wrap="square">
            <a:spAutoFit/>
          </a:bodyPr>
          <a:lstStyle/>
          <a:p>
            <a:pPr lvl="0">
              <a:lnSpc>
                <a:spcPts val="2850"/>
              </a:lnSpc>
            </a:pPr>
            <a:r>
              <a:rPr lang="el-GR" sz="2000" dirty="0">
                <a:solidFill>
                  <a:srgbClr val="404155"/>
                </a:solidFill>
                <a:ea typeface="Nobile" pitchFamily="34" charset="-122"/>
                <a:cs typeface="Nobile" pitchFamily="34" charset="-120"/>
              </a:rPr>
              <a:t>Το ύφος είναι ο ιδιαίτερος τρόπος με τον οποίο ο συγγραφέας ενός κειμένου παρουσιάζει ένα γεγονός, εκφράζει την γνώμη του, τα συναισθήματα του, τις σκέψεις του πάνω σ΄</a:t>
            </a:r>
            <a:r>
              <a:rPr lang="en-US" sz="2000" dirty="0">
                <a:solidFill>
                  <a:srgbClr val="404155"/>
                </a:solidFill>
                <a:ea typeface="Nobile" pitchFamily="34" charset="-122"/>
                <a:cs typeface="Nobile" pitchFamily="34" charset="-120"/>
              </a:rPr>
              <a:t> </a:t>
            </a:r>
            <a:r>
              <a:rPr lang="el-GR" sz="2000" dirty="0">
                <a:solidFill>
                  <a:srgbClr val="404155"/>
                </a:solidFill>
                <a:ea typeface="Nobile" pitchFamily="34" charset="-122"/>
                <a:cs typeface="Nobile" pitchFamily="34" charset="-120"/>
              </a:rPr>
              <a:t>αυτό, αξιοποιώντας τα ποικίλα γλωσσικά μέσα.</a:t>
            </a:r>
            <a:endParaRPr lang="en-US" sz="2000" dirty="0">
              <a:solidFill>
                <a:prstClr val="black"/>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2583" y="520660"/>
            <a:ext cx="8844320" cy="591503"/>
          </a:xfrm>
          <a:prstGeom prst="rect">
            <a:avLst/>
          </a:prstGeom>
          <a:noFill/>
          <a:ln/>
        </p:spPr>
        <p:txBody>
          <a:bodyPr wrap="none" lIns="0" tIns="0" rIns="0" bIns="0" rtlCol="0" anchor="t"/>
          <a:lstStyle/>
          <a:p>
            <a:pPr marL="0" marR="0" lvl="0" indent="0" algn="l" defTabSz="914400" rtl="0" eaLnBrk="1" fontAlgn="auto" latinLnBrk="0" hangingPunct="1">
              <a:lnSpc>
                <a:spcPts val="465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443728"/>
                </a:solidFill>
                <a:effectLst/>
                <a:uLnTx/>
                <a:uFillTx/>
                <a:latin typeface="Crimson Pro Bold" pitchFamily="34" charset="0"/>
                <a:ea typeface="Crimson Pro Bold" pitchFamily="34" charset="-122"/>
                <a:cs typeface="Crimson Pro Bold" pitchFamily="34" charset="-120"/>
              </a:rPr>
              <a:t>Παράγοντες που Επηρεάζουν το Ύφος</a:t>
            </a:r>
            <a:endParaRPr kumimoji="0" lang="en-US" sz="3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2336244" y="2076331"/>
            <a:ext cx="2366605" cy="295870"/>
          </a:xfrm>
          <a:prstGeom prst="rect">
            <a:avLst/>
          </a:prstGeom>
          <a:noFill/>
          <a:ln/>
        </p:spPr>
        <p:txBody>
          <a:bodyPr wrap="none" lIns="0" tIns="0" rIns="0" bIns="0" rtlCol="0" anchor="t"/>
          <a:lstStyle/>
          <a:p>
            <a:pPr marL="0" marR="0" lvl="0" indent="0" algn="r" defTabSz="914400" rtl="0" eaLnBrk="1" fontAlgn="auto" latinLnBrk="0" hangingPunct="1">
              <a:lnSpc>
                <a:spcPts val="230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443728"/>
                </a:solidFill>
                <a:effectLst/>
                <a:uLnTx/>
                <a:uFillTx/>
                <a:latin typeface="Crimson Pro Bold" pitchFamily="34" charset="0"/>
                <a:ea typeface="Crimson Pro Bold" pitchFamily="34" charset="-122"/>
                <a:cs typeface="Crimson Pro Bold" pitchFamily="34" charset="-120"/>
              </a:rPr>
              <a:t>Κειμενικό Είδος</a:t>
            </a:r>
            <a:endParaRPr kumimoji="0" lang="en-US" sz="1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662583" y="2485787"/>
            <a:ext cx="4040267" cy="605790"/>
          </a:xfrm>
          <a:prstGeom prst="rect">
            <a:avLst/>
          </a:prstGeom>
          <a:noFill/>
          <a:ln/>
        </p:spPr>
        <p:txBody>
          <a:bodyPr wrap="square" lIns="0" tIns="0" rIns="0" bIns="0" rtlCol="0" anchor="t"/>
          <a:lstStyle/>
          <a:p>
            <a:pPr marL="0" marR="0" lvl="0" indent="0" algn="r" defTabSz="914400" rtl="0" eaLnBrk="1" fontAlgn="auto" latinLnBrk="0" hangingPunct="1">
              <a:lnSpc>
                <a:spcPts val="2350"/>
              </a:lnSpc>
              <a:spcBef>
                <a:spcPts val="0"/>
              </a:spcBef>
              <a:spcAft>
                <a:spcPts val="0"/>
              </a:spcAft>
              <a:buClrTx/>
              <a:buSzTx/>
              <a:buFontTx/>
              <a:buNone/>
              <a:tabLst/>
              <a:defRPr/>
            </a:pPr>
            <a:r>
              <a:rPr kumimoji="0" lang="en-US" sz="1450" b="0" i="0" u="none" strike="noStrike" kern="1200" cap="none" spc="0" normalizeH="0" baseline="0" noProof="0" dirty="0">
                <a:ln>
                  <a:noFill/>
                </a:ln>
                <a:solidFill>
                  <a:srgbClr val="443728"/>
                </a:solidFill>
                <a:effectLst/>
                <a:uLnTx/>
                <a:uFillTx/>
                <a:latin typeface="Open Sans" pitchFamily="34" charset="0"/>
                <a:ea typeface="Open Sans" pitchFamily="34" charset="-122"/>
                <a:cs typeface="Open Sans" pitchFamily="34" charset="-120"/>
              </a:rPr>
              <a:t>Κάθε κειμενικό είδος έχει τις δικές του συμβάσεις και απαιτήσεις ως προς το ύφος</a:t>
            </a:r>
            <a:endParaRPr kumimoji="0" lang="en-US" sz="1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 0" descr="preencoded.png"/>
          <p:cNvPicPr>
            <a:picLocks noChangeAspect="1"/>
          </p:cNvPicPr>
          <p:nvPr/>
        </p:nvPicPr>
        <p:blipFill>
          <a:blip r:embed="rId3">
            <a:duotone>
              <a:prstClr val="black"/>
              <a:schemeClr val="accent2">
                <a:tint val="45000"/>
                <a:satMod val="400000"/>
              </a:schemeClr>
            </a:duotone>
          </a:blip>
          <a:stretch>
            <a:fillRect/>
          </a:stretch>
        </p:blipFill>
        <p:spPr>
          <a:xfrm>
            <a:off x="4986814" y="1490782"/>
            <a:ext cx="4656773" cy="4656773"/>
          </a:xfrm>
          <a:prstGeom prst="rect">
            <a:avLst/>
          </a:prstGeom>
        </p:spPr>
      </p:pic>
      <p:pic>
        <p:nvPicPr>
          <p:cNvPr id="6" name="Image 1" descr="preencoded.png"/>
          <p:cNvPicPr>
            <a:picLocks noChangeAspect="1"/>
          </p:cNvPicPr>
          <p:nvPr/>
        </p:nvPicPr>
        <p:blipFill>
          <a:blip r:embed="rId4"/>
          <a:stretch>
            <a:fillRect/>
          </a:stretch>
        </p:blipFill>
        <p:spPr>
          <a:xfrm>
            <a:off x="6236315" y="2308562"/>
            <a:ext cx="283250" cy="354092"/>
          </a:xfrm>
          <a:prstGeom prst="rect">
            <a:avLst/>
          </a:prstGeom>
        </p:spPr>
      </p:pic>
      <p:sp>
        <p:nvSpPr>
          <p:cNvPr id="7" name="Text 3"/>
          <p:cNvSpPr/>
          <p:nvPr/>
        </p:nvSpPr>
        <p:spPr>
          <a:xfrm>
            <a:off x="9927550" y="2076331"/>
            <a:ext cx="2366605" cy="295870"/>
          </a:xfrm>
          <a:prstGeom prst="rect">
            <a:avLst/>
          </a:prstGeom>
          <a:noFill/>
          <a:ln/>
        </p:spPr>
        <p:txBody>
          <a:bodyPr wrap="non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443728"/>
                </a:solidFill>
                <a:effectLst/>
                <a:uLnTx/>
                <a:uFillTx/>
                <a:latin typeface="Crimson Pro Bold" pitchFamily="34" charset="0"/>
                <a:ea typeface="Crimson Pro Bold" pitchFamily="34" charset="-122"/>
                <a:cs typeface="Crimson Pro Bold" pitchFamily="34" charset="-120"/>
              </a:rPr>
              <a:t>Πρόθεση Συντάκτη</a:t>
            </a:r>
            <a:endParaRPr kumimoji="0" lang="en-US" sz="1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4"/>
          <p:cNvSpPr/>
          <p:nvPr/>
        </p:nvSpPr>
        <p:spPr>
          <a:xfrm>
            <a:off x="9927550" y="2485787"/>
            <a:ext cx="4040267" cy="605790"/>
          </a:xfrm>
          <a:prstGeom prst="rect">
            <a:avLst/>
          </a:prstGeom>
          <a:noFill/>
          <a:ln/>
        </p:spPr>
        <p:txBody>
          <a:bodyPr wrap="square" lIns="0" tIns="0" rIns="0" bIns="0" rtlCol="0" anchor="t"/>
          <a:lstStyle/>
          <a:p>
            <a:pPr lvl="0">
              <a:lnSpc>
                <a:spcPts val="2350"/>
              </a:lnSpc>
            </a:pPr>
            <a:r>
              <a:rPr lang="el-GR" sz="1450" dirty="0">
                <a:solidFill>
                  <a:srgbClr val="443728"/>
                </a:solidFill>
                <a:latin typeface="Open Sans" pitchFamily="34" charset="0"/>
                <a:ea typeface="Open Sans" pitchFamily="34" charset="-122"/>
                <a:cs typeface="Open Sans" pitchFamily="34" charset="-120"/>
              </a:rPr>
              <a:t>Ανάλογα με το αν ο συγγραφέας θέλει να πείσει, να συγκινήσει, να προβληματίσει ή να τέρψει, επιλέγει και το κατάλληλο ύφος</a:t>
            </a:r>
            <a:endParaRPr kumimoji="0" lang="en-US" sz="1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Image 2" descr="preencoded.png"/>
          <p:cNvPicPr>
            <a:picLocks noChangeAspect="1"/>
          </p:cNvPicPr>
          <p:nvPr/>
        </p:nvPicPr>
        <p:blipFill>
          <a:blip r:embed="rId5">
            <a:duotone>
              <a:prstClr val="black"/>
              <a:schemeClr val="accent4">
                <a:tint val="45000"/>
                <a:satMod val="400000"/>
              </a:schemeClr>
            </a:duotone>
          </a:blip>
          <a:stretch>
            <a:fillRect/>
          </a:stretch>
        </p:blipFill>
        <p:spPr>
          <a:xfrm>
            <a:off x="4918472" y="1490782"/>
            <a:ext cx="4656773" cy="4656773"/>
          </a:xfrm>
          <a:prstGeom prst="rect">
            <a:avLst/>
          </a:prstGeom>
        </p:spPr>
      </p:pic>
      <p:pic>
        <p:nvPicPr>
          <p:cNvPr id="10" name="Image 3" descr="preencoded.png"/>
          <p:cNvPicPr>
            <a:picLocks noChangeAspect="1"/>
          </p:cNvPicPr>
          <p:nvPr/>
        </p:nvPicPr>
        <p:blipFill>
          <a:blip r:embed="rId6"/>
          <a:stretch>
            <a:fillRect/>
          </a:stretch>
        </p:blipFill>
        <p:spPr>
          <a:xfrm>
            <a:off x="8506956" y="2704802"/>
            <a:ext cx="283250" cy="354092"/>
          </a:xfrm>
          <a:prstGeom prst="rect">
            <a:avLst/>
          </a:prstGeom>
        </p:spPr>
      </p:pic>
      <p:sp>
        <p:nvSpPr>
          <p:cNvPr id="11" name="Text 5"/>
          <p:cNvSpPr/>
          <p:nvPr/>
        </p:nvSpPr>
        <p:spPr>
          <a:xfrm>
            <a:off x="9927550" y="4546640"/>
            <a:ext cx="2366605" cy="295870"/>
          </a:xfrm>
          <a:prstGeom prst="rect">
            <a:avLst/>
          </a:prstGeom>
          <a:noFill/>
          <a:ln/>
        </p:spPr>
        <p:txBody>
          <a:bodyPr wrap="none" lIns="0" tIns="0" rIns="0" bIns="0" rtlCol="0" anchor="t"/>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443728"/>
                </a:solidFill>
                <a:effectLst/>
                <a:uLnTx/>
                <a:uFillTx/>
                <a:latin typeface="Crimson Pro Bold" pitchFamily="34" charset="0"/>
                <a:ea typeface="Crimson Pro Bold" pitchFamily="34" charset="-122"/>
                <a:cs typeface="Crimson Pro Bold" pitchFamily="34" charset="-120"/>
              </a:rPr>
              <a:t>Αποδέκτης/Κοινό</a:t>
            </a:r>
            <a:endParaRPr kumimoji="0" lang="en-US" sz="1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6"/>
          <p:cNvSpPr/>
          <p:nvPr/>
        </p:nvSpPr>
        <p:spPr>
          <a:xfrm>
            <a:off x="9927550" y="4956096"/>
            <a:ext cx="4040267" cy="605790"/>
          </a:xfrm>
          <a:prstGeom prst="rect">
            <a:avLst/>
          </a:prstGeom>
          <a:noFill/>
          <a:ln/>
        </p:spPr>
        <p:txBody>
          <a:bodyPr wrap="squar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1450" b="0" i="0" u="none" strike="noStrike" kern="1200" cap="none" spc="0" normalizeH="0" baseline="0" noProof="0" dirty="0">
                <a:ln>
                  <a:noFill/>
                </a:ln>
                <a:solidFill>
                  <a:srgbClr val="443728"/>
                </a:solidFill>
                <a:effectLst/>
                <a:uLnTx/>
                <a:uFillTx/>
                <a:latin typeface="Open Sans" pitchFamily="34" charset="0"/>
                <a:ea typeface="Open Sans" pitchFamily="34" charset="-122"/>
                <a:cs typeface="Open Sans" pitchFamily="34" charset="-120"/>
              </a:rPr>
              <a:t>Τα χαρακτηριστικά του κοινού επηρεάζουν τις γλωσσικές και υφολογικές επιλογές</a:t>
            </a:r>
            <a:endParaRPr kumimoji="0" lang="en-US" sz="1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Image 4" descr="preencoded.png"/>
          <p:cNvPicPr>
            <a:picLocks noChangeAspect="1"/>
          </p:cNvPicPr>
          <p:nvPr/>
        </p:nvPicPr>
        <p:blipFill>
          <a:blip r:embed="rId7">
            <a:duotone>
              <a:prstClr val="black"/>
              <a:schemeClr val="accent5">
                <a:tint val="45000"/>
                <a:satMod val="400000"/>
              </a:schemeClr>
            </a:duotone>
          </a:blip>
          <a:stretch>
            <a:fillRect/>
          </a:stretch>
        </p:blipFill>
        <p:spPr>
          <a:xfrm>
            <a:off x="4918471" y="1417423"/>
            <a:ext cx="4656773" cy="4656773"/>
          </a:xfrm>
          <a:prstGeom prst="rect">
            <a:avLst/>
          </a:prstGeom>
        </p:spPr>
      </p:pic>
      <p:pic>
        <p:nvPicPr>
          <p:cNvPr id="14" name="Image 5" descr="preencoded.png"/>
          <p:cNvPicPr>
            <a:picLocks noChangeAspect="1"/>
          </p:cNvPicPr>
          <p:nvPr/>
        </p:nvPicPr>
        <p:blipFill>
          <a:blip r:embed="rId8"/>
          <a:stretch>
            <a:fillRect/>
          </a:stretch>
        </p:blipFill>
        <p:spPr>
          <a:xfrm>
            <a:off x="8110716" y="4975443"/>
            <a:ext cx="283250" cy="354092"/>
          </a:xfrm>
          <a:prstGeom prst="rect">
            <a:avLst/>
          </a:prstGeom>
        </p:spPr>
      </p:pic>
      <p:sp>
        <p:nvSpPr>
          <p:cNvPr id="15" name="Text 7"/>
          <p:cNvSpPr/>
          <p:nvPr/>
        </p:nvSpPr>
        <p:spPr>
          <a:xfrm>
            <a:off x="1731407" y="4546640"/>
            <a:ext cx="2971443" cy="295870"/>
          </a:xfrm>
          <a:prstGeom prst="rect">
            <a:avLst/>
          </a:prstGeom>
          <a:noFill/>
          <a:ln/>
        </p:spPr>
        <p:txBody>
          <a:bodyPr wrap="none" lIns="0" tIns="0" rIns="0" bIns="0" rtlCol="0" anchor="t"/>
          <a:lstStyle/>
          <a:p>
            <a:pPr marL="0" marR="0" lvl="0" indent="0" algn="r" defTabSz="914400" rtl="0" eaLnBrk="1" fontAlgn="auto" latinLnBrk="0" hangingPunct="1">
              <a:lnSpc>
                <a:spcPts val="230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443728"/>
                </a:solidFill>
                <a:effectLst/>
                <a:uLnTx/>
                <a:uFillTx/>
                <a:latin typeface="Crimson Pro Bold" pitchFamily="34" charset="0"/>
                <a:ea typeface="Crimson Pro Bold" pitchFamily="34" charset="-122"/>
                <a:cs typeface="Crimson Pro Bold" pitchFamily="34" charset="-120"/>
              </a:rPr>
              <a:t>Περίσταση Επικοινωνίας</a:t>
            </a:r>
            <a:endParaRPr kumimoji="0" lang="en-US" sz="1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 8"/>
          <p:cNvSpPr/>
          <p:nvPr/>
        </p:nvSpPr>
        <p:spPr>
          <a:xfrm>
            <a:off x="662583" y="4956096"/>
            <a:ext cx="4040267" cy="605790"/>
          </a:xfrm>
          <a:prstGeom prst="rect">
            <a:avLst/>
          </a:prstGeom>
          <a:noFill/>
          <a:ln/>
        </p:spPr>
        <p:txBody>
          <a:bodyPr wrap="square" lIns="0" tIns="0" rIns="0" bIns="0" rtlCol="0" anchor="t"/>
          <a:lstStyle/>
          <a:p>
            <a:pPr marL="0" marR="0" lvl="0" indent="0" algn="r" defTabSz="914400" rtl="0" eaLnBrk="1" fontAlgn="auto" latinLnBrk="0" hangingPunct="1">
              <a:lnSpc>
                <a:spcPts val="2350"/>
              </a:lnSpc>
              <a:spcBef>
                <a:spcPts val="0"/>
              </a:spcBef>
              <a:spcAft>
                <a:spcPts val="0"/>
              </a:spcAft>
              <a:buClrTx/>
              <a:buSzTx/>
              <a:buFontTx/>
              <a:buNone/>
              <a:tabLst/>
              <a:defRPr/>
            </a:pPr>
            <a:r>
              <a:rPr kumimoji="0" lang="en-US" sz="1450" b="0" i="0" u="none" strike="noStrike" kern="1200" cap="none" spc="0" normalizeH="0" baseline="0" noProof="0" dirty="0">
                <a:ln>
                  <a:noFill/>
                </a:ln>
                <a:solidFill>
                  <a:srgbClr val="443728"/>
                </a:solidFill>
                <a:effectLst/>
                <a:uLnTx/>
                <a:uFillTx/>
                <a:latin typeface="Open Sans" pitchFamily="34" charset="0"/>
                <a:ea typeface="Open Sans" pitchFamily="34" charset="-122"/>
                <a:cs typeface="Open Sans" pitchFamily="34" charset="-120"/>
              </a:rPr>
              <a:t>Το πλαίσιο της επικοινωνίας επιδρά καθοριστικά στη διαμόρφωση του ύφους</a:t>
            </a:r>
            <a:endParaRPr kumimoji="0" lang="en-US" sz="1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Image 6" descr="preencoded.png"/>
          <p:cNvPicPr>
            <a:picLocks noChangeAspect="1"/>
          </p:cNvPicPr>
          <p:nvPr/>
        </p:nvPicPr>
        <p:blipFill>
          <a:blip r:embed="rId9">
            <a:duotone>
              <a:prstClr val="black"/>
              <a:schemeClr val="accent6">
                <a:tint val="45000"/>
                <a:satMod val="400000"/>
              </a:schemeClr>
            </a:duotone>
          </a:blip>
          <a:stretch>
            <a:fillRect/>
          </a:stretch>
        </p:blipFill>
        <p:spPr>
          <a:xfrm>
            <a:off x="4986812" y="1419203"/>
            <a:ext cx="4656773" cy="4656773"/>
          </a:xfrm>
          <a:prstGeom prst="rect">
            <a:avLst/>
          </a:prstGeom>
        </p:spPr>
      </p:pic>
      <p:pic>
        <p:nvPicPr>
          <p:cNvPr id="18" name="Image 7" descr="preencoded.png"/>
          <p:cNvPicPr>
            <a:picLocks noChangeAspect="1"/>
          </p:cNvPicPr>
          <p:nvPr/>
        </p:nvPicPr>
        <p:blipFill>
          <a:blip r:embed="rId10"/>
          <a:stretch>
            <a:fillRect/>
          </a:stretch>
        </p:blipFill>
        <p:spPr>
          <a:xfrm>
            <a:off x="5840075" y="4579203"/>
            <a:ext cx="283250" cy="354092"/>
          </a:xfrm>
          <a:prstGeom prst="rect">
            <a:avLst/>
          </a:prstGeom>
        </p:spPr>
      </p:pic>
      <p:sp>
        <p:nvSpPr>
          <p:cNvPr id="19" name="Text 9"/>
          <p:cNvSpPr/>
          <p:nvPr/>
        </p:nvSpPr>
        <p:spPr>
          <a:xfrm>
            <a:off x="662583" y="6360438"/>
            <a:ext cx="13305234" cy="908685"/>
          </a:xfrm>
          <a:prstGeom prst="rect">
            <a:avLst/>
          </a:prstGeom>
          <a:noFill/>
          <a:ln/>
        </p:spPr>
        <p:txBody>
          <a:bodyPr wrap="squar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1450" b="0" i="0" u="none" strike="noStrike" kern="1200" cap="none" spc="0" normalizeH="0" baseline="0" noProof="0" dirty="0">
                <a:ln>
                  <a:noFill/>
                </a:ln>
                <a:solidFill>
                  <a:srgbClr val="443728"/>
                </a:solidFill>
                <a:effectLst/>
                <a:uLnTx/>
                <a:uFillTx/>
                <a:latin typeface="Open Sans" pitchFamily="34" charset="0"/>
                <a:ea typeface="Open Sans" pitchFamily="34" charset="-122"/>
                <a:cs typeface="Open Sans" pitchFamily="34" charset="-120"/>
              </a:rPr>
              <a:t>Οι παράγοντες αυτοί λειτουργούν αλληλεπιδραστικά και διαμορφώνουν το τελικό αποτέλεσμα της επικοινωνίας. Για παράδειγμα, ένα επιστημονικό άρθρο απαιτεί τυπικό και ακριβές ύφος, ενώ ένα λογοτεχνικό κείμενο μπορεί να είναι πιο ποιητικό και συναισθηματικό. Αντίστοιχα, το ύφος που θα χρησιμοποιήσουμε διαφέρει ανάλογα με το αν απευθυνόμαστε σε ειδικούς ή στο ευρύ κοινό.</a:t>
            </a:r>
            <a:endParaRPr kumimoji="0" lang="en-US" sz="1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0"/>
          <p:cNvSpPr/>
          <p:nvPr/>
        </p:nvSpPr>
        <p:spPr>
          <a:xfrm>
            <a:off x="662583" y="7482007"/>
            <a:ext cx="13305234" cy="605790"/>
          </a:xfrm>
          <a:prstGeom prst="rect">
            <a:avLst/>
          </a:prstGeom>
          <a:noFill/>
          <a:ln/>
        </p:spPr>
        <p:txBody>
          <a:bodyPr wrap="square" lIns="0" tIns="0" rIns="0" bIns="0" rtlCol="0" anchor="t"/>
          <a:lstStyle/>
          <a:p>
            <a:pPr marL="0" marR="0" lvl="0" indent="0" algn="l" defTabSz="914400" rtl="0" eaLnBrk="1" fontAlgn="auto" latinLnBrk="0" hangingPunct="1">
              <a:lnSpc>
                <a:spcPts val="2350"/>
              </a:lnSpc>
              <a:spcBef>
                <a:spcPts val="0"/>
              </a:spcBef>
              <a:spcAft>
                <a:spcPts val="0"/>
              </a:spcAft>
              <a:buClrTx/>
              <a:buSzTx/>
              <a:buFontTx/>
              <a:buNone/>
              <a:tabLst/>
              <a:defRPr/>
            </a:pPr>
            <a:r>
              <a:rPr kumimoji="0" lang="en-US" sz="1450" b="0" i="0" u="none" strike="noStrike" kern="1200" cap="none" spc="0" normalizeH="0" baseline="0" noProof="0" dirty="0">
                <a:ln>
                  <a:noFill/>
                </a:ln>
                <a:solidFill>
                  <a:srgbClr val="443728"/>
                </a:solidFill>
                <a:effectLst/>
                <a:uLnTx/>
                <a:uFillTx/>
                <a:latin typeface="Open Sans" pitchFamily="34" charset="0"/>
                <a:ea typeface="Open Sans" pitchFamily="34" charset="-122"/>
                <a:cs typeface="Open Sans" pitchFamily="34" charset="-120"/>
              </a:rPr>
              <a:t>Η κατανόηση αυτών των παραγόντων είναι απαραίτητη για κάθε συγγραφέα που επιθυμεί να επικοινωνήσει αποτελεσματικά και να επιτύχει τους στόχους του μέσω του γραπτού λόγου.</a:t>
            </a:r>
            <a:endParaRPr kumimoji="0" lang="en-US" sz="1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626388" y="492085"/>
            <a:ext cx="10069354" cy="559237"/>
          </a:xfrm>
          <a:prstGeom prst="rect">
            <a:avLst/>
          </a:prstGeom>
          <a:noFill/>
          <a:ln/>
        </p:spPr>
        <p:txBody>
          <a:bodyPr wrap="none" lIns="0" tIns="0" rIns="0" bIns="0" rtlCol="0" anchor="t"/>
          <a:lstStyle/>
          <a:p>
            <a:pPr marL="0" indent="0" algn="l">
              <a:lnSpc>
                <a:spcPts val="4400"/>
              </a:lnSpc>
              <a:buNone/>
            </a:pPr>
            <a:r>
              <a:rPr lang="en-US" sz="3500" dirty="0">
                <a:solidFill>
                  <a:srgbClr val="1B1B27"/>
                </a:solidFill>
                <a:latin typeface="Corben" pitchFamily="34" charset="0"/>
                <a:ea typeface="Corben" pitchFamily="34" charset="-122"/>
                <a:cs typeface="Corben" pitchFamily="34" charset="-120"/>
              </a:rPr>
              <a:t>Γλωσσικές Επιλογές στη Διαμόρφωση του Ύφους</a:t>
            </a:r>
            <a:endParaRPr lang="en-US" sz="3500" dirty="0"/>
          </a:p>
        </p:txBody>
      </p:sp>
      <p:pic>
        <p:nvPicPr>
          <p:cNvPr id="3" name="Image 0" descr="preencoded.png"/>
          <p:cNvPicPr>
            <a:picLocks noChangeAspect="1"/>
          </p:cNvPicPr>
          <p:nvPr/>
        </p:nvPicPr>
        <p:blipFill>
          <a:blip r:embed="rId3">
            <a:duotone>
              <a:prstClr val="black"/>
              <a:schemeClr val="accent6">
                <a:tint val="45000"/>
                <a:satMod val="400000"/>
              </a:schemeClr>
            </a:duotone>
          </a:blip>
          <a:stretch>
            <a:fillRect/>
          </a:stretch>
        </p:blipFill>
        <p:spPr>
          <a:xfrm>
            <a:off x="626388" y="1409224"/>
            <a:ext cx="894874" cy="1317188"/>
          </a:xfrm>
          <a:prstGeom prst="rect">
            <a:avLst/>
          </a:prstGeom>
        </p:spPr>
      </p:pic>
      <p:sp>
        <p:nvSpPr>
          <p:cNvPr id="4" name="Text 1"/>
          <p:cNvSpPr/>
          <p:nvPr/>
        </p:nvSpPr>
        <p:spPr>
          <a:xfrm>
            <a:off x="1789628" y="1588175"/>
            <a:ext cx="2237184" cy="279559"/>
          </a:xfrm>
          <a:prstGeom prst="rect">
            <a:avLst/>
          </a:prstGeom>
          <a:noFill/>
          <a:ln/>
        </p:spPr>
        <p:txBody>
          <a:bodyPr wrap="none" lIns="0" tIns="0" rIns="0" bIns="0" rtlCol="0" anchor="t"/>
          <a:lstStyle/>
          <a:p>
            <a:pPr marL="0" indent="0" algn="l">
              <a:lnSpc>
                <a:spcPts val="2200"/>
              </a:lnSpc>
              <a:buNone/>
            </a:pPr>
            <a:r>
              <a:rPr lang="en-US" sz="2000" b="1" dirty="0">
                <a:solidFill>
                  <a:srgbClr val="404155"/>
                </a:solidFill>
                <a:ea typeface="Corben" pitchFamily="34" charset="-122"/>
                <a:cs typeface="Corben" pitchFamily="34" charset="-120"/>
              </a:rPr>
              <a:t>Γραμματικά Στοιχεία</a:t>
            </a:r>
            <a:endParaRPr lang="en-US" sz="2000" b="1" dirty="0"/>
          </a:p>
        </p:txBody>
      </p:sp>
      <p:sp>
        <p:nvSpPr>
          <p:cNvPr id="5" name="Text 2"/>
          <p:cNvSpPr/>
          <p:nvPr/>
        </p:nvSpPr>
        <p:spPr>
          <a:xfrm>
            <a:off x="1789628" y="1975009"/>
            <a:ext cx="12214384" cy="572453"/>
          </a:xfrm>
          <a:prstGeom prst="rect">
            <a:avLst/>
          </a:prstGeom>
          <a:noFill/>
          <a:ln/>
        </p:spPr>
        <p:txBody>
          <a:bodyPr wrap="square" lIns="0" tIns="0" rIns="0" bIns="0" rtlCol="0" anchor="t"/>
          <a:lstStyle/>
          <a:p>
            <a:pPr marL="0" indent="0" algn="l">
              <a:lnSpc>
                <a:spcPts val="2250"/>
              </a:lnSpc>
              <a:buNone/>
            </a:pPr>
            <a:r>
              <a:rPr lang="en-US" sz="1700" dirty="0">
                <a:solidFill>
                  <a:srgbClr val="404155"/>
                </a:solidFill>
                <a:ea typeface="Nobile" pitchFamily="34" charset="-122"/>
                <a:cs typeface="Nobile" pitchFamily="34" charset="-120"/>
              </a:rPr>
              <a:t>Η επιλογή ρηματικού προσώπου, εγκλίσεων και γραμματικών χρόνων επηρεάζει άμεσα το ύφος. Η χρήση α' προσώπου προσδίδει αμεσότητα και προσωπικό τόνο, ενώ το γ' πρόσωπο δημιουργεί αίσθηση αντικειμενικότητας και απόστασης.</a:t>
            </a:r>
            <a:endParaRPr lang="en-US" sz="1700" dirty="0"/>
          </a:p>
        </p:txBody>
      </p:sp>
      <p:pic>
        <p:nvPicPr>
          <p:cNvPr id="6" name="Image 1" descr="preencoded.png"/>
          <p:cNvPicPr>
            <a:picLocks noChangeAspect="1"/>
          </p:cNvPicPr>
          <p:nvPr/>
        </p:nvPicPr>
        <p:blipFill>
          <a:blip r:embed="rId4">
            <a:duotone>
              <a:prstClr val="black"/>
              <a:schemeClr val="accent4">
                <a:tint val="45000"/>
                <a:satMod val="400000"/>
              </a:schemeClr>
            </a:duotone>
          </a:blip>
          <a:stretch>
            <a:fillRect/>
          </a:stretch>
        </p:blipFill>
        <p:spPr>
          <a:xfrm>
            <a:off x="626388" y="2726412"/>
            <a:ext cx="894874" cy="1317188"/>
          </a:xfrm>
          <a:prstGeom prst="rect">
            <a:avLst/>
          </a:prstGeom>
        </p:spPr>
      </p:pic>
      <p:sp>
        <p:nvSpPr>
          <p:cNvPr id="7" name="Text 3"/>
          <p:cNvSpPr/>
          <p:nvPr/>
        </p:nvSpPr>
        <p:spPr>
          <a:xfrm>
            <a:off x="1789628" y="2905363"/>
            <a:ext cx="2237184" cy="279559"/>
          </a:xfrm>
          <a:prstGeom prst="rect">
            <a:avLst/>
          </a:prstGeom>
          <a:noFill/>
          <a:ln/>
        </p:spPr>
        <p:txBody>
          <a:bodyPr wrap="none" lIns="0" tIns="0" rIns="0" bIns="0" rtlCol="0" anchor="t"/>
          <a:lstStyle/>
          <a:p>
            <a:pPr marL="0" indent="0" algn="l">
              <a:lnSpc>
                <a:spcPts val="2200"/>
              </a:lnSpc>
              <a:buNone/>
            </a:pPr>
            <a:r>
              <a:rPr lang="en-US" sz="2000" b="1" dirty="0">
                <a:solidFill>
                  <a:srgbClr val="404155"/>
                </a:solidFill>
                <a:ea typeface="Corben" pitchFamily="34" charset="-122"/>
                <a:cs typeface="Corben" pitchFamily="34" charset="-120"/>
              </a:rPr>
              <a:t>Λεξιλογικές Επιλογές</a:t>
            </a:r>
            <a:endParaRPr lang="en-US" sz="2000" b="1" dirty="0"/>
          </a:p>
        </p:txBody>
      </p:sp>
      <p:sp>
        <p:nvSpPr>
          <p:cNvPr id="8" name="Text 4"/>
          <p:cNvSpPr/>
          <p:nvPr/>
        </p:nvSpPr>
        <p:spPr>
          <a:xfrm>
            <a:off x="1789628" y="3292197"/>
            <a:ext cx="12214384" cy="572453"/>
          </a:xfrm>
          <a:prstGeom prst="rect">
            <a:avLst/>
          </a:prstGeom>
          <a:noFill/>
          <a:ln/>
        </p:spPr>
        <p:txBody>
          <a:bodyPr wrap="square" lIns="0" tIns="0" rIns="0" bIns="0" rtlCol="0" anchor="t"/>
          <a:lstStyle/>
          <a:p>
            <a:pPr marL="0" indent="0" algn="l">
              <a:lnSpc>
                <a:spcPts val="2250"/>
              </a:lnSpc>
              <a:buNone/>
            </a:pPr>
            <a:r>
              <a:rPr lang="en-US" sz="1700" dirty="0">
                <a:solidFill>
                  <a:srgbClr val="404155"/>
                </a:solidFill>
                <a:ea typeface="Nobile" pitchFamily="34" charset="-122"/>
                <a:cs typeface="Nobile" pitchFamily="34" charset="-120"/>
              </a:rPr>
              <a:t>Το λεξιλόγιο (ειδικό, επίσημο ή καθημερινό) καθορίζει σε μεγάλο βαθμό το επίπεδο τυπικότητας του κειμένου. Η χρήση εξειδικευμένων όρων προσδίδει κύρος και επιστημονικότητα, ενώ το καθημερινό λεξιλόγιο δημιουργεί οικειότητα.</a:t>
            </a:r>
            <a:endParaRPr lang="en-US" sz="1700" dirty="0"/>
          </a:p>
        </p:txBody>
      </p:sp>
      <p:pic>
        <p:nvPicPr>
          <p:cNvPr id="9" name="Image 2" descr="preencoded.png"/>
          <p:cNvPicPr>
            <a:picLocks noChangeAspect="1"/>
          </p:cNvPicPr>
          <p:nvPr/>
        </p:nvPicPr>
        <p:blipFill>
          <a:blip r:embed="rId5">
            <a:duotone>
              <a:prstClr val="black"/>
              <a:schemeClr val="accent1">
                <a:tint val="45000"/>
                <a:satMod val="400000"/>
              </a:schemeClr>
            </a:duotone>
          </a:blip>
          <a:stretch>
            <a:fillRect/>
          </a:stretch>
        </p:blipFill>
        <p:spPr>
          <a:xfrm>
            <a:off x="626388" y="4043601"/>
            <a:ext cx="894874" cy="1317188"/>
          </a:xfrm>
          <a:prstGeom prst="rect">
            <a:avLst/>
          </a:prstGeom>
        </p:spPr>
      </p:pic>
      <p:sp>
        <p:nvSpPr>
          <p:cNvPr id="10" name="Text 5"/>
          <p:cNvSpPr/>
          <p:nvPr/>
        </p:nvSpPr>
        <p:spPr>
          <a:xfrm>
            <a:off x="1789628" y="4222552"/>
            <a:ext cx="2237184" cy="279559"/>
          </a:xfrm>
          <a:prstGeom prst="rect">
            <a:avLst/>
          </a:prstGeom>
          <a:noFill/>
          <a:ln/>
        </p:spPr>
        <p:txBody>
          <a:bodyPr wrap="none" lIns="0" tIns="0" rIns="0" bIns="0" rtlCol="0" anchor="t"/>
          <a:lstStyle/>
          <a:p>
            <a:pPr marL="0" indent="0" algn="l">
              <a:lnSpc>
                <a:spcPts val="2200"/>
              </a:lnSpc>
              <a:buNone/>
            </a:pPr>
            <a:r>
              <a:rPr lang="en-US" sz="2000" b="1" dirty="0">
                <a:solidFill>
                  <a:srgbClr val="404155"/>
                </a:solidFill>
                <a:ea typeface="Corben" pitchFamily="34" charset="-122"/>
                <a:cs typeface="Corben" pitchFamily="34" charset="-120"/>
              </a:rPr>
              <a:t>Συντακτικές Δομές</a:t>
            </a:r>
            <a:endParaRPr lang="en-US" sz="2000" b="1" dirty="0"/>
          </a:p>
        </p:txBody>
      </p:sp>
      <p:sp>
        <p:nvSpPr>
          <p:cNvPr id="11" name="Text 6"/>
          <p:cNvSpPr/>
          <p:nvPr/>
        </p:nvSpPr>
        <p:spPr>
          <a:xfrm>
            <a:off x="1789628" y="4609386"/>
            <a:ext cx="12214384" cy="572453"/>
          </a:xfrm>
          <a:prstGeom prst="rect">
            <a:avLst/>
          </a:prstGeom>
          <a:noFill/>
          <a:ln/>
        </p:spPr>
        <p:txBody>
          <a:bodyPr wrap="square" lIns="0" tIns="0" rIns="0" bIns="0" rtlCol="0" anchor="t"/>
          <a:lstStyle/>
          <a:p>
            <a:pPr marL="0" indent="0" algn="l">
              <a:lnSpc>
                <a:spcPts val="2250"/>
              </a:lnSpc>
              <a:buNone/>
            </a:pPr>
            <a:r>
              <a:rPr lang="en-US" sz="1700" dirty="0">
                <a:solidFill>
                  <a:srgbClr val="404155"/>
                </a:solidFill>
                <a:ea typeface="Nobile" pitchFamily="34" charset="-122"/>
                <a:cs typeface="Nobile" pitchFamily="34" charset="-120"/>
              </a:rPr>
              <a:t>Η σύνδεση των προτάσεων (παρατακτική, υποτακτική, ασύνδετο σχήμα) και η επιλογή ενεργητικής ή παθητικής σύνταξης επηρεάζουν τη ροή του λόγου και την έμφαση που δίνεται στα διάφορα στοιχεία της πρότασης.</a:t>
            </a:r>
            <a:endParaRPr lang="en-US" sz="1700" dirty="0"/>
          </a:p>
        </p:txBody>
      </p:sp>
      <p:pic>
        <p:nvPicPr>
          <p:cNvPr id="12" name="Image 3" descr="preencoded.png"/>
          <p:cNvPicPr>
            <a:picLocks noChangeAspect="1"/>
          </p:cNvPicPr>
          <p:nvPr/>
        </p:nvPicPr>
        <p:blipFill>
          <a:blip r:embed="rId6">
            <a:duotone>
              <a:prstClr val="black"/>
              <a:schemeClr val="accent2">
                <a:tint val="45000"/>
                <a:satMod val="400000"/>
              </a:schemeClr>
            </a:duotone>
          </a:blip>
          <a:stretch>
            <a:fillRect/>
          </a:stretch>
        </p:blipFill>
        <p:spPr>
          <a:xfrm>
            <a:off x="626388" y="5360789"/>
            <a:ext cx="894874" cy="1317188"/>
          </a:xfrm>
          <a:prstGeom prst="rect">
            <a:avLst/>
          </a:prstGeom>
        </p:spPr>
      </p:pic>
      <p:sp>
        <p:nvSpPr>
          <p:cNvPr id="13" name="Text 7"/>
          <p:cNvSpPr/>
          <p:nvPr/>
        </p:nvSpPr>
        <p:spPr>
          <a:xfrm>
            <a:off x="1789628" y="5539740"/>
            <a:ext cx="2561273" cy="279559"/>
          </a:xfrm>
          <a:prstGeom prst="rect">
            <a:avLst/>
          </a:prstGeom>
          <a:noFill/>
          <a:ln/>
        </p:spPr>
        <p:txBody>
          <a:bodyPr wrap="none" lIns="0" tIns="0" rIns="0" bIns="0" rtlCol="0" anchor="t"/>
          <a:lstStyle/>
          <a:p>
            <a:pPr marL="0" indent="0" algn="l">
              <a:lnSpc>
                <a:spcPts val="2200"/>
              </a:lnSpc>
              <a:buNone/>
            </a:pPr>
            <a:r>
              <a:rPr lang="en-US" sz="2000" b="1" dirty="0">
                <a:solidFill>
                  <a:srgbClr val="404155"/>
                </a:solidFill>
                <a:ea typeface="Corben" pitchFamily="34" charset="-122"/>
                <a:cs typeface="Corben" pitchFamily="34" charset="-120"/>
              </a:rPr>
              <a:t>Σχήματα Λόγου και Στίξη</a:t>
            </a:r>
            <a:endParaRPr lang="en-US" sz="2000" b="1" dirty="0"/>
          </a:p>
        </p:txBody>
      </p:sp>
      <p:sp>
        <p:nvSpPr>
          <p:cNvPr id="14" name="Text 8"/>
          <p:cNvSpPr/>
          <p:nvPr/>
        </p:nvSpPr>
        <p:spPr>
          <a:xfrm>
            <a:off x="1789628" y="5926574"/>
            <a:ext cx="12005394" cy="572453"/>
          </a:xfrm>
          <a:prstGeom prst="rect">
            <a:avLst/>
          </a:prstGeom>
          <a:noFill/>
          <a:ln/>
        </p:spPr>
        <p:txBody>
          <a:bodyPr wrap="square" lIns="0" tIns="0" rIns="0" bIns="0" rtlCol="0" anchor="t"/>
          <a:lstStyle/>
          <a:p>
            <a:pPr marL="0" indent="0" algn="l">
              <a:lnSpc>
                <a:spcPts val="2250"/>
              </a:lnSpc>
              <a:buNone/>
            </a:pPr>
            <a:r>
              <a:rPr lang="en-US" sz="1700" dirty="0">
                <a:solidFill>
                  <a:srgbClr val="404155"/>
                </a:solidFill>
                <a:ea typeface="Nobile" pitchFamily="34" charset="-122"/>
                <a:cs typeface="Nobile" pitchFamily="34" charset="-120"/>
              </a:rPr>
              <a:t>Τα σχήματα λόγου, η χρήση ευθέος ή πλαγίου λόγου και τα σημεία στίξης αποτελούν ισχυρά εργαλεία για τη διαμόρφωση του ύφους και την έκφραση των συναισθημάτων του συγγραφέα.</a:t>
            </a:r>
            <a:endParaRPr lang="en-US" sz="1700" dirty="0"/>
          </a:p>
        </p:txBody>
      </p:sp>
      <p:sp>
        <p:nvSpPr>
          <p:cNvPr id="15" name="Text 9"/>
          <p:cNvSpPr/>
          <p:nvPr/>
        </p:nvSpPr>
        <p:spPr>
          <a:xfrm>
            <a:off x="626388" y="6900091"/>
            <a:ext cx="13377624" cy="835543"/>
          </a:xfrm>
          <a:prstGeom prst="rect">
            <a:avLst/>
          </a:prstGeom>
          <a:noFill/>
          <a:ln/>
        </p:spPr>
        <p:txBody>
          <a:bodyPr wrap="square" lIns="0" tIns="0" rIns="0" bIns="0" rtlCol="0" anchor="t"/>
          <a:lstStyle/>
          <a:p>
            <a:pPr>
              <a:lnSpc>
                <a:spcPts val="2250"/>
              </a:lnSpc>
            </a:pPr>
            <a:r>
              <a:rPr lang="el-GR" sz="1600" dirty="0">
                <a:solidFill>
                  <a:srgbClr val="404155"/>
                </a:solidFill>
                <a:ea typeface="Nobile" pitchFamily="34" charset="-122"/>
                <a:cs typeface="Nobile" pitchFamily="34" charset="-120"/>
              </a:rPr>
              <a:t>Οι εκφραστικές επιλογές του συγγραφέα αποτελούν τα δομικά στοιχεία του ύφους του. Η επιλογή ειδικού λεξιλογίου μπορεί να προσδώσει επιστημονικό κύρος σε ένα κείμενο, ενώ η χρήση καθημερινών εκφράσεων το καθιστά πιο οικείο. Η απλή σύνταξη διευκολύνει την κατανόηση, ενώ η σύνθετη μπορεί να αποδώσει πιο περίπλοκες ιδέες.</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4037" y="2673668"/>
            <a:ext cx="5895142" cy="617101"/>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850" b="0" i="0" u="none" strike="noStrike" kern="1200" cap="none" spc="0" normalizeH="0" baseline="0" noProof="0" dirty="0">
                <a:ln>
                  <a:noFill/>
                </a:ln>
                <a:solidFill>
                  <a:srgbClr val="383838"/>
                </a:solidFill>
                <a:effectLst/>
                <a:uLnTx/>
                <a:uFillTx/>
                <a:latin typeface="Patrick Hand" pitchFamily="34" charset="0"/>
                <a:ea typeface="Patrick Hand" pitchFamily="34" charset="-122"/>
                <a:cs typeface="Patrick Hand" pitchFamily="34" charset="-120"/>
              </a:rPr>
              <a:t>Τύποι Ύφους στη Γλώσσα</a:t>
            </a:r>
            <a:endParaRPr kumimoji="0" lang="en-US" sz="3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1"/>
          <p:cNvSpPr/>
          <p:nvPr/>
        </p:nvSpPr>
        <p:spPr>
          <a:xfrm>
            <a:off x="864037" y="3661053"/>
            <a:ext cx="7415927" cy="1185148"/>
          </a:xfrm>
          <a:prstGeom prst="rect">
            <a:avLst/>
          </a:prstGeom>
          <a:noFill/>
          <a:ln/>
        </p:spPr>
        <p:txBody>
          <a:bodyPr wrap="square" lIns="0" tIns="0" rIns="0" bIns="0"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83838"/>
                </a:solidFill>
                <a:effectLst/>
                <a:uLnTx/>
                <a:uFillTx/>
                <a:ea typeface="Patrick Hand" pitchFamily="34" charset="-122"/>
                <a:cs typeface="Patrick Hand" pitchFamily="34" charset="-120"/>
              </a:rPr>
              <a:t>Το ύφος αποτελεί βασικό στοιχείο της γλωσσικής έκφρασης. Καθορίζει τον τρόπο που μεταδίδεται το μήνυμα. Η επιλογή του κατάλληλου ύφους εξαρτάται από την περίσταση επικοινωνίας.</a:t>
            </a:r>
            <a:endParaRPr kumimoji="0" lang="en-US" sz="2200" b="0" i="0" u="none" strike="noStrike" kern="1200" cap="none" spc="0" normalizeH="0" baseline="0" noProof="0" dirty="0">
              <a:ln>
                <a:noFill/>
              </a:ln>
              <a:solidFill>
                <a:prstClr val="black"/>
              </a:solidFill>
              <a:effectLst/>
              <a:uLnTx/>
              <a:uFillTx/>
              <a:ea typeface="+mn-ea"/>
              <a:cs typeface="+mn-cs"/>
            </a:endParaRPr>
          </a:p>
        </p:txBody>
      </p:sp>
      <p:sp>
        <p:nvSpPr>
          <p:cNvPr id="6" name="Text 3"/>
          <p:cNvSpPr/>
          <p:nvPr/>
        </p:nvSpPr>
        <p:spPr>
          <a:xfrm>
            <a:off x="1009650" y="5291018"/>
            <a:ext cx="103703" cy="97512"/>
          </a:xfrm>
          <a:prstGeom prst="rect">
            <a:avLst/>
          </a:prstGeom>
          <a:noFill/>
          <a:ln/>
        </p:spPr>
        <p:txBody>
          <a:bodyPr wrap="none" lIns="0" tIns="0" rIns="0" bIns="0" rtlCol="0" anchor="t"/>
          <a:lstStyle/>
          <a:p>
            <a:pPr marL="0" marR="0" lvl="0" indent="0" algn="ctr" defTabSz="914400" rtl="0" eaLnBrk="1" fontAlgn="auto" latinLnBrk="0" hangingPunct="1">
              <a:lnSpc>
                <a:spcPts val="75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Patrick Hand Medium" pitchFamily="34" charset="0"/>
                <a:ea typeface="Patrick Hand Medium" pitchFamily="34" charset="-122"/>
                <a:cs typeface="Patrick Hand Medium" pitchFamily="34" charset="-120"/>
              </a:rPr>
              <a:t>TM</a:t>
            </a:r>
            <a:endPar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1382316" y="5123855"/>
            <a:ext cx="1730454" cy="431959"/>
          </a:xfrm>
          <a:prstGeom prst="rect">
            <a:avLst/>
          </a:prstGeom>
          <a:noFill/>
          <a:ln/>
        </p:spPr>
        <p:txBody>
          <a:bodyPr wrap="none" lIns="0" tIns="0" rIns="0" bIns="0" rtlCol="0" anchor="t"/>
          <a:lstStyle/>
          <a:p>
            <a:pPr marL="0" marR="0" lvl="0" indent="0" algn="l" defTabSz="914400" rtl="0" eaLnBrk="1" fontAlgn="auto" latinLnBrk="0" hangingPunct="1">
              <a:lnSpc>
                <a:spcPts val="34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5771" y="773549"/>
            <a:ext cx="4853107" cy="606623"/>
          </a:xfrm>
          <a:prstGeom prst="rect">
            <a:avLst/>
          </a:prstGeom>
          <a:noFill/>
          <a:ln/>
        </p:spPr>
        <p:txBody>
          <a:bodyPr wrap="none" lIns="0" tIns="0" rIns="0" bIns="0" rtlCol="0" anchor="t"/>
          <a:lstStyle/>
          <a:p>
            <a:pPr marL="0" indent="0" algn="l">
              <a:lnSpc>
                <a:spcPts val="4750"/>
              </a:lnSpc>
              <a:buNone/>
            </a:pPr>
            <a:r>
              <a:rPr lang="en-US" sz="3800" dirty="0">
                <a:solidFill>
                  <a:srgbClr val="1B1B27"/>
                </a:solidFill>
                <a:latin typeface="Corben" pitchFamily="34" charset="0"/>
                <a:ea typeface="Corben" pitchFamily="34" charset="-122"/>
                <a:cs typeface="Corben" pitchFamily="34" charset="-120"/>
              </a:rPr>
              <a:t>Το Απ</a:t>
            </a:r>
            <a:r>
              <a:rPr lang="en-US" sz="3800" dirty="0" err="1">
                <a:solidFill>
                  <a:srgbClr val="1B1B27"/>
                </a:solidFill>
                <a:latin typeface="Corben" pitchFamily="34" charset="0"/>
                <a:ea typeface="Corben" pitchFamily="34" charset="-122"/>
                <a:cs typeface="Corben" pitchFamily="34" charset="-120"/>
              </a:rPr>
              <a:t>λό</a:t>
            </a:r>
            <a:r>
              <a:rPr lang="en-US" sz="3800" dirty="0">
                <a:solidFill>
                  <a:srgbClr val="1B1B27"/>
                </a:solidFill>
                <a:latin typeface="Corben" pitchFamily="34" charset="0"/>
                <a:ea typeface="Corben" pitchFamily="34" charset="-122"/>
                <a:cs typeface="Corben" pitchFamily="34" charset="-120"/>
              </a:rPr>
              <a:t> </a:t>
            </a:r>
            <a:r>
              <a:rPr lang="el-GR" sz="3800" dirty="0">
                <a:solidFill>
                  <a:srgbClr val="1B1B27"/>
                </a:solidFill>
                <a:latin typeface="Corben" pitchFamily="34" charset="0"/>
                <a:ea typeface="Corben" pitchFamily="34" charset="-122"/>
                <a:cs typeface="Corben" pitchFamily="34" charset="-120"/>
              </a:rPr>
              <a:t>– Οικείο </a:t>
            </a:r>
            <a:r>
              <a:rPr lang="en-US" sz="3800" dirty="0" err="1">
                <a:solidFill>
                  <a:srgbClr val="1B1B27"/>
                </a:solidFill>
                <a:latin typeface="Corben" pitchFamily="34" charset="0"/>
                <a:ea typeface="Corben" pitchFamily="34" charset="-122"/>
                <a:cs typeface="Corben" pitchFamily="34" charset="-120"/>
              </a:rPr>
              <a:t>Ύφος</a:t>
            </a:r>
            <a:endParaRPr lang="en-US" sz="3800" dirty="0"/>
          </a:p>
        </p:txBody>
      </p:sp>
      <p:sp>
        <p:nvSpPr>
          <p:cNvPr id="4" name="Shape 1"/>
          <p:cNvSpPr/>
          <p:nvPr/>
        </p:nvSpPr>
        <p:spPr>
          <a:xfrm>
            <a:off x="6161961" y="1671280"/>
            <a:ext cx="3795593" cy="2686169"/>
          </a:xfrm>
          <a:prstGeom prst="roundRect">
            <a:avLst>
              <a:gd name="adj" fmla="val 3035"/>
            </a:avLst>
          </a:prstGeom>
          <a:solidFill>
            <a:srgbClr val="D2D9F9"/>
          </a:solidFill>
          <a:ln w="7620">
            <a:solidFill>
              <a:srgbClr val="B8BFDF"/>
            </a:solidFill>
            <a:prstDash val="solid"/>
          </a:ln>
        </p:spPr>
      </p:sp>
      <p:sp>
        <p:nvSpPr>
          <p:cNvPr id="5" name="Text 2"/>
          <p:cNvSpPr/>
          <p:nvPr/>
        </p:nvSpPr>
        <p:spPr>
          <a:xfrm>
            <a:off x="6367462" y="1785603"/>
            <a:ext cx="2509599" cy="303252"/>
          </a:xfrm>
          <a:prstGeom prst="rect">
            <a:avLst/>
          </a:prstGeom>
          <a:noFill/>
          <a:ln/>
        </p:spPr>
        <p:txBody>
          <a:bodyPr wrap="none" lIns="0" tIns="0" rIns="0" bIns="0" rtlCol="0" anchor="t"/>
          <a:lstStyle/>
          <a:p>
            <a:pPr marL="0" indent="0" algn="l">
              <a:lnSpc>
                <a:spcPts val="2350"/>
              </a:lnSpc>
              <a:buNone/>
            </a:pPr>
            <a:r>
              <a:rPr lang="en-US" sz="1900" b="1" dirty="0">
                <a:solidFill>
                  <a:srgbClr val="404155"/>
                </a:solidFill>
                <a:latin typeface="Corben" pitchFamily="34" charset="0"/>
                <a:ea typeface="Corben" pitchFamily="34" charset="-122"/>
                <a:cs typeface="Corben" pitchFamily="34" charset="-120"/>
              </a:rPr>
              <a:t>Βραχυπερίοδος Λόγος</a:t>
            </a:r>
            <a:endParaRPr lang="en-US" sz="1900" b="1" dirty="0"/>
          </a:p>
        </p:txBody>
      </p:sp>
      <p:sp>
        <p:nvSpPr>
          <p:cNvPr id="6" name="Text 3"/>
          <p:cNvSpPr/>
          <p:nvPr/>
        </p:nvSpPr>
        <p:spPr>
          <a:xfrm>
            <a:off x="6367462" y="2292668"/>
            <a:ext cx="3392210" cy="1863090"/>
          </a:xfrm>
          <a:prstGeom prst="rect">
            <a:avLst/>
          </a:prstGeom>
          <a:noFill/>
          <a:ln/>
        </p:spPr>
        <p:txBody>
          <a:bodyPr wrap="square" lIns="0" tIns="0" rIns="0" bIns="0" rtlCol="0" anchor="t"/>
          <a:lstStyle/>
          <a:p>
            <a:pPr marL="0" indent="0" algn="l">
              <a:lnSpc>
                <a:spcPts val="2400"/>
              </a:lnSpc>
              <a:buNone/>
            </a:pPr>
            <a:r>
              <a:rPr lang="en-US" sz="1700" dirty="0">
                <a:solidFill>
                  <a:srgbClr val="404155"/>
                </a:solidFill>
                <a:ea typeface="Nobile" pitchFamily="34" charset="-122"/>
                <a:cs typeface="Nobile" pitchFamily="34" charset="-120"/>
              </a:rPr>
              <a:t>Αποτελείται από σύντομες προτάσεις που επιτρέπουν την άμεση και εύληπτη μετάδοση του μηνύματος. Η συντομία προσδίδει αμεσότητα και καθιστά το κείμενο προσιτό σε ευρύτερο κοινό.</a:t>
            </a:r>
            <a:endParaRPr lang="en-US" sz="1700" dirty="0"/>
          </a:p>
        </p:txBody>
      </p:sp>
      <p:sp>
        <p:nvSpPr>
          <p:cNvPr id="7" name="Shape 4"/>
          <p:cNvSpPr/>
          <p:nvPr/>
        </p:nvSpPr>
        <p:spPr>
          <a:xfrm>
            <a:off x="10155436" y="1671280"/>
            <a:ext cx="4024164" cy="2686169"/>
          </a:xfrm>
          <a:prstGeom prst="roundRect">
            <a:avLst>
              <a:gd name="adj" fmla="val 3035"/>
            </a:avLst>
          </a:prstGeom>
          <a:solidFill>
            <a:srgbClr val="D2D9F9"/>
          </a:solidFill>
          <a:ln w="7620">
            <a:solidFill>
              <a:srgbClr val="B8BFDF"/>
            </a:solidFill>
            <a:prstDash val="solid"/>
          </a:ln>
        </p:spPr>
      </p:sp>
      <p:sp>
        <p:nvSpPr>
          <p:cNvPr id="8" name="Text 5"/>
          <p:cNvSpPr/>
          <p:nvPr/>
        </p:nvSpPr>
        <p:spPr>
          <a:xfrm>
            <a:off x="10256280" y="1749382"/>
            <a:ext cx="4024164" cy="637894"/>
          </a:xfrm>
          <a:prstGeom prst="rect">
            <a:avLst/>
          </a:prstGeom>
          <a:noFill/>
          <a:ln/>
        </p:spPr>
        <p:txBody>
          <a:bodyPr wrap="none" lIns="0" tIns="0" rIns="0" bIns="0" rtlCol="0" anchor="t"/>
          <a:lstStyle/>
          <a:p>
            <a:pPr marL="0" indent="0" algn="l">
              <a:lnSpc>
                <a:spcPts val="2350"/>
              </a:lnSpc>
              <a:buNone/>
            </a:pPr>
            <a:r>
              <a:rPr lang="en-US" b="1" dirty="0">
                <a:solidFill>
                  <a:srgbClr val="404155"/>
                </a:solidFill>
                <a:latin typeface="Corben" pitchFamily="34" charset="0"/>
                <a:ea typeface="Corben" pitchFamily="34" charset="-122"/>
                <a:cs typeface="Corben" pitchFamily="34" charset="-120"/>
              </a:rPr>
              <a:t>Παρατα</a:t>
            </a:r>
            <a:r>
              <a:rPr lang="en-US" b="1" dirty="0" err="1">
                <a:solidFill>
                  <a:srgbClr val="404155"/>
                </a:solidFill>
                <a:latin typeface="Corben" pitchFamily="34" charset="0"/>
                <a:ea typeface="Corben" pitchFamily="34" charset="-122"/>
                <a:cs typeface="Corben" pitchFamily="34" charset="-120"/>
              </a:rPr>
              <a:t>κτική</a:t>
            </a:r>
            <a:r>
              <a:rPr lang="en-US" b="1" dirty="0">
                <a:solidFill>
                  <a:srgbClr val="404155"/>
                </a:solidFill>
                <a:latin typeface="Corben" pitchFamily="34" charset="0"/>
                <a:ea typeface="Corben" pitchFamily="34" charset="-122"/>
                <a:cs typeface="Corben" pitchFamily="34" charset="-120"/>
              </a:rPr>
              <a:t> </a:t>
            </a:r>
            <a:r>
              <a:rPr lang="en-US" b="1" dirty="0" err="1">
                <a:solidFill>
                  <a:srgbClr val="404155"/>
                </a:solidFill>
                <a:latin typeface="Corben" pitchFamily="34" charset="0"/>
                <a:ea typeface="Corben" pitchFamily="34" charset="-122"/>
                <a:cs typeface="Corben" pitchFamily="34" charset="-120"/>
              </a:rPr>
              <a:t>Σύνδεση</a:t>
            </a:r>
            <a:r>
              <a:rPr lang="el-GR" b="1" dirty="0">
                <a:solidFill>
                  <a:srgbClr val="404155"/>
                </a:solidFill>
                <a:latin typeface="Corben" pitchFamily="34" charset="0"/>
                <a:ea typeface="Corben" pitchFamily="34" charset="-122"/>
                <a:cs typeface="Corben" pitchFamily="34" charset="-120"/>
              </a:rPr>
              <a:t>- Ασύνδετο Σχήμα</a:t>
            </a:r>
            <a:endParaRPr lang="en-US" sz="1900" b="1" dirty="0"/>
          </a:p>
        </p:txBody>
      </p:sp>
      <p:sp>
        <p:nvSpPr>
          <p:cNvPr id="9" name="Text 6"/>
          <p:cNvSpPr/>
          <p:nvPr/>
        </p:nvSpPr>
        <p:spPr>
          <a:xfrm>
            <a:off x="10256280" y="2162628"/>
            <a:ext cx="3888822" cy="2489837"/>
          </a:xfrm>
          <a:prstGeom prst="rect">
            <a:avLst/>
          </a:prstGeom>
          <a:noFill/>
          <a:ln/>
        </p:spPr>
        <p:txBody>
          <a:bodyPr wrap="square" lIns="0" tIns="0" rIns="0" bIns="0" rtlCol="0" anchor="t"/>
          <a:lstStyle/>
          <a:p>
            <a:pPr marL="0" indent="0" algn="l">
              <a:lnSpc>
                <a:spcPts val="2400"/>
              </a:lnSpc>
              <a:buNone/>
            </a:pPr>
            <a:r>
              <a:rPr lang="en-US" sz="1700" dirty="0">
                <a:solidFill>
                  <a:srgbClr val="404155"/>
                </a:solidFill>
                <a:ea typeface="Nobile" pitchFamily="34" charset="-122"/>
                <a:cs typeface="Nobile" pitchFamily="34" charset="-120"/>
              </a:rPr>
              <a:t>Οι προτάσεις συνδέονται με απλούς συνδέσμους (και, αλλά, ή) διευκολύνοντας την κατανόηση  του περιεχομένου.</a:t>
            </a:r>
            <a:r>
              <a:rPr lang="el-GR" sz="1700" dirty="0">
                <a:solidFill>
                  <a:srgbClr val="404155"/>
                </a:solidFill>
                <a:ea typeface="Nobile" pitchFamily="34" charset="-122"/>
                <a:cs typeface="Nobile" pitchFamily="34" charset="-120"/>
              </a:rPr>
              <a:t> </a:t>
            </a:r>
            <a:r>
              <a:rPr lang="en-US" sz="1700" dirty="0">
                <a:solidFill>
                  <a:srgbClr val="404155"/>
                </a:solidFill>
                <a:ea typeface="Nobile" pitchFamily="34" charset="-122"/>
                <a:cs typeface="Nobile" pitchFamily="34" charset="-120"/>
              </a:rPr>
              <a:t>Η απ</a:t>
            </a:r>
            <a:r>
              <a:rPr lang="en-US" sz="1700" dirty="0" err="1">
                <a:solidFill>
                  <a:srgbClr val="404155"/>
                </a:solidFill>
                <a:ea typeface="Nobile" pitchFamily="34" charset="-122"/>
                <a:cs typeface="Nobile" pitchFamily="34" charset="-120"/>
              </a:rPr>
              <a:t>ουσί</a:t>
            </a:r>
            <a:r>
              <a:rPr lang="en-US" sz="1700" dirty="0">
                <a:solidFill>
                  <a:srgbClr val="404155"/>
                </a:solidFill>
                <a:ea typeface="Nobile" pitchFamily="34" charset="-122"/>
                <a:cs typeface="Nobile" pitchFamily="34" charset="-120"/>
              </a:rPr>
              <a:t>α συνδέσμων αποτυπώνει τον αυθορμητισμό της καθημερινής ομιλίας. </a:t>
            </a:r>
            <a:r>
              <a:rPr lang="en-US" sz="1700" dirty="0" err="1">
                <a:solidFill>
                  <a:srgbClr val="404155"/>
                </a:solidFill>
                <a:ea typeface="Nobile" pitchFamily="34" charset="-122"/>
                <a:cs typeface="Nobile" pitchFamily="34" charset="-120"/>
              </a:rPr>
              <a:t>Προσδίδει</a:t>
            </a:r>
            <a:r>
              <a:rPr lang="en-US" sz="1700" dirty="0">
                <a:solidFill>
                  <a:srgbClr val="404155"/>
                </a:solidFill>
                <a:ea typeface="Nobile" pitchFamily="34" charset="-122"/>
                <a:cs typeface="Nobile" pitchFamily="34" charset="-120"/>
              </a:rPr>
              <a:t> </a:t>
            </a:r>
            <a:r>
              <a:rPr lang="en-US" sz="1700" dirty="0" err="1">
                <a:solidFill>
                  <a:srgbClr val="404155"/>
                </a:solidFill>
                <a:ea typeface="Nobile" pitchFamily="34" charset="-122"/>
                <a:cs typeface="Nobile" pitchFamily="34" charset="-120"/>
              </a:rPr>
              <a:t>ρυθμό</a:t>
            </a:r>
            <a:r>
              <a:rPr lang="en-US" sz="1700" dirty="0">
                <a:solidFill>
                  <a:srgbClr val="404155"/>
                </a:solidFill>
                <a:ea typeface="Nobile" pitchFamily="34" charset="-122"/>
                <a:cs typeface="Nobile" pitchFamily="34" charset="-120"/>
              </a:rPr>
              <a:t> και </a:t>
            </a:r>
            <a:r>
              <a:rPr lang="en-US" sz="1700" dirty="0" err="1">
                <a:solidFill>
                  <a:srgbClr val="404155"/>
                </a:solidFill>
                <a:ea typeface="Nobile" pitchFamily="34" charset="-122"/>
                <a:cs typeface="Nobile" pitchFamily="34" charset="-120"/>
              </a:rPr>
              <a:t>ζωντάνι</a:t>
            </a:r>
            <a:r>
              <a:rPr lang="en-US" sz="1700" dirty="0">
                <a:solidFill>
                  <a:srgbClr val="404155"/>
                </a:solidFill>
                <a:ea typeface="Nobile" pitchFamily="34" charset="-122"/>
                <a:cs typeface="Nobile" pitchFamily="34" charset="-120"/>
              </a:rPr>
              <a:t>α στο λόγο, μιμούμενο τον προφορικό λόγο.</a:t>
            </a:r>
            <a:endParaRPr lang="en-US" sz="1700" dirty="0">
              <a:solidFill>
                <a:prstClr val="black"/>
              </a:solidFill>
            </a:endParaRPr>
          </a:p>
          <a:p>
            <a:pPr marL="0" indent="0" algn="l">
              <a:lnSpc>
                <a:spcPts val="2400"/>
              </a:lnSpc>
              <a:buNone/>
            </a:pPr>
            <a:endParaRPr lang="en-US" sz="1700" dirty="0"/>
          </a:p>
        </p:txBody>
      </p:sp>
      <p:sp>
        <p:nvSpPr>
          <p:cNvPr id="10" name="Shape 7"/>
          <p:cNvSpPr/>
          <p:nvPr/>
        </p:nvSpPr>
        <p:spPr>
          <a:xfrm>
            <a:off x="6165771" y="4551521"/>
            <a:ext cx="7979331" cy="1754624"/>
          </a:xfrm>
          <a:prstGeom prst="roundRect">
            <a:avLst>
              <a:gd name="adj" fmla="val 4647"/>
            </a:avLst>
          </a:prstGeom>
          <a:solidFill>
            <a:srgbClr val="D2D9F9"/>
          </a:solidFill>
          <a:ln w="7620">
            <a:solidFill>
              <a:srgbClr val="B8BFDF"/>
            </a:solidFill>
            <a:prstDash val="solid"/>
          </a:ln>
        </p:spPr>
      </p:sp>
      <p:sp>
        <p:nvSpPr>
          <p:cNvPr id="11" name="Text 8"/>
          <p:cNvSpPr/>
          <p:nvPr/>
        </p:nvSpPr>
        <p:spPr>
          <a:xfrm>
            <a:off x="6367462" y="4753213"/>
            <a:ext cx="2490787" cy="303252"/>
          </a:xfrm>
          <a:prstGeom prst="rect">
            <a:avLst/>
          </a:prstGeom>
          <a:noFill/>
          <a:ln/>
        </p:spPr>
        <p:txBody>
          <a:bodyPr wrap="none" lIns="0" tIns="0" rIns="0" bIns="0" rtlCol="0" anchor="t"/>
          <a:lstStyle/>
          <a:p>
            <a:pPr marL="0" indent="0" algn="l">
              <a:lnSpc>
                <a:spcPts val="2350"/>
              </a:lnSpc>
              <a:buNone/>
            </a:pPr>
            <a:r>
              <a:rPr lang="en-US" sz="1900" b="1" dirty="0">
                <a:solidFill>
                  <a:srgbClr val="404155"/>
                </a:solidFill>
                <a:latin typeface="Corben" pitchFamily="34" charset="0"/>
                <a:ea typeface="Corben" pitchFamily="34" charset="-122"/>
                <a:cs typeface="Corben" pitchFamily="34" charset="-120"/>
              </a:rPr>
              <a:t>Καθημερινό Λεξιλόγιο</a:t>
            </a:r>
            <a:endParaRPr lang="en-US" sz="1900" b="1" dirty="0"/>
          </a:p>
        </p:txBody>
      </p:sp>
      <p:sp>
        <p:nvSpPr>
          <p:cNvPr id="12" name="Text 9"/>
          <p:cNvSpPr/>
          <p:nvPr/>
        </p:nvSpPr>
        <p:spPr>
          <a:xfrm>
            <a:off x="6367462" y="5172908"/>
            <a:ext cx="7675916" cy="931545"/>
          </a:xfrm>
          <a:prstGeom prst="rect">
            <a:avLst/>
          </a:prstGeom>
          <a:noFill/>
          <a:ln/>
        </p:spPr>
        <p:txBody>
          <a:bodyPr wrap="square" lIns="0" tIns="0" rIns="0" bIns="0" rtlCol="0" anchor="t"/>
          <a:lstStyle/>
          <a:p>
            <a:pPr>
              <a:lnSpc>
                <a:spcPts val="2400"/>
              </a:lnSpc>
            </a:pPr>
            <a:r>
              <a:rPr lang="en-US" sz="1700" dirty="0" err="1">
                <a:solidFill>
                  <a:srgbClr val="404155"/>
                </a:solidFill>
                <a:ea typeface="Nobile" pitchFamily="34" charset="-122"/>
                <a:cs typeface="Nobile" pitchFamily="34" charset="-120"/>
              </a:rPr>
              <a:t>Χρησιμο</a:t>
            </a:r>
            <a:r>
              <a:rPr lang="en-US" sz="1700" dirty="0">
                <a:solidFill>
                  <a:srgbClr val="404155"/>
                </a:solidFill>
                <a:ea typeface="Nobile" pitchFamily="34" charset="-122"/>
                <a:cs typeface="Nobile" pitchFamily="34" charset="-120"/>
              </a:rPr>
              <a:t>ποιούνται λέξεις και εκφράσεις της καθημερινής γλώσσας, ιδιωματισμούς, και ενίοτε στοιχεία αργκό. Η </a:t>
            </a:r>
            <a:r>
              <a:rPr lang="en-US" sz="1700" dirty="0" err="1">
                <a:solidFill>
                  <a:srgbClr val="404155"/>
                </a:solidFill>
                <a:ea typeface="Nobile" pitchFamily="34" charset="-122"/>
                <a:cs typeface="Nobile" pitchFamily="34" charset="-120"/>
              </a:rPr>
              <a:t>ενεργητική</a:t>
            </a:r>
            <a:r>
              <a:rPr lang="en-US" sz="1700" dirty="0">
                <a:solidFill>
                  <a:srgbClr val="404155"/>
                </a:solidFill>
                <a:ea typeface="Nobile" pitchFamily="34" charset="-122"/>
                <a:cs typeface="Nobile" pitchFamily="34" charset="-120"/>
              </a:rPr>
              <a:t> </a:t>
            </a:r>
            <a:r>
              <a:rPr lang="en-US" sz="1700" dirty="0" err="1">
                <a:solidFill>
                  <a:srgbClr val="404155"/>
                </a:solidFill>
                <a:ea typeface="Nobile" pitchFamily="34" charset="-122"/>
                <a:cs typeface="Nobile" pitchFamily="34" charset="-120"/>
              </a:rPr>
              <a:t>σύντ</a:t>
            </a:r>
            <a:r>
              <a:rPr lang="en-US" sz="1700" dirty="0">
                <a:solidFill>
                  <a:srgbClr val="404155"/>
                </a:solidFill>
                <a:ea typeface="Nobile" pitchFamily="34" charset="-122"/>
                <a:cs typeface="Nobile" pitchFamily="34" charset="-120"/>
              </a:rPr>
              <a:t>αξη και η </a:t>
            </a:r>
            <a:r>
              <a:rPr lang="el-GR" sz="1700" dirty="0">
                <a:solidFill>
                  <a:srgbClr val="404155"/>
                </a:solidFill>
                <a:ea typeface="Nobile" pitchFamily="34" charset="-122"/>
                <a:cs typeface="Nobile" pitchFamily="34" charset="-120"/>
              </a:rPr>
              <a:t>χρήση </a:t>
            </a:r>
            <a:r>
              <a:rPr lang="el-GR" sz="1700" dirty="0" err="1">
                <a:solidFill>
                  <a:srgbClr val="404155"/>
                </a:solidFill>
                <a:ea typeface="Nobile" pitchFamily="34" charset="-122"/>
                <a:cs typeface="Nobile" pitchFamily="34" charset="-120"/>
              </a:rPr>
              <a:t>β΄ενικό</a:t>
            </a:r>
            <a:r>
              <a:rPr lang="el-GR" sz="1700" dirty="0">
                <a:solidFill>
                  <a:srgbClr val="404155"/>
                </a:solidFill>
                <a:ea typeface="Nobile" pitchFamily="34" charset="-122"/>
                <a:cs typeface="Nobile" pitchFamily="34" charset="-120"/>
              </a:rPr>
              <a:t> και </a:t>
            </a:r>
            <a:r>
              <a:rPr lang="el-GR" sz="1700" dirty="0" err="1">
                <a:solidFill>
                  <a:srgbClr val="404155"/>
                </a:solidFill>
                <a:ea typeface="Nobile" pitchFamily="34" charset="-122"/>
                <a:cs typeface="Nobile" pitchFamily="34" charset="-120"/>
              </a:rPr>
              <a:t>Α΄πληθυντικό</a:t>
            </a:r>
            <a:r>
              <a:rPr lang="en-US" sz="1700" dirty="0">
                <a:solidFill>
                  <a:srgbClr val="404155"/>
                </a:solidFill>
                <a:ea typeface="Nobile" pitchFamily="34" charset="-122"/>
                <a:cs typeface="Nobile" pitchFamily="34" charset="-120"/>
              </a:rPr>
              <a:t> </a:t>
            </a:r>
            <a:r>
              <a:rPr lang="en-US" sz="1700" dirty="0" err="1">
                <a:solidFill>
                  <a:srgbClr val="404155"/>
                </a:solidFill>
                <a:ea typeface="Nobile" pitchFamily="34" charset="-122"/>
                <a:cs typeface="Nobile" pitchFamily="34" charset="-120"/>
              </a:rPr>
              <a:t>δημιουργεί</a:t>
            </a:r>
            <a:r>
              <a:rPr lang="en-US" sz="1700" dirty="0">
                <a:solidFill>
                  <a:srgbClr val="404155"/>
                </a:solidFill>
                <a:ea typeface="Nobile" pitchFamily="34" charset="-122"/>
                <a:cs typeface="Nobile" pitchFamily="34" charset="-120"/>
              </a:rPr>
              <a:t> α</a:t>
            </a:r>
            <a:r>
              <a:rPr lang="en-US" sz="1700" dirty="0" err="1">
                <a:solidFill>
                  <a:srgbClr val="404155"/>
                </a:solidFill>
                <a:ea typeface="Nobile" pitchFamily="34" charset="-122"/>
                <a:cs typeface="Nobile" pitchFamily="34" charset="-120"/>
              </a:rPr>
              <a:t>ίσθηση</a:t>
            </a:r>
            <a:r>
              <a:rPr lang="en-US" sz="1700" dirty="0">
                <a:solidFill>
                  <a:srgbClr val="404155"/>
                </a:solidFill>
                <a:ea typeface="Nobile" pitchFamily="34" charset="-122"/>
                <a:cs typeface="Nobile" pitchFamily="34" charset="-120"/>
              </a:rPr>
              <a:t> </a:t>
            </a:r>
            <a:r>
              <a:rPr lang="en-US" sz="1700" dirty="0" err="1">
                <a:solidFill>
                  <a:srgbClr val="404155"/>
                </a:solidFill>
                <a:ea typeface="Nobile" pitchFamily="34" charset="-122"/>
                <a:cs typeface="Nobile" pitchFamily="34" charset="-120"/>
              </a:rPr>
              <a:t>οικειότητ</a:t>
            </a:r>
            <a:r>
              <a:rPr lang="en-US" sz="1700" dirty="0">
                <a:solidFill>
                  <a:srgbClr val="404155"/>
                </a:solidFill>
                <a:ea typeface="Nobile" pitchFamily="34" charset="-122"/>
                <a:cs typeface="Nobile" pitchFamily="34" charset="-120"/>
              </a:rPr>
              <a:t>ας και εγγύτητας μεταξύ πομπού και δέκτη</a:t>
            </a:r>
            <a:endParaRPr lang="en-US" sz="1700" dirty="0"/>
          </a:p>
        </p:txBody>
      </p:sp>
      <p:sp>
        <p:nvSpPr>
          <p:cNvPr id="13" name="Text 10"/>
          <p:cNvSpPr/>
          <p:nvPr/>
        </p:nvSpPr>
        <p:spPr>
          <a:xfrm>
            <a:off x="6165771" y="6524506"/>
            <a:ext cx="7785259" cy="931545"/>
          </a:xfrm>
          <a:prstGeom prst="rect">
            <a:avLst/>
          </a:prstGeom>
          <a:noFill/>
          <a:ln/>
        </p:spPr>
        <p:txBody>
          <a:bodyPr wrap="square" lIns="0" tIns="0" rIns="0" bIns="0" rtlCol="0" anchor="t"/>
          <a:lstStyle/>
          <a:p>
            <a:pPr>
              <a:lnSpc>
                <a:spcPts val="2400"/>
              </a:lnSpc>
            </a:pPr>
            <a:r>
              <a:rPr lang="en-US" sz="1700" dirty="0">
                <a:solidFill>
                  <a:srgbClr val="404155"/>
                </a:solidFill>
                <a:ea typeface="Nobile" pitchFamily="34" charset="-122"/>
                <a:cs typeface="Nobile" pitchFamily="34" charset="-120"/>
              </a:rPr>
              <a:t>Το απ</a:t>
            </a:r>
            <a:r>
              <a:rPr lang="en-US" sz="1700" dirty="0" err="1">
                <a:solidFill>
                  <a:srgbClr val="404155"/>
                </a:solidFill>
                <a:ea typeface="Nobile" pitchFamily="34" charset="-122"/>
                <a:cs typeface="Nobile" pitchFamily="34" charset="-120"/>
              </a:rPr>
              <a:t>λό</a:t>
            </a:r>
            <a:r>
              <a:rPr lang="en-US" sz="1700" dirty="0">
                <a:solidFill>
                  <a:srgbClr val="404155"/>
                </a:solidFill>
                <a:ea typeface="Nobile" pitchFamily="34" charset="-122"/>
                <a:cs typeface="Nobile" pitchFamily="34" charset="-120"/>
              </a:rPr>
              <a:t> </a:t>
            </a:r>
            <a:r>
              <a:rPr lang="el-GR" sz="1700" dirty="0">
                <a:solidFill>
                  <a:srgbClr val="404155"/>
                </a:solidFill>
                <a:ea typeface="Nobile" pitchFamily="34" charset="-122"/>
                <a:cs typeface="Nobile" pitchFamily="34" charset="-120"/>
              </a:rPr>
              <a:t>– οικείο </a:t>
            </a:r>
            <a:r>
              <a:rPr lang="en-US" sz="1700" dirty="0" err="1">
                <a:solidFill>
                  <a:srgbClr val="404155"/>
                </a:solidFill>
                <a:ea typeface="Nobile" pitchFamily="34" charset="-122"/>
                <a:cs typeface="Nobile" pitchFamily="34" charset="-120"/>
              </a:rPr>
              <a:t>ύφος</a:t>
            </a:r>
            <a:r>
              <a:rPr lang="en-US" sz="1700" dirty="0">
                <a:solidFill>
                  <a:srgbClr val="404155"/>
                </a:solidFill>
                <a:ea typeface="Nobile" pitchFamily="34" charset="-122"/>
                <a:cs typeface="Nobile" pitchFamily="34" charset="-120"/>
              </a:rPr>
              <a:t> χρησιμοποιείται κυρίως σε προσωπικές επιστολές, φιλικές συζητήσεις, μηνύματα σε μέσα κοινωνικής δικτύωσης, εκλαϊκευμένα άρθρα, διαφημιστικά κείμενα και απλοποιημένα εκπαιδευτικά υλικά. Στόχος του είναι η εύκολη κατανόηση από το ευρύ κοινό, ανεξαρτήτως μορφωτικού επιπέδου.</a:t>
            </a:r>
            <a:endParaRPr lang="en-US" sz="1700" dirty="0"/>
          </a:p>
        </p:txBody>
      </p:sp>
      <p:pic>
        <p:nvPicPr>
          <p:cNvPr id="20" name="Εικόνα 19">
            <a:extLst>
              <a:ext uri="{FF2B5EF4-FFF2-40B4-BE49-F238E27FC236}">
                <a16:creationId xmlns:a16="http://schemas.microsoft.com/office/drawing/2014/main" id="{D7B5C2F0-7A9E-087A-A102-10F8448D6F0D}"/>
              </a:ext>
            </a:extLst>
          </p:cNvPr>
          <p:cNvPicPr>
            <a:picLocks noChangeAspect="1"/>
          </p:cNvPicPr>
          <p:nvPr/>
        </p:nvPicPr>
        <p:blipFill>
          <a:blip r:embed="rId4"/>
          <a:srcRect l="2392" r="59235"/>
          <a:stretch/>
        </p:blipFill>
        <p:spPr>
          <a:xfrm>
            <a:off x="-57463" y="0"/>
            <a:ext cx="5614123" cy="8229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20673" y="1088469"/>
            <a:ext cx="7392233" cy="554236"/>
          </a:xfrm>
          <a:prstGeom prst="rect">
            <a:avLst/>
          </a:prstGeom>
          <a:noFill/>
          <a:ln/>
        </p:spPr>
        <p:txBody>
          <a:bodyPr wrap="none" lIns="0" tIns="0" rIns="0" bIns="0" rtlCol="0" anchor="t"/>
          <a:lstStyle/>
          <a:p>
            <a:pPr marL="0" marR="0" lvl="0" indent="0" algn="l" defTabSz="914400" rtl="0" eaLnBrk="1" fontAlgn="auto" latinLnBrk="0" hangingPunct="1">
              <a:lnSpc>
                <a:spcPts val="4350"/>
              </a:lnSpc>
              <a:spcBef>
                <a:spcPts val="0"/>
              </a:spcBef>
              <a:spcAft>
                <a:spcPts val="0"/>
              </a:spcAft>
              <a:buClrTx/>
              <a:buSzTx/>
              <a:buFontTx/>
              <a:buNone/>
              <a:tabLst/>
              <a:defRPr/>
            </a:pPr>
            <a:r>
              <a:rPr kumimoji="0" lang="en-US" sz="3450" b="0" i="0" u="none" strike="noStrike" kern="1200" cap="none" spc="0" normalizeH="0" baseline="0" noProof="0" dirty="0">
                <a:ln>
                  <a:noFill/>
                </a:ln>
                <a:solidFill>
                  <a:srgbClr val="1B1B27"/>
                </a:solidFill>
                <a:effectLst/>
                <a:uLnTx/>
                <a:uFillTx/>
                <a:latin typeface="Corben" pitchFamily="34" charset="0"/>
                <a:ea typeface="Corben" pitchFamily="34" charset="-122"/>
                <a:cs typeface="Corben" pitchFamily="34" charset="-120"/>
              </a:rPr>
              <a:t>Το Επίσημο-Τυπικό-Ουδέτερο Ύφος</a:t>
            </a:r>
            <a:endParaRPr kumimoji="0" lang="en-US" sz="3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620673" y="2108121"/>
            <a:ext cx="398978" cy="398978"/>
          </a:xfrm>
          <a:prstGeom prst="roundRect">
            <a:avLst>
              <a:gd name="adj" fmla="val 18671"/>
            </a:avLst>
          </a:prstGeom>
          <a:solidFill>
            <a:srgbClr val="D2D9F9"/>
          </a:solidFill>
          <a:ln w="7620">
            <a:solidFill>
              <a:srgbClr val="B8BFDF"/>
            </a:solidFill>
            <a:prstDash val="solid"/>
          </a:ln>
        </p:spPr>
      </p:sp>
      <p:pic>
        <p:nvPicPr>
          <p:cNvPr id="5" name="Image 1" descr="preencoded.png"/>
          <p:cNvPicPr>
            <a:picLocks noChangeAspect="1"/>
          </p:cNvPicPr>
          <p:nvPr/>
        </p:nvPicPr>
        <p:blipFill>
          <a:blip r:embed="rId4"/>
          <a:stretch>
            <a:fillRect/>
          </a:stretch>
        </p:blipFill>
        <p:spPr>
          <a:xfrm>
            <a:off x="687110" y="2141280"/>
            <a:ext cx="265986" cy="332542"/>
          </a:xfrm>
          <a:prstGeom prst="rect">
            <a:avLst/>
          </a:prstGeom>
        </p:spPr>
      </p:pic>
      <p:sp>
        <p:nvSpPr>
          <p:cNvPr id="6" name="Text 2"/>
          <p:cNvSpPr/>
          <p:nvPr/>
        </p:nvSpPr>
        <p:spPr>
          <a:xfrm>
            <a:off x="1196935" y="2108121"/>
            <a:ext cx="2342793" cy="277058"/>
          </a:xfrm>
          <a:prstGeom prst="rect">
            <a:avLst/>
          </a:prstGeom>
          <a:noFill/>
          <a:ln/>
        </p:spPr>
        <p:txBody>
          <a:bodyPr wrap="non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Μακροπερίοδος Λόγος</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3"/>
          <p:cNvSpPr/>
          <p:nvPr/>
        </p:nvSpPr>
        <p:spPr>
          <a:xfrm>
            <a:off x="1196935" y="2491502"/>
            <a:ext cx="3286482" cy="1703070"/>
          </a:xfrm>
          <a:prstGeom prst="rect">
            <a:avLst/>
          </a:prstGeom>
          <a:noFill/>
          <a:ln/>
        </p:spPr>
        <p:txBody>
          <a:bodyPr wrap="square" lIns="0" tIns="0" rIns="0" bIns="0" rtlCol="0" anchor="t"/>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155"/>
                </a:solidFill>
                <a:effectLst/>
                <a:uLnTx/>
                <a:uFillTx/>
                <a:ea typeface="Nobile" pitchFamily="34" charset="-122"/>
                <a:cs typeface="Nobile" pitchFamily="34" charset="-120"/>
              </a:rPr>
              <a:t>Σύνθετες και εκτενείς περίοδοι λόγου με πολύπλοκη συντακτική δομή. Ο μακροπερίοδος λόγος προσδίδει επισημότητα και αποστασιοποίηση, δημιουργώντας την αίσθηση κύρους και αυθεντίας.</a:t>
            </a: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8" name="Shape 4"/>
          <p:cNvSpPr/>
          <p:nvPr/>
        </p:nvSpPr>
        <p:spPr>
          <a:xfrm>
            <a:off x="4660702" y="2108121"/>
            <a:ext cx="398978" cy="398978"/>
          </a:xfrm>
          <a:prstGeom prst="roundRect">
            <a:avLst>
              <a:gd name="adj" fmla="val 18671"/>
            </a:avLst>
          </a:prstGeom>
          <a:solidFill>
            <a:srgbClr val="D2D9F9"/>
          </a:solidFill>
          <a:ln w="7620">
            <a:solidFill>
              <a:srgbClr val="B8BFDF"/>
            </a:solidFill>
            <a:prstDash val="solid"/>
          </a:ln>
        </p:spPr>
      </p:sp>
      <p:pic>
        <p:nvPicPr>
          <p:cNvPr id="9" name="Image 2" descr="preencoded.png"/>
          <p:cNvPicPr>
            <a:picLocks noChangeAspect="1"/>
          </p:cNvPicPr>
          <p:nvPr/>
        </p:nvPicPr>
        <p:blipFill>
          <a:blip r:embed="rId5"/>
          <a:stretch>
            <a:fillRect/>
          </a:stretch>
        </p:blipFill>
        <p:spPr>
          <a:xfrm>
            <a:off x="4727138" y="2141280"/>
            <a:ext cx="265986" cy="332542"/>
          </a:xfrm>
          <a:prstGeom prst="rect">
            <a:avLst/>
          </a:prstGeom>
        </p:spPr>
      </p:pic>
      <p:sp>
        <p:nvSpPr>
          <p:cNvPr id="10" name="Text 5"/>
          <p:cNvSpPr/>
          <p:nvPr/>
        </p:nvSpPr>
        <p:spPr>
          <a:xfrm>
            <a:off x="5236964" y="2108121"/>
            <a:ext cx="2216944" cy="277058"/>
          </a:xfrm>
          <a:prstGeom prst="rect">
            <a:avLst/>
          </a:prstGeom>
          <a:noFill/>
          <a:ln/>
        </p:spPr>
        <p:txBody>
          <a:bodyPr wrap="non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Υποτακτική Σύνδεση</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6"/>
          <p:cNvSpPr/>
          <p:nvPr/>
        </p:nvSpPr>
        <p:spPr>
          <a:xfrm>
            <a:off x="5236964" y="2491502"/>
            <a:ext cx="3286482" cy="1986915"/>
          </a:xfrm>
          <a:prstGeom prst="rect">
            <a:avLst/>
          </a:prstGeom>
          <a:noFill/>
          <a:ln/>
        </p:spPr>
        <p:txBody>
          <a:bodyPr wrap="square" lIns="0" tIns="0" rIns="0" bIns="0" rtlCol="0" anchor="t"/>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155"/>
                </a:solidFill>
                <a:effectLst/>
                <a:uLnTx/>
                <a:uFillTx/>
                <a:ea typeface="Nobile" pitchFamily="34" charset="-122"/>
                <a:cs typeface="Nobile" pitchFamily="34" charset="-120"/>
              </a:rPr>
              <a:t>Πολύπλοκες συντακτικές δομές με δευτερεύουσες προτάσεις που συνδέονται με υποτακτικούς συνδέσμους. Αυτή η σύνδεση επιτρέπει την ανάπτυξη σύνθετων συλλογισμών και τη λεπτομερή ανάλυση εννοιών.</a:t>
            </a: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12" name="Shape 7"/>
          <p:cNvSpPr/>
          <p:nvPr/>
        </p:nvSpPr>
        <p:spPr>
          <a:xfrm>
            <a:off x="620673" y="4855131"/>
            <a:ext cx="398978" cy="398978"/>
          </a:xfrm>
          <a:prstGeom prst="roundRect">
            <a:avLst>
              <a:gd name="adj" fmla="val 18671"/>
            </a:avLst>
          </a:prstGeom>
          <a:solidFill>
            <a:srgbClr val="D2D9F9"/>
          </a:solidFill>
          <a:ln w="7620">
            <a:solidFill>
              <a:srgbClr val="B8BFDF"/>
            </a:solidFill>
            <a:prstDash val="solid"/>
          </a:ln>
        </p:spPr>
      </p:sp>
      <p:pic>
        <p:nvPicPr>
          <p:cNvPr id="13" name="Image 3" descr="preencoded.png"/>
          <p:cNvPicPr>
            <a:picLocks noChangeAspect="1"/>
          </p:cNvPicPr>
          <p:nvPr/>
        </p:nvPicPr>
        <p:blipFill>
          <a:blip r:embed="rId6"/>
          <a:stretch>
            <a:fillRect/>
          </a:stretch>
        </p:blipFill>
        <p:spPr>
          <a:xfrm>
            <a:off x="687110" y="4888290"/>
            <a:ext cx="265986" cy="332542"/>
          </a:xfrm>
          <a:prstGeom prst="rect">
            <a:avLst/>
          </a:prstGeom>
        </p:spPr>
      </p:pic>
      <p:sp>
        <p:nvSpPr>
          <p:cNvPr id="14" name="Text 8"/>
          <p:cNvSpPr/>
          <p:nvPr/>
        </p:nvSpPr>
        <p:spPr>
          <a:xfrm>
            <a:off x="1196935" y="4855131"/>
            <a:ext cx="2216944" cy="277058"/>
          </a:xfrm>
          <a:prstGeom prst="rect">
            <a:avLst/>
          </a:prstGeom>
          <a:noFill/>
          <a:ln/>
        </p:spPr>
        <p:txBody>
          <a:bodyPr wrap="none" lIns="0" tIns="0" rIns="0" bIns="0" rtlCol="0" anchor="t"/>
          <a:lstStyle/>
          <a:p>
            <a:pPr marL="0" marR="0" lvl="0" indent="0" algn="l" defTabSz="914400" rtl="0" eaLnBrk="1" fontAlgn="auto" latinLnBrk="0" hangingPunct="1">
              <a:lnSpc>
                <a:spcPts val="215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Επίσημο Λεξιλόγιο</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9"/>
          <p:cNvSpPr/>
          <p:nvPr/>
        </p:nvSpPr>
        <p:spPr>
          <a:xfrm>
            <a:off x="1196935" y="5238512"/>
            <a:ext cx="7326392" cy="851535"/>
          </a:xfrm>
          <a:prstGeom prst="rect">
            <a:avLst/>
          </a:prstGeom>
          <a:noFill/>
          <a:ln/>
        </p:spPr>
        <p:txBody>
          <a:bodyPr wrap="square" lIns="0" tIns="0" rIns="0" bIns="0" rtlCol="0" anchor="t"/>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155"/>
                </a:solidFill>
                <a:effectLst/>
                <a:uLnTx/>
                <a:uFillTx/>
                <a:ea typeface="Nobile" pitchFamily="34" charset="-122"/>
                <a:cs typeface="Nobile" pitchFamily="34" charset="-120"/>
              </a:rPr>
              <a:t>Χρήση επίσημων, λόγιων και εξειδικευμένων λέξεων και εκφράσεων. Η παθητική σύνταξη και τα ονοματικά σύνολα προσδίδουν ουδετερότητα και απρόσωπο χαρακτήρα στο κείμενο.</a:t>
            </a: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16" name="Text 10"/>
          <p:cNvSpPr/>
          <p:nvPr/>
        </p:nvSpPr>
        <p:spPr>
          <a:xfrm>
            <a:off x="620673" y="6515648"/>
            <a:ext cx="7902654" cy="851535"/>
          </a:xfrm>
          <a:prstGeom prst="rect">
            <a:avLst/>
          </a:prstGeom>
          <a:noFill/>
          <a:ln/>
        </p:spPr>
        <p:txBody>
          <a:bodyPr wrap="square" lIns="0" tIns="0" rIns="0" bIns="0" rtlCol="0" anchor="t"/>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155"/>
                </a:solidFill>
                <a:effectLst/>
                <a:uLnTx/>
                <a:uFillTx/>
                <a:ea typeface="Nobile" pitchFamily="34" charset="-122"/>
                <a:cs typeface="Nobile" pitchFamily="34" charset="-120"/>
              </a:rPr>
              <a:t>Το </a:t>
            </a:r>
            <a:r>
              <a:rPr kumimoji="0" lang="en-US" sz="1600" b="1" i="0" u="none" strike="noStrike" kern="1200" cap="none" spc="0" normalizeH="0" baseline="0" noProof="0" dirty="0">
                <a:ln>
                  <a:noFill/>
                </a:ln>
                <a:solidFill>
                  <a:srgbClr val="404155"/>
                </a:solidFill>
                <a:effectLst/>
                <a:uLnTx/>
                <a:uFillTx/>
                <a:ea typeface="Nobile" pitchFamily="34" charset="-122"/>
                <a:cs typeface="Nobile" pitchFamily="34" charset="-120"/>
              </a:rPr>
              <a:t>επίσημο ύφο</a:t>
            </a:r>
            <a:r>
              <a:rPr kumimoji="0" lang="en-US" sz="1600" b="0" i="0" u="none" strike="noStrike" kern="1200" cap="none" spc="0" normalizeH="0" baseline="0" noProof="0" dirty="0">
                <a:ln>
                  <a:noFill/>
                </a:ln>
                <a:solidFill>
                  <a:srgbClr val="404155"/>
                </a:solidFill>
                <a:effectLst/>
                <a:uLnTx/>
                <a:uFillTx/>
                <a:ea typeface="Nobile" pitchFamily="34" charset="-122"/>
                <a:cs typeface="Nobile" pitchFamily="34" charset="-120"/>
              </a:rPr>
              <a:t>ς απαντάται σε επίσημα έγγραφα, νομικά κείμενα, επιστημονικές δημοσιεύσεις και διπλωματική αλληλογραφία. Χαρακτηρίζεται από υψηλό βαθμό τυπικότητας και απουσία προσωπικών στοιχείων, ενώ επιδιώκει την αντικειμενικότητα και την ακρίβεια.</a:t>
            </a:r>
            <a:endParaRPr kumimoji="0" lang="en-US" sz="1600" b="0" i="0" u="none" strike="noStrike" kern="1200" cap="none" spc="0" normalizeH="0" baseline="0" noProof="0" dirty="0">
              <a:ln>
                <a:noFill/>
              </a:ln>
              <a:solidFill>
                <a:prstClr val="black"/>
              </a:solidFill>
              <a:effectLst/>
              <a:uLnTx/>
              <a:uFillTx/>
              <a:ea typeface="+mn-ea"/>
              <a:cs typeface="+mn-cs"/>
            </a:endParaRPr>
          </a:p>
        </p:txBody>
      </p:sp>
      <p:pic>
        <p:nvPicPr>
          <p:cNvPr id="22" name="Εικόνα 21">
            <a:extLst>
              <a:ext uri="{FF2B5EF4-FFF2-40B4-BE49-F238E27FC236}">
                <a16:creationId xmlns:a16="http://schemas.microsoft.com/office/drawing/2014/main" id="{0B380600-2E95-1B4E-B5E9-9B1AF5992952}"/>
              </a:ext>
            </a:extLst>
          </p:cNvPr>
          <p:cNvPicPr>
            <a:picLocks noChangeAspect="1"/>
          </p:cNvPicPr>
          <p:nvPr/>
        </p:nvPicPr>
        <p:blipFill>
          <a:blip r:embed="rId7"/>
          <a:srcRect l="54770" r="5632"/>
          <a:stretch/>
        </p:blipFill>
        <p:spPr>
          <a:xfrm>
            <a:off x="9085331" y="0"/>
            <a:ext cx="5793405" cy="8229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82955" y="616744"/>
            <a:ext cx="5868591" cy="699135"/>
          </a:xfrm>
          <a:prstGeom prst="rect">
            <a:avLst/>
          </a:prstGeom>
          <a:noFill/>
          <a:ln/>
        </p:spPr>
        <p:txBody>
          <a:bodyPr wrap="non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B1B27"/>
                </a:solidFill>
                <a:effectLst/>
                <a:uLnTx/>
                <a:uFillTx/>
                <a:latin typeface="Corben" pitchFamily="34" charset="0"/>
                <a:ea typeface="Corben" pitchFamily="34" charset="-122"/>
                <a:cs typeface="Corben" pitchFamily="34" charset="-120"/>
              </a:rPr>
              <a:t>Το Επιστημονικό Ύφος</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2354223" y="1763316"/>
            <a:ext cx="2796421" cy="349568"/>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Ειδικό Λεξιλόγιο</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782955" y="2247067"/>
            <a:ext cx="4367689" cy="1431608"/>
          </a:xfrm>
          <a:prstGeom prst="rect">
            <a:avLst/>
          </a:prstGeom>
          <a:noFill/>
          <a:ln/>
        </p:spPr>
        <p:txBody>
          <a:bodyPr wrap="square" lIns="0" tIns="0" rIns="0" bIns="0" rtlCol="0" anchor="t"/>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en-US" b="0" i="0" u="none" strike="noStrike" kern="1200" cap="none" spc="0" normalizeH="0" baseline="0" noProof="0" dirty="0">
                <a:ln>
                  <a:noFill/>
                </a:ln>
                <a:solidFill>
                  <a:srgbClr val="404155"/>
                </a:solidFill>
                <a:effectLst/>
                <a:uLnTx/>
                <a:uFillTx/>
                <a:ea typeface="Nobile" pitchFamily="34" charset="-122"/>
                <a:cs typeface="Nobile" pitchFamily="34" charset="-120"/>
              </a:rPr>
              <a:t>Χρήση εξειδικευμένης ορολογίας και επιστημονικών όρων που προσδίδουν ακρίβεια και σαφήνεια στην επιστημονική επικοινωνία.</a:t>
            </a:r>
            <a:endParaRPr kumimoji="0" lang="en-US" b="0" i="0" u="none" strike="noStrike" kern="1200" cap="none" spc="0" normalizeH="0" baseline="0" noProof="0" dirty="0">
              <a:ln>
                <a:noFill/>
              </a:ln>
              <a:solidFill>
                <a:prstClr val="black"/>
              </a:solidFill>
              <a:effectLst/>
              <a:uLnTx/>
              <a:uFillTx/>
              <a:ea typeface="+mn-ea"/>
              <a:cs typeface="+mn-cs"/>
            </a:endParaRPr>
          </a:p>
        </p:txBody>
      </p:sp>
      <p:pic>
        <p:nvPicPr>
          <p:cNvPr id="5" name="Image 0" descr="preencoded.png"/>
          <p:cNvPicPr>
            <a:picLocks noChangeAspect="1"/>
          </p:cNvPicPr>
          <p:nvPr/>
        </p:nvPicPr>
        <p:blipFill>
          <a:blip r:embed="rId3">
            <a:duotone>
              <a:prstClr val="black"/>
              <a:schemeClr val="accent2">
                <a:tint val="45000"/>
                <a:satMod val="400000"/>
              </a:schemeClr>
            </a:duotone>
          </a:blip>
          <a:stretch>
            <a:fillRect/>
          </a:stretch>
        </p:blipFill>
        <p:spPr>
          <a:xfrm>
            <a:off x="5486162" y="2017395"/>
            <a:ext cx="3657957" cy="3657957"/>
          </a:xfrm>
          <a:prstGeom prst="rect">
            <a:avLst/>
          </a:prstGeom>
        </p:spPr>
      </p:pic>
      <p:sp>
        <p:nvSpPr>
          <p:cNvPr id="6" name="Shape 3"/>
          <p:cNvSpPr/>
          <p:nvPr/>
        </p:nvSpPr>
        <p:spPr>
          <a:xfrm>
            <a:off x="5790664" y="2321897"/>
            <a:ext cx="559237" cy="559237"/>
          </a:xfrm>
          <a:prstGeom prst="roundRect">
            <a:avLst>
              <a:gd name="adj" fmla="val 1633450"/>
            </a:avLst>
          </a:prstGeom>
          <a:solidFill>
            <a:srgbClr val="D2D9F9"/>
          </a:solidFill>
          <a:ln w="7620">
            <a:solidFill>
              <a:srgbClr val="B8BFDF"/>
            </a:solidFill>
            <a:prstDash val="solid"/>
          </a:ln>
        </p:spPr>
      </p:sp>
      <p:pic>
        <p:nvPicPr>
          <p:cNvPr id="7" name="Image 1" descr="preencoded.png"/>
          <p:cNvPicPr>
            <a:picLocks noChangeAspect="1"/>
          </p:cNvPicPr>
          <p:nvPr/>
        </p:nvPicPr>
        <p:blipFill>
          <a:blip r:embed="rId4"/>
          <a:stretch>
            <a:fillRect/>
          </a:stretch>
        </p:blipFill>
        <p:spPr>
          <a:xfrm>
            <a:off x="5944493" y="2444175"/>
            <a:ext cx="251579" cy="314563"/>
          </a:xfrm>
          <a:prstGeom prst="rect">
            <a:avLst/>
          </a:prstGeom>
        </p:spPr>
      </p:pic>
      <p:sp>
        <p:nvSpPr>
          <p:cNvPr id="8" name="Text 4"/>
          <p:cNvSpPr/>
          <p:nvPr/>
        </p:nvSpPr>
        <p:spPr>
          <a:xfrm>
            <a:off x="9479637" y="1763316"/>
            <a:ext cx="2955846" cy="349568"/>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Μακροπερίοδος Λόγος</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5"/>
          <p:cNvSpPr/>
          <p:nvPr/>
        </p:nvSpPr>
        <p:spPr>
          <a:xfrm>
            <a:off x="9479637" y="2247067"/>
            <a:ext cx="4367808" cy="1431608"/>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b="0" i="0" u="none" strike="noStrike" kern="1200" cap="none" spc="0" normalizeH="0" baseline="0" noProof="0" dirty="0">
                <a:ln>
                  <a:noFill/>
                </a:ln>
                <a:solidFill>
                  <a:srgbClr val="404155"/>
                </a:solidFill>
                <a:effectLst/>
                <a:uLnTx/>
                <a:uFillTx/>
                <a:ea typeface="Nobile" pitchFamily="34" charset="-122"/>
                <a:cs typeface="Nobile" pitchFamily="34" charset="-120"/>
              </a:rPr>
              <a:t>Σύνθετες και εκτενείς περίοδοι που επιτρέπουν την ανάπτυξη πολύπλοκων συλλογισμών και την παρουσίαση αιτιωδών σχέσεων.</a:t>
            </a:r>
            <a:endParaRPr kumimoji="0" lang="en-US" b="0" i="0" u="none" strike="noStrike" kern="1200" cap="none" spc="0" normalizeH="0" baseline="0" noProof="0" dirty="0">
              <a:ln>
                <a:noFill/>
              </a:ln>
              <a:solidFill>
                <a:prstClr val="black"/>
              </a:solidFill>
              <a:effectLst/>
              <a:uLnTx/>
              <a:uFillTx/>
              <a:ea typeface="+mn-ea"/>
              <a:cs typeface="+mn-cs"/>
            </a:endParaRPr>
          </a:p>
        </p:txBody>
      </p:sp>
      <p:pic>
        <p:nvPicPr>
          <p:cNvPr id="10" name="Image 2" descr="preencoded.png"/>
          <p:cNvPicPr>
            <a:picLocks noChangeAspect="1"/>
          </p:cNvPicPr>
          <p:nvPr/>
        </p:nvPicPr>
        <p:blipFill>
          <a:blip r:embed="rId5">
            <a:duotone>
              <a:prstClr val="black"/>
              <a:schemeClr val="accent6">
                <a:tint val="45000"/>
                <a:satMod val="400000"/>
              </a:schemeClr>
            </a:duotone>
          </a:blip>
          <a:stretch>
            <a:fillRect/>
          </a:stretch>
        </p:blipFill>
        <p:spPr>
          <a:xfrm>
            <a:off x="5499733" y="2023747"/>
            <a:ext cx="3657957" cy="3657957"/>
          </a:xfrm>
          <a:prstGeom prst="rect">
            <a:avLst/>
          </a:prstGeom>
        </p:spPr>
      </p:pic>
      <p:sp>
        <p:nvSpPr>
          <p:cNvPr id="11" name="Shape 6"/>
          <p:cNvSpPr/>
          <p:nvPr/>
        </p:nvSpPr>
        <p:spPr>
          <a:xfrm>
            <a:off x="8280261" y="2321897"/>
            <a:ext cx="559237" cy="559237"/>
          </a:xfrm>
          <a:prstGeom prst="roundRect">
            <a:avLst>
              <a:gd name="adj" fmla="val 1633450"/>
            </a:avLst>
          </a:prstGeom>
          <a:solidFill>
            <a:srgbClr val="D2D9F9"/>
          </a:solidFill>
          <a:ln w="7620">
            <a:solidFill>
              <a:srgbClr val="B8BFDF"/>
            </a:solidFill>
            <a:prstDash val="solid"/>
          </a:ln>
        </p:spPr>
      </p:sp>
      <p:pic>
        <p:nvPicPr>
          <p:cNvPr id="12" name="Image 3" descr="preencoded.png"/>
          <p:cNvPicPr>
            <a:picLocks noChangeAspect="1"/>
          </p:cNvPicPr>
          <p:nvPr/>
        </p:nvPicPr>
        <p:blipFill>
          <a:blip r:embed="rId6"/>
          <a:stretch>
            <a:fillRect/>
          </a:stretch>
        </p:blipFill>
        <p:spPr>
          <a:xfrm>
            <a:off x="8434090" y="2444175"/>
            <a:ext cx="251579" cy="314563"/>
          </a:xfrm>
          <a:prstGeom prst="rect">
            <a:avLst/>
          </a:prstGeom>
        </p:spPr>
      </p:pic>
      <p:sp>
        <p:nvSpPr>
          <p:cNvPr id="13" name="Text 7"/>
          <p:cNvSpPr/>
          <p:nvPr/>
        </p:nvSpPr>
        <p:spPr>
          <a:xfrm>
            <a:off x="9479637" y="4193143"/>
            <a:ext cx="2796421" cy="349568"/>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Παθητική Σύνταξη</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8"/>
          <p:cNvSpPr/>
          <p:nvPr/>
        </p:nvSpPr>
        <p:spPr>
          <a:xfrm>
            <a:off x="9479637" y="4676894"/>
            <a:ext cx="4367808" cy="1073706"/>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b="0" i="0" u="none" strike="noStrike" kern="1200" cap="none" spc="0" normalizeH="0" baseline="0" noProof="0" dirty="0">
                <a:ln>
                  <a:noFill/>
                </a:ln>
                <a:solidFill>
                  <a:srgbClr val="404155"/>
                </a:solidFill>
                <a:effectLst/>
                <a:uLnTx/>
                <a:uFillTx/>
                <a:ea typeface="Nobile" pitchFamily="34" charset="-122"/>
                <a:cs typeface="Nobile" pitchFamily="34" charset="-120"/>
              </a:rPr>
              <a:t>Έμφαση στο αποτέλεσμα της ενέργειας και όχι στο υποκείμενο, προσδίδοντας αντικειμενικότητα και ουδετερότητα.</a:t>
            </a:r>
            <a:endParaRPr kumimoji="0" lang="en-US" b="0" i="0" u="none" strike="noStrike" kern="1200" cap="none" spc="0" normalizeH="0" baseline="0" noProof="0" dirty="0">
              <a:ln>
                <a:noFill/>
              </a:ln>
              <a:solidFill>
                <a:prstClr val="black"/>
              </a:solidFill>
              <a:effectLst/>
              <a:uLnTx/>
              <a:uFillTx/>
              <a:ea typeface="+mn-ea"/>
              <a:cs typeface="+mn-cs"/>
            </a:endParaRPr>
          </a:p>
        </p:txBody>
      </p:sp>
      <p:pic>
        <p:nvPicPr>
          <p:cNvPr id="15" name="Image 4" descr="preencoded.png"/>
          <p:cNvPicPr>
            <a:picLocks noChangeAspect="1"/>
          </p:cNvPicPr>
          <p:nvPr/>
        </p:nvPicPr>
        <p:blipFill>
          <a:blip r:embed="rId7">
            <a:duotone>
              <a:prstClr val="black"/>
              <a:schemeClr val="accent1">
                <a:tint val="45000"/>
                <a:satMod val="400000"/>
              </a:schemeClr>
            </a:duotone>
          </a:blip>
          <a:stretch>
            <a:fillRect/>
          </a:stretch>
        </p:blipFill>
        <p:spPr>
          <a:xfrm>
            <a:off x="5495169" y="2030099"/>
            <a:ext cx="3657957" cy="3657957"/>
          </a:xfrm>
          <a:prstGeom prst="rect">
            <a:avLst/>
          </a:prstGeom>
        </p:spPr>
      </p:pic>
      <p:sp>
        <p:nvSpPr>
          <p:cNvPr id="16" name="Shape 9"/>
          <p:cNvSpPr/>
          <p:nvPr/>
        </p:nvSpPr>
        <p:spPr>
          <a:xfrm>
            <a:off x="8280261" y="4811494"/>
            <a:ext cx="559237" cy="559237"/>
          </a:xfrm>
          <a:prstGeom prst="roundRect">
            <a:avLst>
              <a:gd name="adj" fmla="val 1633450"/>
            </a:avLst>
          </a:prstGeom>
          <a:solidFill>
            <a:srgbClr val="D2D9F9"/>
          </a:solidFill>
          <a:ln w="7620">
            <a:solidFill>
              <a:srgbClr val="B8BFDF"/>
            </a:solidFill>
            <a:prstDash val="solid"/>
          </a:ln>
        </p:spPr>
      </p:sp>
      <p:pic>
        <p:nvPicPr>
          <p:cNvPr id="17" name="Image 5" descr="preencoded.png"/>
          <p:cNvPicPr>
            <a:picLocks noChangeAspect="1"/>
          </p:cNvPicPr>
          <p:nvPr/>
        </p:nvPicPr>
        <p:blipFill>
          <a:blip r:embed="rId8"/>
          <a:stretch>
            <a:fillRect/>
          </a:stretch>
        </p:blipFill>
        <p:spPr>
          <a:xfrm>
            <a:off x="8434090" y="4933771"/>
            <a:ext cx="251579" cy="314563"/>
          </a:xfrm>
          <a:prstGeom prst="rect">
            <a:avLst/>
          </a:prstGeom>
        </p:spPr>
      </p:pic>
      <p:sp>
        <p:nvSpPr>
          <p:cNvPr id="18" name="Text 10"/>
          <p:cNvSpPr/>
          <p:nvPr/>
        </p:nvSpPr>
        <p:spPr>
          <a:xfrm>
            <a:off x="2354223" y="4014192"/>
            <a:ext cx="2796421" cy="349568"/>
          </a:xfrm>
          <a:prstGeom prst="rect">
            <a:avLst/>
          </a:prstGeom>
          <a:noFill/>
          <a:ln/>
        </p:spPr>
        <p:txBody>
          <a:bodyPr wrap="none" lIns="0" tIns="0" rIns="0" bIns="0" rtlCol="0" anchor="t"/>
          <a:lstStyle/>
          <a:p>
            <a:pPr marL="0" marR="0" lvl="0" indent="0" algn="r" defTabSz="914400" rtl="0" eaLnBrk="1" fontAlgn="auto" latinLnBrk="0" hangingPunct="1">
              <a:lnSpc>
                <a:spcPts val="275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Ονοματικά Σύνολα</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1"/>
          <p:cNvSpPr/>
          <p:nvPr/>
        </p:nvSpPr>
        <p:spPr>
          <a:xfrm>
            <a:off x="782955" y="4497943"/>
            <a:ext cx="4367689" cy="1431608"/>
          </a:xfrm>
          <a:prstGeom prst="rect">
            <a:avLst/>
          </a:prstGeom>
          <a:noFill/>
          <a:ln/>
        </p:spPr>
        <p:txBody>
          <a:bodyPr wrap="square" lIns="0" tIns="0" rIns="0" bIns="0" rtlCol="0" anchor="t"/>
          <a:lstStyle/>
          <a:p>
            <a:pPr marL="0" marR="0" lvl="0" indent="0" algn="r" defTabSz="914400" rtl="0" eaLnBrk="1" fontAlgn="auto" latinLnBrk="0" hangingPunct="1">
              <a:lnSpc>
                <a:spcPts val="2800"/>
              </a:lnSpc>
              <a:spcBef>
                <a:spcPts val="0"/>
              </a:spcBef>
              <a:spcAft>
                <a:spcPts val="0"/>
              </a:spcAft>
              <a:buClrTx/>
              <a:buSzTx/>
              <a:buFontTx/>
              <a:buNone/>
              <a:tabLst/>
              <a:defRPr/>
            </a:pPr>
            <a:r>
              <a:rPr kumimoji="0" lang="en-US" b="0" i="0" u="none" strike="noStrike" kern="1200" cap="none" spc="0" normalizeH="0" baseline="0" noProof="0" dirty="0">
                <a:ln>
                  <a:noFill/>
                </a:ln>
                <a:solidFill>
                  <a:srgbClr val="404155"/>
                </a:solidFill>
                <a:effectLst/>
                <a:uLnTx/>
                <a:uFillTx/>
                <a:ea typeface="Nobile" pitchFamily="34" charset="-122"/>
                <a:cs typeface="Nobile" pitchFamily="34" charset="-120"/>
              </a:rPr>
              <a:t>Συχνή χρήση ονοματικών φράσεων και προσδιορισμών που εξασφαλίζουν πυκνότητα περιεχομένου και ακρίβεια έκφρασης.</a:t>
            </a:r>
            <a:endParaRPr kumimoji="0" lang="en-US" b="0" i="0" u="none" strike="noStrike" kern="1200" cap="none" spc="0" normalizeH="0" baseline="0" noProof="0" dirty="0">
              <a:ln>
                <a:noFill/>
              </a:ln>
              <a:solidFill>
                <a:prstClr val="black"/>
              </a:solidFill>
              <a:effectLst/>
              <a:uLnTx/>
              <a:uFillTx/>
              <a:ea typeface="+mn-ea"/>
              <a:cs typeface="+mn-cs"/>
            </a:endParaRPr>
          </a:p>
        </p:txBody>
      </p:sp>
      <p:pic>
        <p:nvPicPr>
          <p:cNvPr id="20" name="Image 6" descr="preencoded.png"/>
          <p:cNvPicPr>
            <a:picLocks noChangeAspect="1"/>
          </p:cNvPicPr>
          <p:nvPr/>
        </p:nvPicPr>
        <p:blipFill>
          <a:blip r:embed="rId9">
            <a:duotone>
              <a:prstClr val="black"/>
              <a:schemeClr val="accent4">
                <a:tint val="45000"/>
                <a:satMod val="400000"/>
              </a:schemeClr>
            </a:duotone>
          </a:blip>
          <a:stretch>
            <a:fillRect/>
          </a:stretch>
        </p:blipFill>
        <p:spPr>
          <a:xfrm>
            <a:off x="5488444" y="2034807"/>
            <a:ext cx="3657957" cy="3657957"/>
          </a:xfrm>
          <a:prstGeom prst="rect">
            <a:avLst/>
          </a:prstGeom>
        </p:spPr>
      </p:pic>
      <p:sp>
        <p:nvSpPr>
          <p:cNvPr id="21" name="Shape 12"/>
          <p:cNvSpPr/>
          <p:nvPr/>
        </p:nvSpPr>
        <p:spPr>
          <a:xfrm>
            <a:off x="5790664" y="4811494"/>
            <a:ext cx="559237" cy="559237"/>
          </a:xfrm>
          <a:prstGeom prst="roundRect">
            <a:avLst>
              <a:gd name="adj" fmla="val 1633450"/>
            </a:avLst>
          </a:prstGeom>
          <a:solidFill>
            <a:srgbClr val="D2D9F9"/>
          </a:solidFill>
          <a:ln w="7620">
            <a:solidFill>
              <a:srgbClr val="B8BFDF"/>
            </a:solidFill>
            <a:prstDash val="solid"/>
          </a:ln>
        </p:spPr>
      </p:sp>
      <p:pic>
        <p:nvPicPr>
          <p:cNvPr id="22" name="Image 7" descr="preencoded.png"/>
          <p:cNvPicPr>
            <a:picLocks noChangeAspect="1"/>
          </p:cNvPicPr>
          <p:nvPr/>
        </p:nvPicPr>
        <p:blipFill>
          <a:blip r:embed="rId10"/>
          <a:stretch>
            <a:fillRect/>
          </a:stretch>
        </p:blipFill>
        <p:spPr>
          <a:xfrm>
            <a:off x="5944493" y="4933771"/>
            <a:ext cx="251579" cy="314563"/>
          </a:xfrm>
          <a:prstGeom prst="rect">
            <a:avLst/>
          </a:prstGeom>
        </p:spPr>
      </p:pic>
      <p:sp>
        <p:nvSpPr>
          <p:cNvPr id="23" name="Text 13"/>
          <p:cNvSpPr/>
          <p:nvPr/>
        </p:nvSpPr>
        <p:spPr>
          <a:xfrm>
            <a:off x="782955" y="6376868"/>
            <a:ext cx="13064490" cy="1431608"/>
          </a:xfrm>
          <a:prstGeom prst="rect">
            <a:avLst/>
          </a:prstGeom>
          <a:noFill/>
          <a:ln/>
        </p:spPr>
        <p:txBody>
          <a:bodyPr wrap="square" lIns="0" tIns="0" rIns="0" bIns="0"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b="0" i="0" u="none" strike="noStrike" kern="1200" cap="none" spc="0" normalizeH="0" baseline="0" noProof="0" dirty="0">
                <a:ln>
                  <a:noFill/>
                </a:ln>
                <a:solidFill>
                  <a:srgbClr val="404155"/>
                </a:solidFill>
                <a:effectLst/>
                <a:uLnTx/>
                <a:uFillTx/>
                <a:ea typeface="Nobile" pitchFamily="34" charset="-122"/>
                <a:cs typeface="Nobile" pitchFamily="34" charset="-120"/>
              </a:rPr>
              <a:t>Το επιστημονικό ύφος χαρακτηρίζει επιστημονικά συγγράμματα, ερευνητικές εργασίες και ακαδημαϊκές δημοσιεύσεις. Διακρίνεται για την ακρίβεια, την αντικειμενικότητα και τη λογική οργάνωση των πληροφοριών. Η αναφορική λειτουργία της γλώσσας και η οριστική έγκλιση αποτυπώνουν την επιστημονική βεβαιότητα, ενώ παράλληλα αποφεύγεται η συναισθηματική φόρτιση.</a:t>
            </a:r>
            <a:endParaRPr kumimoji="0" lang="en-US" b="0" i="0" u="none" strike="noStrike" kern="1200" cap="none" spc="0" normalizeH="0" baseline="0" noProof="0" dirty="0">
              <a:ln>
                <a:noFill/>
              </a:ln>
              <a:solidFill>
                <a:prstClr val="black"/>
              </a:solidFill>
              <a:effectLst/>
              <a:uLnTx/>
              <a:uFillTx/>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06660"/>
          </a:xfrm>
          <a:prstGeom prst="rect">
            <a:avLst/>
          </a:prstGeom>
        </p:spPr>
      </p:pic>
      <p:sp>
        <p:nvSpPr>
          <p:cNvPr id="3" name="Text 0"/>
          <p:cNvSpPr/>
          <p:nvPr/>
        </p:nvSpPr>
        <p:spPr>
          <a:xfrm>
            <a:off x="785813" y="3256688"/>
            <a:ext cx="9582269" cy="701635"/>
          </a:xfrm>
          <a:prstGeom prst="rect">
            <a:avLst/>
          </a:prstGeom>
          <a:noFill/>
          <a:ln/>
        </p:spPr>
        <p:txBody>
          <a:bodyPr wrap="none" lIns="0" tIns="0" rIns="0" bIns="0" rtlCol="0" anchor="t"/>
          <a:lstStyle/>
          <a:p>
            <a:pPr marL="0" marR="0" lvl="0" indent="0" algn="l" defTabSz="914400" rtl="0" eaLnBrk="1" fontAlgn="auto" latinLnBrk="0" hangingPunct="1">
              <a:lnSpc>
                <a:spcPts val="55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B1B27"/>
                </a:solidFill>
                <a:effectLst/>
                <a:uLnTx/>
                <a:uFillTx/>
                <a:latin typeface="Corben" pitchFamily="34" charset="0"/>
                <a:ea typeface="Corben" pitchFamily="34" charset="-122"/>
                <a:cs typeface="Corben" pitchFamily="34" charset="-120"/>
              </a:rPr>
              <a:t>Διδ</a:t>
            </a:r>
            <a:r>
              <a:rPr kumimoji="0" lang="en-US" sz="4400" b="0" i="0" u="none" strike="noStrike" kern="1200" cap="none" spc="0" normalizeH="0" baseline="0" noProof="0" dirty="0">
                <a:ln>
                  <a:noFill/>
                </a:ln>
                <a:solidFill>
                  <a:srgbClr val="1B1B27"/>
                </a:solidFill>
                <a:effectLst/>
                <a:uLnTx/>
                <a:uFillTx/>
                <a:latin typeface="Corben" pitchFamily="34" charset="0"/>
                <a:ea typeface="Corben" pitchFamily="34" charset="-122"/>
                <a:cs typeface="Corben" pitchFamily="34" charset="-120"/>
              </a:rPr>
              <a:t>ακτικό-Συμβουλευτικό</a:t>
            </a:r>
            <a:r>
              <a:rPr kumimoji="0" lang="el-GR" sz="4400" b="0" i="0" u="none" strike="noStrike" kern="1200" cap="none" spc="0" normalizeH="0" baseline="0" noProof="0" dirty="0">
                <a:ln>
                  <a:noFill/>
                </a:ln>
                <a:solidFill>
                  <a:srgbClr val="1B1B27"/>
                </a:solidFill>
                <a:effectLst/>
                <a:uLnTx/>
                <a:uFillTx/>
                <a:latin typeface="Corben" pitchFamily="34" charset="0"/>
                <a:ea typeface="Corben" pitchFamily="34" charset="-122"/>
                <a:cs typeface="Corben" pitchFamily="34" charset="-120"/>
              </a:rPr>
              <a:t> Ύφος</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627767" y="4366940"/>
            <a:ext cx="505182" cy="505182"/>
          </a:xfrm>
          <a:prstGeom prst="roundRect">
            <a:avLst>
              <a:gd name="adj" fmla="val 18668"/>
            </a:avLst>
          </a:prstGeom>
          <a:solidFill>
            <a:srgbClr val="D2D9F9"/>
          </a:solidFill>
          <a:ln w="7620">
            <a:solidFill>
              <a:srgbClr val="B8BFDF"/>
            </a:solidFill>
            <a:prstDash val="solid"/>
          </a:ln>
        </p:spPr>
      </p:sp>
      <p:pic>
        <p:nvPicPr>
          <p:cNvPr id="5" name="Image 1" descr="preencoded.png"/>
          <p:cNvPicPr>
            <a:picLocks noChangeAspect="1"/>
          </p:cNvPicPr>
          <p:nvPr/>
        </p:nvPicPr>
        <p:blipFill>
          <a:blip r:embed="rId4"/>
          <a:stretch>
            <a:fillRect/>
          </a:stretch>
        </p:blipFill>
        <p:spPr>
          <a:xfrm>
            <a:off x="711944" y="4408969"/>
            <a:ext cx="336709" cy="421005"/>
          </a:xfrm>
          <a:prstGeom prst="rect">
            <a:avLst/>
          </a:prstGeom>
        </p:spPr>
      </p:pic>
      <p:sp>
        <p:nvSpPr>
          <p:cNvPr id="6" name="Text 2"/>
          <p:cNvSpPr/>
          <p:nvPr/>
        </p:nvSpPr>
        <p:spPr>
          <a:xfrm>
            <a:off x="1357382" y="4366940"/>
            <a:ext cx="2806660" cy="350758"/>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Χρήση προσώπων</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3"/>
          <p:cNvSpPr/>
          <p:nvPr/>
        </p:nvSpPr>
        <p:spPr>
          <a:xfrm>
            <a:off x="1357382" y="4852358"/>
            <a:ext cx="3473648" cy="1436846"/>
          </a:xfrm>
          <a:prstGeom prst="rect">
            <a:avLst/>
          </a:prstGeom>
          <a:noFill/>
          <a:ln/>
        </p:spPr>
        <p:txBody>
          <a:bodyPr wrap="square" lIns="0" tIns="0" rIns="0" bIns="0" rtlCol="0" anchor="t"/>
          <a:lstStyle/>
          <a:p>
            <a:pPr lvl="0">
              <a:lnSpc>
                <a:spcPts val="2800"/>
              </a:lnSpc>
            </a:pPr>
            <a:r>
              <a:rPr lang="el-GR" dirty="0"/>
              <a:t>Η χρήση του ενικού κάνει τον λόγο πιο άμεσο και προσωπικό, σαν να απευθύνεται σε έναν συγκεκριμένο ακροατή.</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hape 4"/>
          <p:cNvSpPr/>
          <p:nvPr/>
        </p:nvSpPr>
        <p:spPr>
          <a:xfrm>
            <a:off x="4863551" y="4366940"/>
            <a:ext cx="505182" cy="505182"/>
          </a:xfrm>
          <a:prstGeom prst="roundRect">
            <a:avLst>
              <a:gd name="adj" fmla="val 18668"/>
            </a:avLst>
          </a:prstGeom>
          <a:solidFill>
            <a:srgbClr val="D2D9F9"/>
          </a:solidFill>
          <a:ln w="7620">
            <a:solidFill>
              <a:srgbClr val="B8BFDF"/>
            </a:solidFill>
            <a:prstDash val="solid"/>
          </a:ln>
        </p:spPr>
      </p:sp>
      <p:pic>
        <p:nvPicPr>
          <p:cNvPr id="9" name="Image 2" descr="preencoded.png"/>
          <p:cNvPicPr>
            <a:picLocks noChangeAspect="1"/>
          </p:cNvPicPr>
          <p:nvPr/>
        </p:nvPicPr>
        <p:blipFill>
          <a:blip r:embed="rId5"/>
          <a:stretch>
            <a:fillRect/>
          </a:stretch>
        </p:blipFill>
        <p:spPr>
          <a:xfrm>
            <a:off x="4947728" y="4408969"/>
            <a:ext cx="336709" cy="421005"/>
          </a:xfrm>
          <a:prstGeom prst="rect">
            <a:avLst/>
          </a:prstGeom>
        </p:spPr>
      </p:pic>
      <p:sp>
        <p:nvSpPr>
          <p:cNvPr id="10" name="Text 5"/>
          <p:cNvSpPr/>
          <p:nvPr/>
        </p:nvSpPr>
        <p:spPr>
          <a:xfrm>
            <a:off x="5593166" y="4366940"/>
            <a:ext cx="2806660" cy="350758"/>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Εγκλίσεις</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6"/>
          <p:cNvSpPr/>
          <p:nvPr/>
        </p:nvSpPr>
        <p:spPr>
          <a:xfrm>
            <a:off x="5593166" y="4852358"/>
            <a:ext cx="3782258" cy="1436846"/>
          </a:xfrm>
          <a:prstGeom prst="rect">
            <a:avLst/>
          </a:prstGeom>
          <a:noFill/>
          <a:ln/>
        </p:spPr>
        <p:txBody>
          <a:bodyPr wrap="square" lIns="0" tIns="0" rIns="0" bIns="0" rtlCol="0" anchor="t"/>
          <a:lstStyle/>
          <a:p>
            <a:pPr lvl="0">
              <a:lnSpc>
                <a:spcPts val="2800"/>
              </a:lnSpc>
            </a:pPr>
            <a:r>
              <a:rPr lang="el-GR" dirty="0"/>
              <a:t>Η υποτακτική δείχνει προτροπή με πιο ήπιο τρόπο, ενώ η προστακτική δίνει άμεσες και ξεκάθαρες οδηγίες, βοηθώντας τον ακροατή να καταλάβει τι πρέπει να κάνει.</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7"/>
          <p:cNvSpPr/>
          <p:nvPr/>
        </p:nvSpPr>
        <p:spPr>
          <a:xfrm>
            <a:off x="9641205" y="4366940"/>
            <a:ext cx="505182" cy="505182"/>
          </a:xfrm>
          <a:prstGeom prst="roundRect">
            <a:avLst>
              <a:gd name="adj" fmla="val 18668"/>
            </a:avLst>
          </a:prstGeom>
          <a:solidFill>
            <a:srgbClr val="D2D9F9"/>
          </a:solidFill>
          <a:ln w="7620">
            <a:solidFill>
              <a:srgbClr val="B8BFDF"/>
            </a:solidFill>
            <a:prstDash val="solid"/>
          </a:ln>
        </p:spPr>
      </p:sp>
      <p:pic>
        <p:nvPicPr>
          <p:cNvPr id="13" name="Image 3" descr="preencoded.png"/>
          <p:cNvPicPr>
            <a:picLocks noChangeAspect="1"/>
          </p:cNvPicPr>
          <p:nvPr/>
        </p:nvPicPr>
        <p:blipFill>
          <a:blip r:embed="rId6"/>
          <a:stretch>
            <a:fillRect/>
          </a:stretch>
        </p:blipFill>
        <p:spPr>
          <a:xfrm>
            <a:off x="9809677" y="4408969"/>
            <a:ext cx="336709" cy="421005"/>
          </a:xfrm>
          <a:prstGeom prst="rect">
            <a:avLst/>
          </a:prstGeom>
        </p:spPr>
      </p:pic>
      <p:sp>
        <p:nvSpPr>
          <p:cNvPr id="14" name="Text 8"/>
          <p:cNvSpPr/>
          <p:nvPr/>
        </p:nvSpPr>
        <p:spPr>
          <a:xfrm>
            <a:off x="10455115" y="4366940"/>
            <a:ext cx="2806660" cy="350758"/>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04155"/>
                </a:solidFill>
                <a:effectLst/>
                <a:uLnTx/>
                <a:uFillTx/>
                <a:latin typeface="Corben" pitchFamily="34" charset="0"/>
                <a:ea typeface="Corben" pitchFamily="34" charset="-122"/>
                <a:cs typeface="Corben" pitchFamily="34" charset="-120"/>
              </a:rPr>
              <a:t>Ασύνδετο σχήμα</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9"/>
          <p:cNvSpPr/>
          <p:nvPr/>
        </p:nvSpPr>
        <p:spPr>
          <a:xfrm>
            <a:off x="10146387" y="4852358"/>
            <a:ext cx="4207064" cy="1436846"/>
          </a:xfrm>
          <a:prstGeom prst="rect">
            <a:avLst/>
          </a:prstGeom>
          <a:noFill/>
          <a:ln/>
        </p:spPr>
        <p:txBody>
          <a:bodyPr wrap="square" lIns="0" tIns="0" rIns="0" bIns="0" rtlCol="0" anchor="t"/>
          <a:lstStyle/>
          <a:p>
            <a:pPr lvl="0">
              <a:lnSpc>
                <a:spcPts val="2800"/>
              </a:lnSpc>
            </a:pPr>
            <a:r>
              <a:rPr lang="el-GR" dirty="0"/>
              <a:t>Ο λόγος γίνεται πιο άμεσος, δυναμικός και ξεκάθαρος, διευκολύνοντας την κατανόηση των συμβουλών και ενθαρρύνοντας τον ακροατή να τις ακολουθήσει.</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 10"/>
          <p:cNvSpPr/>
          <p:nvPr/>
        </p:nvSpPr>
        <p:spPr>
          <a:xfrm>
            <a:off x="785812" y="6770973"/>
            <a:ext cx="13246277" cy="718423"/>
          </a:xfrm>
          <a:prstGeom prst="rect">
            <a:avLst/>
          </a:prstGeom>
          <a:noFill/>
          <a:ln/>
        </p:spPr>
        <p:txBody>
          <a:bodyPr wrap="square" lIns="0" tIns="0" rIns="0" bIns="0" rtlCol="0" anchor="t"/>
          <a:lstStyle/>
          <a:p>
            <a:pPr>
              <a:lnSpc>
                <a:spcPts val="2800"/>
              </a:lnSpc>
            </a:pPr>
            <a:r>
              <a:rPr lang="el-GR" dirty="0"/>
              <a:t> Το διδακτικό - συμβουλευτικό ύφος χρησιμοποιείται σε εκπαιδευτικά άρθρα, σχολικά εγχειρίδια ,οδηγίες μελέτης, συμβουλές υγείας, σε επιστολές προς μαθητές ή εργαζομένους. Επίσης,  το συναντάμε σε δοκίμια, επιστημονικά ή φιλοσοφικά κείμενα, αλλά και κείμενα ηθικής καθοδήγησης.</a:t>
            </a:r>
          </a:p>
          <a:p>
            <a:endParaRPr lang="el-GR" dirty="0"/>
          </a:p>
          <a:p>
            <a:pPr marL="0" marR="0" lvl="0" indent="0" algn="l" defTabSz="914400" rtl="0" eaLnBrk="1" fontAlgn="auto" latinLnBrk="0" hangingPunct="1">
              <a:lnSpc>
                <a:spcPts val="28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1692</Words>
  <Application>Microsoft Office PowerPoint</Application>
  <PresentationFormat>Προσαρμογή</PresentationFormat>
  <Paragraphs>94</Paragraphs>
  <Slides>13</Slides>
  <Notes>8</Notes>
  <HiddenSlides>0</HiddenSlides>
  <MMClips>0</MMClips>
  <ScaleCrop>false</ScaleCrop>
  <HeadingPairs>
    <vt:vector size="6" baseType="variant">
      <vt:variant>
        <vt:lpstr>Γραμματοσειρές που χρησιμοποιούνται</vt:lpstr>
      </vt:variant>
      <vt:variant>
        <vt:i4>16</vt:i4>
      </vt:variant>
      <vt:variant>
        <vt:lpstr>Θέμα</vt:lpstr>
      </vt:variant>
      <vt:variant>
        <vt:i4>4</vt:i4>
      </vt:variant>
      <vt:variant>
        <vt:lpstr>Τίτλοι διαφανειών</vt:lpstr>
      </vt:variant>
      <vt:variant>
        <vt:i4>13</vt:i4>
      </vt:variant>
    </vt:vector>
  </HeadingPairs>
  <TitlesOfParts>
    <vt:vector size="33" baseType="lpstr">
      <vt:lpstr>Arial</vt:lpstr>
      <vt:lpstr>Arial Black</vt:lpstr>
      <vt:lpstr>Arimo Bold</vt:lpstr>
      <vt:lpstr>Calibri</vt:lpstr>
      <vt:lpstr>Corben</vt:lpstr>
      <vt:lpstr>Cormorant Garamond Bold Italics</vt:lpstr>
      <vt:lpstr>Crimson Pro Bold</vt:lpstr>
      <vt:lpstr>Heading Now 71-78 Bold</vt:lpstr>
      <vt:lpstr>Inter</vt:lpstr>
      <vt:lpstr>Inter Bold</vt:lpstr>
      <vt:lpstr>Nobile</vt:lpstr>
      <vt:lpstr>Open Sans</vt:lpstr>
      <vt:lpstr>Patrick Hand</vt:lpstr>
      <vt:lpstr>Patrick Hand Medium</vt:lpstr>
      <vt:lpstr>Times New Roman</vt:lpstr>
      <vt:lpstr>Wingdings</vt:lpstr>
      <vt:lpstr>Office Theme</vt:lpstr>
      <vt:lpstr>1_Office Theme</vt:lpstr>
      <vt:lpstr>2_Office Theme</vt:lpstr>
      <vt:lpstr>3_Office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Θεανώ</cp:lastModifiedBy>
  <cp:revision>23</cp:revision>
  <dcterms:created xsi:type="dcterms:W3CDTF">2025-03-25T21:51:22Z</dcterms:created>
  <dcterms:modified xsi:type="dcterms:W3CDTF">2025-03-27T07:19:52Z</dcterms:modified>
</cp:coreProperties>
</file>