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4" r:id="rId2"/>
    <p:sldMasterId id="2147483661" r:id="rId3"/>
    <p:sldMasterId id="2147483670" r:id="rId4"/>
  </p:sldMasterIdLst>
  <p:notesMasterIdLst>
    <p:notesMasterId r:id="rId20"/>
  </p:notesMasterIdLst>
  <p:sldIdLst>
    <p:sldId id="256" r:id="rId5"/>
    <p:sldId id="257" r:id="rId6"/>
    <p:sldId id="258" r:id="rId7"/>
    <p:sldId id="259" r:id="rId8"/>
    <p:sldId id="260" r:id="rId9"/>
    <p:sldId id="261" r:id="rId10"/>
    <p:sldId id="262" r:id="rId11"/>
    <p:sldId id="264" r:id="rId12"/>
    <p:sldId id="265" r:id="rId13"/>
    <p:sldId id="266" r:id="rId14"/>
    <p:sldId id="267" r:id="rId15"/>
    <p:sldId id="268" r:id="rId16"/>
    <p:sldId id="269" r:id="rId17"/>
    <p:sldId id="270" r:id="rId18"/>
    <p:sldId id="271" r:id="rId19"/>
  </p:sldIdLst>
  <p:sldSz cx="14630400" cy="8229600"/>
  <p:notesSz cx="8229600" cy="14630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5" d="100"/>
          <a:sy n="75" d="100"/>
        </p:scale>
        <p:origin x="5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720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448596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1493015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637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extLst>
      <p:ext uri="{BB962C8B-B14F-4D97-AF65-F5344CB8AC3E}">
        <p14:creationId xmlns:p14="http://schemas.microsoft.com/office/powerpoint/2010/main" val="3239863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extLst>
      <p:ext uri="{BB962C8B-B14F-4D97-AF65-F5344CB8AC3E}">
        <p14:creationId xmlns:p14="http://schemas.microsoft.com/office/powerpoint/2010/main" val="3816144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extLst>
      <p:ext uri="{BB962C8B-B14F-4D97-AF65-F5344CB8AC3E}">
        <p14:creationId xmlns:p14="http://schemas.microsoft.com/office/powerpoint/2010/main" val="932801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extLst>
      <p:ext uri="{BB962C8B-B14F-4D97-AF65-F5344CB8AC3E}">
        <p14:creationId xmlns:p14="http://schemas.microsoft.com/office/powerpoint/2010/main" val="3539111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extLst>
      <p:ext uri="{BB962C8B-B14F-4D97-AF65-F5344CB8AC3E}">
        <p14:creationId xmlns:p14="http://schemas.microsoft.com/office/powerpoint/2010/main" val="2407536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extLst>
      <p:ext uri="{BB962C8B-B14F-4D97-AF65-F5344CB8AC3E}">
        <p14:creationId xmlns:p14="http://schemas.microsoft.com/office/powerpoint/2010/main" val="2616295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extLst>
      <p:ext uri="{BB962C8B-B14F-4D97-AF65-F5344CB8AC3E}">
        <p14:creationId xmlns:p14="http://schemas.microsoft.com/office/powerpoint/2010/main" val="827358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29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extLst>
      <p:ext uri="{BB962C8B-B14F-4D97-AF65-F5344CB8AC3E}">
        <p14:creationId xmlns:p14="http://schemas.microsoft.com/office/powerpoint/2010/main" val="1545178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extLst>
      <p:ext uri="{BB962C8B-B14F-4D97-AF65-F5344CB8AC3E}">
        <p14:creationId xmlns:p14="http://schemas.microsoft.com/office/powerpoint/2010/main" val="1754228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extLst>
      <p:ext uri="{BB962C8B-B14F-4D97-AF65-F5344CB8AC3E}">
        <p14:creationId xmlns:p14="http://schemas.microsoft.com/office/powerpoint/2010/main" val="3377690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extLst>
      <p:ext uri="{BB962C8B-B14F-4D97-AF65-F5344CB8AC3E}">
        <p14:creationId xmlns:p14="http://schemas.microsoft.com/office/powerpoint/2010/main" val="161750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540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211183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3266862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12519411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4.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55818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328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75770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194673"/>
            <a:ext cx="7468553" cy="2112050"/>
          </a:xfrm>
          <a:prstGeom prst="rect">
            <a:avLst/>
          </a:prstGeom>
          <a:noFill/>
          <a:ln/>
        </p:spPr>
        <p:txBody>
          <a:bodyPr wrap="square" lIns="0" tIns="0" rIns="0" bIns="0" rtlCol="0" anchor="t"/>
          <a:lstStyle/>
          <a:p>
            <a:pPr marL="0" indent="0">
              <a:lnSpc>
                <a:spcPts val="5500"/>
              </a:lnSpc>
              <a:buNone/>
            </a:pPr>
            <a:r>
              <a:rPr lang="en-US" sz="4400" dirty="0">
                <a:solidFill>
                  <a:srgbClr val="00002E"/>
                </a:solidFill>
                <a:latin typeface="Nunito Semi Bold" pitchFamily="34" charset="0"/>
                <a:ea typeface="Nunito Semi Bold" pitchFamily="34" charset="-122"/>
                <a:cs typeface="Nunito Semi Bold" pitchFamily="34" charset="-120"/>
              </a:rPr>
              <a:t>Η Συμφωνία του Σένγκεν: Ελεύθερη Κυκλοφορία στην Ευρώπη</a:t>
            </a:r>
            <a:endParaRPr lang="en-US" sz="4400" dirty="0"/>
          </a:p>
        </p:txBody>
      </p:sp>
      <p:sp>
        <p:nvSpPr>
          <p:cNvPr id="4" name="Text 1"/>
          <p:cNvSpPr/>
          <p:nvPr/>
        </p:nvSpPr>
        <p:spPr>
          <a:xfrm>
            <a:off x="837724" y="3665696"/>
            <a:ext cx="7468553" cy="2681168"/>
          </a:xfrm>
          <a:prstGeom prst="rect">
            <a:avLst/>
          </a:prstGeom>
          <a:noFill/>
          <a:ln/>
        </p:spPr>
        <p:txBody>
          <a:bodyPr wrap="square" lIns="0" tIns="0" rIns="0" bIns="0" rtlCol="0" anchor="t"/>
          <a:lstStyle/>
          <a:p>
            <a:pPr marL="0" indent="0">
              <a:lnSpc>
                <a:spcPts val="3000"/>
              </a:lnSpc>
              <a:buNone/>
            </a:pPr>
            <a:r>
              <a:rPr lang="en-US" sz="1850" dirty="0">
                <a:solidFill>
                  <a:srgbClr val="00002E"/>
                </a:solidFill>
                <a:latin typeface="PT Sans" pitchFamily="34" charset="0"/>
                <a:ea typeface="PT Sans" pitchFamily="34" charset="-122"/>
                <a:cs typeface="PT Sans" pitchFamily="34" charset="-120"/>
              </a:rPr>
              <a:t>Η Συμφωνία του Σένγκεν, που υπογράφηκε το 1985 στο Λουξεμβούργο, αποτέλεσε ορόσημο για την ελεύθερη κυκλοφορία στην Ευρώπη. Αρχικά υπογράφηκε από πέντε </a:t>
            </a:r>
            <a:r>
              <a:rPr lang="en-US" sz="1850" dirty="0" err="1">
                <a:solidFill>
                  <a:srgbClr val="00002E"/>
                </a:solidFill>
                <a:latin typeface="PT Sans" pitchFamily="34" charset="0"/>
                <a:ea typeface="PT Sans" pitchFamily="34" charset="-122"/>
                <a:cs typeface="PT Sans" pitchFamily="34" charset="-120"/>
              </a:rPr>
              <a:t>χώρες</a:t>
            </a:r>
            <a:r>
              <a:rPr lang="en-US" sz="1850" dirty="0">
                <a:solidFill>
                  <a:srgbClr val="00002E"/>
                </a:solidFill>
                <a:latin typeface="PT Sans" pitchFamily="34" charset="0"/>
                <a:ea typeface="PT Sans" pitchFamily="34" charset="-122"/>
                <a:cs typeface="PT Sans" pitchFamily="34" charset="-120"/>
              </a:rPr>
              <a:t> </a:t>
            </a:r>
            <a:r>
              <a:rPr lang="el-GR" sz="1850" dirty="0">
                <a:solidFill>
                  <a:srgbClr val="00002E"/>
                </a:solidFill>
                <a:latin typeface="PT Sans" pitchFamily="34" charset="0"/>
                <a:ea typeface="PT Sans" pitchFamily="34" charset="-122"/>
                <a:cs typeface="PT Sans" pitchFamily="34" charset="-120"/>
              </a:rPr>
              <a:t>(Βέλγιο, Γερμανία, Γαλλία, Λουξεμβούργο Και Ολλανδία) </a:t>
            </a:r>
            <a:r>
              <a:rPr lang="en-US" sz="1850" dirty="0" err="1">
                <a:solidFill>
                  <a:srgbClr val="00002E"/>
                </a:solidFill>
                <a:latin typeface="PT Sans" pitchFamily="34" charset="0"/>
                <a:ea typeface="PT Sans" pitchFamily="34" charset="-122"/>
                <a:cs typeface="PT Sans" pitchFamily="34" charset="-120"/>
              </a:rPr>
              <a:t>με</a:t>
            </a:r>
            <a:r>
              <a:rPr lang="en-US" sz="1850" dirty="0">
                <a:solidFill>
                  <a:srgbClr val="00002E"/>
                </a:solidFill>
                <a:latin typeface="PT Sans" pitchFamily="34" charset="0"/>
                <a:ea typeface="PT Sans" pitchFamily="34" charset="-122"/>
                <a:cs typeface="PT Sans" pitchFamily="34" charset="-120"/>
              </a:rPr>
              <a:t> στόχο την κατάργηση των ελέγχων στα κοινά σύνορα και την ενίσχυση της αστυνομικής και δικαστικής συνεργασίας. Σταδιακά, περισσότερες χώρες, συμπεριλαμβανομένης της Ελλάδας, προσχώρησαν στη συμφωνία, διευρύνοντας τον χώρο Σένγκεν.</a:t>
            </a:r>
            <a:endParaRPr lang="en-US" sz="1850" dirty="0"/>
          </a:p>
        </p:txBody>
      </p:sp>
      <p:sp>
        <p:nvSpPr>
          <p:cNvPr id="5" name="Shape 2"/>
          <p:cNvSpPr/>
          <p:nvPr/>
        </p:nvSpPr>
        <p:spPr>
          <a:xfrm>
            <a:off x="837724" y="6633924"/>
            <a:ext cx="382905" cy="382905"/>
          </a:xfrm>
          <a:prstGeom prst="roundRect">
            <a:avLst>
              <a:gd name="adj" fmla="val 23878209"/>
            </a:avLst>
          </a:prstGeom>
          <a:solidFill>
            <a:srgbClr val="124B62"/>
          </a:solidFill>
          <a:ln w="7620">
            <a:solidFill>
              <a:srgbClr val="FFFFFF"/>
            </a:solidFill>
            <a:prstDash val="solid"/>
          </a:ln>
        </p:spPr>
      </p:sp>
      <p:sp>
        <p:nvSpPr>
          <p:cNvPr id="6" name="Text 3"/>
          <p:cNvSpPr/>
          <p:nvPr/>
        </p:nvSpPr>
        <p:spPr>
          <a:xfrm>
            <a:off x="963454" y="6776561"/>
            <a:ext cx="131326"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PT Sans Medium" pitchFamily="34" charset="0"/>
                <a:ea typeface="PT Sans Medium" pitchFamily="34" charset="-122"/>
                <a:cs typeface="PT Sans Medium" pitchFamily="34" charset="-120"/>
              </a:rPr>
              <a:t>TM</a:t>
            </a:r>
            <a:endParaRPr lang="en-US" sz="750" dirty="0"/>
          </a:p>
        </p:txBody>
      </p:sp>
      <p:sp>
        <p:nvSpPr>
          <p:cNvPr id="7" name="Text 4"/>
          <p:cNvSpPr/>
          <p:nvPr/>
        </p:nvSpPr>
        <p:spPr>
          <a:xfrm>
            <a:off x="1340287" y="6616065"/>
            <a:ext cx="1967984" cy="418862"/>
          </a:xfrm>
          <a:prstGeom prst="rect">
            <a:avLst/>
          </a:prstGeom>
          <a:noFill/>
          <a:ln/>
        </p:spPr>
        <p:txBody>
          <a:bodyPr wrap="none" lIns="0" tIns="0" rIns="0" bIns="0" rtlCol="0" anchor="t"/>
          <a:lstStyle/>
          <a:p>
            <a:pPr marL="0" indent="0" algn="l">
              <a:lnSpc>
                <a:spcPts val="3250"/>
              </a:lnSpc>
              <a:buNone/>
            </a:pPr>
            <a:r>
              <a:rPr lang="en-US" sz="2350" b="1" dirty="0">
                <a:solidFill>
                  <a:srgbClr val="00002E"/>
                </a:solidFill>
                <a:latin typeface="PT Sans Bold" pitchFamily="34" charset="0"/>
                <a:ea typeface="PT Sans Bold" pitchFamily="34" charset="-122"/>
                <a:cs typeface="PT Sans Bold" pitchFamily="34" charset="-120"/>
              </a:rPr>
              <a:t>by Tania Morias</a:t>
            </a:r>
            <a:endParaRPr lang="en-US" sz="2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10565" y="558284"/>
            <a:ext cx="7722870" cy="1268730"/>
          </a:xfrm>
          <a:prstGeom prst="rect">
            <a:avLst/>
          </a:prstGeom>
          <a:noFill/>
          <a:ln/>
        </p:spPr>
        <p:txBody>
          <a:bodyPr wrap="square" lIns="0" tIns="0" rIns="0" bIns="0" rtlCol="0" anchor="t"/>
          <a:lstStyle/>
          <a:p>
            <a:pPr marL="0" marR="0" lvl="0" indent="0" algn="l" defTabSz="914400" rtl="0" eaLnBrk="1" fontAlgn="auto" latinLnBrk="0" hangingPunct="1">
              <a:lnSpc>
                <a:spcPts val="4950"/>
              </a:lnSpc>
              <a:spcBef>
                <a:spcPts val="0"/>
              </a:spcBef>
              <a:spcAft>
                <a:spcPts val="0"/>
              </a:spcAft>
              <a:buClrTx/>
              <a:buSzTx/>
              <a:buFontTx/>
              <a:buNone/>
              <a:tabLst/>
              <a:defRPr/>
            </a:pPr>
            <a:r>
              <a:rPr kumimoji="0" lang="en-US" sz="3950" b="1" i="0" u="none" strike="noStrike" kern="1200" cap="none" spc="0" normalizeH="0" baseline="0" noProof="0" dirty="0">
                <a:ln>
                  <a:noFill/>
                </a:ln>
                <a:solidFill>
                  <a:srgbClr val="231971"/>
                </a:solidFill>
                <a:effectLst/>
                <a:uLnTx/>
                <a:uFillTx/>
                <a:latin typeface="Outfit Extra Bold" pitchFamily="34" charset="0"/>
                <a:ea typeface="Outfit Extra Bold" pitchFamily="34" charset="-122"/>
                <a:cs typeface="Outfit Extra Bold" pitchFamily="34" charset="-120"/>
              </a:rPr>
              <a:t>Απόκτηση Ιθαγένειας μέσω Ενόπλων Δυνάμεων</a:t>
            </a:r>
            <a:endParaRPr kumimoji="0" lang="en-US" sz="3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1003578" y="2131457"/>
            <a:ext cx="22860" cy="5539740"/>
          </a:xfrm>
          <a:prstGeom prst="roundRect">
            <a:avLst>
              <a:gd name="adj" fmla="val 373013"/>
            </a:avLst>
          </a:prstGeom>
          <a:solidFill>
            <a:srgbClr val="BDB8DF"/>
          </a:solidFill>
          <a:ln/>
        </p:spPr>
      </p:sp>
      <p:sp>
        <p:nvSpPr>
          <p:cNvPr id="5" name="Shape 2"/>
          <p:cNvSpPr/>
          <p:nvPr/>
        </p:nvSpPr>
        <p:spPr>
          <a:xfrm>
            <a:off x="1220510" y="2576751"/>
            <a:ext cx="710565" cy="22860"/>
          </a:xfrm>
          <a:prstGeom prst="roundRect">
            <a:avLst>
              <a:gd name="adj" fmla="val 373013"/>
            </a:avLst>
          </a:prstGeom>
          <a:solidFill>
            <a:srgbClr val="BDB8DF"/>
          </a:solidFill>
          <a:ln/>
        </p:spPr>
      </p:sp>
      <p:sp>
        <p:nvSpPr>
          <p:cNvPr id="6" name="Shape 3"/>
          <p:cNvSpPr/>
          <p:nvPr/>
        </p:nvSpPr>
        <p:spPr>
          <a:xfrm>
            <a:off x="786646" y="2359819"/>
            <a:ext cx="456724" cy="456724"/>
          </a:xfrm>
          <a:prstGeom prst="roundRect">
            <a:avLst>
              <a:gd name="adj" fmla="val 18670"/>
            </a:avLst>
          </a:prstGeom>
          <a:solidFill>
            <a:srgbClr val="E9E6FA"/>
          </a:solidFill>
          <a:ln w="7620">
            <a:solidFill>
              <a:srgbClr val="BDB8DF"/>
            </a:solidFill>
            <a:prstDash val="solid"/>
          </a:ln>
        </p:spPr>
      </p:sp>
      <p:sp>
        <p:nvSpPr>
          <p:cNvPr id="7" name="Text 4"/>
          <p:cNvSpPr/>
          <p:nvPr/>
        </p:nvSpPr>
        <p:spPr>
          <a:xfrm>
            <a:off x="955596" y="2435900"/>
            <a:ext cx="118824" cy="304562"/>
          </a:xfrm>
          <a:prstGeom prst="rect">
            <a:avLst/>
          </a:prstGeom>
          <a:noFill/>
          <a:ln/>
        </p:spPr>
        <p:txBody>
          <a:bodyPr wrap="none" lIns="0" tIns="0" rIns="0" bIns="0" rtlCol="0" anchor="t"/>
          <a:lstStyle/>
          <a:p>
            <a:pPr marL="0" marR="0" lvl="0" indent="0" algn="ctr" defTabSz="914400" rtl="0" eaLnBrk="1" fontAlgn="auto" latinLnBrk="0" hangingPunct="1">
              <a:lnSpc>
                <a:spcPts val="2350"/>
              </a:lnSpc>
              <a:spcBef>
                <a:spcPts val="0"/>
              </a:spcBef>
              <a:spcAft>
                <a:spcPts val="0"/>
              </a:spcAft>
              <a:buClrTx/>
              <a:buSzTx/>
              <a:buFontTx/>
              <a:buNone/>
              <a:tabLst/>
              <a:defRPr/>
            </a:pPr>
            <a:r>
              <a:rPr kumimoji="0" lang="en-US" sz="2350" b="1" i="0" u="none" strike="noStrike" kern="1200" cap="none" spc="0" normalizeH="0" baseline="0" noProof="0" dirty="0">
                <a:ln>
                  <a:noFill/>
                </a:ln>
                <a:solidFill>
                  <a:srgbClr val="2A2742"/>
                </a:solidFill>
                <a:effectLst/>
                <a:uLnTx/>
                <a:uFillTx/>
                <a:latin typeface="Outfit Extra Bold" pitchFamily="34" charset="0"/>
                <a:ea typeface="Outfit Extra Bold" pitchFamily="34" charset="-122"/>
                <a:cs typeface="Outfit Extra Bold" pitchFamily="34" charset="-120"/>
              </a:rPr>
              <a:t>1</a:t>
            </a:r>
            <a:endParaRPr kumimoji="0" lang="en-US" sz="2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5"/>
          <p:cNvSpPr/>
          <p:nvPr/>
        </p:nvSpPr>
        <p:spPr>
          <a:xfrm>
            <a:off x="2131576" y="2334458"/>
            <a:ext cx="4308515" cy="317302"/>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2A2742"/>
                </a:solidFill>
                <a:effectLst/>
                <a:uLnTx/>
                <a:uFillTx/>
                <a:latin typeface="Outfit Extra Bold" pitchFamily="34" charset="0"/>
                <a:ea typeface="Outfit Extra Bold" pitchFamily="34" charset="-122"/>
                <a:cs typeface="Outfit Extra Bold" pitchFamily="34" charset="-120"/>
              </a:rPr>
              <a:t>Εισαγωγή σε Στρατιωτικές Σχολές</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6"/>
          <p:cNvSpPr/>
          <p:nvPr/>
        </p:nvSpPr>
        <p:spPr>
          <a:xfrm>
            <a:off x="2131576" y="2773561"/>
            <a:ext cx="6301859" cy="974408"/>
          </a:xfrm>
          <a:prstGeom prst="rect">
            <a:avLst/>
          </a:prstGeom>
          <a:noFill/>
          <a:ln/>
        </p:spPr>
        <p:txBody>
          <a:bodyPr wrap="square" lIns="0" tIns="0" rIns="0" bIns="0" rtlCol="0" anchor="t"/>
          <a:lstStyle/>
          <a:p>
            <a:pPr marL="0" marR="0" lvl="0" indent="0" algn="l" defTabSz="914400" rtl="0" eaLnBrk="1" fontAlgn="auto" latinLnBrk="0" hangingPunct="1">
              <a:lnSpc>
                <a:spcPts val="25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2A2742"/>
                </a:solidFill>
                <a:effectLst/>
                <a:uLnTx/>
                <a:uFillTx/>
                <a:latin typeface="Arimo" pitchFamily="34" charset="0"/>
                <a:ea typeface="Arimo" pitchFamily="34" charset="-122"/>
                <a:cs typeface="Arimo" pitchFamily="34" charset="-120"/>
              </a:rPr>
              <a:t>Ομογενείς αλλοδαποί που εισάγονται στις στρατιωτικές σχολές των ενόπλων δυνάμεων αποκτούν αυτοδίκαια την Ελληνική Ιθαγένεια από την εισαγωγή τους.</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7"/>
          <p:cNvSpPr/>
          <p:nvPr/>
        </p:nvSpPr>
        <p:spPr>
          <a:xfrm>
            <a:off x="1220510" y="4599265"/>
            <a:ext cx="710565" cy="22860"/>
          </a:xfrm>
          <a:prstGeom prst="roundRect">
            <a:avLst>
              <a:gd name="adj" fmla="val 373013"/>
            </a:avLst>
          </a:prstGeom>
          <a:solidFill>
            <a:srgbClr val="BDB8DF"/>
          </a:solidFill>
          <a:ln/>
        </p:spPr>
      </p:sp>
      <p:sp>
        <p:nvSpPr>
          <p:cNvPr id="11" name="Shape 8"/>
          <p:cNvSpPr/>
          <p:nvPr/>
        </p:nvSpPr>
        <p:spPr>
          <a:xfrm>
            <a:off x="786646" y="4382333"/>
            <a:ext cx="456724" cy="456724"/>
          </a:xfrm>
          <a:prstGeom prst="roundRect">
            <a:avLst>
              <a:gd name="adj" fmla="val 18670"/>
            </a:avLst>
          </a:prstGeom>
          <a:solidFill>
            <a:srgbClr val="E9E6FA"/>
          </a:solidFill>
          <a:ln w="7620">
            <a:solidFill>
              <a:srgbClr val="BDB8DF"/>
            </a:solidFill>
            <a:prstDash val="solid"/>
          </a:ln>
        </p:spPr>
      </p:sp>
      <p:sp>
        <p:nvSpPr>
          <p:cNvPr id="12" name="Text 9"/>
          <p:cNvSpPr/>
          <p:nvPr/>
        </p:nvSpPr>
        <p:spPr>
          <a:xfrm>
            <a:off x="927259" y="4458414"/>
            <a:ext cx="175379" cy="304562"/>
          </a:xfrm>
          <a:prstGeom prst="rect">
            <a:avLst/>
          </a:prstGeom>
          <a:noFill/>
          <a:ln/>
        </p:spPr>
        <p:txBody>
          <a:bodyPr wrap="none" lIns="0" tIns="0" rIns="0" bIns="0" rtlCol="0" anchor="t"/>
          <a:lstStyle/>
          <a:p>
            <a:pPr marL="0" marR="0" lvl="0" indent="0" algn="ctr" defTabSz="914400" rtl="0" eaLnBrk="1" fontAlgn="auto" latinLnBrk="0" hangingPunct="1">
              <a:lnSpc>
                <a:spcPts val="2350"/>
              </a:lnSpc>
              <a:spcBef>
                <a:spcPts val="0"/>
              </a:spcBef>
              <a:spcAft>
                <a:spcPts val="0"/>
              </a:spcAft>
              <a:buClrTx/>
              <a:buSzTx/>
              <a:buFontTx/>
              <a:buNone/>
              <a:tabLst/>
              <a:defRPr/>
            </a:pPr>
            <a:r>
              <a:rPr kumimoji="0" lang="en-US" sz="2350" b="1" i="0" u="none" strike="noStrike" kern="1200" cap="none" spc="0" normalizeH="0" baseline="0" noProof="0" dirty="0">
                <a:ln>
                  <a:noFill/>
                </a:ln>
                <a:solidFill>
                  <a:srgbClr val="2A2742"/>
                </a:solidFill>
                <a:effectLst/>
                <a:uLnTx/>
                <a:uFillTx/>
                <a:latin typeface="Outfit Extra Bold" pitchFamily="34" charset="0"/>
                <a:ea typeface="Outfit Extra Bold" pitchFamily="34" charset="-122"/>
                <a:cs typeface="Outfit Extra Bold" pitchFamily="34" charset="-120"/>
              </a:rPr>
              <a:t>2</a:t>
            </a:r>
            <a:endParaRPr kumimoji="0" lang="en-US" sz="2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0"/>
          <p:cNvSpPr/>
          <p:nvPr/>
        </p:nvSpPr>
        <p:spPr>
          <a:xfrm>
            <a:off x="2131576" y="4356973"/>
            <a:ext cx="2974062" cy="317302"/>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2A2742"/>
                </a:solidFill>
                <a:effectLst/>
                <a:uLnTx/>
                <a:uFillTx/>
                <a:latin typeface="Outfit Extra Bold" pitchFamily="34" charset="0"/>
                <a:ea typeface="Outfit Extra Bold" pitchFamily="34" charset="-122"/>
                <a:cs typeface="Outfit Extra Bold" pitchFamily="34" charset="-120"/>
              </a:rPr>
              <a:t>Κατάταξη ως Εθελοντές</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1"/>
          <p:cNvSpPr/>
          <p:nvPr/>
        </p:nvSpPr>
        <p:spPr>
          <a:xfrm>
            <a:off x="2131576" y="4796076"/>
            <a:ext cx="6301859" cy="649605"/>
          </a:xfrm>
          <a:prstGeom prst="rect">
            <a:avLst/>
          </a:prstGeom>
          <a:noFill/>
          <a:ln/>
        </p:spPr>
        <p:txBody>
          <a:bodyPr wrap="square" lIns="0" tIns="0" rIns="0" bIns="0" rtlCol="0" anchor="t"/>
          <a:lstStyle/>
          <a:p>
            <a:pPr marL="0" marR="0" lvl="0" indent="0" algn="l" defTabSz="914400" rtl="0" eaLnBrk="1" fontAlgn="auto" latinLnBrk="0" hangingPunct="1">
              <a:lnSpc>
                <a:spcPts val="25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2A2742"/>
                </a:solidFill>
                <a:effectLst/>
                <a:uLnTx/>
                <a:uFillTx/>
                <a:latin typeface="Arimo" pitchFamily="34" charset="0"/>
                <a:ea typeface="Arimo" pitchFamily="34" charset="-122"/>
                <a:cs typeface="Arimo" pitchFamily="34" charset="-120"/>
              </a:rPr>
              <a:t>Ομογενείς αλλοδαποί που κατατάσσονται στις ένοπλες δυνάμεις ως εθελοντές</a:t>
            </a:r>
            <a:r>
              <a:rPr kumimoji="0" lang="el-GR" sz="1550" b="0" i="0" u="none" strike="noStrike" kern="1200" cap="none" spc="0" normalizeH="0" baseline="0" noProof="0" dirty="0">
                <a:ln>
                  <a:noFill/>
                </a:ln>
                <a:solidFill>
                  <a:srgbClr val="2A2742"/>
                </a:solidFill>
                <a:effectLst/>
                <a:uLnTx/>
                <a:uFillTx/>
                <a:latin typeface="Arimo" pitchFamily="34" charset="0"/>
                <a:ea typeface="Arimo" pitchFamily="34" charset="-122"/>
                <a:cs typeface="Arimo" pitchFamily="34" charset="-120"/>
              </a:rPr>
              <a:t> σε καιρό επιστράτευσης ή πολέμου</a:t>
            </a:r>
            <a:r>
              <a:rPr kumimoji="0" lang="en-US" sz="1550" b="0" i="0" u="none" strike="noStrike" kern="1200" cap="none" spc="0" normalizeH="0" baseline="0" noProof="0" dirty="0">
                <a:ln>
                  <a:noFill/>
                </a:ln>
                <a:solidFill>
                  <a:srgbClr val="2A2742"/>
                </a:solidFill>
                <a:effectLst/>
                <a:uLnTx/>
                <a:uFillTx/>
                <a:latin typeface="Arimo" pitchFamily="34" charset="0"/>
                <a:ea typeface="Arimo" pitchFamily="34" charset="-122"/>
                <a:cs typeface="Arimo" pitchFamily="34" charset="-120"/>
              </a:rPr>
              <a:t> αποκτούν επίσης αυτοδίκαια την Ελληνική Ιθαγένεια.</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2"/>
          <p:cNvSpPr/>
          <p:nvPr/>
        </p:nvSpPr>
        <p:spPr>
          <a:xfrm>
            <a:off x="1220510" y="6296978"/>
            <a:ext cx="710565" cy="22860"/>
          </a:xfrm>
          <a:prstGeom prst="roundRect">
            <a:avLst>
              <a:gd name="adj" fmla="val 373013"/>
            </a:avLst>
          </a:prstGeom>
          <a:solidFill>
            <a:srgbClr val="BDB8DF"/>
          </a:solidFill>
          <a:ln/>
        </p:spPr>
      </p:sp>
      <p:sp>
        <p:nvSpPr>
          <p:cNvPr id="16" name="Shape 13"/>
          <p:cNvSpPr/>
          <p:nvPr/>
        </p:nvSpPr>
        <p:spPr>
          <a:xfrm>
            <a:off x="786646" y="6080046"/>
            <a:ext cx="456724" cy="456724"/>
          </a:xfrm>
          <a:prstGeom prst="roundRect">
            <a:avLst>
              <a:gd name="adj" fmla="val 18670"/>
            </a:avLst>
          </a:prstGeom>
          <a:solidFill>
            <a:srgbClr val="E9E6FA"/>
          </a:solidFill>
          <a:ln w="7620">
            <a:solidFill>
              <a:srgbClr val="BDB8DF"/>
            </a:solidFill>
            <a:prstDash val="solid"/>
          </a:ln>
        </p:spPr>
      </p:sp>
      <p:sp>
        <p:nvSpPr>
          <p:cNvPr id="17" name="Text 14"/>
          <p:cNvSpPr/>
          <p:nvPr/>
        </p:nvSpPr>
        <p:spPr>
          <a:xfrm>
            <a:off x="928330" y="6156127"/>
            <a:ext cx="173236" cy="304562"/>
          </a:xfrm>
          <a:prstGeom prst="rect">
            <a:avLst/>
          </a:prstGeom>
          <a:noFill/>
          <a:ln/>
        </p:spPr>
        <p:txBody>
          <a:bodyPr wrap="none" lIns="0" tIns="0" rIns="0" bIns="0" rtlCol="0" anchor="t"/>
          <a:lstStyle/>
          <a:p>
            <a:pPr marL="0" marR="0" lvl="0" indent="0" algn="ctr" defTabSz="914400" rtl="0" eaLnBrk="1" fontAlgn="auto" latinLnBrk="0" hangingPunct="1">
              <a:lnSpc>
                <a:spcPts val="2350"/>
              </a:lnSpc>
              <a:spcBef>
                <a:spcPts val="0"/>
              </a:spcBef>
              <a:spcAft>
                <a:spcPts val="0"/>
              </a:spcAft>
              <a:buClrTx/>
              <a:buSzTx/>
              <a:buFontTx/>
              <a:buNone/>
              <a:tabLst/>
              <a:defRPr/>
            </a:pPr>
            <a:r>
              <a:rPr kumimoji="0" lang="en-US" sz="2350" b="1" i="0" u="none" strike="noStrike" kern="1200" cap="none" spc="0" normalizeH="0" baseline="0" noProof="0" dirty="0">
                <a:ln>
                  <a:noFill/>
                </a:ln>
                <a:solidFill>
                  <a:srgbClr val="2A2742"/>
                </a:solidFill>
                <a:effectLst/>
                <a:uLnTx/>
                <a:uFillTx/>
                <a:latin typeface="Outfit Extra Bold" pitchFamily="34" charset="0"/>
                <a:ea typeface="Outfit Extra Bold" pitchFamily="34" charset="-122"/>
                <a:cs typeface="Outfit Extra Bold" pitchFamily="34" charset="-120"/>
              </a:rPr>
              <a:t>3</a:t>
            </a:r>
            <a:endParaRPr kumimoji="0" lang="en-US" sz="2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5"/>
          <p:cNvSpPr/>
          <p:nvPr/>
        </p:nvSpPr>
        <p:spPr>
          <a:xfrm>
            <a:off x="2131576" y="6054685"/>
            <a:ext cx="4059436" cy="317302"/>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2A2742"/>
                </a:solidFill>
                <a:effectLst/>
                <a:uLnTx/>
                <a:uFillTx/>
                <a:latin typeface="Outfit Extra Bold" pitchFamily="34" charset="0"/>
                <a:ea typeface="Outfit Extra Bold" pitchFamily="34" charset="-122"/>
                <a:cs typeface="Outfit Extra Bold" pitchFamily="34" charset="-120"/>
              </a:rPr>
              <a:t>Απόκτηση Βαθμού Αξιωματικού</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6"/>
          <p:cNvSpPr/>
          <p:nvPr/>
        </p:nvSpPr>
        <p:spPr>
          <a:xfrm>
            <a:off x="2131576" y="6493788"/>
            <a:ext cx="6301859" cy="974408"/>
          </a:xfrm>
          <a:prstGeom prst="rect">
            <a:avLst/>
          </a:prstGeom>
          <a:noFill/>
          <a:ln/>
        </p:spPr>
        <p:txBody>
          <a:bodyPr wrap="square" lIns="0" tIns="0" rIns="0" bIns="0" rtlCol="0" anchor="t"/>
          <a:lstStyle/>
          <a:p>
            <a:pPr marL="0" marR="0" lvl="0" indent="0" algn="l" defTabSz="914400" rtl="0" eaLnBrk="1" fontAlgn="auto" latinLnBrk="0" hangingPunct="1">
              <a:lnSpc>
                <a:spcPts val="25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2A2742"/>
                </a:solidFill>
                <a:effectLst/>
                <a:uLnTx/>
                <a:uFillTx/>
                <a:latin typeface="Arimo" pitchFamily="34" charset="0"/>
                <a:ea typeface="Arimo" pitchFamily="34" charset="-122"/>
                <a:cs typeface="Arimo" pitchFamily="34" charset="-120"/>
              </a:rPr>
              <a:t>Όσοι αποκτούν βαθμό αξιωματικού, μονίμου ή εφέδρου, αποκτούν αυτοδίκαια την Ελληνική Ιθαγένεια, αναγνωρίζοντας την υπηρεσία τους στη χώρα.</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98038"/>
          </a:xfrm>
          <a:prstGeom prst="rect">
            <a:avLst/>
          </a:prstGeom>
        </p:spPr>
      </p:pic>
      <p:sp>
        <p:nvSpPr>
          <p:cNvPr id="3" name="Text 0"/>
          <p:cNvSpPr/>
          <p:nvPr/>
        </p:nvSpPr>
        <p:spPr>
          <a:xfrm>
            <a:off x="671393" y="3118961"/>
            <a:ext cx="11043999" cy="599480"/>
          </a:xfrm>
          <a:prstGeom prst="rect">
            <a:avLst/>
          </a:prstGeom>
          <a:noFill/>
          <a:ln/>
        </p:spPr>
        <p:txBody>
          <a:bodyPr wrap="none" lIns="0" tIns="0" rIns="0" bIns="0" rtlCol="0" anchor="t"/>
          <a:lstStyle/>
          <a:p>
            <a:pPr marL="0" marR="0" lvl="0" indent="0" algn="l" defTabSz="914400" rtl="0" eaLnBrk="1" fontAlgn="auto" latinLnBrk="0" hangingPunct="1">
              <a:lnSpc>
                <a:spcPts val="470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231971"/>
                </a:solidFill>
                <a:effectLst/>
                <a:uLnTx/>
                <a:uFillTx/>
                <a:latin typeface="Outfit Extra Bold" pitchFamily="34" charset="0"/>
                <a:ea typeface="Outfit Extra Bold" pitchFamily="34" charset="-122"/>
                <a:cs typeface="Outfit Extra Bold" pitchFamily="34" charset="-120"/>
              </a:rPr>
              <a:t>Πολιτογράφηση και Τιμητική Πολιτογράφηση</a:t>
            </a:r>
            <a:endParaRPr kumimoji="0" lang="en-US" sz="3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 1" descr="preencoded.png"/>
          <p:cNvPicPr>
            <a:picLocks noChangeAspect="1"/>
          </p:cNvPicPr>
          <p:nvPr/>
        </p:nvPicPr>
        <p:blipFill>
          <a:blip r:embed="rId4"/>
          <a:stretch>
            <a:fillRect/>
          </a:stretch>
        </p:blipFill>
        <p:spPr>
          <a:xfrm>
            <a:off x="671393" y="4006096"/>
            <a:ext cx="4429125" cy="767358"/>
          </a:xfrm>
          <a:prstGeom prst="rect">
            <a:avLst/>
          </a:prstGeom>
        </p:spPr>
      </p:pic>
      <p:sp>
        <p:nvSpPr>
          <p:cNvPr id="5" name="Text 1"/>
          <p:cNvSpPr/>
          <p:nvPr/>
        </p:nvSpPr>
        <p:spPr>
          <a:xfrm>
            <a:off x="863203" y="5061109"/>
            <a:ext cx="2870002" cy="299680"/>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2A2742"/>
                </a:solidFill>
                <a:effectLst/>
                <a:uLnTx/>
                <a:uFillTx/>
                <a:latin typeface="Outfit Extra Bold" pitchFamily="34" charset="0"/>
                <a:ea typeface="Outfit Extra Bold" pitchFamily="34" charset="-122"/>
                <a:cs typeface="Outfit Extra Bold" pitchFamily="34" charset="-120"/>
              </a:rPr>
              <a:t>Τυπική Πολιτογράφηση</a:t>
            </a:r>
            <a:endParaRPr kumimoji="0" lang="en-US" sz="1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2"/>
          <p:cNvSpPr/>
          <p:nvPr/>
        </p:nvSpPr>
        <p:spPr>
          <a:xfrm>
            <a:off x="863203" y="5475803"/>
            <a:ext cx="4045506" cy="1840944"/>
          </a:xfrm>
          <a:prstGeom prst="rect">
            <a:avLst/>
          </a:prstGeom>
          <a:noFill/>
          <a:ln/>
        </p:spPr>
        <p:txBody>
          <a:bodyPr wrap="squar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A2742"/>
                </a:solidFill>
                <a:effectLst/>
                <a:uLnTx/>
                <a:uFillTx/>
                <a:latin typeface="Arimo" pitchFamily="34" charset="0"/>
                <a:ea typeface="Arimo" pitchFamily="34" charset="-122"/>
                <a:cs typeface="Arimo" pitchFamily="34" charset="-120"/>
              </a:rPr>
              <a:t>Η πολιτογράφηση είναι η διαδικασία εγγραφής αλλοδαπού στα μητρώα πολιτών του κράτους, παρέχοντας έτσι την Ελληνική Ιθαγένεια. Αυτή η διαδικασία απαιτεί την εκπλήρωση συγκεκριμένων προϋποθέσεων και την υποβολή σχετικής αίτησης.</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2" descr="preencoded.png"/>
          <p:cNvPicPr>
            <a:picLocks noChangeAspect="1"/>
          </p:cNvPicPr>
          <p:nvPr/>
        </p:nvPicPr>
        <p:blipFill>
          <a:blip r:embed="rId5"/>
          <a:stretch>
            <a:fillRect/>
          </a:stretch>
        </p:blipFill>
        <p:spPr>
          <a:xfrm>
            <a:off x="5100518" y="4006096"/>
            <a:ext cx="4429244" cy="767358"/>
          </a:xfrm>
          <a:prstGeom prst="rect">
            <a:avLst/>
          </a:prstGeom>
        </p:spPr>
      </p:pic>
      <p:sp>
        <p:nvSpPr>
          <p:cNvPr id="8" name="Text 3"/>
          <p:cNvSpPr/>
          <p:nvPr/>
        </p:nvSpPr>
        <p:spPr>
          <a:xfrm>
            <a:off x="5292328" y="5061109"/>
            <a:ext cx="3080861" cy="299680"/>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2A2742"/>
                </a:solidFill>
                <a:effectLst/>
                <a:uLnTx/>
                <a:uFillTx/>
                <a:latin typeface="Outfit Extra Bold" pitchFamily="34" charset="0"/>
                <a:ea typeface="Outfit Extra Bold" pitchFamily="34" charset="-122"/>
                <a:cs typeface="Outfit Extra Bold" pitchFamily="34" charset="-120"/>
              </a:rPr>
              <a:t>Τιμητική Πολιτογράφηση</a:t>
            </a:r>
            <a:endParaRPr kumimoji="0" lang="en-US" sz="1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4"/>
          <p:cNvSpPr/>
          <p:nvPr/>
        </p:nvSpPr>
        <p:spPr>
          <a:xfrm>
            <a:off x="5292328" y="5475803"/>
            <a:ext cx="4045625" cy="1840944"/>
          </a:xfrm>
          <a:prstGeom prst="rect">
            <a:avLst/>
          </a:prstGeom>
          <a:noFill/>
          <a:ln/>
        </p:spPr>
        <p:txBody>
          <a:bodyPr wrap="squar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A2742"/>
                </a:solidFill>
                <a:effectLst/>
                <a:uLnTx/>
                <a:uFillTx/>
                <a:latin typeface="Arimo" pitchFamily="34" charset="0"/>
                <a:ea typeface="Arimo" pitchFamily="34" charset="-122"/>
                <a:cs typeface="Arimo" pitchFamily="34" charset="-120"/>
              </a:rPr>
              <a:t>Με Προεδρικό Διάταγμα, μετά από πρόταση του Υπουργού Εσωτερικών, μπορεί να πολιτογραφηθεί Έλληνας ένας αλλοδαπός που προσέφερε εξαιρετικές υπηρεσίες στην Ελλάδα ή του οποίου η πολιτογράφηση εξυπηρετεί εξαιρετικό συμφέρον της χώρας.</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 3" descr="preencoded.png"/>
          <p:cNvPicPr>
            <a:picLocks noChangeAspect="1"/>
          </p:cNvPicPr>
          <p:nvPr/>
        </p:nvPicPr>
        <p:blipFill>
          <a:blip r:embed="rId6"/>
          <a:stretch>
            <a:fillRect/>
          </a:stretch>
        </p:blipFill>
        <p:spPr>
          <a:xfrm>
            <a:off x="9529763" y="4006096"/>
            <a:ext cx="4429244" cy="767358"/>
          </a:xfrm>
          <a:prstGeom prst="rect">
            <a:avLst/>
          </a:prstGeom>
        </p:spPr>
      </p:pic>
      <p:sp>
        <p:nvSpPr>
          <p:cNvPr id="11" name="Text 5"/>
          <p:cNvSpPr/>
          <p:nvPr/>
        </p:nvSpPr>
        <p:spPr>
          <a:xfrm>
            <a:off x="9721572" y="5061109"/>
            <a:ext cx="2398038" cy="299680"/>
          </a:xfrm>
          <a:prstGeom prst="rect">
            <a:avLst/>
          </a:prstGeom>
          <a:noFill/>
          <a:ln/>
        </p:spPr>
        <p:txBody>
          <a:bodyPr wrap="non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2A2742"/>
                </a:solidFill>
                <a:effectLst/>
                <a:uLnTx/>
                <a:uFillTx/>
                <a:latin typeface="Outfit Extra Bold" pitchFamily="34" charset="0"/>
                <a:ea typeface="Outfit Extra Bold" pitchFamily="34" charset="-122"/>
                <a:cs typeface="Outfit Extra Bold" pitchFamily="34" charset="-120"/>
              </a:rPr>
              <a:t>Σημασία</a:t>
            </a:r>
            <a:endParaRPr kumimoji="0" lang="en-US" sz="1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6"/>
          <p:cNvSpPr/>
          <p:nvPr/>
        </p:nvSpPr>
        <p:spPr>
          <a:xfrm>
            <a:off x="9721572" y="5475803"/>
            <a:ext cx="4045625" cy="1227296"/>
          </a:xfrm>
          <a:prstGeom prst="rect">
            <a:avLst/>
          </a:prstGeom>
          <a:noFill/>
          <a:ln/>
        </p:spPr>
        <p:txBody>
          <a:bodyPr wrap="squar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A2742"/>
                </a:solidFill>
                <a:effectLst/>
                <a:uLnTx/>
                <a:uFillTx/>
                <a:latin typeface="Arimo" pitchFamily="34" charset="0"/>
                <a:ea typeface="Arimo" pitchFamily="34" charset="-122"/>
                <a:cs typeface="Arimo" pitchFamily="34" charset="-120"/>
              </a:rPr>
              <a:t>Και οι δύο μορφές πολιτογράφησης αναγνωρίζουν τη συμβολή των αλλοδαπών στην ελληνική κοινωνία και οικονομία, ενισχύοντας τους δεσμούς τους με τη χώρα.</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901434"/>
            <a:ext cx="7492484"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0" cap="none" spc="-134" normalizeH="0" baseline="0" noProof="0" dirty="0">
                <a:ln>
                  <a:noFill/>
                </a:ln>
                <a:solidFill>
                  <a:srgbClr val="2C3F42"/>
                </a:solidFill>
                <a:effectLst/>
                <a:uLnTx/>
                <a:uFillTx/>
                <a:latin typeface="Bitter Medium" pitchFamily="34" charset="0"/>
                <a:ea typeface="Bitter Medium" pitchFamily="34" charset="-122"/>
                <a:cs typeface="Bitter Medium" pitchFamily="34" charset="-120"/>
              </a:rPr>
              <a:t>Απώλεια Ελληνικής Ιθαγένειας</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793790" y="3950375"/>
            <a:ext cx="7556421"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dirty="0">
                <a:ln>
                  <a:noFill/>
                </a:ln>
                <a:solidFill>
                  <a:srgbClr val="2B2E3C"/>
                </a:solidFill>
                <a:effectLst/>
                <a:uLnTx/>
                <a:uFillTx/>
                <a:latin typeface="Open Sans" pitchFamily="34" charset="0"/>
                <a:ea typeface="Open Sans" pitchFamily="34" charset="-122"/>
                <a:cs typeface="Open Sans" pitchFamily="34" charset="-120"/>
              </a:rPr>
              <a:t>Η απώλεια της ελληνικής ιθαγένειας μπορεί να γίνει σε διάφορες περιπτώσεις, ακολουθώντας συγκεκριμένες νομικές διαδικασίες.</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hape 2"/>
          <p:cNvSpPr/>
          <p:nvPr/>
        </p:nvSpPr>
        <p:spPr>
          <a:xfrm>
            <a:off x="793790" y="4948238"/>
            <a:ext cx="362903" cy="362903"/>
          </a:xfrm>
          <a:prstGeom prst="roundRect">
            <a:avLst>
              <a:gd name="adj" fmla="val 25194296"/>
            </a:avLst>
          </a:prstGeom>
          <a:solidFill>
            <a:srgbClr val="124B62"/>
          </a:solidFill>
          <a:ln w="7620">
            <a:solidFill>
              <a:srgbClr val="FFFFFF"/>
            </a:solidFill>
            <a:prstDash val="solid"/>
          </a:ln>
        </p:spPr>
      </p:sp>
      <p:sp>
        <p:nvSpPr>
          <p:cNvPr id="6" name="Text 3"/>
          <p:cNvSpPr/>
          <p:nvPr/>
        </p:nvSpPr>
        <p:spPr>
          <a:xfrm>
            <a:off x="908090" y="5080873"/>
            <a:ext cx="134183" cy="97512"/>
          </a:xfrm>
          <a:prstGeom prst="rect">
            <a:avLst/>
          </a:prstGeom>
          <a:noFill/>
          <a:ln/>
        </p:spPr>
        <p:txBody>
          <a:bodyPr wrap="none" lIns="0" tIns="0" rIns="0" bIns="0" rtlCol="0" anchor="t"/>
          <a:lstStyle/>
          <a:p>
            <a:pPr marL="0" marR="0" lvl="0" indent="0" algn="ctr" defTabSz="914400" rtl="0" eaLnBrk="1" fontAlgn="auto" latinLnBrk="0" hangingPunct="1">
              <a:lnSpc>
                <a:spcPts val="750"/>
              </a:lnSpc>
              <a:spcBef>
                <a:spcPts val="0"/>
              </a:spcBef>
              <a:spcAft>
                <a:spcPts val="0"/>
              </a:spcAft>
              <a:buClrTx/>
              <a:buSzTx/>
              <a:buFontTx/>
              <a:buNone/>
              <a:tabLst/>
              <a:defRPr/>
            </a:pPr>
            <a:r>
              <a:rPr kumimoji="0" lang="en-US" sz="750" b="0" i="0" u="none" strike="noStrike" kern="0" cap="none" spc="-36" normalizeH="0" baseline="0" noProof="0" dirty="0">
                <a:ln>
                  <a:noFill/>
                </a:ln>
                <a:solidFill>
                  <a:srgbClr val="FFFFFF"/>
                </a:solidFill>
                <a:effectLst/>
                <a:uLnTx/>
                <a:uFillTx/>
                <a:latin typeface="Open Sans Medium" pitchFamily="34" charset="0"/>
                <a:ea typeface="Open Sans Medium" pitchFamily="34" charset="-122"/>
                <a:cs typeface="Open Sans Medium" pitchFamily="34" charset="-120"/>
              </a:rPr>
              <a:t>TM</a:t>
            </a:r>
            <a:endPar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1270040" y="4931331"/>
            <a:ext cx="2168604" cy="396835"/>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2200" b="1" i="0" u="none" strike="noStrike" kern="0" cap="none" spc="-36" normalizeH="0" baseline="0" noProof="0" dirty="0">
                <a:ln>
                  <a:noFill/>
                </a:ln>
                <a:solidFill>
                  <a:srgbClr val="2B2E3C"/>
                </a:solidFill>
                <a:effectLst/>
                <a:uLnTx/>
                <a:uFillTx/>
                <a:latin typeface="Open Sans Bold" pitchFamily="34" charset="0"/>
                <a:ea typeface="Open Sans Bold" pitchFamily="34" charset="-122"/>
                <a:cs typeface="Open Sans Bold" pitchFamily="34" charset="-120"/>
              </a:rPr>
              <a:t>by Tania Morias</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995607"/>
            <a:ext cx="7200305"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0" cap="none" spc="-134" normalizeH="0" baseline="0" noProof="0" dirty="0">
                <a:ln>
                  <a:noFill/>
                </a:ln>
                <a:solidFill>
                  <a:srgbClr val="2C3F42"/>
                </a:solidFill>
                <a:effectLst/>
                <a:uLnTx/>
                <a:uFillTx/>
                <a:latin typeface="Bitter Medium" pitchFamily="34" charset="0"/>
                <a:ea typeface="Bitter Medium" pitchFamily="34" charset="-122"/>
                <a:cs typeface="Bitter Medium" pitchFamily="34" charset="-120"/>
              </a:rPr>
              <a:t>Κτήση Αλλοδαπής Ιθαγένειας</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93790" y="3271361"/>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67" normalizeH="0" baseline="0" noProof="0" dirty="0">
                <a:ln>
                  <a:noFill/>
                </a:ln>
                <a:solidFill>
                  <a:srgbClr val="2C3F42"/>
                </a:solidFill>
                <a:effectLst/>
                <a:uLnTx/>
                <a:uFillTx/>
                <a:latin typeface="Bitter Medium" pitchFamily="34" charset="0"/>
                <a:ea typeface="Bitter Medium" pitchFamily="34" charset="-122"/>
                <a:cs typeface="Bitter Medium" pitchFamily="34" charset="-120"/>
              </a:rPr>
              <a:t>Πρώτος τρόπος</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793790" y="3852505"/>
            <a:ext cx="6244709"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dirty="0">
                <a:ln>
                  <a:noFill/>
                </a:ln>
                <a:solidFill>
                  <a:srgbClr val="2B2E3C"/>
                </a:solidFill>
                <a:effectLst/>
                <a:uLnTx/>
                <a:uFillTx/>
                <a:latin typeface="Open Sans" pitchFamily="34" charset="0"/>
                <a:ea typeface="Open Sans" pitchFamily="34" charset="-122"/>
                <a:cs typeface="Open Sans" pitchFamily="34" charset="-120"/>
              </a:rPr>
              <a:t>Ένας από τους πιο συνηθισμένους τρόπους είναι η κτήση αλλοδαπής ιθαγένειας. Εάν ένας Έλληνας πολίτης αποκτήσει την ιθαγένεια άλλης χώρας, μπορεί να χάσει την ελληνική ιθαγένεια, ανάλογα με τις σχετικές νομικές ρυθμίσεις.</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7599521" y="3271361"/>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67" normalizeH="0" baseline="0" noProof="0" dirty="0">
                <a:ln>
                  <a:noFill/>
                </a:ln>
                <a:solidFill>
                  <a:srgbClr val="2C3F42"/>
                </a:solidFill>
                <a:effectLst/>
                <a:uLnTx/>
                <a:uFillTx/>
                <a:latin typeface="Bitter Medium" pitchFamily="34" charset="0"/>
                <a:ea typeface="Bitter Medium" pitchFamily="34" charset="-122"/>
                <a:cs typeface="Bitter Medium" pitchFamily="34" charset="-120"/>
              </a:rPr>
              <a:t>Παράδειγμα</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7599521" y="3852505"/>
            <a:ext cx="6244709" cy="217741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dirty="0">
                <a:ln>
                  <a:noFill/>
                </a:ln>
                <a:solidFill>
                  <a:srgbClr val="2B2E3C"/>
                </a:solidFill>
                <a:effectLst/>
                <a:uLnTx/>
                <a:uFillTx/>
                <a:latin typeface="Open Sans" pitchFamily="34" charset="0"/>
                <a:ea typeface="Open Sans" pitchFamily="34" charset="-122"/>
                <a:cs typeface="Open Sans" pitchFamily="34" charset="-120"/>
              </a:rPr>
              <a:t>Για παράδειγμα, εάν ένας Έλληνας πολίτης λάβει την ιθαγένεια των Ηνωμένων Πολιτειών, μπορεί να χάσει την ελληνική ιθαγένεια, αν αποκτήσει την Αμερικανική ιθαγένεια με εθελοντική δήλωση, δέχεται να υπηρετήσει στον Αμερικανικό στρατό, ή/και αναγνωρίζεται ως Αμερικανός πολίτης.</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428869"/>
            <a:ext cx="5670590"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0" cap="none" spc="-134" normalizeH="0" baseline="0" noProof="0" dirty="0">
                <a:ln>
                  <a:noFill/>
                </a:ln>
                <a:solidFill>
                  <a:srgbClr val="2C3F42"/>
                </a:solidFill>
                <a:effectLst/>
                <a:uLnTx/>
                <a:uFillTx/>
                <a:latin typeface="Bitter Medium" pitchFamily="34" charset="0"/>
                <a:ea typeface="Bitter Medium" pitchFamily="34" charset="-122"/>
                <a:cs typeface="Bitter Medium" pitchFamily="34" charset="-120"/>
              </a:rPr>
              <a:t>Έκπτωση Ιθαγένειας</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793790" y="2477810"/>
            <a:ext cx="7556421" cy="2047994"/>
          </a:xfrm>
          <a:prstGeom prst="roundRect">
            <a:avLst>
              <a:gd name="adj" fmla="val 4652"/>
            </a:avLst>
          </a:prstGeom>
          <a:solidFill>
            <a:srgbClr val="FCE2CF"/>
          </a:solidFill>
          <a:ln w="7620">
            <a:solidFill>
              <a:srgbClr val="E2C8B5"/>
            </a:solidFill>
            <a:prstDash val="solid"/>
          </a:ln>
        </p:spPr>
      </p:sp>
      <p:sp>
        <p:nvSpPr>
          <p:cNvPr id="5" name="Text 2"/>
          <p:cNvSpPr/>
          <p:nvPr/>
        </p:nvSpPr>
        <p:spPr>
          <a:xfrm>
            <a:off x="1028224" y="2712244"/>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67" normalizeH="0" baseline="0" noProof="0" dirty="0">
                <a:ln>
                  <a:noFill/>
                </a:ln>
                <a:solidFill>
                  <a:srgbClr val="2B2E3C"/>
                </a:solidFill>
                <a:effectLst/>
                <a:uLnTx/>
                <a:uFillTx/>
                <a:latin typeface="Bitter Medium" pitchFamily="34" charset="0"/>
                <a:ea typeface="Bitter Medium" pitchFamily="34" charset="-122"/>
                <a:cs typeface="Bitter Medium" pitchFamily="34" charset="-120"/>
              </a:rPr>
              <a:t>Δεύτερος τρόπος</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1028224" y="3202662"/>
            <a:ext cx="7087553"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dirty="0">
                <a:ln>
                  <a:noFill/>
                </a:ln>
                <a:solidFill>
                  <a:srgbClr val="2B2E3C"/>
                </a:solidFill>
                <a:effectLst/>
                <a:uLnTx/>
                <a:uFillTx/>
                <a:latin typeface="Open Sans" pitchFamily="34" charset="0"/>
                <a:ea typeface="Open Sans" pitchFamily="34" charset="-122"/>
                <a:cs typeface="Open Sans" pitchFamily="34" charset="-120"/>
              </a:rPr>
              <a:t>Η έκπτωση της ελληνικής ιθαγένειας μπορεί να γίνει με δικαστική απόφαση, εφόσον ο ενδιαφερόμενος έχει ενήργησε με τρόπο ασυμβίβαστο προς την ιδιότητα του Έλληνα.</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hape 4"/>
          <p:cNvSpPr/>
          <p:nvPr/>
        </p:nvSpPr>
        <p:spPr>
          <a:xfrm>
            <a:off x="793790" y="4752618"/>
            <a:ext cx="7556421" cy="2047994"/>
          </a:xfrm>
          <a:prstGeom prst="roundRect">
            <a:avLst>
              <a:gd name="adj" fmla="val 4652"/>
            </a:avLst>
          </a:prstGeom>
          <a:solidFill>
            <a:srgbClr val="FCE2CF"/>
          </a:solidFill>
          <a:ln w="7620">
            <a:solidFill>
              <a:srgbClr val="E2C8B5"/>
            </a:solidFill>
            <a:prstDash val="solid"/>
          </a:ln>
        </p:spPr>
      </p:sp>
      <p:sp>
        <p:nvSpPr>
          <p:cNvPr id="8" name="Text 5"/>
          <p:cNvSpPr/>
          <p:nvPr/>
        </p:nvSpPr>
        <p:spPr>
          <a:xfrm>
            <a:off x="1028224" y="4987052"/>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67" normalizeH="0" baseline="0" noProof="0" dirty="0">
                <a:ln>
                  <a:noFill/>
                </a:ln>
                <a:solidFill>
                  <a:srgbClr val="2B2E3C"/>
                </a:solidFill>
                <a:effectLst/>
                <a:uLnTx/>
                <a:uFillTx/>
                <a:latin typeface="Bitter Medium" pitchFamily="34" charset="0"/>
                <a:ea typeface="Bitter Medium" pitchFamily="34" charset="-122"/>
                <a:cs typeface="Bitter Medium" pitchFamily="34" charset="-120"/>
              </a:rPr>
              <a:t>Παράδειγμα</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6"/>
          <p:cNvSpPr/>
          <p:nvPr/>
        </p:nvSpPr>
        <p:spPr>
          <a:xfrm>
            <a:off x="1028224" y="5477470"/>
            <a:ext cx="7087553"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dirty="0">
                <a:ln>
                  <a:noFill/>
                </a:ln>
                <a:solidFill>
                  <a:srgbClr val="2B2E3C"/>
                </a:solidFill>
                <a:effectLst/>
                <a:uLnTx/>
                <a:uFillTx/>
                <a:latin typeface="Open Sans" pitchFamily="34" charset="0"/>
                <a:ea typeface="Open Sans" pitchFamily="34" charset="-122"/>
                <a:cs typeface="Open Sans" pitchFamily="34" charset="-120"/>
              </a:rPr>
              <a:t>Εάν ένας Έλληνας πολίτης καταδικαστεί για προδοσία ή κατασκοπεία κατά της Ελλάδας, μπορεί να κηρυχθεί έκπτωτος της ελληνικής ιθαγένειας.</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677228"/>
            <a:ext cx="5670590"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0" cap="none" spc="-134" normalizeH="0" baseline="0" noProof="0" dirty="0">
                <a:ln>
                  <a:noFill/>
                </a:ln>
                <a:solidFill>
                  <a:srgbClr val="2C3F42"/>
                </a:solidFill>
                <a:effectLst/>
                <a:uLnTx/>
                <a:uFillTx/>
                <a:latin typeface="Bitter Medium" pitchFamily="34" charset="0"/>
                <a:ea typeface="Bitter Medium" pitchFamily="34" charset="-122"/>
                <a:cs typeface="Bitter Medium" pitchFamily="34" charset="-120"/>
              </a:rPr>
              <a:t>Αποποίηση Ιθαγένειας</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6605111" y="1726168"/>
            <a:ext cx="30480" cy="5826085"/>
          </a:xfrm>
          <a:prstGeom prst="roundRect">
            <a:avLst>
              <a:gd name="adj" fmla="val 312558"/>
            </a:avLst>
          </a:prstGeom>
          <a:solidFill>
            <a:srgbClr val="E2C8B5"/>
          </a:solidFill>
          <a:ln/>
        </p:spPr>
      </p:sp>
      <p:sp>
        <p:nvSpPr>
          <p:cNvPr id="5" name="Shape 2"/>
          <p:cNvSpPr/>
          <p:nvPr/>
        </p:nvSpPr>
        <p:spPr>
          <a:xfrm>
            <a:off x="6845022" y="2221230"/>
            <a:ext cx="793790" cy="30480"/>
          </a:xfrm>
          <a:prstGeom prst="roundRect">
            <a:avLst>
              <a:gd name="adj" fmla="val 312558"/>
            </a:avLst>
          </a:prstGeom>
          <a:solidFill>
            <a:srgbClr val="E2C8B5"/>
          </a:solidFill>
          <a:ln/>
        </p:spPr>
      </p:sp>
      <p:sp>
        <p:nvSpPr>
          <p:cNvPr id="6" name="Shape 3"/>
          <p:cNvSpPr/>
          <p:nvPr/>
        </p:nvSpPr>
        <p:spPr>
          <a:xfrm>
            <a:off x="6365200" y="1981319"/>
            <a:ext cx="510302" cy="510302"/>
          </a:xfrm>
          <a:prstGeom prst="roundRect">
            <a:avLst>
              <a:gd name="adj" fmla="val 18669"/>
            </a:avLst>
          </a:prstGeom>
          <a:solidFill>
            <a:srgbClr val="FCE2CF"/>
          </a:solidFill>
          <a:ln w="7620">
            <a:solidFill>
              <a:srgbClr val="E2C8B5"/>
            </a:solidFill>
            <a:prstDash val="solid"/>
          </a:ln>
        </p:spPr>
      </p:sp>
      <p:sp>
        <p:nvSpPr>
          <p:cNvPr id="7" name="Text 4"/>
          <p:cNvSpPr/>
          <p:nvPr/>
        </p:nvSpPr>
        <p:spPr>
          <a:xfrm>
            <a:off x="6554867" y="2066330"/>
            <a:ext cx="130969"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0" cap="none" spc="-80" normalizeH="0" baseline="0" noProof="0" dirty="0">
                <a:ln>
                  <a:noFill/>
                </a:ln>
                <a:solidFill>
                  <a:srgbClr val="2B2E3C"/>
                </a:solidFill>
                <a:effectLst/>
                <a:uLnTx/>
                <a:uFillTx/>
                <a:latin typeface="Bitter Medium" pitchFamily="34" charset="0"/>
                <a:ea typeface="Bitter Medium" pitchFamily="34" charset="-122"/>
                <a:cs typeface="Bitter Medium" pitchFamily="34" charset="-120"/>
              </a:rPr>
              <a:t>1</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5"/>
          <p:cNvSpPr/>
          <p:nvPr/>
        </p:nvSpPr>
        <p:spPr>
          <a:xfrm>
            <a:off x="7867888" y="1952982"/>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67" normalizeH="0" baseline="0" noProof="0" dirty="0">
                <a:ln>
                  <a:noFill/>
                </a:ln>
                <a:solidFill>
                  <a:srgbClr val="2B2E3C"/>
                </a:solidFill>
                <a:effectLst/>
                <a:uLnTx/>
                <a:uFillTx/>
                <a:latin typeface="Bitter Medium" pitchFamily="34" charset="0"/>
                <a:ea typeface="Bitter Medium" pitchFamily="34" charset="-122"/>
                <a:cs typeface="Bitter Medium" pitchFamily="34" charset="-120"/>
              </a:rPr>
              <a:t>Προϋποθέσεις</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6"/>
          <p:cNvSpPr/>
          <p:nvPr/>
        </p:nvSpPr>
        <p:spPr>
          <a:xfrm>
            <a:off x="7867888" y="2443401"/>
            <a:ext cx="5968722"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dirty="0">
                <a:ln>
                  <a:noFill/>
                </a:ln>
                <a:solidFill>
                  <a:srgbClr val="2B2E3C"/>
                </a:solidFill>
                <a:effectLst/>
                <a:uLnTx/>
                <a:uFillTx/>
                <a:latin typeface="Open Sans" pitchFamily="34" charset="0"/>
                <a:ea typeface="Open Sans" pitchFamily="34" charset="-122"/>
                <a:cs typeface="Open Sans" pitchFamily="34" charset="-120"/>
              </a:rPr>
              <a:t>Ο ενδιαφερόμενος πρέπει να είναι ενήλικος και να δηλώσει ότι έχει παύσει να υφίσταται γνήσιος δεσμός με την Ελλάδα.</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7"/>
          <p:cNvSpPr/>
          <p:nvPr/>
        </p:nvSpPr>
        <p:spPr>
          <a:xfrm>
            <a:off x="6845022" y="4480798"/>
            <a:ext cx="793790" cy="30480"/>
          </a:xfrm>
          <a:prstGeom prst="roundRect">
            <a:avLst>
              <a:gd name="adj" fmla="val 312558"/>
            </a:avLst>
          </a:prstGeom>
          <a:solidFill>
            <a:srgbClr val="E2C8B5"/>
          </a:solidFill>
          <a:ln/>
        </p:spPr>
      </p:sp>
      <p:sp>
        <p:nvSpPr>
          <p:cNvPr id="11" name="Shape 8"/>
          <p:cNvSpPr/>
          <p:nvPr/>
        </p:nvSpPr>
        <p:spPr>
          <a:xfrm>
            <a:off x="6365200" y="4240887"/>
            <a:ext cx="510302" cy="510302"/>
          </a:xfrm>
          <a:prstGeom prst="roundRect">
            <a:avLst>
              <a:gd name="adj" fmla="val 18669"/>
            </a:avLst>
          </a:prstGeom>
          <a:solidFill>
            <a:srgbClr val="FCE2CF"/>
          </a:solidFill>
          <a:ln w="7620">
            <a:solidFill>
              <a:srgbClr val="E2C8B5"/>
            </a:solidFill>
            <a:prstDash val="solid"/>
          </a:ln>
        </p:spPr>
      </p:sp>
      <p:sp>
        <p:nvSpPr>
          <p:cNvPr id="12" name="Text 9"/>
          <p:cNvSpPr/>
          <p:nvPr/>
        </p:nvSpPr>
        <p:spPr>
          <a:xfrm>
            <a:off x="6531888" y="4325898"/>
            <a:ext cx="176927"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0" cap="none" spc="-80" normalizeH="0" baseline="0" noProof="0" dirty="0">
                <a:ln>
                  <a:noFill/>
                </a:ln>
                <a:solidFill>
                  <a:srgbClr val="2B2E3C"/>
                </a:solidFill>
                <a:effectLst/>
                <a:uLnTx/>
                <a:uFillTx/>
                <a:latin typeface="Bitter Medium" pitchFamily="34" charset="0"/>
                <a:ea typeface="Bitter Medium" pitchFamily="34" charset="-122"/>
                <a:cs typeface="Bitter Medium" pitchFamily="34" charset="-120"/>
              </a:rPr>
              <a:t>2</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0"/>
          <p:cNvSpPr/>
          <p:nvPr/>
        </p:nvSpPr>
        <p:spPr>
          <a:xfrm>
            <a:off x="7867888" y="4212550"/>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67" normalizeH="0" baseline="0" noProof="0" dirty="0">
                <a:ln>
                  <a:noFill/>
                </a:ln>
                <a:solidFill>
                  <a:srgbClr val="2B2E3C"/>
                </a:solidFill>
                <a:effectLst/>
                <a:uLnTx/>
                <a:uFillTx/>
                <a:latin typeface="Bitter Medium" pitchFamily="34" charset="0"/>
                <a:ea typeface="Bitter Medium" pitchFamily="34" charset="-122"/>
                <a:cs typeface="Bitter Medium" pitchFamily="34" charset="-120"/>
              </a:rPr>
              <a:t>Διαδικασία</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1"/>
          <p:cNvSpPr/>
          <p:nvPr/>
        </p:nvSpPr>
        <p:spPr>
          <a:xfrm>
            <a:off x="7867888" y="4702969"/>
            <a:ext cx="5968722"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dirty="0">
                <a:ln>
                  <a:noFill/>
                </a:ln>
                <a:solidFill>
                  <a:srgbClr val="2B2E3C"/>
                </a:solidFill>
                <a:effectLst/>
                <a:uLnTx/>
                <a:uFillTx/>
                <a:latin typeface="Open Sans" pitchFamily="34" charset="0"/>
                <a:ea typeface="Open Sans" pitchFamily="34" charset="-122"/>
                <a:cs typeface="Open Sans" pitchFamily="34" charset="-120"/>
              </a:rPr>
              <a:t>Η δήλωση υποβάλλεται στην ελληνική πρεσβεία ή προξενείο στο εξωτερικό.</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2"/>
          <p:cNvSpPr/>
          <p:nvPr/>
        </p:nvSpPr>
        <p:spPr>
          <a:xfrm>
            <a:off x="6845022" y="6377464"/>
            <a:ext cx="793790" cy="30480"/>
          </a:xfrm>
          <a:prstGeom prst="roundRect">
            <a:avLst>
              <a:gd name="adj" fmla="val 312558"/>
            </a:avLst>
          </a:prstGeom>
          <a:solidFill>
            <a:srgbClr val="E2C8B5"/>
          </a:solidFill>
          <a:ln/>
        </p:spPr>
      </p:sp>
      <p:sp>
        <p:nvSpPr>
          <p:cNvPr id="16" name="Shape 13"/>
          <p:cNvSpPr/>
          <p:nvPr/>
        </p:nvSpPr>
        <p:spPr>
          <a:xfrm>
            <a:off x="6365200" y="6137553"/>
            <a:ext cx="510302" cy="510302"/>
          </a:xfrm>
          <a:prstGeom prst="roundRect">
            <a:avLst>
              <a:gd name="adj" fmla="val 18669"/>
            </a:avLst>
          </a:prstGeom>
          <a:solidFill>
            <a:srgbClr val="FCE2CF"/>
          </a:solidFill>
          <a:ln w="7620">
            <a:solidFill>
              <a:srgbClr val="E2C8B5"/>
            </a:solidFill>
            <a:prstDash val="solid"/>
          </a:ln>
        </p:spPr>
      </p:sp>
      <p:sp>
        <p:nvSpPr>
          <p:cNvPr id="17" name="Text 14"/>
          <p:cNvSpPr/>
          <p:nvPr/>
        </p:nvSpPr>
        <p:spPr>
          <a:xfrm>
            <a:off x="6528078" y="6222563"/>
            <a:ext cx="184428"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0" cap="none" spc="-80" normalizeH="0" baseline="0" noProof="0" dirty="0">
                <a:ln>
                  <a:noFill/>
                </a:ln>
                <a:solidFill>
                  <a:srgbClr val="2B2E3C"/>
                </a:solidFill>
                <a:effectLst/>
                <a:uLnTx/>
                <a:uFillTx/>
                <a:latin typeface="Bitter Medium" pitchFamily="34" charset="0"/>
                <a:ea typeface="Bitter Medium" pitchFamily="34" charset="-122"/>
                <a:cs typeface="Bitter Medium" pitchFamily="34" charset="-120"/>
              </a:rPr>
              <a:t>3</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5"/>
          <p:cNvSpPr/>
          <p:nvPr/>
        </p:nvSpPr>
        <p:spPr>
          <a:xfrm>
            <a:off x="7867888" y="6109216"/>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0" cap="none" spc="-67" normalizeH="0" baseline="0" noProof="0" dirty="0">
                <a:ln>
                  <a:noFill/>
                </a:ln>
                <a:solidFill>
                  <a:srgbClr val="2B2E3C"/>
                </a:solidFill>
                <a:effectLst/>
                <a:uLnTx/>
                <a:uFillTx/>
                <a:latin typeface="Bitter Medium" pitchFamily="34" charset="0"/>
                <a:ea typeface="Bitter Medium" pitchFamily="34" charset="-122"/>
                <a:cs typeface="Bitter Medium" pitchFamily="34" charset="-120"/>
              </a:rPr>
              <a:t>Συνέπειες</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6"/>
          <p:cNvSpPr/>
          <p:nvPr/>
        </p:nvSpPr>
        <p:spPr>
          <a:xfrm>
            <a:off x="7867888" y="6599634"/>
            <a:ext cx="5968722"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0" cap="none" spc="-36" normalizeH="0" baseline="0" noProof="0" dirty="0">
                <a:ln>
                  <a:noFill/>
                </a:ln>
                <a:solidFill>
                  <a:srgbClr val="2B2E3C"/>
                </a:solidFill>
                <a:effectLst/>
                <a:uLnTx/>
                <a:uFillTx/>
                <a:latin typeface="Open Sans" pitchFamily="34" charset="0"/>
                <a:ea typeface="Open Sans" pitchFamily="34" charset="-122"/>
                <a:cs typeface="Open Sans" pitchFamily="34" charset="-120"/>
              </a:rPr>
              <a:t>Μετά την αποποίηση, ο ενδιαφερόμενος παύει να θεωρείται Έλληνας πολίτης.</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021794"/>
            <a:ext cx="7468553" cy="1408033"/>
          </a:xfrm>
          <a:prstGeom prst="rect">
            <a:avLst/>
          </a:prstGeom>
          <a:noFill/>
          <a:ln/>
        </p:spPr>
        <p:txBody>
          <a:bodyPr wrap="square" lIns="0" tIns="0" rIns="0" bIns="0" rtlCol="0" anchor="t"/>
          <a:lstStyle/>
          <a:p>
            <a:pPr marL="0" indent="0">
              <a:lnSpc>
                <a:spcPts val="5500"/>
              </a:lnSpc>
              <a:buNone/>
            </a:pPr>
            <a:r>
              <a:rPr lang="en-US" sz="4400" dirty="0">
                <a:solidFill>
                  <a:srgbClr val="00002E"/>
                </a:solidFill>
                <a:latin typeface="Nunito Semi Bold" pitchFamily="34" charset="0"/>
                <a:ea typeface="Nunito Semi Bold" pitchFamily="34" charset="-122"/>
                <a:cs typeface="Nunito Semi Bold" pitchFamily="34" charset="-120"/>
              </a:rPr>
              <a:t>Βασικοί Κανόνες της Συμφωνίας Σένγκεν</a:t>
            </a:r>
            <a:endParaRPr lang="en-US" sz="4400" dirty="0"/>
          </a:p>
        </p:txBody>
      </p:sp>
      <p:sp>
        <p:nvSpPr>
          <p:cNvPr id="4" name="Shape 1"/>
          <p:cNvSpPr/>
          <p:nvPr/>
        </p:nvSpPr>
        <p:spPr>
          <a:xfrm>
            <a:off x="6324124" y="3058001"/>
            <a:ext cx="538520" cy="538520"/>
          </a:xfrm>
          <a:prstGeom prst="roundRect">
            <a:avLst>
              <a:gd name="adj" fmla="val 66677"/>
            </a:avLst>
          </a:prstGeom>
          <a:solidFill>
            <a:srgbClr val="F3F3FF"/>
          </a:solidFill>
          <a:ln w="22860">
            <a:solidFill>
              <a:srgbClr val="2D4DF2"/>
            </a:solidFill>
            <a:prstDash val="solid"/>
          </a:ln>
        </p:spPr>
      </p:sp>
      <p:sp>
        <p:nvSpPr>
          <p:cNvPr id="5" name="Text 2"/>
          <p:cNvSpPr/>
          <p:nvPr/>
        </p:nvSpPr>
        <p:spPr>
          <a:xfrm>
            <a:off x="6492002" y="3158252"/>
            <a:ext cx="202763" cy="337899"/>
          </a:xfrm>
          <a:prstGeom prst="rect">
            <a:avLst/>
          </a:prstGeom>
          <a:noFill/>
          <a:ln/>
        </p:spPr>
        <p:txBody>
          <a:bodyPr wrap="none" lIns="0" tIns="0" rIns="0" bIns="0" rtlCol="0" anchor="t"/>
          <a:lstStyle/>
          <a:p>
            <a:pPr marL="0" indent="0" algn="ctr">
              <a:lnSpc>
                <a:spcPts val="2650"/>
              </a:lnSpc>
              <a:buNone/>
            </a:pPr>
            <a:r>
              <a:rPr lang="en-US" sz="2650" dirty="0">
                <a:solidFill>
                  <a:srgbClr val="00002E"/>
                </a:solidFill>
                <a:latin typeface="Nunito Semi Bold" pitchFamily="34" charset="0"/>
                <a:ea typeface="Nunito Semi Bold" pitchFamily="34" charset="-122"/>
                <a:cs typeface="Nunito Semi Bold" pitchFamily="34" charset="-120"/>
              </a:rPr>
              <a:t>1</a:t>
            </a:r>
            <a:endParaRPr lang="en-US" sz="2650" dirty="0"/>
          </a:p>
        </p:txBody>
      </p:sp>
      <p:sp>
        <p:nvSpPr>
          <p:cNvPr id="6" name="Text 3"/>
          <p:cNvSpPr/>
          <p:nvPr/>
        </p:nvSpPr>
        <p:spPr>
          <a:xfrm>
            <a:off x="7101959" y="3058001"/>
            <a:ext cx="2836783" cy="703898"/>
          </a:xfrm>
          <a:prstGeom prst="rect">
            <a:avLst/>
          </a:prstGeom>
          <a:noFill/>
          <a:ln/>
        </p:spPr>
        <p:txBody>
          <a:bodyPr wrap="square" lIns="0" tIns="0" rIns="0" bIns="0" rtlCol="0" anchor="t"/>
          <a:lstStyle/>
          <a:p>
            <a:pPr marL="0" indent="0">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Άρση Εσωτερικών Ελέγχων</a:t>
            </a:r>
            <a:endParaRPr lang="en-US" sz="2200" dirty="0"/>
          </a:p>
        </p:txBody>
      </p:sp>
      <p:sp>
        <p:nvSpPr>
          <p:cNvPr id="7" name="Text 4"/>
          <p:cNvSpPr/>
          <p:nvPr/>
        </p:nvSpPr>
        <p:spPr>
          <a:xfrm>
            <a:off x="7101959" y="3905488"/>
            <a:ext cx="2836783" cy="1532096"/>
          </a:xfrm>
          <a:prstGeom prst="rect">
            <a:avLst/>
          </a:prstGeom>
          <a:noFill/>
          <a:ln/>
        </p:spPr>
        <p:txBody>
          <a:bodyPr wrap="square" lIns="0" tIns="0" rIns="0" bIns="0" rtlCol="0" anchor="t"/>
          <a:lstStyle/>
          <a:p>
            <a:pPr marL="0" indent="0">
              <a:lnSpc>
                <a:spcPts val="3000"/>
              </a:lnSpc>
              <a:buNone/>
            </a:pPr>
            <a:r>
              <a:rPr lang="en-US" sz="1850" dirty="0">
                <a:solidFill>
                  <a:srgbClr val="00002E"/>
                </a:solidFill>
                <a:latin typeface="PT Sans" pitchFamily="34" charset="0"/>
                <a:ea typeface="PT Sans" pitchFamily="34" charset="-122"/>
                <a:cs typeface="PT Sans" pitchFamily="34" charset="-120"/>
              </a:rPr>
              <a:t>Κατάργηση των ελέγχων στα εσωτερικά σύνορα μεταξύ των κρατών-μελών Σένγκεν.</a:t>
            </a:r>
            <a:endParaRPr lang="en-US" sz="1850" dirty="0"/>
          </a:p>
        </p:txBody>
      </p:sp>
      <p:sp>
        <p:nvSpPr>
          <p:cNvPr id="8" name="Shape 5"/>
          <p:cNvSpPr/>
          <p:nvPr/>
        </p:nvSpPr>
        <p:spPr>
          <a:xfrm>
            <a:off x="10178058" y="3058001"/>
            <a:ext cx="538520" cy="538520"/>
          </a:xfrm>
          <a:prstGeom prst="roundRect">
            <a:avLst>
              <a:gd name="adj" fmla="val 66677"/>
            </a:avLst>
          </a:prstGeom>
          <a:solidFill>
            <a:srgbClr val="F3F3FF"/>
          </a:solidFill>
          <a:ln w="22860">
            <a:solidFill>
              <a:srgbClr val="018CE1"/>
            </a:solidFill>
            <a:prstDash val="solid"/>
          </a:ln>
        </p:spPr>
      </p:sp>
      <p:sp>
        <p:nvSpPr>
          <p:cNvPr id="9" name="Text 6"/>
          <p:cNvSpPr/>
          <p:nvPr/>
        </p:nvSpPr>
        <p:spPr>
          <a:xfrm>
            <a:off x="10345936" y="3158252"/>
            <a:ext cx="202763" cy="337899"/>
          </a:xfrm>
          <a:prstGeom prst="rect">
            <a:avLst/>
          </a:prstGeom>
          <a:noFill/>
          <a:ln/>
        </p:spPr>
        <p:txBody>
          <a:bodyPr wrap="none" lIns="0" tIns="0" rIns="0" bIns="0" rtlCol="0" anchor="t"/>
          <a:lstStyle/>
          <a:p>
            <a:pPr marL="0" indent="0" algn="ctr">
              <a:lnSpc>
                <a:spcPts val="2650"/>
              </a:lnSpc>
              <a:buNone/>
            </a:pPr>
            <a:r>
              <a:rPr lang="en-US" sz="2650" dirty="0">
                <a:solidFill>
                  <a:srgbClr val="00002E"/>
                </a:solidFill>
                <a:latin typeface="Nunito Semi Bold" pitchFamily="34" charset="0"/>
                <a:ea typeface="Nunito Semi Bold" pitchFamily="34" charset="-122"/>
                <a:cs typeface="Nunito Semi Bold" pitchFamily="34" charset="-120"/>
              </a:rPr>
              <a:t>2</a:t>
            </a:r>
            <a:endParaRPr lang="en-US" sz="2650" dirty="0"/>
          </a:p>
        </p:txBody>
      </p:sp>
      <p:sp>
        <p:nvSpPr>
          <p:cNvPr id="10" name="Text 7"/>
          <p:cNvSpPr/>
          <p:nvPr/>
        </p:nvSpPr>
        <p:spPr>
          <a:xfrm>
            <a:off x="10955893" y="3058001"/>
            <a:ext cx="2836783" cy="703898"/>
          </a:xfrm>
          <a:prstGeom prst="rect">
            <a:avLst/>
          </a:prstGeom>
          <a:noFill/>
          <a:ln/>
        </p:spPr>
        <p:txBody>
          <a:bodyPr wrap="square" lIns="0" tIns="0" rIns="0" bIns="0" rtlCol="0" anchor="t"/>
          <a:lstStyle/>
          <a:p>
            <a:pPr marL="0" indent="0">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Κοινοί Κανόνες Εξωτερικών Συνόρων</a:t>
            </a:r>
            <a:endParaRPr lang="en-US" sz="2200" dirty="0"/>
          </a:p>
        </p:txBody>
      </p:sp>
      <p:sp>
        <p:nvSpPr>
          <p:cNvPr id="11" name="Text 8"/>
          <p:cNvSpPr/>
          <p:nvPr/>
        </p:nvSpPr>
        <p:spPr>
          <a:xfrm>
            <a:off x="10955893" y="3905488"/>
            <a:ext cx="2836783" cy="1532096"/>
          </a:xfrm>
          <a:prstGeom prst="rect">
            <a:avLst/>
          </a:prstGeom>
          <a:noFill/>
          <a:ln/>
        </p:spPr>
        <p:txBody>
          <a:bodyPr wrap="square" lIns="0" tIns="0" rIns="0" bIns="0" rtlCol="0" anchor="t"/>
          <a:lstStyle/>
          <a:p>
            <a:pPr marL="0" indent="0">
              <a:lnSpc>
                <a:spcPts val="3000"/>
              </a:lnSpc>
              <a:buNone/>
            </a:pPr>
            <a:r>
              <a:rPr lang="en-US" sz="1850" dirty="0">
                <a:solidFill>
                  <a:srgbClr val="00002E"/>
                </a:solidFill>
                <a:latin typeface="PT Sans" pitchFamily="34" charset="0"/>
                <a:ea typeface="PT Sans" pitchFamily="34" charset="-122"/>
                <a:cs typeface="PT Sans" pitchFamily="34" charset="-120"/>
              </a:rPr>
              <a:t>Εφαρμογή ενιαίων κανόνων για τη διέλευση των εξωτερικών συνόρων της ΕΕ.</a:t>
            </a:r>
            <a:endParaRPr lang="en-US" sz="1850" dirty="0"/>
          </a:p>
        </p:txBody>
      </p:sp>
      <p:sp>
        <p:nvSpPr>
          <p:cNvPr id="12" name="Shape 9"/>
          <p:cNvSpPr/>
          <p:nvPr/>
        </p:nvSpPr>
        <p:spPr>
          <a:xfrm>
            <a:off x="6324124" y="5946100"/>
            <a:ext cx="538520" cy="538520"/>
          </a:xfrm>
          <a:prstGeom prst="roundRect">
            <a:avLst>
              <a:gd name="adj" fmla="val 66677"/>
            </a:avLst>
          </a:prstGeom>
          <a:solidFill>
            <a:srgbClr val="F3F3FF"/>
          </a:solidFill>
          <a:ln w="22860">
            <a:solidFill>
              <a:srgbClr val="DA33BF"/>
            </a:solidFill>
            <a:prstDash val="solid"/>
          </a:ln>
        </p:spPr>
      </p:sp>
      <p:sp>
        <p:nvSpPr>
          <p:cNvPr id="13" name="Text 10"/>
          <p:cNvSpPr/>
          <p:nvPr/>
        </p:nvSpPr>
        <p:spPr>
          <a:xfrm>
            <a:off x="6492002" y="6046351"/>
            <a:ext cx="202763" cy="337899"/>
          </a:xfrm>
          <a:prstGeom prst="rect">
            <a:avLst/>
          </a:prstGeom>
          <a:noFill/>
          <a:ln/>
        </p:spPr>
        <p:txBody>
          <a:bodyPr wrap="none" lIns="0" tIns="0" rIns="0" bIns="0" rtlCol="0" anchor="t"/>
          <a:lstStyle/>
          <a:p>
            <a:pPr marL="0" indent="0" algn="ctr">
              <a:lnSpc>
                <a:spcPts val="2650"/>
              </a:lnSpc>
              <a:buNone/>
            </a:pPr>
            <a:r>
              <a:rPr lang="en-US" sz="2650" dirty="0">
                <a:solidFill>
                  <a:srgbClr val="00002E"/>
                </a:solidFill>
                <a:latin typeface="Nunito Semi Bold" pitchFamily="34" charset="0"/>
                <a:ea typeface="Nunito Semi Bold" pitchFamily="34" charset="-122"/>
                <a:cs typeface="Nunito Semi Bold" pitchFamily="34" charset="-120"/>
              </a:rPr>
              <a:t>3</a:t>
            </a:r>
            <a:endParaRPr lang="en-US" sz="2650" dirty="0"/>
          </a:p>
        </p:txBody>
      </p:sp>
      <p:sp>
        <p:nvSpPr>
          <p:cNvPr id="14" name="Text 11"/>
          <p:cNvSpPr/>
          <p:nvPr/>
        </p:nvSpPr>
        <p:spPr>
          <a:xfrm>
            <a:off x="7101959" y="5946100"/>
            <a:ext cx="4615577" cy="351949"/>
          </a:xfrm>
          <a:prstGeom prst="rect">
            <a:avLst/>
          </a:prstGeom>
          <a:noFill/>
          <a:ln/>
        </p:spPr>
        <p:txBody>
          <a:bodyPr wrap="none" lIns="0" tIns="0" rIns="0" bIns="0" rtlCol="0" anchor="t"/>
          <a:lstStyle/>
          <a:p>
            <a:pPr marL="0" indent="0">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Εναρμόνιση Πολιτικής Θεωρήσεων</a:t>
            </a:r>
            <a:endParaRPr lang="en-US" sz="2200" dirty="0"/>
          </a:p>
        </p:txBody>
      </p:sp>
      <p:sp>
        <p:nvSpPr>
          <p:cNvPr id="15" name="Text 12"/>
          <p:cNvSpPr/>
          <p:nvPr/>
        </p:nvSpPr>
        <p:spPr>
          <a:xfrm>
            <a:off x="7101959" y="6441638"/>
            <a:ext cx="6690717" cy="766048"/>
          </a:xfrm>
          <a:prstGeom prst="rect">
            <a:avLst/>
          </a:prstGeom>
          <a:noFill/>
          <a:ln/>
        </p:spPr>
        <p:txBody>
          <a:bodyPr wrap="square" lIns="0" tIns="0" rIns="0" bIns="0" rtlCol="0" anchor="t"/>
          <a:lstStyle/>
          <a:p>
            <a:pPr marL="0" indent="0">
              <a:lnSpc>
                <a:spcPts val="3000"/>
              </a:lnSpc>
              <a:buNone/>
            </a:pPr>
            <a:r>
              <a:rPr lang="en-US" sz="1850" dirty="0">
                <a:solidFill>
                  <a:srgbClr val="00002E"/>
                </a:solidFill>
                <a:latin typeface="PT Sans" pitchFamily="34" charset="0"/>
                <a:ea typeface="PT Sans" pitchFamily="34" charset="-122"/>
                <a:cs typeface="PT Sans" pitchFamily="34" charset="-120"/>
              </a:rPr>
              <a:t>Κοινοί κανόνες για την είσοδο και τις θεωρήσεις διαβατηρίων</a:t>
            </a:r>
            <a:r>
              <a:rPr lang="el-GR" sz="1850" dirty="0">
                <a:solidFill>
                  <a:srgbClr val="00002E"/>
                </a:solidFill>
                <a:latin typeface="PT Sans" pitchFamily="34" charset="0"/>
                <a:ea typeface="PT Sans" pitchFamily="34" charset="-122"/>
                <a:cs typeface="PT Sans" pitchFamily="34" charset="-120"/>
              </a:rPr>
              <a:t> για σύντομες διαμονές</a:t>
            </a:r>
            <a:r>
              <a:rPr lang="en-US" sz="1850" dirty="0">
                <a:solidFill>
                  <a:srgbClr val="00002E"/>
                </a:solidFill>
                <a:latin typeface="PT Sans" pitchFamily="34" charset="0"/>
                <a:ea typeface="PT Sans" pitchFamily="34" charset="-122"/>
                <a:cs typeface="PT Sans" pitchFamily="34" charset="-120"/>
              </a:rPr>
              <a:t>.</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071" y="804743"/>
            <a:ext cx="7556659" cy="1333976"/>
          </a:xfrm>
          <a:prstGeom prst="rect">
            <a:avLst/>
          </a:prstGeom>
          <a:noFill/>
          <a:ln/>
        </p:spPr>
        <p:txBody>
          <a:bodyPr wrap="square" lIns="0" tIns="0" rIns="0" bIns="0" rtlCol="0" anchor="t"/>
          <a:lstStyle/>
          <a:p>
            <a:pPr marL="0" indent="0">
              <a:lnSpc>
                <a:spcPts val="5250"/>
              </a:lnSpc>
              <a:buNone/>
            </a:pPr>
            <a:r>
              <a:rPr lang="en-US" sz="4200" dirty="0">
                <a:solidFill>
                  <a:srgbClr val="00002E"/>
                </a:solidFill>
                <a:latin typeface="Nunito Semi Bold" pitchFamily="34" charset="0"/>
                <a:ea typeface="Nunito Semi Bold" pitchFamily="34" charset="-122"/>
                <a:cs typeface="Nunito Semi Bold" pitchFamily="34" charset="-120"/>
              </a:rPr>
              <a:t>Ενισχυμένη Συνεργασία και Ασφάλεια</a:t>
            </a:r>
            <a:endParaRPr lang="en-US" sz="4200" dirty="0"/>
          </a:p>
        </p:txBody>
      </p:sp>
      <p:pic>
        <p:nvPicPr>
          <p:cNvPr id="4" name="Image 1" descr="preencoded.png"/>
          <p:cNvPicPr>
            <a:picLocks noChangeAspect="1"/>
          </p:cNvPicPr>
          <p:nvPr/>
        </p:nvPicPr>
        <p:blipFill>
          <a:blip r:embed="rId4"/>
          <a:stretch>
            <a:fillRect/>
          </a:stretch>
        </p:blipFill>
        <p:spPr>
          <a:xfrm>
            <a:off x="6280071" y="2478881"/>
            <a:ext cx="1133832" cy="1648658"/>
          </a:xfrm>
          <a:prstGeom prst="rect">
            <a:avLst/>
          </a:prstGeom>
        </p:spPr>
      </p:pic>
      <p:sp>
        <p:nvSpPr>
          <p:cNvPr id="5" name="Text 1"/>
          <p:cNvSpPr/>
          <p:nvPr/>
        </p:nvSpPr>
        <p:spPr>
          <a:xfrm>
            <a:off x="7754064" y="2705576"/>
            <a:ext cx="3012281" cy="333494"/>
          </a:xfrm>
          <a:prstGeom prst="rect">
            <a:avLst/>
          </a:prstGeom>
          <a:noFill/>
          <a:ln/>
        </p:spPr>
        <p:txBody>
          <a:bodyPr wrap="none" lIns="0" tIns="0" rIns="0" bIns="0" rtlCol="0" anchor="t"/>
          <a:lstStyle/>
          <a:p>
            <a:pPr marL="0" indent="0" algn="l">
              <a:lnSpc>
                <a:spcPts val="2600"/>
              </a:lnSpc>
              <a:buNone/>
            </a:pPr>
            <a:r>
              <a:rPr lang="en-US" sz="2100" dirty="0">
                <a:solidFill>
                  <a:srgbClr val="00002E"/>
                </a:solidFill>
                <a:latin typeface="Nunito Semi Bold" pitchFamily="34" charset="0"/>
                <a:ea typeface="Nunito Semi Bold" pitchFamily="34" charset="-122"/>
                <a:cs typeface="Nunito Semi Bold" pitchFamily="34" charset="-120"/>
              </a:rPr>
              <a:t>Αστυνομική Συνεργασία</a:t>
            </a:r>
            <a:endParaRPr lang="en-US" sz="2100" dirty="0"/>
          </a:p>
        </p:txBody>
      </p:sp>
      <p:sp>
        <p:nvSpPr>
          <p:cNvPr id="6" name="Text 2"/>
          <p:cNvSpPr/>
          <p:nvPr/>
        </p:nvSpPr>
        <p:spPr>
          <a:xfrm>
            <a:off x="7754064" y="3175040"/>
            <a:ext cx="6082665" cy="725805"/>
          </a:xfrm>
          <a:prstGeom prst="rect">
            <a:avLst/>
          </a:prstGeom>
          <a:noFill/>
          <a:ln/>
        </p:spPr>
        <p:txBody>
          <a:bodyPr wrap="square" lIns="0" tIns="0" rIns="0" bIns="0" rtlCol="0" anchor="t"/>
          <a:lstStyle/>
          <a:p>
            <a:pPr marL="0" indent="0" algn="l">
              <a:lnSpc>
                <a:spcPts val="2850"/>
              </a:lnSpc>
              <a:buNone/>
            </a:pPr>
            <a:r>
              <a:rPr lang="en-US" sz="1750" dirty="0">
                <a:solidFill>
                  <a:srgbClr val="00002E"/>
                </a:solidFill>
                <a:latin typeface="PT Sans" pitchFamily="34" charset="0"/>
                <a:ea typeface="PT Sans" pitchFamily="34" charset="-122"/>
                <a:cs typeface="PT Sans" pitchFamily="34" charset="-120"/>
              </a:rPr>
              <a:t>Διευρυμένα δικαιώματα διασυνοριακής παρακολούθησης και συνεχούς καταδίωξης.</a:t>
            </a:r>
            <a:endParaRPr lang="en-US" sz="1750" dirty="0"/>
          </a:p>
        </p:txBody>
      </p:sp>
      <p:pic>
        <p:nvPicPr>
          <p:cNvPr id="7" name="Image 2" descr="preencoded.png"/>
          <p:cNvPicPr>
            <a:picLocks noChangeAspect="1"/>
          </p:cNvPicPr>
          <p:nvPr/>
        </p:nvPicPr>
        <p:blipFill>
          <a:blip r:embed="rId5"/>
          <a:stretch>
            <a:fillRect/>
          </a:stretch>
        </p:blipFill>
        <p:spPr>
          <a:xfrm>
            <a:off x="6280071" y="4127540"/>
            <a:ext cx="1133832" cy="1648658"/>
          </a:xfrm>
          <a:prstGeom prst="rect">
            <a:avLst/>
          </a:prstGeom>
        </p:spPr>
      </p:pic>
      <p:sp>
        <p:nvSpPr>
          <p:cNvPr id="8" name="Text 3"/>
          <p:cNvSpPr/>
          <p:nvPr/>
        </p:nvSpPr>
        <p:spPr>
          <a:xfrm>
            <a:off x="7754064" y="4354235"/>
            <a:ext cx="2814638" cy="333494"/>
          </a:xfrm>
          <a:prstGeom prst="rect">
            <a:avLst/>
          </a:prstGeom>
          <a:noFill/>
          <a:ln/>
        </p:spPr>
        <p:txBody>
          <a:bodyPr wrap="none" lIns="0" tIns="0" rIns="0" bIns="0" rtlCol="0" anchor="t"/>
          <a:lstStyle/>
          <a:p>
            <a:pPr marL="0" indent="0" algn="l">
              <a:lnSpc>
                <a:spcPts val="2600"/>
              </a:lnSpc>
              <a:buNone/>
            </a:pPr>
            <a:r>
              <a:rPr lang="en-US" sz="2100" dirty="0">
                <a:solidFill>
                  <a:srgbClr val="00002E"/>
                </a:solidFill>
                <a:latin typeface="Nunito Semi Bold" pitchFamily="34" charset="0"/>
                <a:ea typeface="Nunito Semi Bold" pitchFamily="34" charset="-122"/>
                <a:cs typeface="Nunito Semi Bold" pitchFamily="34" charset="-120"/>
              </a:rPr>
              <a:t>Δικαστική Συνεργασία</a:t>
            </a:r>
            <a:endParaRPr lang="en-US" sz="2100" dirty="0"/>
          </a:p>
        </p:txBody>
      </p:sp>
      <p:sp>
        <p:nvSpPr>
          <p:cNvPr id="9" name="Text 4"/>
          <p:cNvSpPr/>
          <p:nvPr/>
        </p:nvSpPr>
        <p:spPr>
          <a:xfrm>
            <a:off x="7754064" y="4823698"/>
            <a:ext cx="6082665" cy="725805"/>
          </a:xfrm>
          <a:prstGeom prst="rect">
            <a:avLst/>
          </a:prstGeom>
          <a:noFill/>
          <a:ln/>
        </p:spPr>
        <p:txBody>
          <a:bodyPr wrap="square" lIns="0" tIns="0" rIns="0" bIns="0" rtlCol="0" anchor="t"/>
          <a:lstStyle/>
          <a:p>
            <a:pPr marL="0" indent="0" algn="l">
              <a:lnSpc>
                <a:spcPts val="2850"/>
              </a:lnSpc>
              <a:buNone/>
            </a:pPr>
            <a:r>
              <a:rPr lang="en-US" sz="1750" dirty="0">
                <a:solidFill>
                  <a:srgbClr val="00002E"/>
                </a:solidFill>
                <a:latin typeface="PT Sans" pitchFamily="34" charset="0"/>
                <a:ea typeface="PT Sans" pitchFamily="34" charset="-122"/>
                <a:cs typeface="PT Sans" pitchFamily="34" charset="-120"/>
              </a:rPr>
              <a:t>Ταχύτερο σύστημα έκδοσης και βελτιωμένη μεταβίβαση δικαστικών αποφάσεων.</a:t>
            </a:r>
            <a:endParaRPr lang="en-US" sz="1750" dirty="0"/>
          </a:p>
        </p:txBody>
      </p:sp>
      <p:pic>
        <p:nvPicPr>
          <p:cNvPr id="10" name="Image 3" descr="preencoded.png"/>
          <p:cNvPicPr>
            <a:picLocks noChangeAspect="1"/>
          </p:cNvPicPr>
          <p:nvPr/>
        </p:nvPicPr>
        <p:blipFill>
          <a:blip r:embed="rId6"/>
          <a:stretch>
            <a:fillRect/>
          </a:stretch>
        </p:blipFill>
        <p:spPr>
          <a:xfrm>
            <a:off x="6280071" y="5776198"/>
            <a:ext cx="1133832" cy="1648658"/>
          </a:xfrm>
          <a:prstGeom prst="rect">
            <a:avLst/>
          </a:prstGeom>
        </p:spPr>
      </p:pic>
      <p:sp>
        <p:nvSpPr>
          <p:cNvPr id="11" name="Text 5"/>
          <p:cNvSpPr/>
          <p:nvPr/>
        </p:nvSpPr>
        <p:spPr>
          <a:xfrm>
            <a:off x="7754064" y="6002893"/>
            <a:ext cx="4163020" cy="333494"/>
          </a:xfrm>
          <a:prstGeom prst="rect">
            <a:avLst/>
          </a:prstGeom>
          <a:noFill/>
          <a:ln/>
        </p:spPr>
        <p:txBody>
          <a:bodyPr wrap="none" lIns="0" tIns="0" rIns="0" bIns="0" rtlCol="0" anchor="t"/>
          <a:lstStyle/>
          <a:p>
            <a:pPr marL="0" indent="0" algn="l">
              <a:lnSpc>
                <a:spcPts val="2600"/>
              </a:lnSpc>
              <a:buNone/>
            </a:pPr>
            <a:r>
              <a:rPr lang="en-US" sz="2100" dirty="0">
                <a:solidFill>
                  <a:srgbClr val="00002E"/>
                </a:solidFill>
                <a:latin typeface="Nunito Semi Bold" pitchFamily="34" charset="0"/>
                <a:ea typeface="Nunito Semi Bold" pitchFamily="34" charset="-122"/>
                <a:cs typeface="Nunito Semi Bold" pitchFamily="34" charset="-120"/>
              </a:rPr>
              <a:t>Σύστημα Πληροφόρησης Σένγκεν</a:t>
            </a:r>
            <a:endParaRPr lang="en-US" sz="2100" dirty="0"/>
          </a:p>
        </p:txBody>
      </p:sp>
      <p:sp>
        <p:nvSpPr>
          <p:cNvPr id="12" name="Text 6"/>
          <p:cNvSpPr/>
          <p:nvPr/>
        </p:nvSpPr>
        <p:spPr>
          <a:xfrm>
            <a:off x="7754064" y="6472357"/>
            <a:ext cx="6082665" cy="725805"/>
          </a:xfrm>
          <a:prstGeom prst="rect">
            <a:avLst/>
          </a:prstGeom>
          <a:noFill/>
          <a:ln/>
        </p:spPr>
        <p:txBody>
          <a:bodyPr wrap="square" lIns="0" tIns="0" rIns="0" bIns="0" rtlCol="0" anchor="t"/>
          <a:lstStyle/>
          <a:p>
            <a:pPr marL="0" indent="0" algn="l">
              <a:lnSpc>
                <a:spcPts val="2850"/>
              </a:lnSpc>
              <a:buNone/>
            </a:pPr>
            <a:r>
              <a:rPr lang="en-US" sz="1750" dirty="0">
                <a:solidFill>
                  <a:srgbClr val="00002E"/>
                </a:solidFill>
                <a:latin typeface="PT Sans" pitchFamily="34" charset="0"/>
                <a:ea typeface="PT Sans" pitchFamily="34" charset="-122"/>
                <a:cs typeface="PT Sans" pitchFamily="34" charset="-120"/>
              </a:rPr>
              <a:t>Παροχή πληροφοριών για πρόσωπα και αντικείμενα, ενισχύοντας τον έλεγχο των εθνικών συνόρων.</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1256348"/>
            <a:ext cx="10579775" cy="704017"/>
          </a:xfrm>
          <a:prstGeom prst="rect">
            <a:avLst/>
          </a:prstGeom>
          <a:noFill/>
          <a:ln/>
        </p:spPr>
        <p:txBody>
          <a:bodyPr wrap="none" lIns="0" tIns="0" rIns="0" bIns="0" rtlCol="0" anchor="t"/>
          <a:lstStyle/>
          <a:p>
            <a:pPr marL="0" indent="0">
              <a:lnSpc>
                <a:spcPts val="5500"/>
              </a:lnSpc>
              <a:buNone/>
            </a:pPr>
            <a:r>
              <a:rPr lang="en-US" sz="4400" dirty="0">
                <a:solidFill>
                  <a:srgbClr val="00002E"/>
                </a:solidFill>
                <a:latin typeface="Nunito Semi Bold" pitchFamily="34" charset="0"/>
                <a:ea typeface="Nunito Semi Bold" pitchFamily="34" charset="-122"/>
                <a:cs typeface="Nunito Semi Bold" pitchFamily="34" charset="-120"/>
              </a:rPr>
              <a:t>Διαδικασίες Ασύλου στον Χώρο Σένγκεν</a:t>
            </a:r>
            <a:endParaRPr lang="en-US" sz="4400" dirty="0"/>
          </a:p>
        </p:txBody>
      </p:sp>
      <p:sp>
        <p:nvSpPr>
          <p:cNvPr id="3" name="Text 1"/>
          <p:cNvSpPr/>
          <p:nvPr/>
        </p:nvSpPr>
        <p:spPr>
          <a:xfrm>
            <a:off x="1872972" y="2852023"/>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Υποβολή Αίτησης</a:t>
            </a:r>
            <a:endParaRPr lang="en-US" sz="2200" dirty="0"/>
          </a:p>
        </p:txBody>
      </p:sp>
      <p:sp>
        <p:nvSpPr>
          <p:cNvPr id="4" name="Text 2"/>
          <p:cNvSpPr/>
          <p:nvPr/>
        </p:nvSpPr>
        <p:spPr>
          <a:xfrm>
            <a:off x="837724" y="3347561"/>
            <a:ext cx="3851434" cy="766048"/>
          </a:xfrm>
          <a:prstGeom prst="rect">
            <a:avLst/>
          </a:prstGeom>
          <a:noFill/>
          <a:ln/>
        </p:spPr>
        <p:txBody>
          <a:bodyPr wrap="square" lIns="0" tIns="0" rIns="0" bIns="0" rtlCol="0" anchor="t"/>
          <a:lstStyle/>
          <a:p>
            <a:pPr marL="0" indent="0" algn="r">
              <a:lnSpc>
                <a:spcPts val="3000"/>
              </a:lnSpc>
              <a:buNone/>
            </a:pPr>
            <a:r>
              <a:rPr lang="en-US" sz="1850" dirty="0">
                <a:solidFill>
                  <a:srgbClr val="00002E"/>
                </a:solidFill>
                <a:latin typeface="PT Sans" pitchFamily="34" charset="0"/>
                <a:ea typeface="PT Sans" pitchFamily="34" charset="-122"/>
                <a:cs typeface="PT Sans" pitchFamily="34" charset="-120"/>
              </a:rPr>
              <a:t>Καθορισμός διαδικασιών για την υποβολή αιτήσεων ασύλου.</a:t>
            </a:r>
            <a:endParaRPr lang="en-US" sz="1850" dirty="0"/>
          </a:p>
        </p:txBody>
      </p:sp>
      <p:pic>
        <p:nvPicPr>
          <p:cNvPr id="5" name="Image 0" descr="preencoded.png"/>
          <p:cNvPicPr>
            <a:picLocks noChangeAspect="1"/>
          </p:cNvPicPr>
          <p:nvPr/>
        </p:nvPicPr>
        <p:blipFill>
          <a:blip r:embed="rId3"/>
          <a:stretch>
            <a:fillRect/>
          </a:stretch>
        </p:blipFill>
        <p:spPr>
          <a:xfrm>
            <a:off x="5048131" y="2439114"/>
            <a:ext cx="4534138" cy="4534138"/>
          </a:xfrm>
          <a:prstGeom prst="rect">
            <a:avLst/>
          </a:prstGeom>
        </p:spPr>
      </p:pic>
      <p:sp>
        <p:nvSpPr>
          <p:cNvPr id="6" name="Text 3"/>
          <p:cNvSpPr/>
          <p:nvPr/>
        </p:nvSpPr>
        <p:spPr>
          <a:xfrm>
            <a:off x="6312813" y="3168491"/>
            <a:ext cx="179546" cy="478631"/>
          </a:xfrm>
          <a:prstGeom prst="rect">
            <a:avLst/>
          </a:prstGeom>
          <a:noFill/>
          <a:ln/>
        </p:spPr>
        <p:txBody>
          <a:bodyPr wrap="none" lIns="0" tIns="0" rIns="0" bIns="0" rtlCol="0" anchor="t"/>
          <a:lstStyle/>
          <a:p>
            <a:pPr marL="0" indent="0">
              <a:lnSpc>
                <a:spcPts val="3750"/>
              </a:lnSpc>
              <a:buNone/>
            </a:pPr>
            <a:r>
              <a:rPr lang="en-US" sz="2350" dirty="0">
                <a:solidFill>
                  <a:srgbClr val="00002E"/>
                </a:solidFill>
                <a:latin typeface="Nunito Semi Bold" pitchFamily="34" charset="0"/>
                <a:ea typeface="Nunito Semi Bold" pitchFamily="34" charset="-122"/>
                <a:cs typeface="Nunito Semi Bold" pitchFamily="34" charset="-120"/>
              </a:rPr>
              <a:t>1</a:t>
            </a:r>
            <a:endParaRPr lang="en-US" sz="2350" dirty="0"/>
          </a:p>
        </p:txBody>
      </p:sp>
      <p:sp>
        <p:nvSpPr>
          <p:cNvPr id="7" name="Text 4"/>
          <p:cNvSpPr/>
          <p:nvPr/>
        </p:nvSpPr>
        <p:spPr>
          <a:xfrm>
            <a:off x="9941243" y="266057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Εξέταση Αίτησης</a:t>
            </a:r>
            <a:endParaRPr lang="en-US" sz="2200" dirty="0"/>
          </a:p>
        </p:txBody>
      </p:sp>
      <p:sp>
        <p:nvSpPr>
          <p:cNvPr id="8" name="Text 5"/>
          <p:cNvSpPr/>
          <p:nvPr/>
        </p:nvSpPr>
        <p:spPr>
          <a:xfrm>
            <a:off x="9941243" y="3156109"/>
            <a:ext cx="3851434" cy="1149072"/>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Ενιαίοι κανόνες για την αξιολόγηση των αιτήσεων ασύλου.</a:t>
            </a:r>
            <a:endParaRPr lang="en-US" sz="1850" dirty="0"/>
          </a:p>
        </p:txBody>
      </p:sp>
      <p:pic>
        <p:nvPicPr>
          <p:cNvPr id="9" name="Image 1" descr="preencoded.png"/>
          <p:cNvPicPr>
            <a:picLocks noChangeAspect="1"/>
          </p:cNvPicPr>
          <p:nvPr/>
        </p:nvPicPr>
        <p:blipFill>
          <a:blip r:embed="rId4"/>
          <a:stretch>
            <a:fillRect/>
          </a:stretch>
        </p:blipFill>
        <p:spPr>
          <a:xfrm>
            <a:off x="5048131" y="2439114"/>
            <a:ext cx="4534138" cy="4534138"/>
          </a:xfrm>
          <a:prstGeom prst="rect">
            <a:avLst/>
          </a:prstGeom>
        </p:spPr>
      </p:pic>
      <p:sp>
        <p:nvSpPr>
          <p:cNvPr id="10" name="Text 6"/>
          <p:cNvSpPr/>
          <p:nvPr/>
        </p:nvSpPr>
        <p:spPr>
          <a:xfrm>
            <a:off x="8523684" y="3554254"/>
            <a:ext cx="179546" cy="478631"/>
          </a:xfrm>
          <a:prstGeom prst="rect">
            <a:avLst/>
          </a:prstGeom>
          <a:noFill/>
          <a:ln/>
        </p:spPr>
        <p:txBody>
          <a:bodyPr wrap="none" lIns="0" tIns="0" rIns="0" bIns="0" rtlCol="0" anchor="t"/>
          <a:lstStyle/>
          <a:p>
            <a:pPr marL="0" indent="0">
              <a:lnSpc>
                <a:spcPts val="3750"/>
              </a:lnSpc>
              <a:buNone/>
            </a:pPr>
            <a:r>
              <a:rPr lang="en-US" sz="2350" dirty="0">
                <a:solidFill>
                  <a:srgbClr val="00002E"/>
                </a:solidFill>
                <a:latin typeface="Nunito Semi Bold" pitchFamily="34" charset="0"/>
                <a:ea typeface="Nunito Semi Bold" pitchFamily="34" charset="-122"/>
                <a:cs typeface="Nunito Semi Bold" pitchFamily="34" charset="-120"/>
              </a:rPr>
              <a:t>2</a:t>
            </a:r>
            <a:endParaRPr lang="en-US" sz="2350" dirty="0"/>
          </a:p>
        </p:txBody>
      </p:sp>
      <p:sp>
        <p:nvSpPr>
          <p:cNvPr id="11" name="Text 7"/>
          <p:cNvSpPr/>
          <p:nvPr/>
        </p:nvSpPr>
        <p:spPr>
          <a:xfrm>
            <a:off x="9941243" y="529863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Απόδοση Ασύλου</a:t>
            </a:r>
            <a:endParaRPr lang="en-US" sz="2200" dirty="0"/>
          </a:p>
        </p:txBody>
      </p:sp>
      <p:sp>
        <p:nvSpPr>
          <p:cNvPr id="12" name="Text 8"/>
          <p:cNvSpPr/>
          <p:nvPr/>
        </p:nvSpPr>
        <p:spPr>
          <a:xfrm>
            <a:off x="9941243" y="5794177"/>
            <a:ext cx="3851434" cy="766048"/>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Διαδικασίες για την απόδοση ασύλου σε δικαιούχους.</a:t>
            </a:r>
            <a:endParaRPr lang="en-US" sz="1850" dirty="0"/>
          </a:p>
        </p:txBody>
      </p:sp>
      <p:pic>
        <p:nvPicPr>
          <p:cNvPr id="13" name="Image 2" descr="preencoded.png"/>
          <p:cNvPicPr>
            <a:picLocks noChangeAspect="1"/>
          </p:cNvPicPr>
          <p:nvPr/>
        </p:nvPicPr>
        <p:blipFill>
          <a:blip r:embed="rId5"/>
          <a:stretch>
            <a:fillRect/>
          </a:stretch>
        </p:blipFill>
        <p:spPr>
          <a:xfrm>
            <a:off x="5048131" y="2439114"/>
            <a:ext cx="4534138" cy="4534138"/>
          </a:xfrm>
          <a:prstGeom prst="rect">
            <a:avLst/>
          </a:prstGeom>
        </p:spPr>
      </p:pic>
      <p:sp>
        <p:nvSpPr>
          <p:cNvPr id="14" name="Text 9"/>
          <p:cNvSpPr/>
          <p:nvPr/>
        </p:nvSpPr>
        <p:spPr>
          <a:xfrm>
            <a:off x="8137922" y="5765125"/>
            <a:ext cx="179546" cy="478631"/>
          </a:xfrm>
          <a:prstGeom prst="rect">
            <a:avLst/>
          </a:prstGeom>
          <a:noFill/>
          <a:ln/>
        </p:spPr>
        <p:txBody>
          <a:bodyPr wrap="none" lIns="0" tIns="0" rIns="0" bIns="0" rtlCol="0" anchor="t"/>
          <a:lstStyle/>
          <a:p>
            <a:pPr marL="0" indent="0">
              <a:lnSpc>
                <a:spcPts val="3750"/>
              </a:lnSpc>
              <a:buNone/>
            </a:pPr>
            <a:r>
              <a:rPr lang="en-US" sz="2350" dirty="0">
                <a:solidFill>
                  <a:srgbClr val="00002E"/>
                </a:solidFill>
                <a:latin typeface="Nunito Semi Bold" pitchFamily="34" charset="0"/>
                <a:ea typeface="Nunito Semi Bold" pitchFamily="34" charset="-122"/>
                <a:cs typeface="Nunito Semi Bold" pitchFamily="34" charset="-120"/>
              </a:rPr>
              <a:t>3</a:t>
            </a:r>
            <a:endParaRPr lang="en-US" sz="2350" dirty="0"/>
          </a:p>
        </p:txBody>
      </p:sp>
      <p:sp>
        <p:nvSpPr>
          <p:cNvPr id="15" name="Text 10"/>
          <p:cNvSpPr/>
          <p:nvPr/>
        </p:nvSpPr>
        <p:spPr>
          <a:xfrm>
            <a:off x="1872972" y="5107067"/>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Συνεργασία Κρατών</a:t>
            </a:r>
            <a:endParaRPr lang="en-US" sz="2200" dirty="0"/>
          </a:p>
        </p:txBody>
      </p:sp>
      <p:sp>
        <p:nvSpPr>
          <p:cNvPr id="16" name="Text 11"/>
          <p:cNvSpPr/>
          <p:nvPr/>
        </p:nvSpPr>
        <p:spPr>
          <a:xfrm>
            <a:off x="837724" y="5602605"/>
            <a:ext cx="3851434" cy="1149072"/>
          </a:xfrm>
          <a:prstGeom prst="rect">
            <a:avLst/>
          </a:prstGeom>
          <a:noFill/>
          <a:ln/>
        </p:spPr>
        <p:txBody>
          <a:bodyPr wrap="square" lIns="0" tIns="0" rIns="0" bIns="0" rtlCol="0" anchor="t"/>
          <a:lstStyle/>
          <a:p>
            <a:pPr marL="0" indent="0" algn="r">
              <a:lnSpc>
                <a:spcPts val="3000"/>
              </a:lnSpc>
              <a:buNone/>
            </a:pPr>
            <a:r>
              <a:rPr lang="en-US" sz="1850" dirty="0">
                <a:solidFill>
                  <a:srgbClr val="00002E"/>
                </a:solidFill>
                <a:latin typeface="PT Sans" pitchFamily="34" charset="0"/>
                <a:ea typeface="PT Sans" pitchFamily="34" charset="-122"/>
                <a:cs typeface="PT Sans" pitchFamily="34" charset="-120"/>
              </a:rPr>
              <a:t>Συντονισμός μεταξύ των κρατών-μελών για τη διαχείριση των αιτήσεων.</a:t>
            </a:r>
            <a:endParaRPr lang="en-US" sz="1850" dirty="0"/>
          </a:p>
        </p:txBody>
      </p:sp>
      <p:pic>
        <p:nvPicPr>
          <p:cNvPr id="17" name="Image 3" descr="preencoded.png"/>
          <p:cNvPicPr>
            <a:picLocks noChangeAspect="1"/>
          </p:cNvPicPr>
          <p:nvPr/>
        </p:nvPicPr>
        <p:blipFill>
          <a:blip r:embed="rId6"/>
          <a:stretch>
            <a:fillRect/>
          </a:stretch>
        </p:blipFill>
        <p:spPr>
          <a:xfrm>
            <a:off x="5048131" y="2439114"/>
            <a:ext cx="4534138" cy="4534138"/>
          </a:xfrm>
          <a:prstGeom prst="rect">
            <a:avLst/>
          </a:prstGeom>
        </p:spPr>
      </p:pic>
      <p:sp>
        <p:nvSpPr>
          <p:cNvPr id="18" name="Text 12"/>
          <p:cNvSpPr/>
          <p:nvPr/>
        </p:nvSpPr>
        <p:spPr>
          <a:xfrm>
            <a:off x="5927050" y="5379363"/>
            <a:ext cx="179546" cy="478631"/>
          </a:xfrm>
          <a:prstGeom prst="rect">
            <a:avLst/>
          </a:prstGeom>
          <a:noFill/>
          <a:ln/>
        </p:spPr>
        <p:txBody>
          <a:bodyPr wrap="none" lIns="0" tIns="0" rIns="0" bIns="0" rtlCol="0" anchor="t"/>
          <a:lstStyle/>
          <a:p>
            <a:pPr marL="0" indent="0">
              <a:lnSpc>
                <a:spcPts val="3750"/>
              </a:lnSpc>
              <a:buNone/>
            </a:pPr>
            <a:r>
              <a:rPr lang="en-US" sz="2350" dirty="0">
                <a:solidFill>
                  <a:srgbClr val="00002E"/>
                </a:solidFill>
                <a:latin typeface="Nunito Semi Bold" pitchFamily="34" charset="0"/>
                <a:ea typeface="Nunito Semi Bold" pitchFamily="34" charset="-122"/>
                <a:cs typeface="Nunito Semi Bold" pitchFamily="34" charset="-120"/>
              </a:rPr>
              <a:t>4</a:t>
            </a:r>
            <a:endParaRPr lang="en-US" sz="23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011204"/>
            <a:ext cx="7556421" cy="2126337"/>
          </a:xfrm>
          <a:prstGeom prst="rect">
            <a:avLst/>
          </a:prstGeom>
          <a:noFill/>
          <a:ln/>
        </p:spPr>
        <p:txBody>
          <a:bodyPr wrap="squar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124E73"/>
                </a:solidFill>
                <a:effectLst/>
                <a:uLnTx/>
                <a:uFillTx/>
                <a:latin typeface="MuseoModerno Medium" pitchFamily="34" charset="0"/>
                <a:ea typeface="MuseoModerno Medium" pitchFamily="34" charset="-122"/>
                <a:cs typeface="MuseoModerno Medium" pitchFamily="34" charset="-120"/>
              </a:rPr>
              <a:t>Ιθαγένεια και Υπηκοότητα: Ο Νομικός Δεσμός με το Κράτος</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793790" y="4477703"/>
            <a:ext cx="7556421"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B4150"/>
                </a:solidFill>
                <a:effectLst/>
                <a:uLnTx/>
                <a:uFillTx/>
                <a:latin typeface="Source Sans Pro" pitchFamily="34" charset="0"/>
                <a:ea typeface="Source Sans Pro" pitchFamily="34" charset="-122"/>
                <a:cs typeface="Source Sans Pro" pitchFamily="34" charset="-120"/>
              </a:rPr>
              <a:t>Η ιθαγένεια είναι ο νομικός δεσμός μεταξύ ατόμου και κράτους. Συνεπάγεται δικαιώματα και υποχρεώσεις. Διαφέρει από την εθνικότητα, που αφορά τον δεσμό</a:t>
            </a:r>
            <a:r>
              <a:rPr kumimoji="0" lang="el-GR" sz="1750" b="0" i="0" u="none" strike="noStrike" kern="1200" cap="none" spc="0" normalizeH="0" baseline="0" noProof="0" dirty="0">
                <a:ln>
                  <a:noFill/>
                </a:ln>
                <a:solidFill>
                  <a:srgbClr val="2B4150"/>
                </a:solidFill>
                <a:effectLst/>
                <a:uLnTx/>
                <a:uFillTx/>
                <a:latin typeface="Source Sans Pro" pitchFamily="34" charset="0"/>
                <a:ea typeface="Source Sans Pro" pitchFamily="34" charset="-122"/>
                <a:cs typeface="Source Sans Pro" pitchFamily="34" charset="-120"/>
              </a:rPr>
              <a:t> του ατόμου</a:t>
            </a:r>
            <a:r>
              <a:rPr kumimoji="0" lang="en-US" sz="1750" b="0" i="0" u="none" strike="noStrike" kern="1200" cap="none" spc="0" normalizeH="0" baseline="0" noProof="0" dirty="0">
                <a:ln>
                  <a:noFill/>
                </a:ln>
                <a:solidFill>
                  <a:srgbClr val="2B4150"/>
                </a:solidFill>
                <a:effectLst/>
                <a:uLnTx/>
                <a:uFillTx/>
                <a:latin typeface="Source Sans Pro" pitchFamily="34" charset="0"/>
                <a:ea typeface="Source Sans Pro" pitchFamily="34" charset="-122"/>
                <a:cs typeface="Source Sans Pro" pitchFamily="34" charset="-120"/>
              </a:rPr>
              <a:t> με ένα έθνος.</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hape 2"/>
          <p:cNvSpPr/>
          <p:nvPr/>
        </p:nvSpPr>
        <p:spPr>
          <a:xfrm>
            <a:off x="793790" y="5838468"/>
            <a:ext cx="362903" cy="362903"/>
          </a:xfrm>
          <a:prstGeom prst="roundRect">
            <a:avLst>
              <a:gd name="adj" fmla="val 25194296"/>
            </a:avLst>
          </a:prstGeom>
          <a:solidFill>
            <a:srgbClr val="124B62"/>
          </a:solidFill>
          <a:ln w="7620">
            <a:solidFill>
              <a:srgbClr val="FFFFFF"/>
            </a:solidFill>
            <a:prstDash val="solid"/>
          </a:ln>
        </p:spPr>
      </p:sp>
      <p:sp>
        <p:nvSpPr>
          <p:cNvPr id="6" name="Text 3"/>
          <p:cNvSpPr/>
          <p:nvPr/>
        </p:nvSpPr>
        <p:spPr>
          <a:xfrm>
            <a:off x="913567" y="5971103"/>
            <a:ext cx="123230" cy="97512"/>
          </a:xfrm>
          <a:prstGeom prst="rect">
            <a:avLst/>
          </a:prstGeom>
          <a:noFill/>
          <a:ln/>
        </p:spPr>
        <p:txBody>
          <a:bodyPr wrap="none" lIns="0" tIns="0" rIns="0" bIns="0" rtlCol="0" anchor="t"/>
          <a:lstStyle/>
          <a:p>
            <a:pPr marL="0" marR="0" lvl="0" indent="0" algn="ctr" defTabSz="914400" rtl="0" eaLnBrk="1" fontAlgn="auto" latinLnBrk="0" hangingPunct="1">
              <a:lnSpc>
                <a:spcPts val="75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Source Sans Pro Medium" pitchFamily="34" charset="0"/>
                <a:ea typeface="Source Sans Pro Medium" pitchFamily="34" charset="-122"/>
                <a:cs typeface="Source Sans Pro Medium" pitchFamily="34" charset="-120"/>
              </a:rPr>
              <a:t>TM</a:t>
            </a:r>
            <a:endPar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1270040" y="5821561"/>
            <a:ext cx="1938576" cy="396835"/>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B4150"/>
                </a:solidFill>
                <a:effectLst/>
                <a:uLnTx/>
                <a:uFillTx/>
                <a:latin typeface="Source Sans Pro Bold" pitchFamily="34" charset="0"/>
                <a:ea typeface="Source Sans Pro Bold" pitchFamily="34" charset="-122"/>
                <a:cs typeface="Source Sans Pro Bold" pitchFamily="34" charset="-120"/>
              </a:rPr>
              <a:t>by Tania Morias</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4090749"/>
            <a:ext cx="6235779"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124E73"/>
                </a:solidFill>
                <a:effectLst/>
                <a:uLnTx/>
                <a:uFillTx/>
                <a:latin typeface="MuseoModerno Medium" pitchFamily="34" charset="0"/>
                <a:ea typeface="MuseoModerno Medium" pitchFamily="34" charset="-122"/>
                <a:cs typeface="MuseoModerno Medium" pitchFamily="34" charset="-120"/>
              </a:rPr>
              <a:t>Σημασία της Ιθαγένειας</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793790" y="5394841"/>
            <a:ext cx="510302" cy="510302"/>
          </a:xfrm>
          <a:prstGeom prst="roundRect">
            <a:avLst>
              <a:gd name="adj" fmla="val 6667"/>
            </a:avLst>
          </a:prstGeom>
          <a:solidFill>
            <a:srgbClr val="F3EEE3"/>
          </a:solidFill>
          <a:ln/>
        </p:spPr>
      </p:sp>
      <p:sp>
        <p:nvSpPr>
          <p:cNvPr id="5" name="Text 2"/>
          <p:cNvSpPr/>
          <p:nvPr/>
        </p:nvSpPr>
        <p:spPr>
          <a:xfrm>
            <a:off x="969169" y="5479852"/>
            <a:ext cx="159544"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dirty="0">
                <a:ln>
                  <a:noFill/>
                </a:ln>
                <a:solidFill>
                  <a:srgbClr val="2B4150"/>
                </a:solidFill>
                <a:effectLst/>
                <a:uLnTx/>
                <a:uFillTx/>
                <a:latin typeface="MuseoModerno Medium" pitchFamily="34" charset="0"/>
                <a:ea typeface="MuseoModerno Medium" pitchFamily="34" charset="-122"/>
                <a:cs typeface="MuseoModerno Medium" pitchFamily="34" charset="-120"/>
              </a:rPr>
              <a:t>1</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1530906" y="5394841"/>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B4150"/>
                </a:solidFill>
                <a:effectLst/>
                <a:uLnTx/>
                <a:uFillTx/>
                <a:latin typeface="MuseoModerno Medium" pitchFamily="34" charset="0"/>
                <a:ea typeface="MuseoModerno Medium" pitchFamily="34" charset="-122"/>
                <a:cs typeface="MuseoModerno Medium" pitchFamily="34" charset="-120"/>
              </a:rPr>
              <a:t>Για το Άτομο</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1530906" y="5885259"/>
            <a:ext cx="3459242"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B4150"/>
                </a:solidFill>
                <a:effectLst/>
                <a:uLnTx/>
                <a:uFillTx/>
                <a:latin typeface="Source Sans Pro" pitchFamily="34" charset="0"/>
                <a:ea typeface="Source Sans Pro" pitchFamily="34" charset="-122"/>
                <a:cs typeface="Source Sans Pro" pitchFamily="34" charset="-120"/>
              </a:rPr>
              <a:t>Καθορίζει την ιδιότητα του πολίτη ή του αλλοδαπού.</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5"/>
          <p:cNvSpPr/>
          <p:nvPr/>
        </p:nvSpPr>
        <p:spPr>
          <a:xfrm>
            <a:off x="5216962" y="5394841"/>
            <a:ext cx="510302" cy="510302"/>
          </a:xfrm>
          <a:prstGeom prst="roundRect">
            <a:avLst>
              <a:gd name="adj" fmla="val 6667"/>
            </a:avLst>
          </a:prstGeom>
          <a:solidFill>
            <a:srgbClr val="F3EEE3"/>
          </a:solidFill>
          <a:ln/>
        </p:spPr>
      </p:sp>
      <p:sp>
        <p:nvSpPr>
          <p:cNvPr id="9" name="Text 6"/>
          <p:cNvSpPr/>
          <p:nvPr/>
        </p:nvSpPr>
        <p:spPr>
          <a:xfrm>
            <a:off x="5377458" y="5479852"/>
            <a:ext cx="189190"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dirty="0">
                <a:ln>
                  <a:noFill/>
                </a:ln>
                <a:solidFill>
                  <a:srgbClr val="2B4150"/>
                </a:solidFill>
                <a:effectLst/>
                <a:uLnTx/>
                <a:uFillTx/>
                <a:latin typeface="MuseoModerno Medium" pitchFamily="34" charset="0"/>
                <a:ea typeface="MuseoModerno Medium" pitchFamily="34" charset="-122"/>
                <a:cs typeface="MuseoModerno Medium" pitchFamily="34" charset="-120"/>
              </a:rPr>
              <a:t>2</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7"/>
          <p:cNvSpPr/>
          <p:nvPr/>
        </p:nvSpPr>
        <p:spPr>
          <a:xfrm>
            <a:off x="5954078" y="5394841"/>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B4150"/>
                </a:solidFill>
                <a:effectLst/>
                <a:uLnTx/>
                <a:uFillTx/>
                <a:latin typeface="MuseoModerno Medium" pitchFamily="34" charset="0"/>
                <a:ea typeface="MuseoModerno Medium" pitchFamily="34" charset="-122"/>
                <a:cs typeface="MuseoModerno Medium" pitchFamily="34" charset="-120"/>
              </a:rPr>
              <a:t>Για το Κράτος</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8"/>
          <p:cNvSpPr/>
          <p:nvPr/>
        </p:nvSpPr>
        <p:spPr>
          <a:xfrm>
            <a:off x="5954078" y="5885259"/>
            <a:ext cx="3459242"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B4150"/>
                </a:solidFill>
                <a:effectLst/>
                <a:uLnTx/>
                <a:uFillTx/>
                <a:latin typeface="Source Sans Pro" pitchFamily="34" charset="0"/>
                <a:ea typeface="Source Sans Pro" pitchFamily="34" charset="-122"/>
                <a:cs typeface="Source Sans Pro" pitchFamily="34" charset="-120"/>
              </a:rPr>
              <a:t>Ορίζει τους ημεδαπούς και τους αλλοδαπούς.</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9"/>
          <p:cNvSpPr/>
          <p:nvPr/>
        </p:nvSpPr>
        <p:spPr>
          <a:xfrm>
            <a:off x="9640133" y="5394841"/>
            <a:ext cx="510302" cy="510302"/>
          </a:xfrm>
          <a:prstGeom prst="roundRect">
            <a:avLst>
              <a:gd name="adj" fmla="val 6667"/>
            </a:avLst>
          </a:prstGeom>
          <a:solidFill>
            <a:srgbClr val="F3EEE3"/>
          </a:solidFill>
          <a:ln/>
        </p:spPr>
      </p:sp>
      <p:sp>
        <p:nvSpPr>
          <p:cNvPr id="13" name="Text 10"/>
          <p:cNvSpPr/>
          <p:nvPr/>
        </p:nvSpPr>
        <p:spPr>
          <a:xfrm>
            <a:off x="9799677" y="5479852"/>
            <a:ext cx="191214"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dirty="0">
                <a:ln>
                  <a:noFill/>
                </a:ln>
                <a:solidFill>
                  <a:srgbClr val="2B4150"/>
                </a:solidFill>
                <a:effectLst/>
                <a:uLnTx/>
                <a:uFillTx/>
                <a:latin typeface="MuseoModerno Medium" pitchFamily="34" charset="0"/>
                <a:ea typeface="MuseoModerno Medium" pitchFamily="34" charset="-122"/>
                <a:cs typeface="MuseoModerno Medium" pitchFamily="34" charset="-120"/>
              </a:rPr>
              <a:t>3</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1"/>
          <p:cNvSpPr/>
          <p:nvPr/>
        </p:nvSpPr>
        <p:spPr>
          <a:xfrm>
            <a:off x="10377249" y="5394841"/>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B4150"/>
                </a:solidFill>
                <a:effectLst/>
                <a:uLnTx/>
                <a:uFillTx/>
                <a:latin typeface="MuseoModerno Medium" pitchFamily="34" charset="0"/>
                <a:ea typeface="MuseoModerno Medium" pitchFamily="34" charset="-122"/>
                <a:cs typeface="MuseoModerno Medium" pitchFamily="34" charset="-120"/>
              </a:rPr>
              <a:t>Διαφορές</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2"/>
          <p:cNvSpPr/>
          <p:nvPr/>
        </p:nvSpPr>
        <p:spPr>
          <a:xfrm>
            <a:off x="10377249" y="5885259"/>
            <a:ext cx="3459242"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B4150"/>
                </a:solidFill>
                <a:effectLst/>
                <a:uLnTx/>
                <a:uFillTx/>
                <a:latin typeface="Source Sans Pro" pitchFamily="34" charset="0"/>
                <a:ea typeface="Source Sans Pro" pitchFamily="34" charset="-122"/>
                <a:cs typeface="Source Sans Pro" pitchFamily="34" charset="-120"/>
              </a:rPr>
              <a:t>Στην Ελλάδα, οι αλλοδαποί δεν έχουν πολιτικά δικαιώματα ή υποχρεώσεις όπως η στράτευση.</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721412"/>
            <a:ext cx="7971949"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124E73"/>
                </a:solidFill>
                <a:effectLst/>
                <a:uLnTx/>
                <a:uFillTx/>
                <a:latin typeface="MuseoModerno Medium" pitchFamily="34" charset="0"/>
                <a:ea typeface="MuseoModerno Medium" pitchFamily="34" charset="-122"/>
                <a:cs typeface="MuseoModerno Medium" pitchFamily="34" charset="-120"/>
              </a:rPr>
              <a:t>Τρόποι Απόκτησης Ιθαγένειας</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93790" y="3997166"/>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24E73"/>
                </a:solidFill>
                <a:effectLst/>
                <a:uLnTx/>
                <a:uFillTx/>
                <a:latin typeface="MuseoModerno Medium" pitchFamily="34" charset="0"/>
                <a:ea typeface="MuseoModerno Medium" pitchFamily="34" charset="-122"/>
                <a:cs typeface="MuseoModerno Medium" pitchFamily="34" charset="-120"/>
              </a:rPr>
              <a:t>Ius Sanguinis</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793790" y="4578310"/>
            <a:ext cx="3978116"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B4150"/>
                </a:solidFill>
                <a:effectLst/>
                <a:uLnTx/>
                <a:uFillTx/>
                <a:latin typeface="Source Sans Pro" pitchFamily="34" charset="0"/>
                <a:ea typeface="Source Sans Pro" pitchFamily="34" charset="-122"/>
                <a:cs typeface="Source Sans Pro" pitchFamily="34" charset="-120"/>
              </a:rPr>
              <a:t>Απόκτηση ιθαγένειας βάσει συγγένειας εξ αίματος, ανεξάρτητα από τόπο γέννησης.</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5332928" y="3997166"/>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24E73"/>
                </a:solidFill>
                <a:effectLst/>
                <a:uLnTx/>
                <a:uFillTx/>
                <a:latin typeface="MuseoModerno Medium" pitchFamily="34" charset="0"/>
                <a:ea typeface="MuseoModerno Medium" pitchFamily="34" charset="-122"/>
                <a:cs typeface="MuseoModerno Medium" pitchFamily="34" charset="-120"/>
              </a:rPr>
              <a:t>Ius Soli</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5332928" y="4578310"/>
            <a:ext cx="3978116"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B4150"/>
                </a:solidFill>
                <a:effectLst/>
                <a:uLnTx/>
                <a:uFillTx/>
                <a:latin typeface="Source Sans Pro" pitchFamily="34" charset="0"/>
                <a:ea typeface="Source Sans Pro" pitchFamily="34" charset="-122"/>
                <a:cs typeface="Source Sans Pro" pitchFamily="34" charset="-120"/>
              </a:rPr>
              <a:t>Απόκτηση ιθαγένειας βάσει του τόπου γέννησης.</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5"/>
          <p:cNvSpPr/>
          <p:nvPr/>
        </p:nvSpPr>
        <p:spPr>
          <a:xfrm>
            <a:off x="9872067" y="3997166"/>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24E73"/>
                </a:solidFill>
                <a:effectLst/>
                <a:uLnTx/>
                <a:uFillTx/>
                <a:latin typeface="MuseoModerno Medium" pitchFamily="34" charset="0"/>
                <a:ea typeface="MuseoModerno Medium" pitchFamily="34" charset="-122"/>
                <a:cs typeface="MuseoModerno Medium" pitchFamily="34" charset="-120"/>
              </a:rPr>
              <a:t>Ελληνική Πρακτική</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9872067" y="4578310"/>
            <a:ext cx="3978116"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B4150"/>
                </a:solidFill>
                <a:effectLst/>
                <a:uLnTx/>
                <a:uFillTx/>
                <a:latin typeface="Source Sans Pro" pitchFamily="34" charset="0"/>
                <a:ea typeface="Source Sans Pro" pitchFamily="34" charset="-122"/>
                <a:cs typeface="Source Sans Pro" pitchFamily="34" charset="-120"/>
              </a:rPr>
              <a:t>Η Ελλάδα χρησιμοποιεί και τους δύο τρόπους απόκτησης ιθαγένειας.</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280190" y="893088"/>
            <a:ext cx="7556421" cy="1417558"/>
          </a:xfrm>
          <a:prstGeom prst="rect">
            <a:avLst/>
          </a:prstGeom>
          <a:noFill/>
          <a:ln/>
        </p:spPr>
        <p:txBody>
          <a:bodyPr wrap="squar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dirty="0">
                <a:ln>
                  <a:noFill/>
                </a:ln>
                <a:solidFill>
                  <a:srgbClr val="231971"/>
                </a:solidFill>
                <a:effectLst/>
                <a:uLnTx/>
                <a:uFillTx/>
                <a:latin typeface="Outfit Extra Bold" pitchFamily="34" charset="0"/>
                <a:ea typeface="Outfit Extra Bold" pitchFamily="34" charset="-122"/>
                <a:cs typeface="Outfit Extra Bold" pitchFamily="34" charset="-120"/>
              </a:rPr>
              <a:t>Απόκτηση Ιθαγένειας με τη Γέννηση</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6280190" y="2650808"/>
            <a:ext cx="3664863" cy="2773799"/>
          </a:xfrm>
          <a:prstGeom prst="roundRect">
            <a:avLst>
              <a:gd name="adj" fmla="val 3435"/>
            </a:avLst>
          </a:prstGeom>
          <a:solidFill>
            <a:srgbClr val="E9E6FA"/>
          </a:solidFill>
          <a:ln w="7620">
            <a:solidFill>
              <a:srgbClr val="BDB8DF"/>
            </a:solidFill>
            <a:prstDash val="solid"/>
          </a:ln>
        </p:spPr>
      </p:sp>
      <p:sp>
        <p:nvSpPr>
          <p:cNvPr id="5" name="Text 2"/>
          <p:cNvSpPr/>
          <p:nvPr/>
        </p:nvSpPr>
        <p:spPr>
          <a:xfrm>
            <a:off x="6514624" y="2885242"/>
            <a:ext cx="3195995" cy="708660"/>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A2742"/>
                </a:solidFill>
                <a:effectLst/>
                <a:uLnTx/>
                <a:uFillTx/>
                <a:latin typeface="Outfit Extra Bold" pitchFamily="34" charset="0"/>
                <a:ea typeface="Outfit Extra Bold" pitchFamily="34" charset="-122"/>
                <a:cs typeface="Outfit Extra Bold" pitchFamily="34" charset="-120"/>
              </a:rPr>
              <a:t>Γέννηση από Έλληνα Γονέα</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6514624" y="3729990"/>
            <a:ext cx="3195995"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A2742"/>
                </a:solidFill>
                <a:effectLst/>
                <a:uLnTx/>
                <a:uFillTx/>
                <a:latin typeface="Arimo" pitchFamily="34" charset="0"/>
                <a:ea typeface="Arimo" pitchFamily="34" charset="-122"/>
                <a:cs typeface="Arimo" pitchFamily="34" charset="-120"/>
              </a:rPr>
              <a:t>Το τέκνο Έλληνα ή Ελληνίδας αποκτά αυτόματα την Ελληνική Ιθαγένεια από τη γέννησή του.</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hape 4"/>
          <p:cNvSpPr/>
          <p:nvPr/>
        </p:nvSpPr>
        <p:spPr>
          <a:xfrm>
            <a:off x="10171867" y="2650808"/>
            <a:ext cx="3664863" cy="2773799"/>
          </a:xfrm>
          <a:prstGeom prst="roundRect">
            <a:avLst>
              <a:gd name="adj" fmla="val 3435"/>
            </a:avLst>
          </a:prstGeom>
          <a:solidFill>
            <a:srgbClr val="E9E6FA"/>
          </a:solidFill>
          <a:ln w="7620">
            <a:solidFill>
              <a:srgbClr val="BDB8DF"/>
            </a:solidFill>
            <a:prstDash val="solid"/>
          </a:ln>
        </p:spPr>
      </p:sp>
      <p:sp>
        <p:nvSpPr>
          <p:cNvPr id="8" name="Text 5"/>
          <p:cNvSpPr/>
          <p:nvPr/>
        </p:nvSpPr>
        <p:spPr>
          <a:xfrm>
            <a:off x="10406301" y="2885242"/>
            <a:ext cx="3057882"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A2742"/>
                </a:solidFill>
                <a:effectLst/>
                <a:uLnTx/>
                <a:uFillTx/>
                <a:latin typeface="Outfit Extra Bold" pitchFamily="34" charset="0"/>
                <a:ea typeface="Outfit Extra Bold" pitchFamily="34" charset="-122"/>
                <a:cs typeface="Outfit Extra Bold" pitchFamily="34" charset="-120"/>
              </a:rPr>
              <a:t>Γέννηση στην Ελλάδα</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6"/>
          <p:cNvSpPr/>
          <p:nvPr/>
        </p:nvSpPr>
        <p:spPr>
          <a:xfrm>
            <a:off x="10406301" y="3375660"/>
            <a:ext cx="3195995" cy="181451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A2742"/>
                </a:solidFill>
                <a:effectLst/>
                <a:uLnTx/>
                <a:uFillTx/>
                <a:latin typeface="Arimo" pitchFamily="34" charset="0"/>
                <a:ea typeface="Arimo" pitchFamily="34" charset="-122"/>
                <a:cs typeface="Arimo" pitchFamily="34" charset="-120"/>
              </a:rPr>
              <a:t>Όποιος γεννιέται σε ελληνικό έδαφος αποκτά την Ελληνική Ιθαγένεια εάν ένας από τους γονείς του έχει γεννηθεί και κατοικεί μόνιμα στην Ελλάδα.</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7"/>
          <p:cNvSpPr/>
          <p:nvPr/>
        </p:nvSpPr>
        <p:spPr>
          <a:xfrm>
            <a:off x="6280190" y="5651421"/>
            <a:ext cx="7556421" cy="1685092"/>
          </a:xfrm>
          <a:prstGeom prst="roundRect">
            <a:avLst>
              <a:gd name="adj" fmla="val 5654"/>
            </a:avLst>
          </a:prstGeom>
          <a:solidFill>
            <a:srgbClr val="E9E6FA"/>
          </a:solidFill>
          <a:ln w="7620">
            <a:solidFill>
              <a:srgbClr val="BDB8DF"/>
            </a:solidFill>
            <a:prstDash val="solid"/>
          </a:ln>
        </p:spPr>
      </p:sp>
      <p:sp>
        <p:nvSpPr>
          <p:cNvPr id="11" name="Text 8"/>
          <p:cNvSpPr/>
          <p:nvPr/>
        </p:nvSpPr>
        <p:spPr>
          <a:xfrm>
            <a:off x="6514624" y="5885855"/>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A2742"/>
                </a:solidFill>
                <a:effectLst/>
                <a:uLnTx/>
                <a:uFillTx/>
                <a:latin typeface="Outfit Extra Bold" pitchFamily="34" charset="0"/>
                <a:ea typeface="Outfit Extra Bold" pitchFamily="34" charset="-122"/>
                <a:cs typeface="Outfit Extra Bold" pitchFamily="34" charset="-120"/>
              </a:rPr>
              <a:t>Άγνωστη Ιθαγένεια</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9"/>
          <p:cNvSpPr/>
          <p:nvPr/>
        </p:nvSpPr>
        <p:spPr>
          <a:xfrm>
            <a:off x="6514624" y="6376273"/>
            <a:ext cx="7087553"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A2742"/>
                </a:solidFill>
                <a:effectLst/>
                <a:uLnTx/>
                <a:uFillTx/>
                <a:latin typeface="Arimo" pitchFamily="34" charset="0"/>
                <a:ea typeface="Arimo" pitchFamily="34" charset="-122"/>
                <a:cs typeface="Arimo" pitchFamily="34" charset="-120"/>
              </a:rPr>
              <a:t>Η Ελληνική Ιθαγένεια αποκτάται επίσης αν το παιδί δεν αποκτά άλλη ιθαγένεια με τη γέννησή του ή είναι άγνωστης ιθαγένειας.</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Image 0" descr="preencoded.png">
            <a:extLst>
              <a:ext uri="{FF2B5EF4-FFF2-40B4-BE49-F238E27FC236}">
                <a16:creationId xmlns:a16="http://schemas.microsoft.com/office/drawing/2014/main" id="{8536EDA1-EE9F-4802-8379-EAEE11FAA3C2}"/>
              </a:ext>
            </a:extLst>
          </p:cNvPr>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641158"/>
            <a:ext cx="13042821" cy="1417558"/>
          </a:xfrm>
          <a:prstGeom prst="rect">
            <a:avLst/>
          </a:prstGeom>
          <a:noFill/>
          <a:ln/>
        </p:spPr>
        <p:txBody>
          <a:bodyPr wrap="squar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dirty="0">
                <a:ln>
                  <a:noFill/>
                </a:ln>
                <a:solidFill>
                  <a:srgbClr val="231971"/>
                </a:solidFill>
                <a:effectLst/>
                <a:uLnTx/>
                <a:uFillTx/>
                <a:latin typeface="Outfit Extra Bold" pitchFamily="34" charset="0"/>
                <a:ea typeface="Outfit Extra Bold" pitchFamily="34" charset="-122"/>
                <a:cs typeface="Outfit Extra Bold" pitchFamily="34" charset="-120"/>
              </a:rPr>
              <a:t>Απόκτηση Ιθαγένειας με Αναγνώριση και Υιοθεσία</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93790" y="3625691"/>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31971"/>
                </a:solidFill>
                <a:effectLst/>
                <a:uLnTx/>
                <a:uFillTx/>
                <a:latin typeface="Outfit Extra Bold" pitchFamily="34" charset="0"/>
                <a:ea typeface="Outfit Extra Bold" pitchFamily="34" charset="-122"/>
                <a:cs typeface="Outfit Extra Bold" pitchFamily="34" charset="-120"/>
              </a:rPr>
              <a:t>Αναγνώριση</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793790" y="4206835"/>
            <a:ext cx="6244709" cy="181451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A2742"/>
                </a:solidFill>
                <a:effectLst/>
                <a:uLnTx/>
                <a:uFillTx/>
                <a:latin typeface="Arimo" pitchFamily="34" charset="0"/>
                <a:ea typeface="Arimo" pitchFamily="34" charset="-122"/>
                <a:cs typeface="Arimo" pitchFamily="34" charset="-120"/>
              </a:rPr>
              <a:t>Αλλοδαπός που γεννήθηκε εκτός γάμου και αναγνωρίστηκε νόμιμα ως τέκνο Έλληνα αποκτά την Ελληνική Ιθαγένεια. Αυτό διασφαλίζει ότι τα παιδιά που έχουν έναν Έλληνα γονέα έχουν το δικαίωμα στην Ελληνική Ιθαγένεια, ανεξάρτητα από τις συνθήκες της γέννησής τους.</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7599521" y="3625691"/>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31971"/>
                </a:solidFill>
                <a:effectLst/>
                <a:uLnTx/>
                <a:uFillTx/>
                <a:latin typeface="Outfit Extra Bold" pitchFamily="34" charset="0"/>
                <a:ea typeface="Outfit Extra Bold" pitchFamily="34" charset="-122"/>
                <a:cs typeface="Outfit Extra Bold" pitchFamily="34" charset="-120"/>
              </a:rPr>
              <a:t>Υιοθεσία</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7599521" y="4206835"/>
            <a:ext cx="6244709" cy="217741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A2742"/>
                </a:solidFill>
                <a:effectLst/>
                <a:uLnTx/>
                <a:uFillTx/>
                <a:latin typeface="Arimo" pitchFamily="34" charset="0"/>
                <a:ea typeface="Arimo" pitchFamily="34" charset="-122"/>
                <a:cs typeface="Arimo" pitchFamily="34" charset="-120"/>
              </a:rPr>
              <a:t>Αλλοδαπός που υιοθετήθηκε πριν την ενηλικίωσή του ως τέκνο Έλληνα ή Ελληνίδας, γίνεται Έλληνας από τη στιγμή της υιοθεσίας. Αυτό επιτρέπει στα υιοθετημένα παιδιά να ενσωματωθούν πλήρως στην ελληνική κοινωνία και να απολαμβάνουν τα ίδια δικαιώματα με τα βιολογικά τέκνα Ελλήνων πολιτών.</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938</Words>
  <Application>Microsoft Office PowerPoint</Application>
  <PresentationFormat>Προσαρμογή</PresentationFormat>
  <Paragraphs>123</Paragraphs>
  <Slides>15</Slides>
  <Notes>15</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4</vt:i4>
      </vt:variant>
      <vt:variant>
        <vt:lpstr>Τίτλοι διαφανειών</vt:lpstr>
      </vt:variant>
      <vt:variant>
        <vt:i4>15</vt:i4>
      </vt:variant>
    </vt:vector>
  </HeadingPairs>
  <TitlesOfParts>
    <vt:vector size="21" baseType="lpstr">
      <vt:lpstr>Nunito Semi Bold</vt:lpstr>
      <vt:lpstr>PT Sans</vt:lpstr>
      <vt:lpstr>Office Theme</vt:lpstr>
      <vt:lpstr>1_Office Theme</vt:lpstr>
      <vt:lpstr>2_Office Theme</vt:lpstr>
      <vt:lpstr>3_Office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Θεανώ</cp:lastModifiedBy>
  <cp:revision>5</cp:revision>
  <dcterms:created xsi:type="dcterms:W3CDTF">2025-02-23T21:34:50Z</dcterms:created>
  <dcterms:modified xsi:type="dcterms:W3CDTF">2025-02-23T22:00:23Z</dcterms:modified>
</cp:coreProperties>
</file>