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4" r:id="rId2"/>
    <p:sldMasterId id="2147483660" r:id="rId3"/>
    <p:sldMasterId id="2147483666" r:id="rId4"/>
  </p:sldMasterIdLst>
  <p:notesMasterIdLst>
    <p:notesMasterId r:id="rId19"/>
  </p:notesMasterIdLst>
  <p:sldIdLst>
    <p:sldId id="256" r:id="rId5"/>
    <p:sldId id="257" r:id="rId6"/>
    <p:sldId id="258" r:id="rId7"/>
    <p:sldId id="260" r:id="rId8"/>
    <p:sldId id="259" r:id="rId9"/>
    <p:sldId id="261" r:id="rId10"/>
    <p:sldId id="262" r:id="rId11"/>
    <p:sldId id="263" r:id="rId12"/>
    <p:sldId id="264" r:id="rId13"/>
    <p:sldId id="265" r:id="rId14"/>
    <p:sldId id="266" r:id="rId15"/>
    <p:sldId id="267" r:id="rId16"/>
    <p:sldId id="268" r:id="rId17"/>
    <p:sldId id="269" r:id="rId18"/>
  </p:sldIdLst>
  <p:sldSz cx="14630400" cy="8229600"/>
  <p:notesSz cx="8229600" cy="14630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5" d="100"/>
          <a:sy n="75" d="100"/>
        </p:scale>
        <p:origin x="5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32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2242A"/>
          </a:solidFill>
          <a:ln/>
        </p:spPr>
      </p:sp>
      <p:sp>
        <p:nvSpPr>
          <p:cNvPr id="3" name="Shape 1"/>
          <p:cNvSpPr/>
          <p:nvPr/>
        </p:nvSpPr>
        <p:spPr>
          <a:xfrm>
            <a:off x="0" y="0"/>
            <a:ext cx="14630400" cy="8229600"/>
          </a:xfrm>
          <a:prstGeom prst="rect">
            <a:avLst/>
          </a:prstGeom>
          <a:solidFill>
            <a:srgbClr val="292C32"/>
          </a:solidFill>
          <a:ln/>
        </p:spPr>
      </p:sp>
    </p:spTree>
    <p:extLst>
      <p:ext uri="{BB962C8B-B14F-4D97-AF65-F5344CB8AC3E}">
        <p14:creationId xmlns:p14="http://schemas.microsoft.com/office/powerpoint/2010/main" val="3424155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762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extLst>
      <p:ext uri="{BB962C8B-B14F-4D97-AF65-F5344CB8AC3E}">
        <p14:creationId xmlns:p14="http://schemas.microsoft.com/office/powerpoint/2010/main" val="2977218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extLst>
      <p:ext uri="{BB962C8B-B14F-4D97-AF65-F5344CB8AC3E}">
        <p14:creationId xmlns:p14="http://schemas.microsoft.com/office/powerpoint/2010/main" val="2149251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extLst>
      <p:ext uri="{BB962C8B-B14F-4D97-AF65-F5344CB8AC3E}">
        <p14:creationId xmlns:p14="http://schemas.microsoft.com/office/powerpoint/2010/main" val="1170626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extLst>
      <p:ext uri="{BB962C8B-B14F-4D97-AF65-F5344CB8AC3E}">
        <p14:creationId xmlns:p14="http://schemas.microsoft.com/office/powerpoint/2010/main" val="554555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730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extLst>
      <p:ext uri="{BB962C8B-B14F-4D97-AF65-F5344CB8AC3E}">
        <p14:creationId xmlns:p14="http://schemas.microsoft.com/office/powerpoint/2010/main" val="2078276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extLst>
      <p:ext uri="{BB962C8B-B14F-4D97-AF65-F5344CB8AC3E}">
        <p14:creationId xmlns:p14="http://schemas.microsoft.com/office/powerpoint/2010/main" val="328807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extLst>
      <p:ext uri="{BB962C8B-B14F-4D97-AF65-F5344CB8AC3E}">
        <p14:creationId xmlns:p14="http://schemas.microsoft.com/office/powerpoint/2010/main" val="2787061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extLst>
      <p:ext uri="{BB962C8B-B14F-4D97-AF65-F5344CB8AC3E}">
        <p14:creationId xmlns:p14="http://schemas.microsoft.com/office/powerpoint/2010/main" val="3866570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50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2242A"/>
          </a:solidFill>
          <a:ln/>
        </p:spPr>
      </p:sp>
      <p:sp>
        <p:nvSpPr>
          <p:cNvPr id="3" name="Shape 1"/>
          <p:cNvSpPr/>
          <p:nvPr/>
        </p:nvSpPr>
        <p:spPr>
          <a:xfrm>
            <a:off x="0" y="0"/>
            <a:ext cx="14630400" cy="8229600"/>
          </a:xfrm>
          <a:prstGeom prst="rect">
            <a:avLst/>
          </a:prstGeom>
          <a:solidFill>
            <a:srgbClr val="292C32"/>
          </a:solidFill>
          <a:ln/>
        </p:spPr>
      </p:sp>
    </p:spTree>
    <p:extLst>
      <p:ext uri="{BB962C8B-B14F-4D97-AF65-F5344CB8AC3E}">
        <p14:creationId xmlns:p14="http://schemas.microsoft.com/office/powerpoint/2010/main" val="3805032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2242A"/>
          </a:solidFill>
          <a:ln/>
        </p:spPr>
      </p:sp>
      <p:sp>
        <p:nvSpPr>
          <p:cNvPr id="3" name="Shape 1"/>
          <p:cNvSpPr/>
          <p:nvPr/>
        </p:nvSpPr>
        <p:spPr>
          <a:xfrm>
            <a:off x="0" y="0"/>
            <a:ext cx="14630400" cy="8229600"/>
          </a:xfrm>
          <a:prstGeom prst="rect">
            <a:avLst/>
          </a:prstGeom>
          <a:solidFill>
            <a:srgbClr val="292C32"/>
          </a:solidFill>
          <a:ln/>
        </p:spPr>
      </p:sp>
    </p:spTree>
    <p:extLst>
      <p:ext uri="{BB962C8B-B14F-4D97-AF65-F5344CB8AC3E}">
        <p14:creationId xmlns:p14="http://schemas.microsoft.com/office/powerpoint/2010/main" val="1754243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2242A"/>
          </a:solidFill>
          <a:ln/>
        </p:spPr>
      </p:sp>
      <p:sp>
        <p:nvSpPr>
          <p:cNvPr id="3" name="Shape 1"/>
          <p:cNvSpPr/>
          <p:nvPr/>
        </p:nvSpPr>
        <p:spPr>
          <a:xfrm>
            <a:off x="0" y="0"/>
            <a:ext cx="14630400" cy="8229600"/>
          </a:xfrm>
          <a:prstGeom prst="rect">
            <a:avLst/>
          </a:prstGeom>
          <a:solidFill>
            <a:srgbClr val="292C32"/>
          </a:solidFill>
          <a:ln/>
        </p:spPr>
      </p:sp>
    </p:spTree>
    <p:extLst>
      <p:ext uri="{BB962C8B-B14F-4D97-AF65-F5344CB8AC3E}">
        <p14:creationId xmlns:p14="http://schemas.microsoft.com/office/powerpoint/2010/main" val="40044366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18142"/>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08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13585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44709" y="1887974"/>
            <a:ext cx="7627382" cy="1425416"/>
          </a:xfrm>
          <a:prstGeom prst="rect">
            <a:avLst/>
          </a:prstGeom>
          <a:noFill/>
          <a:ln/>
        </p:spPr>
        <p:txBody>
          <a:bodyPr wrap="square" lIns="0" tIns="0" rIns="0" bIns="0" rtlCol="0" anchor="t"/>
          <a:lstStyle/>
          <a:p>
            <a:pPr marL="0" indent="0">
              <a:lnSpc>
                <a:spcPts val="5600"/>
              </a:lnSpc>
              <a:buNone/>
            </a:pPr>
            <a:r>
              <a:rPr lang="en-US" sz="4450" b="1" dirty="0">
                <a:solidFill>
                  <a:srgbClr val="7068F4"/>
                </a:solidFill>
                <a:latin typeface="Barlow Bold" pitchFamily="34" charset="0"/>
                <a:ea typeface="Barlow Bold" pitchFamily="34" charset="-122"/>
                <a:cs typeface="Barlow Bold" pitchFamily="34" charset="-120"/>
              </a:rPr>
              <a:t>Κατηγορίες και Αίτια της Μετανάστευσης</a:t>
            </a:r>
            <a:endParaRPr lang="en-US" sz="4450" dirty="0"/>
          </a:p>
        </p:txBody>
      </p:sp>
      <p:sp>
        <p:nvSpPr>
          <p:cNvPr id="4" name="Text 1"/>
          <p:cNvSpPr/>
          <p:nvPr/>
        </p:nvSpPr>
        <p:spPr>
          <a:xfrm>
            <a:off x="6244709" y="3638312"/>
            <a:ext cx="7627382" cy="2080260"/>
          </a:xfrm>
          <a:prstGeom prst="rect">
            <a:avLst/>
          </a:prstGeom>
          <a:noFill/>
          <a:ln/>
        </p:spPr>
        <p:txBody>
          <a:bodyPr wrap="square" lIns="0" tIns="0" rIns="0" bIns="0" rtlCol="0" anchor="t"/>
          <a:lstStyle/>
          <a:p>
            <a:pPr marL="0" indent="0">
              <a:lnSpc>
                <a:spcPts val="2700"/>
              </a:lnSpc>
              <a:buNone/>
            </a:pPr>
            <a:r>
              <a:rPr lang="en-US" sz="1700" dirty="0">
                <a:solidFill>
                  <a:srgbClr val="272525"/>
                </a:solidFill>
                <a:latin typeface="Montserrat" pitchFamily="34" charset="0"/>
                <a:ea typeface="Montserrat" pitchFamily="34" charset="-122"/>
                <a:cs typeface="Montserrat" pitchFamily="34" charset="-120"/>
              </a:rPr>
              <a:t>Η μετανάστευση είναι ένα πανάρχαιο φαινόμενο που χαρακτηρίζει κάθε ιστορική περίοδο. Οι άνθρωποι μετακινούνται για οικονομικούς, εκπαιδευτικούς και κοινωνικούς λόγους, αναζητώντας καλύτερες ευκαιρίες ζωής. Ένας κόσμος χωρίς μετανάστευση ανήκει στη σφαίρα της φαντασίας, καθώς η ανθρώπινη κινητικότητα είναι αναπόσπαστο κομμάτι της κοινωνικής εξέλιξης.</a:t>
            </a:r>
            <a:endParaRPr lang="en-US" sz="1700" dirty="0"/>
          </a:p>
        </p:txBody>
      </p:sp>
      <p:sp>
        <p:nvSpPr>
          <p:cNvPr id="5" name="Shape 2"/>
          <p:cNvSpPr/>
          <p:nvPr/>
        </p:nvSpPr>
        <p:spPr>
          <a:xfrm>
            <a:off x="6244709" y="5978485"/>
            <a:ext cx="346591" cy="346591"/>
          </a:xfrm>
          <a:prstGeom prst="roundRect">
            <a:avLst>
              <a:gd name="adj" fmla="val 26380043"/>
            </a:avLst>
          </a:prstGeom>
          <a:solidFill>
            <a:srgbClr val="124B62"/>
          </a:solidFill>
          <a:ln w="7620">
            <a:solidFill>
              <a:srgbClr val="FFFFFF"/>
            </a:solidFill>
            <a:prstDash val="solid"/>
          </a:ln>
        </p:spPr>
      </p:sp>
      <p:sp>
        <p:nvSpPr>
          <p:cNvPr id="6" name="Text 3"/>
          <p:cNvSpPr/>
          <p:nvPr/>
        </p:nvSpPr>
        <p:spPr>
          <a:xfrm>
            <a:off x="6342817" y="6103025"/>
            <a:ext cx="150376"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Montserrat Medium" pitchFamily="34" charset="0"/>
                <a:ea typeface="Montserrat Medium" pitchFamily="34" charset="-122"/>
                <a:cs typeface="Montserrat Medium" pitchFamily="34" charset="-120"/>
              </a:rPr>
              <a:t>TM</a:t>
            </a:r>
            <a:endParaRPr lang="en-US" sz="750" dirty="0"/>
          </a:p>
        </p:txBody>
      </p:sp>
      <p:sp>
        <p:nvSpPr>
          <p:cNvPr id="7" name="Text 4"/>
          <p:cNvSpPr/>
          <p:nvPr/>
        </p:nvSpPr>
        <p:spPr>
          <a:xfrm>
            <a:off x="6699528" y="5962293"/>
            <a:ext cx="2204442" cy="379214"/>
          </a:xfrm>
          <a:prstGeom prst="rect">
            <a:avLst/>
          </a:prstGeom>
          <a:noFill/>
          <a:ln/>
        </p:spPr>
        <p:txBody>
          <a:bodyPr wrap="none" lIns="0" tIns="0" rIns="0" bIns="0" rtlCol="0" anchor="t"/>
          <a:lstStyle/>
          <a:p>
            <a:pPr marL="0" indent="0" algn="l">
              <a:lnSpc>
                <a:spcPts val="2950"/>
              </a:lnSpc>
              <a:buNone/>
            </a:pPr>
            <a:r>
              <a:rPr lang="en-US" sz="2100" b="1" dirty="0">
                <a:solidFill>
                  <a:srgbClr val="272525"/>
                </a:solidFill>
                <a:latin typeface="Montserrat Bold" pitchFamily="34" charset="0"/>
                <a:ea typeface="Montserrat Bold" pitchFamily="34" charset="-122"/>
                <a:cs typeface="Montserrat Bold" pitchFamily="34" charset="-120"/>
              </a:rPr>
              <a:t>by Tania Morias</a:t>
            </a:r>
            <a:endParaRPr lang="en-US" sz="2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956191"/>
            <a:ext cx="7468553" cy="1408033"/>
          </a:xfrm>
          <a:prstGeom prst="rect">
            <a:avLst/>
          </a:prstGeom>
          <a:noFill/>
          <a:ln/>
        </p:spPr>
        <p:txBody>
          <a:bodyPr wrap="square" lIns="0" tIns="0" rIns="0" bIns="0" rtlCol="0" anchor="t"/>
          <a:lstStyle/>
          <a:p>
            <a:pPr marL="0" marR="0" lvl="0" indent="0" algn="l" defTabSz="914400" rtl="0" eaLnBrk="1" fontAlgn="auto" latinLnBrk="0" hangingPunct="1">
              <a:lnSpc>
                <a:spcPts val="55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F1E1E"/>
                </a:solidFill>
                <a:effectLst/>
                <a:uLnTx/>
                <a:uFillTx/>
                <a:latin typeface="Red Hat Text" pitchFamily="34" charset="0"/>
                <a:ea typeface="Red Hat Text" pitchFamily="34" charset="-122"/>
                <a:cs typeface="Red Hat Text" pitchFamily="34" charset="-120"/>
              </a:rPr>
              <a:t>Ιστορική Εξέλιξη του Όρου "Πρόσφυγας"</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6667857" y="2723198"/>
            <a:ext cx="30480" cy="4550212"/>
          </a:xfrm>
          <a:prstGeom prst="roundRect">
            <a:avLst>
              <a:gd name="adj" fmla="val 117806"/>
            </a:avLst>
          </a:prstGeom>
          <a:solidFill>
            <a:srgbClr val="D9CECE"/>
          </a:solidFill>
          <a:ln/>
        </p:spPr>
      </p:sp>
      <p:sp>
        <p:nvSpPr>
          <p:cNvPr id="5" name="Shape 2"/>
          <p:cNvSpPr/>
          <p:nvPr/>
        </p:nvSpPr>
        <p:spPr>
          <a:xfrm>
            <a:off x="6921877" y="3246358"/>
            <a:ext cx="837724" cy="30480"/>
          </a:xfrm>
          <a:prstGeom prst="roundRect">
            <a:avLst>
              <a:gd name="adj" fmla="val 117806"/>
            </a:avLst>
          </a:prstGeom>
          <a:solidFill>
            <a:srgbClr val="D9CECE"/>
          </a:solidFill>
          <a:ln/>
        </p:spPr>
      </p:sp>
      <p:sp>
        <p:nvSpPr>
          <p:cNvPr id="6" name="Shape 3"/>
          <p:cNvSpPr/>
          <p:nvPr/>
        </p:nvSpPr>
        <p:spPr>
          <a:xfrm>
            <a:off x="6413837" y="2992398"/>
            <a:ext cx="538520" cy="538520"/>
          </a:xfrm>
          <a:prstGeom prst="roundRect">
            <a:avLst>
              <a:gd name="adj" fmla="val 6668"/>
            </a:avLst>
          </a:prstGeom>
          <a:solidFill>
            <a:srgbClr val="F3E8E8"/>
          </a:solidFill>
          <a:ln/>
        </p:spPr>
      </p:sp>
      <p:sp>
        <p:nvSpPr>
          <p:cNvPr id="7" name="Text 4"/>
          <p:cNvSpPr/>
          <p:nvPr/>
        </p:nvSpPr>
        <p:spPr>
          <a:xfrm>
            <a:off x="6631126" y="3092648"/>
            <a:ext cx="103823" cy="337899"/>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dirty="0">
                <a:ln>
                  <a:noFill/>
                </a:ln>
                <a:solidFill>
                  <a:srgbClr val="3B3535"/>
                </a:solidFill>
                <a:effectLst/>
                <a:uLnTx/>
                <a:uFillTx/>
                <a:latin typeface="Red Hat Text" pitchFamily="34" charset="0"/>
                <a:ea typeface="Red Hat Text" pitchFamily="34" charset="-122"/>
                <a:cs typeface="Red Hat Text" pitchFamily="34" charset="-120"/>
              </a:rPr>
              <a:t>1</a:t>
            </a:r>
            <a:endPar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5"/>
          <p:cNvSpPr/>
          <p:nvPr/>
        </p:nvSpPr>
        <p:spPr>
          <a:xfrm>
            <a:off x="7999690" y="2962513"/>
            <a:ext cx="4099560"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B3535"/>
                </a:solidFill>
                <a:effectLst/>
                <a:uLnTx/>
                <a:uFillTx/>
                <a:latin typeface="Red Hat Text" pitchFamily="34" charset="0"/>
                <a:ea typeface="Red Hat Text" pitchFamily="34" charset="-122"/>
                <a:cs typeface="Red Hat Text" pitchFamily="34" charset="-120"/>
              </a:rPr>
              <a:t>Μετά τον Α' Παγκόσμιο Πόλεμο</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6"/>
          <p:cNvSpPr/>
          <p:nvPr/>
        </p:nvSpPr>
        <p:spPr>
          <a:xfrm>
            <a:off x="7999690" y="3458051"/>
            <a:ext cx="5792986" cy="383024"/>
          </a:xfrm>
          <a:prstGeom prst="rect">
            <a:avLst/>
          </a:prstGeom>
          <a:noFill/>
          <a:ln/>
        </p:spPr>
        <p:txBody>
          <a:bodyPr wrap="non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3B3535"/>
                </a:solidFill>
                <a:effectLst/>
                <a:uLnTx/>
                <a:uFillTx/>
                <a:latin typeface="Roboto Light" pitchFamily="34" charset="0"/>
                <a:ea typeface="Roboto Light" pitchFamily="34" charset="-122"/>
                <a:cs typeface="Roboto Light" pitchFamily="34" charset="-120"/>
              </a:rPr>
              <a:t>Άτομα που εκδιώχθηκαν λόγω πολέμων</a:t>
            </a:r>
            <a:endParaRPr kumimoji="0" lang="en-US" sz="1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hape 7"/>
          <p:cNvSpPr/>
          <p:nvPr/>
        </p:nvSpPr>
        <p:spPr>
          <a:xfrm>
            <a:off x="6921877" y="4842867"/>
            <a:ext cx="837724" cy="30480"/>
          </a:xfrm>
          <a:prstGeom prst="roundRect">
            <a:avLst>
              <a:gd name="adj" fmla="val 117806"/>
            </a:avLst>
          </a:prstGeom>
          <a:solidFill>
            <a:srgbClr val="D9CECE"/>
          </a:solidFill>
          <a:ln/>
        </p:spPr>
      </p:sp>
      <p:sp>
        <p:nvSpPr>
          <p:cNvPr id="11" name="Shape 8"/>
          <p:cNvSpPr/>
          <p:nvPr/>
        </p:nvSpPr>
        <p:spPr>
          <a:xfrm>
            <a:off x="6413837" y="4588907"/>
            <a:ext cx="538520" cy="538520"/>
          </a:xfrm>
          <a:prstGeom prst="roundRect">
            <a:avLst>
              <a:gd name="adj" fmla="val 6668"/>
            </a:avLst>
          </a:prstGeom>
          <a:solidFill>
            <a:srgbClr val="F3E8E8"/>
          </a:solidFill>
          <a:ln/>
        </p:spPr>
      </p:sp>
      <p:sp>
        <p:nvSpPr>
          <p:cNvPr id="12" name="Text 9"/>
          <p:cNvSpPr/>
          <p:nvPr/>
        </p:nvSpPr>
        <p:spPr>
          <a:xfrm>
            <a:off x="6581715" y="4689158"/>
            <a:ext cx="202763" cy="337899"/>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dirty="0">
                <a:ln>
                  <a:noFill/>
                </a:ln>
                <a:solidFill>
                  <a:srgbClr val="3B3535"/>
                </a:solidFill>
                <a:effectLst/>
                <a:uLnTx/>
                <a:uFillTx/>
                <a:latin typeface="Red Hat Text" pitchFamily="34" charset="0"/>
                <a:ea typeface="Red Hat Text" pitchFamily="34" charset="-122"/>
                <a:cs typeface="Red Hat Text" pitchFamily="34" charset="-120"/>
              </a:rPr>
              <a:t>2</a:t>
            </a:r>
            <a:endPar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10"/>
          <p:cNvSpPr/>
          <p:nvPr/>
        </p:nvSpPr>
        <p:spPr>
          <a:xfrm>
            <a:off x="7999690" y="4559022"/>
            <a:ext cx="4103370"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B3535"/>
                </a:solidFill>
                <a:effectLst/>
                <a:uLnTx/>
                <a:uFillTx/>
                <a:latin typeface="Red Hat Text" pitchFamily="34" charset="0"/>
                <a:ea typeface="Red Hat Text" pitchFamily="34" charset="-122"/>
                <a:cs typeface="Red Hat Text" pitchFamily="34" charset="-120"/>
              </a:rPr>
              <a:t>Μετά τον Β' Παγκόσμιο Πόλεμο</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1"/>
          <p:cNvSpPr/>
          <p:nvPr/>
        </p:nvSpPr>
        <p:spPr>
          <a:xfrm>
            <a:off x="7999690" y="5054560"/>
            <a:ext cx="5792986" cy="383024"/>
          </a:xfrm>
          <a:prstGeom prst="rect">
            <a:avLst/>
          </a:prstGeom>
          <a:noFill/>
          <a:ln/>
        </p:spPr>
        <p:txBody>
          <a:bodyPr wrap="non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3B3535"/>
                </a:solidFill>
                <a:effectLst/>
                <a:uLnTx/>
                <a:uFillTx/>
                <a:latin typeface="Roboto Light" pitchFamily="34" charset="0"/>
                <a:ea typeface="Roboto Light" pitchFamily="34" charset="-122"/>
                <a:cs typeface="Roboto Light" pitchFamily="34" charset="-120"/>
              </a:rPr>
              <a:t>Διωκόμενοι για πολιτικούς, εθνικούς λόγους</a:t>
            </a:r>
            <a:endParaRPr kumimoji="0" lang="en-US" sz="1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2"/>
          <p:cNvSpPr/>
          <p:nvPr/>
        </p:nvSpPr>
        <p:spPr>
          <a:xfrm>
            <a:off x="6921877" y="6439376"/>
            <a:ext cx="837724" cy="30480"/>
          </a:xfrm>
          <a:prstGeom prst="roundRect">
            <a:avLst>
              <a:gd name="adj" fmla="val 117806"/>
            </a:avLst>
          </a:prstGeom>
          <a:solidFill>
            <a:srgbClr val="D9CECE"/>
          </a:solidFill>
          <a:ln/>
        </p:spPr>
      </p:sp>
      <p:sp>
        <p:nvSpPr>
          <p:cNvPr id="16" name="Shape 13"/>
          <p:cNvSpPr/>
          <p:nvPr/>
        </p:nvSpPr>
        <p:spPr>
          <a:xfrm>
            <a:off x="6413837" y="6185416"/>
            <a:ext cx="538520" cy="538520"/>
          </a:xfrm>
          <a:prstGeom prst="roundRect">
            <a:avLst>
              <a:gd name="adj" fmla="val 6668"/>
            </a:avLst>
          </a:prstGeom>
          <a:solidFill>
            <a:srgbClr val="F3E8E8"/>
          </a:solidFill>
          <a:ln/>
        </p:spPr>
      </p:sp>
      <p:sp>
        <p:nvSpPr>
          <p:cNvPr id="17" name="Text 14"/>
          <p:cNvSpPr/>
          <p:nvPr/>
        </p:nvSpPr>
        <p:spPr>
          <a:xfrm>
            <a:off x="6581715" y="6285667"/>
            <a:ext cx="202763" cy="337899"/>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dirty="0">
                <a:ln>
                  <a:noFill/>
                </a:ln>
                <a:solidFill>
                  <a:srgbClr val="3B3535"/>
                </a:solidFill>
                <a:effectLst/>
                <a:uLnTx/>
                <a:uFillTx/>
                <a:latin typeface="Red Hat Text" pitchFamily="34" charset="0"/>
                <a:ea typeface="Red Hat Text" pitchFamily="34" charset="-122"/>
                <a:cs typeface="Red Hat Text" pitchFamily="34" charset="-120"/>
              </a:rPr>
              <a:t>3</a:t>
            </a:r>
            <a:endPar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5"/>
          <p:cNvSpPr/>
          <p:nvPr/>
        </p:nvSpPr>
        <p:spPr>
          <a:xfrm>
            <a:off x="7999690" y="6155531"/>
            <a:ext cx="2816185"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B3535"/>
                </a:solidFill>
                <a:effectLst/>
                <a:uLnTx/>
                <a:uFillTx/>
                <a:latin typeface="Red Hat Text" pitchFamily="34" charset="0"/>
                <a:ea typeface="Red Hat Text" pitchFamily="34" charset="-122"/>
                <a:cs typeface="Red Hat Text" pitchFamily="34" charset="-120"/>
              </a:rPr>
              <a:t>Ελληνική Ιστορία</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 16"/>
          <p:cNvSpPr/>
          <p:nvPr/>
        </p:nvSpPr>
        <p:spPr>
          <a:xfrm>
            <a:off x="7999690" y="6651069"/>
            <a:ext cx="5792986" cy="383024"/>
          </a:xfrm>
          <a:prstGeom prst="rect">
            <a:avLst/>
          </a:prstGeom>
          <a:noFill/>
          <a:ln/>
        </p:spPr>
        <p:txBody>
          <a:bodyPr wrap="non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3B3535"/>
                </a:solidFill>
                <a:effectLst/>
                <a:uLnTx/>
                <a:uFillTx/>
                <a:latin typeface="Roboto Light" pitchFamily="34" charset="0"/>
                <a:ea typeface="Roboto Light" pitchFamily="34" charset="-122"/>
                <a:cs typeface="Roboto Light" pitchFamily="34" charset="-120"/>
              </a:rPr>
              <a:t>Μικρασιατική καταστροφή, εμφύλιος, Κύπρος</a:t>
            </a:r>
            <a:endParaRPr kumimoji="0" lang="en-US" sz="1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458278"/>
            <a:ext cx="7556421" cy="1417558"/>
          </a:xfrm>
          <a:prstGeom prst="rect">
            <a:avLst/>
          </a:prstGeom>
          <a:noFill/>
          <a:ln/>
        </p:spPr>
        <p:txBody>
          <a:bodyPr wrap="squar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1B1B27"/>
                </a:solidFill>
                <a:effectLst/>
                <a:uLnTx/>
                <a:uFillTx/>
                <a:latin typeface="Corben" pitchFamily="34" charset="0"/>
                <a:ea typeface="Corben" pitchFamily="34" charset="-122"/>
                <a:cs typeface="Corben" pitchFamily="34" charset="-120"/>
              </a:rPr>
              <a:t>Το Ζήτημα των Προσφύγων και το Δικαίωμα Ασύλου</a:t>
            </a:r>
            <a:endParaRPr kumimoji="0" lang="en-US" sz="4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793790" y="3215997"/>
            <a:ext cx="7556421" cy="290322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404155"/>
                </a:solidFill>
                <a:effectLst/>
                <a:uLnTx/>
                <a:uFillTx/>
                <a:latin typeface="Nobile" pitchFamily="34" charset="0"/>
                <a:ea typeface="Nobile" pitchFamily="34" charset="-122"/>
                <a:cs typeface="Nobile" pitchFamily="34" charset="-120"/>
              </a:rPr>
              <a:t>Το ζήτημα των προσφύγων αποτελεί ένα κρίσιμο θέμα που απασχολεί τη διεθνή κοινότητα. Ο Οργανισμός Ηνωμένων Εθνών (Ο.Η.Ε.) έχει αναλάβει σημαντικές πρωτοβουλίες για την προστασία των προσφύγων, με κορυφαία τη Συνθήκη της Γενεύης του 1951 και τη δημιουργία της Ύπατης Αρμοστείας για τους Πρόσφυγες. Αυτή η παρουσίαση θα εξετάσει τον ορισμό του πρόσφυγα, τις διεθνείς συμβάσεις και τις διαδικασίες ασύλου, με έμφαση στην ελληνική πραγματικότητα.</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hape 2"/>
          <p:cNvSpPr/>
          <p:nvPr/>
        </p:nvSpPr>
        <p:spPr>
          <a:xfrm>
            <a:off x="793790" y="6391275"/>
            <a:ext cx="362903" cy="362903"/>
          </a:xfrm>
          <a:prstGeom prst="roundRect">
            <a:avLst>
              <a:gd name="adj" fmla="val 25194296"/>
            </a:avLst>
          </a:prstGeom>
          <a:solidFill>
            <a:srgbClr val="124B62"/>
          </a:solidFill>
          <a:ln w="7620">
            <a:solidFill>
              <a:srgbClr val="FFFFFF"/>
            </a:solidFill>
            <a:prstDash val="solid"/>
          </a:ln>
        </p:spPr>
      </p:sp>
      <p:sp>
        <p:nvSpPr>
          <p:cNvPr id="6" name="Text 3"/>
          <p:cNvSpPr/>
          <p:nvPr/>
        </p:nvSpPr>
        <p:spPr>
          <a:xfrm>
            <a:off x="899160" y="6523911"/>
            <a:ext cx="152162" cy="97512"/>
          </a:xfrm>
          <a:prstGeom prst="rect">
            <a:avLst/>
          </a:prstGeom>
          <a:noFill/>
          <a:ln/>
        </p:spPr>
        <p:txBody>
          <a:bodyPr wrap="none" lIns="0" tIns="0" rIns="0" bIns="0" rtlCol="0" anchor="t"/>
          <a:lstStyle/>
          <a:p>
            <a:pPr marL="0" marR="0" lvl="0" indent="0" algn="ctr" defTabSz="914400" rtl="0" eaLnBrk="1" fontAlgn="auto" latinLnBrk="0" hangingPunct="1">
              <a:lnSpc>
                <a:spcPts val="75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Nobile Medium" pitchFamily="34" charset="0"/>
                <a:ea typeface="Nobile Medium" pitchFamily="34" charset="-122"/>
                <a:cs typeface="Nobile Medium" pitchFamily="34" charset="-120"/>
              </a:rPr>
              <a:t>TM</a:t>
            </a:r>
            <a:endPar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1270040" y="6374368"/>
            <a:ext cx="2299811" cy="396835"/>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04155"/>
                </a:solidFill>
                <a:effectLst/>
                <a:uLnTx/>
                <a:uFillTx/>
                <a:latin typeface="Nobile Bold" pitchFamily="34" charset="0"/>
                <a:ea typeface="Nobile Bold" pitchFamily="34" charset="-122"/>
                <a:cs typeface="Nobile Bold" pitchFamily="34" charset="-120"/>
              </a:rPr>
              <a:t>by Tania Morias</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09863"/>
          </a:xfrm>
          <a:prstGeom prst="rect">
            <a:avLst/>
          </a:prstGeom>
        </p:spPr>
      </p:pic>
      <p:sp>
        <p:nvSpPr>
          <p:cNvPr id="3" name="Text 0"/>
          <p:cNvSpPr/>
          <p:nvPr/>
        </p:nvSpPr>
        <p:spPr>
          <a:xfrm>
            <a:off x="758666" y="3306008"/>
            <a:ext cx="13113068" cy="1354931"/>
          </a:xfrm>
          <a:prstGeom prst="rect">
            <a:avLst/>
          </a:prstGeom>
          <a:noFill/>
          <a:ln/>
        </p:spPr>
        <p:txBody>
          <a:bodyPr wrap="square" lIns="0" tIns="0" rIns="0" bIns="0" rtlCol="0" anchor="t"/>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US" sz="4250" b="0" i="0" u="none" strike="noStrike" kern="1200" cap="none" spc="0" normalizeH="0" baseline="0" noProof="0" dirty="0">
                <a:ln>
                  <a:noFill/>
                </a:ln>
                <a:solidFill>
                  <a:srgbClr val="1B1B27"/>
                </a:solidFill>
                <a:effectLst/>
                <a:uLnTx/>
                <a:uFillTx/>
                <a:latin typeface="Corben" pitchFamily="34" charset="0"/>
                <a:ea typeface="Corben" pitchFamily="34" charset="-122"/>
                <a:cs typeface="Corben" pitchFamily="34" charset="-120"/>
              </a:rPr>
              <a:t>Ο Ορισμός του Πρόσφυγα κατά τη Συνθήκη της Γενεύης</a:t>
            </a:r>
            <a:endParaRPr kumimoji="0" lang="en-US" sz="4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758666" y="4986099"/>
            <a:ext cx="4226600" cy="2651522"/>
          </a:xfrm>
          <a:prstGeom prst="roundRect">
            <a:avLst>
              <a:gd name="adj" fmla="val 3434"/>
            </a:avLst>
          </a:prstGeom>
          <a:solidFill>
            <a:srgbClr val="D2D9F9"/>
          </a:solidFill>
          <a:ln w="7620">
            <a:solidFill>
              <a:srgbClr val="B8BFDF"/>
            </a:solidFill>
            <a:prstDash val="solid"/>
          </a:ln>
        </p:spPr>
      </p:sp>
      <p:sp>
        <p:nvSpPr>
          <p:cNvPr id="5" name="Text 2"/>
          <p:cNvSpPr/>
          <p:nvPr/>
        </p:nvSpPr>
        <p:spPr>
          <a:xfrm>
            <a:off x="982980" y="5210413"/>
            <a:ext cx="2709863" cy="338733"/>
          </a:xfrm>
          <a:prstGeom prst="rect">
            <a:avLst/>
          </a:prstGeom>
          <a:noFill/>
          <a:ln/>
        </p:spPr>
        <p:txBody>
          <a:bodyPr wrap="none" lIns="0" tIns="0" rIns="0" bIns="0" rtlCol="0" anchor="t"/>
          <a:lstStyle/>
          <a:p>
            <a:pPr marL="0" marR="0" lvl="0" indent="0" algn="l" defTabSz="914400" rtl="0" eaLnBrk="1" fontAlgn="auto" latinLnBrk="0" hangingPunct="1">
              <a:lnSpc>
                <a:spcPts val="265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Ορισμός Πρόσφυγα</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982980" y="5679162"/>
            <a:ext cx="3777972" cy="1734145"/>
          </a:xfrm>
          <a:prstGeom prst="rect">
            <a:avLst/>
          </a:prstGeom>
          <a:noFill/>
          <a:ln/>
        </p:spPr>
        <p:txBody>
          <a:bodyPr wrap="squar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04155"/>
                </a:solidFill>
                <a:effectLst/>
                <a:uLnTx/>
                <a:uFillTx/>
                <a:latin typeface="Nobile" pitchFamily="34" charset="0"/>
                <a:ea typeface="Nobile" pitchFamily="34" charset="-122"/>
                <a:cs typeface="Nobile" pitchFamily="34" charset="-120"/>
              </a:rPr>
              <a:t>Σύμφωνα με τη Συνθήκη της Γενεύης, πρόσφυγας είναι κάθε πρόσωπο που βρίσκεται εκτός της χώρας του λόγω δικαιολογημένου φόβου δίωξης.</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hape 4"/>
          <p:cNvSpPr/>
          <p:nvPr/>
        </p:nvSpPr>
        <p:spPr>
          <a:xfrm>
            <a:off x="5201960" y="4986099"/>
            <a:ext cx="4226600" cy="2651522"/>
          </a:xfrm>
          <a:prstGeom prst="roundRect">
            <a:avLst>
              <a:gd name="adj" fmla="val 3434"/>
            </a:avLst>
          </a:prstGeom>
          <a:solidFill>
            <a:srgbClr val="D2D9F9"/>
          </a:solidFill>
          <a:ln w="7620">
            <a:solidFill>
              <a:srgbClr val="B8BFDF"/>
            </a:solidFill>
            <a:prstDash val="solid"/>
          </a:ln>
        </p:spPr>
      </p:sp>
      <p:sp>
        <p:nvSpPr>
          <p:cNvPr id="8" name="Text 5"/>
          <p:cNvSpPr/>
          <p:nvPr/>
        </p:nvSpPr>
        <p:spPr>
          <a:xfrm>
            <a:off x="5426273" y="5210413"/>
            <a:ext cx="2709863" cy="338733"/>
          </a:xfrm>
          <a:prstGeom prst="rect">
            <a:avLst/>
          </a:prstGeom>
          <a:noFill/>
          <a:ln/>
        </p:spPr>
        <p:txBody>
          <a:bodyPr wrap="none" lIns="0" tIns="0" rIns="0" bIns="0" rtlCol="0" anchor="t"/>
          <a:lstStyle/>
          <a:p>
            <a:pPr marL="0" marR="0" lvl="0" indent="0" algn="l" defTabSz="914400" rtl="0" eaLnBrk="1" fontAlgn="auto" latinLnBrk="0" hangingPunct="1">
              <a:lnSpc>
                <a:spcPts val="265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Λόγοι Δίωξης</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6"/>
          <p:cNvSpPr/>
          <p:nvPr/>
        </p:nvSpPr>
        <p:spPr>
          <a:xfrm>
            <a:off x="5426273" y="5679162"/>
            <a:ext cx="3777972" cy="1387316"/>
          </a:xfrm>
          <a:prstGeom prst="rect">
            <a:avLst/>
          </a:prstGeom>
          <a:noFill/>
          <a:ln/>
        </p:spPr>
        <p:txBody>
          <a:bodyPr wrap="squar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04155"/>
                </a:solidFill>
                <a:effectLst/>
                <a:uLnTx/>
                <a:uFillTx/>
                <a:latin typeface="Nobile" pitchFamily="34" charset="0"/>
                <a:ea typeface="Nobile" pitchFamily="34" charset="-122"/>
                <a:cs typeface="Nobile" pitchFamily="34" charset="-120"/>
              </a:rPr>
              <a:t>Οι λόγοι δίωξης περιλαμβάνουν: φυλή, θρησκεία, εθνικότητα, κοινωνική τάξη ή πολιτικές πεποιθήσεις.</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hape 7"/>
          <p:cNvSpPr/>
          <p:nvPr/>
        </p:nvSpPr>
        <p:spPr>
          <a:xfrm>
            <a:off x="9645253" y="4986099"/>
            <a:ext cx="4226600" cy="2651522"/>
          </a:xfrm>
          <a:prstGeom prst="roundRect">
            <a:avLst>
              <a:gd name="adj" fmla="val 3434"/>
            </a:avLst>
          </a:prstGeom>
          <a:solidFill>
            <a:srgbClr val="D2D9F9"/>
          </a:solidFill>
          <a:ln w="7620">
            <a:solidFill>
              <a:srgbClr val="B8BFDF"/>
            </a:solidFill>
            <a:prstDash val="solid"/>
          </a:ln>
        </p:spPr>
      </p:sp>
      <p:sp>
        <p:nvSpPr>
          <p:cNvPr id="11" name="Text 8"/>
          <p:cNvSpPr/>
          <p:nvPr/>
        </p:nvSpPr>
        <p:spPr>
          <a:xfrm>
            <a:off x="9869567" y="5210413"/>
            <a:ext cx="2820829" cy="338733"/>
          </a:xfrm>
          <a:prstGeom prst="rect">
            <a:avLst/>
          </a:prstGeom>
          <a:noFill/>
          <a:ln/>
        </p:spPr>
        <p:txBody>
          <a:bodyPr wrap="none" lIns="0" tIns="0" rIns="0" bIns="0" rtlCol="0" anchor="t"/>
          <a:lstStyle/>
          <a:p>
            <a:pPr marL="0" marR="0" lvl="0" indent="0" algn="l" defTabSz="914400" rtl="0" eaLnBrk="1" fontAlgn="auto" latinLnBrk="0" hangingPunct="1">
              <a:lnSpc>
                <a:spcPts val="265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Αδυναμία Προστασίας</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9"/>
          <p:cNvSpPr/>
          <p:nvPr/>
        </p:nvSpPr>
        <p:spPr>
          <a:xfrm>
            <a:off x="9869567" y="5679162"/>
            <a:ext cx="3777972" cy="1387316"/>
          </a:xfrm>
          <a:prstGeom prst="rect">
            <a:avLst/>
          </a:prstGeom>
          <a:noFill/>
          <a:ln/>
        </p:spPr>
        <p:txBody>
          <a:bodyPr wrap="squar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404155"/>
                </a:solidFill>
                <a:effectLst/>
                <a:uLnTx/>
                <a:uFillTx/>
                <a:latin typeface="Nobile" pitchFamily="34" charset="0"/>
                <a:ea typeface="Nobile" pitchFamily="34" charset="-122"/>
                <a:cs typeface="Nobile" pitchFamily="34" charset="-120"/>
              </a:rPr>
              <a:t>Ο πρόσφυγας δεν μπορεί ή δεν επιθυμεί να απολαμβάνει της προστασίας της χώρας του λόγω φόβου.</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10565" y="558284"/>
            <a:ext cx="7722870" cy="1268730"/>
          </a:xfrm>
          <a:prstGeom prst="rect">
            <a:avLst/>
          </a:prstGeom>
          <a:noFill/>
          <a:ln/>
        </p:spPr>
        <p:txBody>
          <a:bodyPr wrap="square" lIns="0" tIns="0" rIns="0" bIns="0" rtlCol="0" anchor="t"/>
          <a:lstStyle/>
          <a:p>
            <a:pPr marL="0" marR="0" lvl="0" indent="0" algn="l" defTabSz="914400" rtl="0" eaLnBrk="1" fontAlgn="auto" latinLnBrk="0" hangingPunct="1">
              <a:lnSpc>
                <a:spcPts val="4950"/>
              </a:lnSpc>
              <a:spcBef>
                <a:spcPts val="0"/>
              </a:spcBef>
              <a:spcAft>
                <a:spcPts val="0"/>
              </a:spcAft>
              <a:buClrTx/>
              <a:buSzTx/>
              <a:buFontTx/>
              <a:buNone/>
              <a:tabLst/>
              <a:defRPr/>
            </a:pPr>
            <a:r>
              <a:rPr kumimoji="0" lang="en-US" sz="3950" b="0" i="0" u="none" strike="noStrike" kern="1200" cap="none" spc="0" normalizeH="0" baseline="0" noProof="0" dirty="0">
                <a:ln>
                  <a:noFill/>
                </a:ln>
                <a:solidFill>
                  <a:srgbClr val="1B1B27"/>
                </a:solidFill>
                <a:effectLst/>
                <a:uLnTx/>
                <a:uFillTx/>
                <a:latin typeface="Corben" pitchFamily="34" charset="0"/>
                <a:ea typeface="Corben" pitchFamily="34" charset="-122"/>
                <a:cs typeface="Corben" pitchFamily="34" charset="-120"/>
              </a:rPr>
              <a:t>Διαδικασίες Ασύλου και Διεθνής Προστασία</a:t>
            </a:r>
            <a:endParaRPr kumimoji="0" lang="en-US" sz="3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1003578" y="2131457"/>
            <a:ext cx="22860" cy="5539740"/>
          </a:xfrm>
          <a:prstGeom prst="roundRect">
            <a:avLst>
              <a:gd name="adj" fmla="val 373013"/>
            </a:avLst>
          </a:prstGeom>
          <a:solidFill>
            <a:srgbClr val="B8BFDF"/>
          </a:solidFill>
          <a:ln/>
        </p:spPr>
      </p:sp>
      <p:sp>
        <p:nvSpPr>
          <p:cNvPr id="5" name="Shape 2"/>
          <p:cNvSpPr/>
          <p:nvPr/>
        </p:nvSpPr>
        <p:spPr>
          <a:xfrm>
            <a:off x="1220510" y="2576751"/>
            <a:ext cx="710565" cy="22860"/>
          </a:xfrm>
          <a:prstGeom prst="roundRect">
            <a:avLst>
              <a:gd name="adj" fmla="val 373013"/>
            </a:avLst>
          </a:prstGeom>
          <a:solidFill>
            <a:srgbClr val="B8BFDF"/>
          </a:solidFill>
          <a:ln/>
        </p:spPr>
      </p:sp>
      <p:sp>
        <p:nvSpPr>
          <p:cNvPr id="6" name="Shape 3"/>
          <p:cNvSpPr/>
          <p:nvPr/>
        </p:nvSpPr>
        <p:spPr>
          <a:xfrm>
            <a:off x="786646" y="2359819"/>
            <a:ext cx="456724" cy="456724"/>
          </a:xfrm>
          <a:prstGeom prst="roundRect">
            <a:avLst>
              <a:gd name="adj" fmla="val 18670"/>
            </a:avLst>
          </a:prstGeom>
          <a:solidFill>
            <a:srgbClr val="D2D9F9"/>
          </a:solidFill>
          <a:ln w="7620">
            <a:solidFill>
              <a:srgbClr val="B8BFDF"/>
            </a:solidFill>
            <a:prstDash val="solid"/>
          </a:ln>
        </p:spPr>
      </p:sp>
      <p:sp>
        <p:nvSpPr>
          <p:cNvPr id="7" name="Text 4"/>
          <p:cNvSpPr/>
          <p:nvPr/>
        </p:nvSpPr>
        <p:spPr>
          <a:xfrm>
            <a:off x="970002" y="2435900"/>
            <a:ext cx="90011" cy="304562"/>
          </a:xfrm>
          <a:prstGeom prst="rect">
            <a:avLst/>
          </a:prstGeom>
          <a:noFill/>
          <a:ln/>
        </p:spPr>
        <p:txBody>
          <a:bodyPr wrap="none" lIns="0" tIns="0" rIns="0" bIns="0" rtlCol="0" anchor="t"/>
          <a:lstStyle/>
          <a:p>
            <a:pPr marL="0" marR="0" lvl="0" indent="0" algn="ctr" defTabSz="914400" rtl="0" eaLnBrk="1" fontAlgn="auto" latinLnBrk="0" hangingPunct="1">
              <a:lnSpc>
                <a:spcPts val="2350"/>
              </a:lnSpc>
              <a:spcBef>
                <a:spcPts val="0"/>
              </a:spcBef>
              <a:spcAft>
                <a:spcPts val="0"/>
              </a:spcAft>
              <a:buClrTx/>
              <a:buSzTx/>
              <a:buFontTx/>
              <a:buNone/>
              <a:tabLst/>
              <a:defRPr/>
            </a:pPr>
            <a:r>
              <a:rPr kumimoji="0" lang="en-US" sz="2350" b="0"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1</a:t>
            </a:r>
            <a:endParaRPr kumimoji="0" lang="en-US" sz="2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5"/>
          <p:cNvSpPr/>
          <p:nvPr/>
        </p:nvSpPr>
        <p:spPr>
          <a:xfrm>
            <a:off x="2131576" y="2334458"/>
            <a:ext cx="4244816" cy="317302"/>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Καθορισμός Καθεστώτος Πρόσφυγα</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6"/>
          <p:cNvSpPr/>
          <p:nvPr/>
        </p:nvSpPr>
        <p:spPr>
          <a:xfrm>
            <a:off x="2131576" y="2773561"/>
            <a:ext cx="6301859" cy="974408"/>
          </a:xfrm>
          <a:prstGeom prst="rect">
            <a:avLst/>
          </a:prstGeom>
          <a:noFill/>
          <a:ln/>
        </p:spPr>
        <p:txBody>
          <a:bodyPr wrap="square" lIns="0" tIns="0" rIns="0" bIns="0" rtlCol="0" anchor="t"/>
          <a:lstStyle/>
          <a:p>
            <a:pPr marL="0" marR="0" lvl="0" indent="0" algn="l" defTabSz="914400" rtl="0" eaLnBrk="1" fontAlgn="auto" latinLnBrk="0" hangingPunct="1">
              <a:lnSpc>
                <a:spcPts val="25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404155"/>
                </a:solidFill>
                <a:effectLst/>
                <a:uLnTx/>
                <a:uFillTx/>
                <a:latin typeface="Nobile" pitchFamily="34" charset="0"/>
                <a:ea typeface="Nobile" pitchFamily="34" charset="-122"/>
                <a:cs typeface="Nobile" pitchFamily="34" charset="-120"/>
              </a:rPr>
              <a:t>Ο καθορισμός του καθεστώτος του πρόσφυγα γίνεται από τα κράτη ή διεθνείς οργανισμούς, όπως η Ευρωπαϊκή Ένωση με τη νομοθεσία της για το άσυλο.</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hape 7"/>
          <p:cNvSpPr/>
          <p:nvPr/>
        </p:nvSpPr>
        <p:spPr>
          <a:xfrm>
            <a:off x="1220510" y="4599265"/>
            <a:ext cx="710565" cy="22860"/>
          </a:xfrm>
          <a:prstGeom prst="roundRect">
            <a:avLst>
              <a:gd name="adj" fmla="val 373013"/>
            </a:avLst>
          </a:prstGeom>
          <a:solidFill>
            <a:srgbClr val="B8BFDF"/>
          </a:solidFill>
          <a:ln/>
        </p:spPr>
      </p:sp>
      <p:sp>
        <p:nvSpPr>
          <p:cNvPr id="11" name="Shape 8"/>
          <p:cNvSpPr/>
          <p:nvPr/>
        </p:nvSpPr>
        <p:spPr>
          <a:xfrm>
            <a:off x="786646" y="4382333"/>
            <a:ext cx="456724" cy="456724"/>
          </a:xfrm>
          <a:prstGeom prst="roundRect">
            <a:avLst>
              <a:gd name="adj" fmla="val 18670"/>
            </a:avLst>
          </a:prstGeom>
          <a:solidFill>
            <a:srgbClr val="D2D9F9"/>
          </a:solidFill>
          <a:ln w="7620">
            <a:solidFill>
              <a:srgbClr val="B8BFDF"/>
            </a:solidFill>
            <a:prstDash val="solid"/>
          </a:ln>
        </p:spPr>
      </p:sp>
      <p:sp>
        <p:nvSpPr>
          <p:cNvPr id="12" name="Text 9"/>
          <p:cNvSpPr/>
          <p:nvPr/>
        </p:nvSpPr>
        <p:spPr>
          <a:xfrm>
            <a:off x="935593" y="4458414"/>
            <a:ext cx="158829" cy="304562"/>
          </a:xfrm>
          <a:prstGeom prst="rect">
            <a:avLst/>
          </a:prstGeom>
          <a:noFill/>
          <a:ln/>
        </p:spPr>
        <p:txBody>
          <a:bodyPr wrap="none" lIns="0" tIns="0" rIns="0" bIns="0" rtlCol="0" anchor="t"/>
          <a:lstStyle/>
          <a:p>
            <a:pPr marL="0" marR="0" lvl="0" indent="0" algn="ctr" defTabSz="914400" rtl="0" eaLnBrk="1" fontAlgn="auto" latinLnBrk="0" hangingPunct="1">
              <a:lnSpc>
                <a:spcPts val="2350"/>
              </a:lnSpc>
              <a:spcBef>
                <a:spcPts val="0"/>
              </a:spcBef>
              <a:spcAft>
                <a:spcPts val="0"/>
              </a:spcAft>
              <a:buClrTx/>
              <a:buSzTx/>
              <a:buFontTx/>
              <a:buNone/>
              <a:tabLst/>
              <a:defRPr/>
            </a:pPr>
            <a:r>
              <a:rPr kumimoji="0" lang="en-US" sz="2350" b="0"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2</a:t>
            </a:r>
            <a:endParaRPr kumimoji="0" lang="en-US" sz="2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10"/>
          <p:cNvSpPr/>
          <p:nvPr/>
        </p:nvSpPr>
        <p:spPr>
          <a:xfrm>
            <a:off x="2131576" y="4356973"/>
            <a:ext cx="2946083" cy="317302"/>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Συνταγματική Πρόβλεψη</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1"/>
          <p:cNvSpPr/>
          <p:nvPr/>
        </p:nvSpPr>
        <p:spPr>
          <a:xfrm>
            <a:off x="2131576" y="4796076"/>
            <a:ext cx="6301859" cy="649605"/>
          </a:xfrm>
          <a:prstGeom prst="rect">
            <a:avLst/>
          </a:prstGeom>
          <a:noFill/>
          <a:ln/>
        </p:spPr>
        <p:txBody>
          <a:bodyPr wrap="square" lIns="0" tIns="0" rIns="0" bIns="0" rtlCol="0" anchor="t"/>
          <a:lstStyle/>
          <a:p>
            <a:pPr marL="0" marR="0" lvl="0" indent="0" algn="l" defTabSz="914400" rtl="0" eaLnBrk="1" fontAlgn="auto" latinLnBrk="0" hangingPunct="1">
              <a:lnSpc>
                <a:spcPts val="25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404155"/>
                </a:solidFill>
                <a:effectLst/>
                <a:uLnTx/>
                <a:uFillTx/>
                <a:latin typeface="Nobile" pitchFamily="34" charset="0"/>
                <a:ea typeface="Nobile" pitchFamily="34" charset="-122"/>
                <a:cs typeface="Nobile" pitchFamily="34" charset="-120"/>
              </a:rPr>
              <a:t>Σε ορισμένα κράτη, το δικαίωμα ασύλου και η διαδικασία απόδοσής του προβλέπονται από το Σύνταγμα.</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2"/>
          <p:cNvSpPr/>
          <p:nvPr/>
        </p:nvSpPr>
        <p:spPr>
          <a:xfrm>
            <a:off x="1220510" y="6296978"/>
            <a:ext cx="710565" cy="22860"/>
          </a:xfrm>
          <a:prstGeom prst="roundRect">
            <a:avLst>
              <a:gd name="adj" fmla="val 373013"/>
            </a:avLst>
          </a:prstGeom>
          <a:solidFill>
            <a:srgbClr val="B8BFDF"/>
          </a:solidFill>
          <a:ln/>
        </p:spPr>
      </p:sp>
      <p:sp>
        <p:nvSpPr>
          <p:cNvPr id="16" name="Shape 13"/>
          <p:cNvSpPr/>
          <p:nvPr/>
        </p:nvSpPr>
        <p:spPr>
          <a:xfrm>
            <a:off x="786646" y="6080046"/>
            <a:ext cx="456724" cy="456724"/>
          </a:xfrm>
          <a:prstGeom prst="roundRect">
            <a:avLst>
              <a:gd name="adj" fmla="val 18670"/>
            </a:avLst>
          </a:prstGeom>
          <a:solidFill>
            <a:srgbClr val="D2D9F9"/>
          </a:solidFill>
          <a:ln w="7620">
            <a:solidFill>
              <a:srgbClr val="B8BFDF"/>
            </a:solidFill>
            <a:prstDash val="solid"/>
          </a:ln>
        </p:spPr>
      </p:sp>
      <p:sp>
        <p:nvSpPr>
          <p:cNvPr id="17" name="Text 14"/>
          <p:cNvSpPr/>
          <p:nvPr/>
        </p:nvSpPr>
        <p:spPr>
          <a:xfrm>
            <a:off x="929521" y="6156127"/>
            <a:ext cx="170974" cy="304562"/>
          </a:xfrm>
          <a:prstGeom prst="rect">
            <a:avLst/>
          </a:prstGeom>
          <a:noFill/>
          <a:ln/>
        </p:spPr>
        <p:txBody>
          <a:bodyPr wrap="none" lIns="0" tIns="0" rIns="0" bIns="0" rtlCol="0" anchor="t"/>
          <a:lstStyle/>
          <a:p>
            <a:pPr marL="0" marR="0" lvl="0" indent="0" algn="ctr" defTabSz="914400" rtl="0" eaLnBrk="1" fontAlgn="auto" latinLnBrk="0" hangingPunct="1">
              <a:lnSpc>
                <a:spcPts val="2350"/>
              </a:lnSpc>
              <a:spcBef>
                <a:spcPts val="0"/>
              </a:spcBef>
              <a:spcAft>
                <a:spcPts val="0"/>
              </a:spcAft>
              <a:buClrTx/>
              <a:buSzTx/>
              <a:buFontTx/>
              <a:buNone/>
              <a:tabLst/>
              <a:defRPr/>
            </a:pPr>
            <a:r>
              <a:rPr kumimoji="0" lang="en-US" sz="2350" b="0"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3</a:t>
            </a:r>
            <a:endParaRPr kumimoji="0" lang="en-US" sz="2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5"/>
          <p:cNvSpPr/>
          <p:nvPr/>
        </p:nvSpPr>
        <p:spPr>
          <a:xfrm>
            <a:off x="2131576" y="6054685"/>
            <a:ext cx="2537817" cy="317302"/>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Ελληνικό Σύνταγμα</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 16"/>
          <p:cNvSpPr/>
          <p:nvPr/>
        </p:nvSpPr>
        <p:spPr>
          <a:xfrm>
            <a:off x="2131576" y="6493788"/>
            <a:ext cx="6301859" cy="974408"/>
          </a:xfrm>
          <a:prstGeom prst="rect">
            <a:avLst/>
          </a:prstGeom>
          <a:noFill/>
          <a:ln/>
        </p:spPr>
        <p:txBody>
          <a:bodyPr wrap="square" lIns="0" tIns="0" rIns="0" bIns="0" rtlCol="0" anchor="t"/>
          <a:lstStyle/>
          <a:p>
            <a:pPr marL="0" marR="0" lvl="0" indent="0" algn="l" defTabSz="914400" rtl="0" eaLnBrk="1" fontAlgn="auto" latinLnBrk="0" hangingPunct="1">
              <a:lnSpc>
                <a:spcPts val="25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404155"/>
                </a:solidFill>
                <a:effectLst/>
                <a:uLnTx/>
                <a:uFillTx/>
                <a:latin typeface="Nobile" pitchFamily="34" charset="0"/>
                <a:ea typeface="Nobile" pitchFamily="34" charset="-122"/>
                <a:cs typeface="Nobile" pitchFamily="34" charset="-120"/>
              </a:rPr>
              <a:t>Το ελληνικό Σύνταγμα αναγνωρίζει το δικαίωμα ασύλου, απαγορεύοντας την έκδοση αλλοδαπού που διώκεται για τη δράση του υπέρ της ελευθερίας.</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251109"/>
            <a:ext cx="8624530"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1B1B27"/>
                </a:solidFill>
                <a:effectLst/>
                <a:uLnTx/>
                <a:uFillTx/>
                <a:latin typeface="Corben" pitchFamily="34" charset="0"/>
                <a:ea typeface="Corben" pitchFamily="34" charset="-122"/>
                <a:cs typeface="Corben" pitchFamily="34" charset="-120"/>
              </a:rPr>
              <a:t>Η Υπηρεσία Ασύλου στην Ελλάδα</a:t>
            </a:r>
            <a:endParaRPr kumimoji="0" lang="en-US" sz="4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1743789" y="3724989"/>
            <a:ext cx="2835235" cy="354330"/>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Αποστολή</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793790" y="4215408"/>
            <a:ext cx="3785235" cy="1451610"/>
          </a:xfrm>
          <a:prstGeom prst="rect">
            <a:avLst/>
          </a:prstGeom>
          <a:noFill/>
          <a:ln/>
        </p:spPr>
        <p:txBody>
          <a:bodyPr wrap="square" lIns="0" tIns="0" rIns="0" bIns="0" rtlCol="0" anchor="t"/>
          <a:lstStyle/>
          <a:p>
            <a:pPr marL="0" marR="0" lvl="0" indent="0" algn="r"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404155"/>
                </a:solidFill>
                <a:effectLst/>
                <a:uLnTx/>
                <a:uFillTx/>
                <a:latin typeface="Nobile" pitchFamily="34" charset="0"/>
                <a:ea typeface="Nobile" pitchFamily="34" charset="-122"/>
                <a:cs typeface="Nobile" pitchFamily="34" charset="-120"/>
              </a:rPr>
              <a:t>Εφαρμογή της εθνικής νομοθεσίας για την παροχή πολιτικού ασύλου και άλλων μορφών διεθνούς προστασίας.</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sp>
        <p:nvSpPr>
          <p:cNvPr id="6" name="Text 3"/>
          <p:cNvSpPr/>
          <p:nvPr/>
        </p:nvSpPr>
        <p:spPr>
          <a:xfrm>
            <a:off x="5699165" y="4194453"/>
            <a:ext cx="83820"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1</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9937790" y="2589371"/>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Δικαιούχοι</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5"/>
          <p:cNvSpPr/>
          <p:nvPr/>
        </p:nvSpPr>
        <p:spPr>
          <a:xfrm>
            <a:off x="9937790" y="3079790"/>
            <a:ext cx="3898821"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404155"/>
                </a:solidFill>
                <a:effectLst/>
                <a:uLnTx/>
                <a:uFillTx/>
                <a:latin typeface="Nobile" pitchFamily="34" charset="0"/>
                <a:ea typeface="Nobile" pitchFamily="34" charset="-122"/>
                <a:cs typeface="Nobile" pitchFamily="34" charset="-120"/>
              </a:rPr>
              <a:t>Αλλοδαποί που έχουν εγκαταλείψει τη χώρα τους λόγω δικαιολογημένου φόβου δίωξης.</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Image 1" descr="preencoded.png"/>
          <p:cNvPicPr>
            <a:picLocks noChangeAspect="1"/>
          </p:cNvPicPr>
          <p:nvPr/>
        </p:nvPicPr>
        <p:blipFill>
          <a:blip r:embed="rId4"/>
          <a:stretch>
            <a:fillRect/>
          </a:stretch>
        </p:blipFill>
        <p:spPr>
          <a:xfrm>
            <a:off x="5032653" y="2413516"/>
            <a:ext cx="4564975" cy="4564975"/>
          </a:xfrm>
          <a:prstGeom prst="rect">
            <a:avLst/>
          </a:prstGeom>
        </p:spPr>
      </p:pic>
      <p:sp>
        <p:nvSpPr>
          <p:cNvPr id="10" name="Text 6"/>
          <p:cNvSpPr/>
          <p:nvPr/>
        </p:nvSpPr>
        <p:spPr>
          <a:xfrm>
            <a:off x="8266033" y="3243382"/>
            <a:ext cx="147876"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2</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7"/>
          <p:cNvSpPr/>
          <p:nvPr/>
        </p:nvSpPr>
        <p:spPr>
          <a:xfrm>
            <a:off x="9937790" y="4860488"/>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Λόγοι Προστασίας</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8"/>
          <p:cNvSpPr/>
          <p:nvPr/>
        </p:nvSpPr>
        <p:spPr>
          <a:xfrm>
            <a:off x="9937790" y="5350907"/>
            <a:ext cx="3898821"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404155"/>
                </a:solidFill>
                <a:effectLst/>
                <a:uLnTx/>
                <a:uFillTx/>
                <a:latin typeface="Nobile" pitchFamily="34" charset="0"/>
                <a:ea typeface="Nobile" pitchFamily="34" charset="-122"/>
                <a:cs typeface="Nobile" pitchFamily="34" charset="-120"/>
              </a:rPr>
              <a:t>Φυλετικοί, θρησκευτικοί, εθνικής καταγωγής, πολιτικών πεποιθήσεων ή συμμετοχής σε ιδιαίτερη κοινωνική ομάδα.</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Image 2" descr="preencoded.png"/>
          <p:cNvPicPr>
            <a:picLocks noChangeAspect="1"/>
          </p:cNvPicPr>
          <p:nvPr/>
        </p:nvPicPr>
        <p:blipFill>
          <a:blip r:embed="rId5"/>
          <a:stretch>
            <a:fillRect/>
          </a:stretch>
        </p:blipFill>
        <p:spPr>
          <a:xfrm>
            <a:off x="5032653" y="2413516"/>
            <a:ext cx="4564975" cy="4564975"/>
          </a:xfrm>
          <a:prstGeom prst="rect">
            <a:avLst/>
          </a:prstGeom>
        </p:spPr>
      </p:pic>
      <p:sp>
        <p:nvSpPr>
          <p:cNvPr id="14" name="Text 9"/>
          <p:cNvSpPr/>
          <p:nvPr/>
        </p:nvSpPr>
        <p:spPr>
          <a:xfrm>
            <a:off x="7784544" y="5969556"/>
            <a:ext cx="159187"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3</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8309" y="647224"/>
            <a:ext cx="7627382" cy="1425416"/>
          </a:xfrm>
          <a:prstGeom prst="rect">
            <a:avLst/>
          </a:prstGeom>
          <a:noFill/>
          <a:ln/>
        </p:spPr>
        <p:txBody>
          <a:bodyPr wrap="square" lIns="0" tIns="0" rIns="0" bIns="0" rtlCol="0" anchor="t"/>
          <a:lstStyle/>
          <a:p>
            <a:pPr marL="0" indent="0">
              <a:lnSpc>
                <a:spcPts val="5600"/>
              </a:lnSpc>
              <a:buNone/>
            </a:pPr>
            <a:r>
              <a:rPr lang="en-US" sz="4450" b="1" dirty="0">
                <a:solidFill>
                  <a:srgbClr val="7068F4"/>
                </a:solidFill>
                <a:latin typeface="Barlow Bold" pitchFamily="34" charset="0"/>
                <a:ea typeface="Barlow Bold" pitchFamily="34" charset="-122"/>
                <a:cs typeface="Barlow Bold" pitchFamily="34" charset="-120"/>
              </a:rPr>
              <a:t>Είδη Εξωτερικής Μετανάστευσης</a:t>
            </a:r>
            <a:endParaRPr lang="en-US" sz="4450" dirty="0"/>
          </a:p>
        </p:txBody>
      </p:sp>
      <p:pic>
        <p:nvPicPr>
          <p:cNvPr id="4" name="Image 1" descr="preencoded.png"/>
          <p:cNvPicPr>
            <a:picLocks noChangeAspect="1"/>
          </p:cNvPicPr>
          <p:nvPr/>
        </p:nvPicPr>
        <p:blipFill>
          <a:blip r:embed="rId4"/>
          <a:stretch>
            <a:fillRect/>
          </a:stretch>
        </p:blipFill>
        <p:spPr>
          <a:xfrm>
            <a:off x="758309" y="2397562"/>
            <a:ext cx="1083231" cy="1959412"/>
          </a:xfrm>
          <a:prstGeom prst="rect">
            <a:avLst/>
          </a:prstGeom>
        </p:spPr>
      </p:pic>
      <p:sp>
        <p:nvSpPr>
          <p:cNvPr id="5" name="Text 1"/>
          <p:cNvSpPr/>
          <p:nvPr/>
        </p:nvSpPr>
        <p:spPr>
          <a:xfrm>
            <a:off x="2166461" y="2614136"/>
            <a:ext cx="3746421"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Εξωτερική Μετανάστευση</a:t>
            </a:r>
            <a:endParaRPr lang="en-US" sz="2200" dirty="0"/>
          </a:p>
        </p:txBody>
      </p:sp>
      <p:sp>
        <p:nvSpPr>
          <p:cNvPr id="6" name="Text 2"/>
          <p:cNvSpPr/>
          <p:nvPr/>
        </p:nvSpPr>
        <p:spPr>
          <a:xfrm>
            <a:off x="2166461" y="3100268"/>
            <a:ext cx="6219230" cy="104013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Η μετακίνηση ατόμων ή ομάδων σε άλλη χώρα. Η χώρα προέλευσης είναι αυτή από την οποία φεύγει κάποιος, ενώ η χώρα υποδοχής είναι αυτή στην οποία πηγαίνει.</a:t>
            </a:r>
            <a:endParaRPr lang="en-US" sz="1700" dirty="0"/>
          </a:p>
        </p:txBody>
      </p:sp>
      <p:pic>
        <p:nvPicPr>
          <p:cNvPr id="7" name="Image 2" descr="preencoded.png"/>
          <p:cNvPicPr>
            <a:picLocks noChangeAspect="1"/>
          </p:cNvPicPr>
          <p:nvPr/>
        </p:nvPicPr>
        <p:blipFill>
          <a:blip r:embed="rId5"/>
          <a:stretch>
            <a:fillRect/>
          </a:stretch>
        </p:blipFill>
        <p:spPr>
          <a:xfrm>
            <a:off x="758309" y="4356973"/>
            <a:ext cx="1083231" cy="1612702"/>
          </a:xfrm>
          <a:prstGeom prst="rect">
            <a:avLst/>
          </a:prstGeom>
        </p:spPr>
      </p:pic>
      <p:sp>
        <p:nvSpPr>
          <p:cNvPr id="8" name="Text 3"/>
          <p:cNvSpPr/>
          <p:nvPr/>
        </p:nvSpPr>
        <p:spPr>
          <a:xfrm>
            <a:off x="2166461" y="4573548"/>
            <a:ext cx="3967639"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Ηπειρωτική Μετανάστευση</a:t>
            </a:r>
            <a:endParaRPr lang="en-US" sz="2200" dirty="0"/>
          </a:p>
        </p:txBody>
      </p:sp>
      <p:sp>
        <p:nvSpPr>
          <p:cNvPr id="9" name="Text 4"/>
          <p:cNvSpPr/>
          <p:nvPr/>
        </p:nvSpPr>
        <p:spPr>
          <a:xfrm>
            <a:off x="2166461" y="5059680"/>
            <a:ext cx="6219230"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Όταν η μετακίνηση γίνεται προς χώρες της ίδιας ηπείρου, όπως από την Ελλάδα στη Γερμανία.</a:t>
            </a:r>
            <a:endParaRPr lang="en-US" sz="1700" dirty="0"/>
          </a:p>
        </p:txBody>
      </p:sp>
      <p:pic>
        <p:nvPicPr>
          <p:cNvPr id="10" name="Image 3" descr="preencoded.png"/>
          <p:cNvPicPr>
            <a:picLocks noChangeAspect="1"/>
          </p:cNvPicPr>
          <p:nvPr/>
        </p:nvPicPr>
        <p:blipFill>
          <a:blip r:embed="rId6"/>
          <a:stretch>
            <a:fillRect/>
          </a:stretch>
        </p:blipFill>
        <p:spPr>
          <a:xfrm>
            <a:off x="758309" y="5969675"/>
            <a:ext cx="1083231" cy="1612702"/>
          </a:xfrm>
          <a:prstGeom prst="rect">
            <a:avLst/>
          </a:prstGeom>
        </p:spPr>
      </p:pic>
      <p:sp>
        <p:nvSpPr>
          <p:cNvPr id="11" name="Text 5"/>
          <p:cNvSpPr/>
          <p:nvPr/>
        </p:nvSpPr>
        <p:spPr>
          <a:xfrm>
            <a:off x="2166461" y="6186249"/>
            <a:ext cx="3920609"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Υπερπόντια Μετανάστευση</a:t>
            </a:r>
            <a:endParaRPr lang="en-US" sz="2200" dirty="0"/>
          </a:p>
        </p:txBody>
      </p:sp>
      <p:sp>
        <p:nvSpPr>
          <p:cNvPr id="12" name="Text 6"/>
          <p:cNvSpPr/>
          <p:nvPr/>
        </p:nvSpPr>
        <p:spPr>
          <a:xfrm>
            <a:off x="2166461" y="6672382"/>
            <a:ext cx="6219230"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Όταν η μετακίνηση γίνεται προς χώρες άλλης ηπείρου, για παράδειγμα από την Ελλάδα στις Η.Π.Α.</a:t>
            </a:r>
            <a:endParaRPr lang="en-US"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58309" y="2054066"/>
            <a:ext cx="13113782" cy="1425416"/>
          </a:xfrm>
          <a:prstGeom prst="rect">
            <a:avLst/>
          </a:prstGeom>
          <a:noFill/>
          <a:ln/>
        </p:spPr>
        <p:txBody>
          <a:bodyPr wrap="square" lIns="0" tIns="0" rIns="0" bIns="0" rtlCol="0" anchor="t"/>
          <a:lstStyle/>
          <a:p>
            <a:pPr marL="0" indent="0">
              <a:lnSpc>
                <a:spcPts val="5600"/>
              </a:lnSpc>
              <a:buNone/>
            </a:pPr>
            <a:r>
              <a:rPr lang="en-US" sz="4450" b="1" dirty="0">
                <a:solidFill>
                  <a:srgbClr val="7068F4"/>
                </a:solidFill>
                <a:latin typeface="Barlow Bold" pitchFamily="34" charset="0"/>
                <a:ea typeface="Barlow Bold" pitchFamily="34" charset="-122"/>
                <a:cs typeface="Barlow Bold" pitchFamily="34" charset="-120"/>
              </a:rPr>
              <a:t>Εσωτερική Μετανάστευση και Άλλες Κατηγορίες</a:t>
            </a:r>
            <a:endParaRPr lang="en-US" sz="4450" dirty="0"/>
          </a:p>
        </p:txBody>
      </p:sp>
      <p:sp>
        <p:nvSpPr>
          <p:cNvPr id="3" name="Text 1"/>
          <p:cNvSpPr/>
          <p:nvPr/>
        </p:nvSpPr>
        <p:spPr>
          <a:xfrm>
            <a:off x="758309" y="4020979"/>
            <a:ext cx="3790474" cy="356235"/>
          </a:xfrm>
          <a:prstGeom prst="rect">
            <a:avLst/>
          </a:prstGeom>
          <a:noFill/>
          <a:ln/>
        </p:spPr>
        <p:txBody>
          <a:bodyPr wrap="none" lIns="0" tIns="0" rIns="0" bIns="0" rtlCol="0" anchor="t"/>
          <a:lstStyle/>
          <a:p>
            <a:pPr marL="0" indent="0">
              <a:lnSpc>
                <a:spcPts val="2800"/>
              </a:lnSpc>
              <a:buNone/>
            </a:pPr>
            <a:r>
              <a:rPr lang="en-US" sz="2200" b="1" dirty="0">
                <a:solidFill>
                  <a:srgbClr val="7068F4"/>
                </a:solidFill>
                <a:latin typeface="Barlow Bold" pitchFamily="34" charset="0"/>
                <a:ea typeface="Barlow Bold" pitchFamily="34" charset="-122"/>
                <a:cs typeface="Barlow Bold" pitchFamily="34" charset="-120"/>
              </a:rPr>
              <a:t>Εσωτερική Μετανάστευση</a:t>
            </a:r>
            <a:endParaRPr lang="en-US" sz="2200" dirty="0"/>
          </a:p>
        </p:txBody>
      </p:sp>
      <p:sp>
        <p:nvSpPr>
          <p:cNvPr id="4" name="Text 2"/>
          <p:cNvSpPr/>
          <p:nvPr/>
        </p:nvSpPr>
        <p:spPr>
          <a:xfrm>
            <a:off x="758309" y="4593788"/>
            <a:ext cx="6292572" cy="1386840"/>
          </a:xfrm>
          <a:prstGeom prst="rect">
            <a:avLst/>
          </a:prstGeom>
          <a:noFill/>
          <a:ln/>
        </p:spPr>
        <p:txBody>
          <a:bodyPr wrap="square" lIns="0" tIns="0" rIns="0" bIns="0" rtlCol="0" anchor="t"/>
          <a:lstStyle/>
          <a:p>
            <a:pPr marL="0" indent="0">
              <a:lnSpc>
                <a:spcPts val="2700"/>
              </a:lnSpc>
              <a:buNone/>
            </a:pPr>
            <a:r>
              <a:rPr lang="en-US" sz="1700" dirty="0">
                <a:solidFill>
                  <a:srgbClr val="272525"/>
                </a:solidFill>
                <a:latin typeface="Montserrat" pitchFamily="34" charset="0"/>
                <a:ea typeface="Montserrat" pitchFamily="34" charset="-122"/>
                <a:cs typeface="Montserrat" pitchFamily="34" charset="-120"/>
              </a:rPr>
              <a:t>Η μετακίνηση από μια περιοχή της χώρας σε άλλη. Χαρακτηριστικό παράδειγμα είναι η Αθήνα, που γνώρισε μεγάλο κύμα εσωτερικής μετανάστευσης τις δεκαετίες του 1960 και 1970.</a:t>
            </a:r>
            <a:endParaRPr lang="en-US" sz="1700" dirty="0"/>
          </a:p>
        </p:txBody>
      </p:sp>
      <p:sp>
        <p:nvSpPr>
          <p:cNvPr id="5" name="Text 3"/>
          <p:cNvSpPr/>
          <p:nvPr/>
        </p:nvSpPr>
        <p:spPr>
          <a:xfrm>
            <a:off x="7587139" y="4020979"/>
            <a:ext cx="2850713" cy="356235"/>
          </a:xfrm>
          <a:prstGeom prst="rect">
            <a:avLst/>
          </a:prstGeom>
          <a:noFill/>
          <a:ln/>
        </p:spPr>
        <p:txBody>
          <a:bodyPr wrap="none" lIns="0" tIns="0" rIns="0" bIns="0" rtlCol="0" anchor="t"/>
          <a:lstStyle/>
          <a:p>
            <a:pPr marL="0" indent="0">
              <a:lnSpc>
                <a:spcPts val="2800"/>
              </a:lnSpc>
              <a:buNone/>
            </a:pPr>
            <a:r>
              <a:rPr lang="en-US" sz="2200" b="1" dirty="0">
                <a:solidFill>
                  <a:srgbClr val="7068F4"/>
                </a:solidFill>
                <a:latin typeface="Barlow Bold" pitchFamily="34" charset="0"/>
                <a:ea typeface="Barlow Bold" pitchFamily="34" charset="-122"/>
                <a:cs typeface="Barlow Bold" pitchFamily="34" charset="-120"/>
              </a:rPr>
              <a:t>Άλλες Κατηγορίες</a:t>
            </a:r>
            <a:endParaRPr lang="en-US" sz="2200" dirty="0"/>
          </a:p>
        </p:txBody>
      </p:sp>
      <p:sp>
        <p:nvSpPr>
          <p:cNvPr id="6" name="Text 4"/>
          <p:cNvSpPr/>
          <p:nvPr/>
        </p:nvSpPr>
        <p:spPr>
          <a:xfrm>
            <a:off x="7587139" y="4593788"/>
            <a:ext cx="6292572" cy="346710"/>
          </a:xfrm>
          <a:prstGeom prst="rect">
            <a:avLst/>
          </a:prstGeom>
          <a:noFill/>
          <a:ln/>
        </p:spPr>
        <p:txBody>
          <a:bodyPr wrap="none" lIns="0" tIns="0" rIns="0" bIns="0" rtlCol="0" anchor="t"/>
          <a:lstStyle/>
          <a:p>
            <a:pPr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Εκούσια: Το άτομο μεταναστεύει με τη θέλησή του</a:t>
            </a:r>
            <a:endParaRPr lang="en-US" sz="1700" dirty="0"/>
          </a:p>
        </p:txBody>
      </p:sp>
      <p:sp>
        <p:nvSpPr>
          <p:cNvPr id="7" name="Text 5"/>
          <p:cNvSpPr/>
          <p:nvPr/>
        </p:nvSpPr>
        <p:spPr>
          <a:xfrm>
            <a:off x="7587139" y="5016222"/>
            <a:ext cx="6292572" cy="346710"/>
          </a:xfrm>
          <a:prstGeom prst="rect">
            <a:avLst/>
          </a:prstGeom>
          <a:noFill/>
          <a:ln/>
        </p:spPr>
        <p:txBody>
          <a:bodyPr wrap="none" lIns="0" tIns="0" rIns="0" bIns="0" rtlCol="0" anchor="t"/>
          <a:lstStyle/>
          <a:p>
            <a:pPr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Ακούσια: Χωρίς τη θέλησή του (π.χ. πρόσφυγες)</a:t>
            </a:r>
            <a:endParaRPr lang="en-US" sz="1700" dirty="0"/>
          </a:p>
        </p:txBody>
      </p:sp>
      <p:sp>
        <p:nvSpPr>
          <p:cNvPr id="8" name="Text 6"/>
          <p:cNvSpPr/>
          <p:nvPr/>
        </p:nvSpPr>
        <p:spPr>
          <a:xfrm>
            <a:off x="7587139" y="5438656"/>
            <a:ext cx="6292572" cy="346710"/>
          </a:xfrm>
          <a:prstGeom prst="rect">
            <a:avLst/>
          </a:prstGeom>
          <a:noFill/>
          <a:ln/>
        </p:spPr>
        <p:txBody>
          <a:bodyPr wrap="none" lIns="0" tIns="0" rIns="0" bIns="0" rtlCol="0" anchor="t"/>
          <a:lstStyle/>
          <a:p>
            <a:pPr marL="342900" indent="-342900">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Οικολογική: Οφείλεται σε περιβαλλοντικούς λόγους</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648301"/>
            <a:ext cx="7556421" cy="2126337"/>
          </a:xfrm>
          <a:prstGeom prst="rect">
            <a:avLst/>
          </a:prstGeom>
          <a:noFill/>
          <a:ln/>
        </p:spPr>
        <p:txBody>
          <a:bodyPr wrap="squar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F3F3F2"/>
                </a:solidFill>
                <a:effectLst/>
                <a:uLnTx/>
                <a:uFillTx/>
                <a:latin typeface="IBM Plex Sans Medium" pitchFamily="34" charset="0"/>
                <a:ea typeface="IBM Plex Sans Medium" pitchFamily="34" charset="-122"/>
                <a:cs typeface="IBM Plex Sans Medium" pitchFamily="34" charset="-120"/>
              </a:rPr>
              <a:t>Κοινωνικές και Οικονομικές Συνέπειες της Μετανάστευσης</a:t>
            </a:r>
            <a:endParaRPr kumimoji="0" lang="en-US" sz="4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793790" y="4114800"/>
            <a:ext cx="7556421" cy="1814513"/>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D4D4D1"/>
                </a:solidFill>
                <a:effectLst/>
                <a:uLnTx/>
                <a:uFillTx/>
                <a:latin typeface="Roboto" pitchFamily="34" charset="0"/>
                <a:ea typeface="Roboto" pitchFamily="34" charset="-122"/>
                <a:cs typeface="Roboto" pitchFamily="34" charset="-120"/>
              </a:rPr>
              <a:t>Η μετανάστευση αποτελεί ένα πολύπλοκο φαινόμενο με σημαντικές κοινωνικές και οικονομικές επιπτώσεις τόσο για τις χώρες προέλευσης όσο και για τις χώρες υποδοχής. Στην παρουσίαση αυτή, θα εξετάσουμε τις διάφορες πτυχές της μετανάστευσης, τις αιτίες της, και τις συνέπειές της στη σύγχρονη κοινωνία.</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hape 2"/>
          <p:cNvSpPr/>
          <p:nvPr/>
        </p:nvSpPr>
        <p:spPr>
          <a:xfrm>
            <a:off x="793790" y="6201370"/>
            <a:ext cx="362903" cy="362903"/>
          </a:xfrm>
          <a:prstGeom prst="roundRect">
            <a:avLst>
              <a:gd name="adj" fmla="val 25194296"/>
            </a:avLst>
          </a:prstGeom>
          <a:solidFill>
            <a:srgbClr val="124B62"/>
          </a:solidFill>
          <a:ln w="7620">
            <a:solidFill>
              <a:srgbClr val="FFFFFF"/>
            </a:solidFill>
            <a:prstDash val="solid"/>
          </a:ln>
        </p:spPr>
      </p:sp>
      <p:sp>
        <p:nvSpPr>
          <p:cNvPr id="6" name="Text 3"/>
          <p:cNvSpPr/>
          <p:nvPr/>
        </p:nvSpPr>
        <p:spPr>
          <a:xfrm>
            <a:off x="902851" y="6334006"/>
            <a:ext cx="144780" cy="97512"/>
          </a:xfrm>
          <a:prstGeom prst="rect">
            <a:avLst/>
          </a:prstGeom>
          <a:noFill/>
          <a:ln/>
        </p:spPr>
        <p:txBody>
          <a:bodyPr wrap="none" lIns="0" tIns="0" rIns="0" bIns="0" rtlCol="0" anchor="t"/>
          <a:lstStyle/>
          <a:p>
            <a:pPr marL="0" marR="0" lvl="0" indent="0" algn="ctr" defTabSz="914400" rtl="0" eaLnBrk="1" fontAlgn="auto" latinLnBrk="0" hangingPunct="1">
              <a:lnSpc>
                <a:spcPts val="75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Roboto Medium" pitchFamily="34" charset="0"/>
                <a:ea typeface="Roboto Medium" pitchFamily="34" charset="-122"/>
                <a:cs typeface="Roboto Medium" pitchFamily="34" charset="-120"/>
              </a:rPr>
              <a:t>TM</a:t>
            </a:r>
            <a:endPar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1270040" y="6184463"/>
            <a:ext cx="2009894" cy="396835"/>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D4D4D1"/>
                </a:solidFill>
                <a:effectLst/>
                <a:uLnTx/>
                <a:uFillTx/>
                <a:latin typeface="Roboto Bold" pitchFamily="34" charset="0"/>
                <a:ea typeface="Roboto Bold" pitchFamily="34" charset="-122"/>
                <a:cs typeface="Roboto Bold" pitchFamily="34" charset="-120"/>
              </a:rPr>
              <a:t>by Tania Morias</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79953"/>
          </a:xfrm>
          <a:prstGeom prst="rect">
            <a:avLst/>
          </a:prstGeom>
        </p:spPr>
      </p:pic>
      <p:sp>
        <p:nvSpPr>
          <p:cNvPr id="3" name="Text 0"/>
          <p:cNvSpPr/>
          <p:nvPr/>
        </p:nvSpPr>
        <p:spPr>
          <a:xfrm>
            <a:off x="694373" y="3064907"/>
            <a:ext cx="12110799" cy="61995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F3F3F2"/>
                </a:solidFill>
                <a:effectLst/>
                <a:uLnTx/>
                <a:uFillTx/>
                <a:latin typeface="IBM Plex Sans Medium" pitchFamily="34" charset="0"/>
                <a:ea typeface="IBM Plex Sans Medium" pitchFamily="34" charset="-122"/>
                <a:cs typeface="IBM Plex Sans Medium" pitchFamily="34" charset="-120"/>
              </a:rPr>
              <a:t>Ιστορική Αναδρομή: Η "Σχεδιασμένη Μετανάστευση"</a:t>
            </a: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7303770" y="3982402"/>
            <a:ext cx="22860" cy="3662124"/>
          </a:xfrm>
          <a:prstGeom prst="roundRect">
            <a:avLst>
              <a:gd name="adj" fmla="val 130186"/>
            </a:avLst>
          </a:prstGeom>
          <a:solidFill>
            <a:srgbClr val="61646A"/>
          </a:solidFill>
          <a:ln/>
        </p:spPr>
      </p:sp>
      <p:sp>
        <p:nvSpPr>
          <p:cNvPr id="5" name="Shape 2"/>
          <p:cNvSpPr/>
          <p:nvPr/>
        </p:nvSpPr>
        <p:spPr>
          <a:xfrm>
            <a:off x="6420505" y="4417219"/>
            <a:ext cx="694373" cy="22860"/>
          </a:xfrm>
          <a:prstGeom prst="roundRect">
            <a:avLst>
              <a:gd name="adj" fmla="val 130186"/>
            </a:avLst>
          </a:prstGeom>
          <a:solidFill>
            <a:srgbClr val="61646A"/>
          </a:solidFill>
          <a:ln/>
        </p:spPr>
      </p:sp>
      <p:sp>
        <p:nvSpPr>
          <p:cNvPr id="6" name="Shape 3"/>
          <p:cNvSpPr/>
          <p:nvPr/>
        </p:nvSpPr>
        <p:spPr>
          <a:xfrm>
            <a:off x="7092017" y="4205526"/>
            <a:ext cx="446365" cy="446365"/>
          </a:xfrm>
          <a:prstGeom prst="roundRect">
            <a:avLst>
              <a:gd name="adj" fmla="val 6667"/>
            </a:avLst>
          </a:prstGeom>
          <a:solidFill>
            <a:srgbClr val="484B51"/>
          </a:solidFill>
          <a:ln/>
        </p:spPr>
      </p:sp>
      <p:sp>
        <p:nvSpPr>
          <p:cNvPr id="7" name="Text 4"/>
          <p:cNvSpPr/>
          <p:nvPr/>
        </p:nvSpPr>
        <p:spPr>
          <a:xfrm>
            <a:off x="7225844" y="4279821"/>
            <a:ext cx="178594" cy="297656"/>
          </a:xfrm>
          <a:prstGeom prst="rect">
            <a:avLst/>
          </a:prstGeom>
          <a:noFill/>
          <a:ln/>
        </p:spPr>
        <p:txBody>
          <a:bodyPr wrap="non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D4D4D1"/>
                </a:solidFill>
                <a:effectLst/>
                <a:uLnTx/>
                <a:uFillTx/>
                <a:latin typeface="IBM Plex Sans Medium" pitchFamily="34" charset="0"/>
                <a:ea typeface="IBM Plex Sans Medium" pitchFamily="34" charset="-122"/>
                <a:cs typeface="IBM Plex Sans Medium" pitchFamily="34" charset="-120"/>
              </a:rPr>
              <a:t>1</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5"/>
          <p:cNvSpPr/>
          <p:nvPr/>
        </p:nvSpPr>
        <p:spPr>
          <a:xfrm>
            <a:off x="3439120" y="4180761"/>
            <a:ext cx="2784872" cy="309920"/>
          </a:xfrm>
          <a:prstGeom prst="rect">
            <a:avLst/>
          </a:prstGeom>
          <a:noFill/>
          <a:ln/>
        </p:spPr>
        <p:txBody>
          <a:bodyPr wrap="none" lIns="0" tIns="0" rIns="0" bIns="0" rtlCol="0" anchor="t"/>
          <a:lstStyle/>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D4D4D1"/>
                </a:solidFill>
                <a:effectLst/>
                <a:uLnTx/>
                <a:uFillTx/>
                <a:latin typeface="IBM Plex Sans Medium" pitchFamily="34" charset="0"/>
                <a:ea typeface="IBM Plex Sans Medium" pitchFamily="34" charset="-122"/>
                <a:cs typeface="IBM Plex Sans Medium" pitchFamily="34" charset="-120"/>
              </a:rPr>
              <a:t>Μεταπολεμική Περίοδος</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6"/>
          <p:cNvSpPr/>
          <p:nvPr/>
        </p:nvSpPr>
        <p:spPr>
          <a:xfrm>
            <a:off x="694373" y="4609624"/>
            <a:ext cx="5529620" cy="634603"/>
          </a:xfrm>
          <a:prstGeom prst="rect">
            <a:avLst/>
          </a:prstGeom>
          <a:noFill/>
          <a:ln/>
        </p:spPr>
        <p:txBody>
          <a:bodyPr wrap="square" lIns="0" tIns="0" rIns="0" bIns="0" rtlCol="0" anchor="t"/>
          <a:lstStyle/>
          <a:p>
            <a:pPr marL="0" marR="0" lvl="0" indent="0" algn="r"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4D4D1"/>
                </a:solidFill>
                <a:effectLst/>
                <a:uLnTx/>
                <a:uFillTx/>
                <a:latin typeface="Roboto" pitchFamily="34" charset="0"/>
                <a:ea typeface="Roboto" pitchFamily="34" charset="-122"/>
                <a:cs typeface="Roboto" pitchFamily="34" charset="-120"/>
              </a:rPr>
              <a:t>Μετά τον Β' Παγκόσμιο Πόλεμο, η Δυτική Γερμανία εφάρμοσε ένα σύστημα "σχεδιασμένης μετανάστευσης".</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hape 7"/>
          <p:cNvSpPr/>
          <p:nvPr/>
        </p:nvSpPr>
        <p:spPr>
          <a:xfrm>
            <a:off x="7515523" y="5409128"/>
            <a:ext cx="694373" cy="22860"/>
          </a:xfrm>
          <a:prstGeom prst="roundRect">
            <a:avLst>
              <a:gd name="adj" fmla="val 130186"/>
            </a:avLst>
          </a:prstGeom>
          <a:solidFill>
            <a:srgbClr val="61646A"/>
          </a:solidFill>
          <a:ln/>
        </p:spPr>
      </p:sp>
      <p:sp>
        <p:nvSpPr>
          <p:cNvPr id="11" name="Shape 8"/>
          <p:cNvSpPr/>
          <p:nvPr/>
        </p:nvSpPr>
        <p:spPr>
          <a:xfrm>
            <a:off x="7092017" y="5197435"/>
            <a:ext cx="446365" cy="446365"/>
          </a:xfrm>
          <a:prstGeom prst="roundRect">
            <a:avLst>
              <a:gd name="adj" fmla="val 6667"/>
            </a:avLst>
          </a:prstGeom>
          <a:solidFill>
            <a:srgbClr val="484B51"/>
          </a:solidFill>
          <a:ln/>
        </p:spPr>
      </p:sp>
      <p:sp>
        <p:nvSpPr>
          <p:cNvPr id="12" name="Text 9"/>
          <p:cNvSpPr/>
          <p:nvPr/>
        </p:nvSpPr>
        <p:spPr>
          <a:xfrm>
            <a:off x="7225844" y="5271730"/>
            <a:ext cx="178594" cy="297656"/>
          </a:xfrm>
          <a:prstGeom prst="rect">
            <a:avLst/>
          </a:prstGeom>
          <a:noFill/>
          <a:ln/>
        </p:spPr>
        <p:txBody>
          <a:bodyPr wrap="non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D4D4D1"/>
                </a:solidFill>
                <a:effectLst/>
                <a:uLnTx/>
                <a:uFillTx/>
                <a:latin typeface="IBM Plex Sans Medium" pitchFamily="34" charset="0"/>
                <a:ea typeface="IBM Plex Sans Medium" pitchFamily="34" charset="-122"/>
                <a:cs typeface="IBM Plex Sans Medium" pitchFamily="34" charset="-120"/>
              </a:rPr>
              <a:t>2</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10"/>
          <p:cNvSpPr/>
          <p:nvPr/>
        </p:nvSpPr>
        <p:spPr>
          <a:xfrm>
            <a:off x="8406408" y="5172670"/>
            <a:ext cx="2479953" cy="309920"/>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D4D4D1"/>
                </a:solidFill>
                <a:effectLst/>
                <a:uLnTx/>
                <a:uFillTx/>
                <a:latin typeface="IBM Plex Sans Medium" pitchFamily="34" charset="0"/>
                <a:ea typeface="IBM Plex Sans Medium" pitchFamily="34" charset="-122"/>
                <a:cs typeface="IBM Plex Sans Medium" pitchFamily="34" charset="-120"/>
              </a:rPr>
              <a:t>Νότια Ευρώπη</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1"/>
          <p:cNvSpPr/>
          <p:nvPr/>
        </p:nvSpPr>
        <p:spPr>
          <a:xfrm>
            <a:off x="8406408" y="5601533"/>
            <a:ext cx="5529620" cy="634603"/>
          </a:xfrm>
          <a:prstGeom prst="rect">
            <a:avLst/>
          </a:prstGeom>
          <a:noFill/>
          <a:ln/>
        </p:spPr>
        <p:txBody>
          <a:bodyPr wrap="squar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4D4D1"/>
                </a:solidFill>
                <a:effectLst/>
                <a:uLnTx/>
                <a:uFillTx/>
                <a:latin typeface="Roboto" pitchFamily="34" charset="0"/>
                <a:ea typeface="Roboto" pitchFamily="34" charset="-122"/>
                <a:cs typeface="Roboto" pitchFamily="34" charset="-120"/>
              </a:rPr>
              <a:t>Μετανάστες από την Ισπανία, Πορτογαλία, Ελλάδα και Ιταλία μετακινήθηκαν για εργασία στα γερμανικά εργοστάσια.</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2"/>
          <p:cNvSpPr/>
          <p:nvPr/>
        </p:nvSpPr>
        <p:spPr>
          <a:xfrm>
            <a:off x="6420505" y="6301859"/>
            <a:ext cx="694373" cy="22860"/>
          </a:xfrm>
          <a:prstGeom prst="roundRect">
            <a:avLst>
              <a:gd name="adj" fmla="val 130186"/>
            </a:avLst>
          </a:prstGeom>
          <a:solidFill>
            <a:srgbClr val="61646A"/>
          </a:solidFill>
          <a:ln/>
        </p:spPr>
      </p:sp>
      <p:sp>
        <p:nvSpPr>
          <p:cNvPr id="16" name="Shape 13"/>
          <p:cNvSpPr/>
          <p:nvPr/>
        </p:nvSpPr>
        <p:spPr>
          <a:xfrm>
            <a:off x="7092017" y="6090166"/>
            <a:ext cx="446365" cy="446365"/>
          </a:xfrm>
          <a:prstGeom prst="roundRect">
            <a:avLst>
              <a:gd name="adj" fmla="val 6667"/>
            </a:avLst>
          </a:prstGeom>
          <a:solidFill>
            <a:srgbClr val="484B51"/>
          </a:solidFill>
          <a:ln/>
        </p:spPr>
      </p:sp>
      <p:sp>
        <p:nvSpPr>
          <p:cNvPr id="17" name="Text 14"/>
          <p:cNvSpPr/>
          <p:nvPr/>
        </p:nvSpPr>
        <p:spPr>
          <a:xfrm>
            <a:off x="7225844" y="6164461"/>
            <a:ext cx="178594" cy="297656"/>
          </a:xfrm>
          <a:prstGeom prst="rect">
            <a:avLst/>
          </a:prstGeom>
          <a:noFill/>
          <a:ln/>
        </p:spPr>
        <p:txBody>
          <a:bodyPr wrap="none" lIns="0" tIns="0" rIns="0" bIns="0" rtlCol="0" anchor="t"/>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D4D4D1"/>
                </a:solidFill>
                <a:effectLst/>
                <a:uLnTx/>
                <a:uFillTx/>
                <a:latin typeface="IBM Plex Sans Medium" pitchFamily="34" charset="0"/>
                <a:ea typeface="IBM Plex Sans Medium" pitchFamily="34" charset="-122"/>
                <a:cs typeface="IBM Plex Sans Medium" pitchFamily="34" charset="-120"/>
              </a:rPr>
              <a:t>3</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5"/>
          <p:cNvSpPr/>
          <p:nvPr/>
        </p:nvSpPr>
        <p:spPr>
          <a:xfrm>
            <a:off x="3508296" y="6065401"/>
            <a:ext cx="2715697" cy="309920"/>
          </a:xfrm>
          <a:prstGeom prst="rect">
            <a:avLst/>
          </a:prstGeom>
          <a:noFill/>
          <a:ln/>
        </p:spPr>
        <p:txBody>
          <a:bodyPr wrap="none" lIns="0" tIns="0" rIns="0" bIns="0" rtlCol="0" anchor="t"/>
          <a:lstStyle/>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D4D4D1"/>
                </a:solidFill>
                <a:effectLst/>
                <a:uLnTx/>
                <a:uFillTx/>
                <a:latin typeface="IBM Plex Sans Medium" pitchFamily="34" charset="0"/>
                <a:ea typeface="IBM Plex Sans Medium" pitchFamily="34" charset="-122"/>
                <a:cs typeface="IBM Plex Sans Medium" pitchFamily="34" charset="-120"/>
              </a:rPr>
              <a:t>Ελαχιστοποίηση Τριβών</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 16"/>
          <p:cNvSpPr/>
          <p:nvPr/>
        </p:nvSpPr>
        <p:spPr>
          <a:xfrm>
            <a:off x="694373" y="6494264"/>
            <a:ext cx="5529620" cy="951905"/>
          </a:xfrm>
          <a:prstGeom prst="rect">
            <a:avLst/>
          </a:prstGeom>
          <a:noFill/>
          <a:ln/>
        </p:spPr>
        <p:txBody>
          <a:bodyPr wrap="square" lIns="0" tIns="0" rIns="0" bIns="0" rtlCol="0" anchor="t"/>
          <a:lstStyle/>
          <a:p>
            <a:pPr marL="0" marR="0" lvl="0" indent="0" algn="r"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4D4D1"/>
                </a:solidFill>
                <a:effectLst/>
                <a:uLnTx/>
                <a:uFillTx/>
                <a:latin typeface="Roboto" pitchFamily="34" charset="0"/>
                <a:ea typeface="Roboto" pitchFamily="34" charset="-122"/>
                <a:cs typeface="Roboto" pitchFamily="34" charset="-120"/>
              </a:rPr>
              <a:t>Ο συγκεκριμένος αριθμός εργατών για συγκεκριμένες θέσεις εργασίας περιόρισε τις τριβές με τον ημεδαπό πληθυσμό.</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727847"/>
            <a:ext cx="11312962"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F3F3F2"/>
                </a:solidFill>
                <a:effectLst/>
                <a:uLnTx/>
                <a:uFillTx/>
                <a:latin typeface="IBM Plex Sans Medium" pitchFamily="34" charset="0"/>
                <a:ea typeface="IBM Plex Sans Medium" pitchFamily="34" charset="-122"/>
                <a:cs typeface="IBM Plex Sans Medium" pitchFamily="34" charset="-120"/>
              </a:rPr>
              <a:t>Σύγχρονες Προκλήσεις της Μετανάστευσης</a:t>
            </a:r>
            <a:endParaRPr kumimoji="0" lang="en-US" sz="4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793790" y="5031938"/>
            <a:ext cx="510302" cy="510302"/>
          </a:xfrm>
          <a:prstGeom prst="roundRect">
            <a:avLst>
              <a:gd name="adj" fmla="val 6667"/>
            </a:avLst>
          </a:prstGeom>
          <a:solidFill>
            <a:srgbClr val="484B51"/>
          </a:solidFill>
          <a:ln/>
        </p:spPr>
      </p:sp>
      <p:sp>
        <p:nvSpPr>
          <p:cNvPr id="5" name="Text 2"/>
          <p:cNvSpPr/>
          <p:nvPr/>
        </p:nvSpPr>
        <p:spPr>
          <a:xfrm>
            <a:off x="946785" y="5116949"/>
            <a:ext cx="204192"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dirty="0">
                <a:ln>
                  <a:noFill/>
                </a:ln>
                <a:solidFill>
                  <a:srgbClr val="D4D4D1"/>
                </a:solidFill>
                <a:effectLst/>
                <a:uLnTx/>
                <a:uFillTx/>
                <a:latin typeface="IBM Plex Sans Medium" pitchFamily="34" charset="0"/>
                <a:ea typeface="IBM Plex Sans Medium" pitchFamily="34" charset="-122"/>
                <a:cs typeface="IBM Plex Sans Medium" pitchFamily="34" charset="-120"/>
              </a:rPr>
              <a:t>1</a:t>
            </a:r>
            <a:endPar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1530906" y="5031938"/>
            <a:ext cx="3459242" cy="708660"/>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D4D4D1"/>
                </a:solidFill>
                <a:effectLst/>
                <a:uLnTx/>
                <a:uFillTx/>
                <a:latin typeface="IBM Plex Sans Medium" pitchFamily="34" charset="0"/>
                <a:ea typeface="IBM Plex Sans Medium" pitchFamily="34" charset="-122"/>
                <a:cs typeface="IBM Plex Sans Medium" pitchFamily="34" charset="-120"/>
              </a:rPr>
              <a:t>Μη Σχεδιασμένη Μετανάστευση</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1530906" y="5876687"/>
            <a:ext cx="3459242"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D4D4D1"/>
                </a:solidFill>
                <a:effectLst/>
                <a:uLnTx/>
                <a:uFillTx/>
                <a:latin typeface="Roboto" pitchFamily="34" charset="0"/>
                <a:ea typeface="Roboto" pitchFamily="34" charset="-122"/>
                <a:cs typeface="Roboto" pitchFamily="34" charset="-120"/>
              </a:rPr>
              <a:t>Σήμερα, η μετανάστευση δεν είναι σχεδιασμένη, προκαλώντας μεγάλα κύματα από την Ασία και την Αφρική.</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5"/>
          <p:cNvSpPr/>
          <p:nvPr/>
        </p:nvSpPr>
        <p:spPr>
          <a:xfrm>
            <a:off x="5216962" y="5031938"/>
            <a:ext cx="510302" cy="510302"/>
          </a:xfrm>
          <a:prstGeom prst="roundRect">
            <a:avLst>
              <a:gd name="adj" fmla="val 6667"/>
            </a:avLst>
          </a:prstGeom>
          <a:solidFill>
            <a:srgbClr val="484B51"/>
          </a:solidFill>
          <a:ln/>
        </p:spPr>
      </p:sp>
      <p:sp>
        <p:nvSpPr>
          <p:cNvPr id="9" name="Text 6"/>
          <p:cNvSpPr/>
          <p:nvPr/>
        </p:nvSpPr>
        <p:spPr>
          <a:xfrm>
            <a:off x="5369957" y="5116949"/>
            <a:ext cx="204192"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dirty="0">
                <a:ln>
                  <a:noFill/>
                </a:ln>
                <a:solidFill>
                  <a:srgbClr val="D4D4D1"/>
                </a:solidFill>
                <a:effectLst/>
                <a:uLnTx/>
                <a:uFillTx/>
                <a:latin typeface="IBM Plex Sans Medium" pitchFamily="34" charset="0"/>
                <a:ea typeface="IBM Plex Sans Medium" pitchFamily="34" charset="-122"/>
                <a:cs typeface="IBM Plex Sans Medium" pitchFamily="34" charset="-120"/>
              </a:rPr>
              <a:t>2</a:t>
            </a:r>
            <a:endPar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7"/>
          <p:cNvSpPr/>
          <p:nvPr/>
        </p:nvSpPr>
        <p:spPr>
          <a:xfrm>
            <a:off x="5954078" y="5031938"/>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D4D4D1"/>
                </a:solidFill>
                <a:effectLst/>
                <a:uLnTx/>
                <a:uFillTx/>
                <a:latin typeface="IBM Plex Sans Medium" pitchFamily="34" charset="0"/>
                <a:ea typeface="IBM Plex Sans Medium" pitchFamily="34" charset="-122"/>
                <a:cs typeface="IBM Plex Sans Medium" pitchFamily="34" charset="-120"/>
              </a:rPr>
              <a:t>Αιτίες</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8"/>
          <p:cNvSpPr/>
          <p:nvPr/>
        </p:nvSpPr>
        <p:spPr>
          <a:xfrm>
            <a:off x="5954078" y="5522357"/>
            <a:ext cx="3459242"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D4D4D1"/>
                </a:solidFill>
                <a:effectLst/>
                <a:uLnTx/>
                <a:uFillTx/>
                <a:latin typeface="Roboto" pitchFamily="34" charset="0"/>
                <a:ea typeface="Roboto" pitchFamily="34" charset="-122"/>
                <a:cs typeface="Roboto" pitchFamily="34" charset="-120"/>
              </a:rPr>
              <a:t>Καταστροφή του περιβάλλοντος, πόλεμοι, φτώχεια και αναζήτηση καλύτερης ζωής είναι οι κύριες αιτίες.</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9"/>
          <p:cNvSpPr/>
          <p:nvPr/>
        </p:nvSpPr>
        <p:spPr>
          <a:xfrm>
            <a:off x="9640133" y="5031938"/>
            <a:ext cx="510302" cy="510302"/>
          </a:xfrm>
          <a:prstGeom prst="roundRect">
            <a:avLst>
              <a:gd name="adj" fmla="val 6667"/>
            </a:avLst>
          </a:prstGeom>
          <a:solidFill>
            <a:srgbClr val="484B51"/>
          </a:solidFill>
          <a:ln/>
        </p:spPr>
      </p:sp>
      <p:sp>
        <p:nvSpPr>
          <p:cNvPr id="13" name="Text 10"/>
          <p:cNvSpPr/>
          <p:nvPr/>
        </p:nvSpPr>
        <p:spPr>
          <a:xfrm>
            <a:off x="9793129" y="5116949"/>
            <a:ext cx="204192"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dirty="0">
                <a:ln>
                  <a:noFill/>
                </a:ln>
                <a:solidFill>
                  <a:srgbClr val="D4D4D1"/>
                </a:solidFill>
                <a:effectLst/>
                <a:uLnTx/>
                <a:uFillTx/>
                <a:latin typeface="IBM Plex Sans Medium" pitchFamily="34" charset="0"/>
                <a:ea typeface="IBM Plex Sans Medium" pitchFamily="34" charset="-122"/>
                <a:cs typeface="IBM Plex Sans Medium" pitchFamily="34" charset="-120"/>
              </a:rPr>
              <a:t>3</a:t>
            </a:r>
            <a:endPar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1"/>
          <p:cNvSpPr/>
          <p:nvPr/>
        </p:nvSpPr>
        <p:spPr>
          <a:xfrm>
            <a:off x="10377249" y="5031938"/>
            <a:ext cx="3173492"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D4D4D1"/>
                </a:solidFill>
                <a:effectLst/>
                <a:uLnTx/>
                <a:uFillTx/>
                <a:latin typeface="IBM Plex Sans Medium" pitchFamily="34" charset="0"/>
                <a:ea typeface="IBM Plex Sans Medium" pitchFamily="34" charset="-122"/>
                <a:cs typeface="IBM Plex Sans Medium" pitchFamily="34" charset="-120"/>
              </a:rPr>
              <a:t>Οικονομικές Επιπτώσεις</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2"/>
          <p:cNvSpPr/>
          <p:nvPr/>
        </p:nvSpPr>
        <p:spPr>
          <a:xfrm>
            <a:off x="10377249" y="5522357"/>
            <a:ext cx="3459242" cy="1814513"/>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D4D4D1"/>
                </a:solidFill>
                <a:effectLst/>
                <a:uLnTx/>
                <a:uFillTx/>
                <a:latin typeface="Roboto" pitchFamily="34" charset="0"/>
                <a:ea typeface="Roboto" pitchFamily="34" charset="-122"/>
                <a:cs typeface="Roboto" pitchFamily="34" charset="-120"/>
              </a:rPr>
              <a:t>Η μαζική μετανάστευση έχει σημαντικές οικονομικές συνέπειες, ιδιαίτερα σε περιόδους οικονομικής κρίσης και υψηλής ανεργίας.</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2577"/>
          </a:xfrm>
          <a:prstGeom prst="rect">
            <a:avLst/>
          </a:prstGeom>
        </p:spPr>
      </p:pic>
      <p:sp>
        <p:nvSpPr>
          <p:cNvPr id="3" name="Text 0"/>
          <p:cNvSpPr/>
          <p:nvPr/>
        </p:nvSpPr>
        <p:spPr>
          <a:xfrm>
            <a:off x="780098" y="612934"/>
            <a:ext cx="7583805" cy="1393031"/>
          </a:xfrm>
          <a:prstGeom prst="rect">
            <a:avLst/>
          </a:prstGeom>
          <a:noFill/>
          <a:ln/>
        </p:spPr>
        <p:txBody>
          <a:bodyPr wrap="square" lIns="0" tIns="0" rIns="0" bIns="0" rtlCol="0" anchor="t"/>
          <a:lstStyle/>
          <a:p>
            <a:pPr marL="0" marR="0" lvl="0" indent="0" algn="l" defTabSz="914400" rtl="0" eaLnBrk="1" fontAlgn="auto" latinLnBrk="0" hangingPunct="1">
              <a:lnSpc>
                <a:spcPts val="5450"/>
              </a:lnSpc>
              <a:spcBef>
                <a:spcPts val="0"/>
              </a:spcBef>
              <a:spcAft>
                <a:spcPts val="0"/>
              </a:spcAft>
              <a:buClrTx/>
              <a:buSzTx/>
              <a:buFontTx/>
              <a:buNone/>
              <a:tabLst/>
              <a:defRPr/>
            </a:pPr>
            <a:r>
              <a:rPr kumimoji="0" lang="en-US" sz="4350" b="0" i="0" u="none" strike="noStrike" kern="1200" cap="none" spc="0" normalizeH="0" baseline="0" noProof="0" dirty="0">
                <a:ln>
                  <a:noFill/>
                </a:ln>
                <a:solidFill>
                  <a:srgbClr val="F3F3F2"/>
                </a:solidFill>
                <a:effectLst/>
                <a:uLnTx/>
                <a:uFillTx/>
                <a:latin typeface="IBM Plex Sans Medium" pitchFamily="34" charset="0"/>
                <a:ea typeface="IBM Plex Sans Medium" pitchFamily="34" charset="-122"/>
                <a:cs typeface="IBM Plex Sans Medium" pitchFamily="34" charset="-120"/>
              </a:rPr>
              <a:t>Κοινωνικές και Οικονομικές Προκλήσεις</a:t>
            </a:r>
            <a:endParaRPr kumimoji="0" lang="en-US" sz="4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780098" y="2340293"/>
            <a:ext cx="3680460" cy="3415546"/>
          </a:xfrm>
          <a:prstGeom prst="roundRect">
            <a:avLst>
              <a:gd name="adj" fmla="val 979"/>
            </a:avLst>
          </a:prstGeom>
          <a:solidFill>
            <a:srgbClr val="484B51"/>
          </a:solidFill>
          <a:ln/>
        </p:spPr>
      </p:sp>
      <p:sp>
        <p:nvSpPr>
          <p:cNvPr id="5" name="Text 2"/>
          <p:cNvSpPr/>
          <p:nvPr/>
        </p:nvSpPr>
        <p:spPr>
          <a:xfrm>
            <a:off x="1002983" y="2563178"/>
            <a:ext cx="3234690" cy="696516"/>
          </a:xfrm>
          <a:prstGeom prst="rect">
            <a:avLst/>
          </a:prstGeom>
          <a:noFill/>
          <a:ln/>
        </p:spPr>
        <p:txBody>
          <a:bodyPr wrap="squar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150" b="0" i="0" u="none" strike="noStrike" kern="1200" cap="none" spc="0" normalizeH="0" baseline="0" noProof="0" dirty="0">
                <a:ln>
                  <a:noFill/>
                </a:ln>
                <a:solidFill>
                  <a:srgbClr val="D4D4D1"/>
                </a:solidFill>
                <a:effectLst/>
                <a:uLnTx/>
                <a:uFillTx/>
                <a:latin typeface="IBM Plex Sans Medium" pitchFamily="34" charset="0"/>
                <a:ea typeface="IBM Plex Sans Medium" pitchFamily="34" charset="-122"/>
                <a:cs typeface="IBM Plex Sans Medium" pitchFamily="34" charset="-120"/>
              </a:rPr>
              <a:t>Ανεργία και Μετανάστευση</a:t>
            </a:r>
            <a:endParaRPr kumimoji="0" lang="en-US" sz="2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1002983" y="3393400"/>
            <a:ext cx="3234690" cy="2139553"/>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D4D4D1"/>
                </a:solidFill>
                <a:effectLst/>
                <a:uLnTx/>
                <a:uFillTx/>
                <a:latin typeface="Roboto" pitchFamily="34" charset="0"/>
                <a:ea typeface="Roboto" pitchFamily="34" charset="-122"/>
                <a:cs typeface="Roboto" pitchFamily="34" charset="-120"/>
              </a:rPr>
              <a:t>Αναπτύσσονται απόψεις που συνδέουν την ανεργία με τους μετανάστες, αν και η πραγματική αιτία είναι η οικονομική κρίση και η έλλειψη επενδύσεων.</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hape 4"/>
          <p:cNvSpPr/>
          <p:nvPr/>
        </p:nvSpPr>
        <p:spPr>
          <a:xfrm>
            <a:off x="4683443" y="2340293"/>
            <a:ext cx="3680460" cy="3415546"/>
          </a:xfrm>
          <a:prstGeom prst="roundRect">
            <a:avLst>
              <a:gd name="adj" fmla="val 979"/>
            </a:avLst>
          </a:prstGeom>
          <a:solidFill>
            <a:srgbClr val="484B51"/>
          </a:solidFill>
          <a:ln/>
        </p:spPr>
      </p:sp>
      <p:sp>
        <p:nvSpPr>
          <p:cNvPr id="8" name="Text 5"/>
          <p:cNvSpPr/>
          <p:nvPr/>
        </p:nvSpPr>
        <p:spPr>
          <a:xfrm>
            <a:off x="4906328" y="2563178"/>
            <a:ext cx="2786301" cy="348258"/>
          </a:xfrm>
          <a:prstGeom prst="rect">
            <a:avLst/>
          </a:prstGeom>
          <a:noFill/>
          <a:ln/>
        </p:spPr>
        <p:txBody>
          <a:bodyPr wrap="non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150" b="0" i="0" u="none" strike="noStrike" kern="1200" cap="none" spc="0" normalizeH="0" baseline="0" noProof="0" dirty="0">
                <a:ln>
                  <a:noFill/>
                </a:ln>
                <a:solidFill>
                  <a:srgbClr val="D4D4D1"/>
                </a:solidFill>
                <a:effectLst/>
                <a:uLnTx/>
                <a:uFillTx/>
                <a:latin typeface="IBM Plex Sans Medium" pitchFamily="34" charset="0"/>
                <a:ea typeface="IBM Plex Sans Medium" pitchFamily="34" charset="-122"/>
                <a:cs typeface="IBM Plex Sans Medium" pitchFamily="34" charset="-120"/>
              </a:rPr>
              <a:t>Κοινωνικό Ντάμπινγκ</a:t>
            </a:r>
            <a:endParaRPr kumimoji="0" lang="en-US" sz="2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6"/>
          <p:cNvSpPr/>
          <p:nvPr/>
        </p:nvSpPr>
        <p:spPr>
          <a:xfrm>
            <a:off x="4906328" y="3045143"/>
            <a:ext cx="3234690" cy="1782961"/>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D4D4D1"/>
                </a:solidFill>
                <a:effectLst/>
                <a:uLnTx/>
                <a:uFillTx/>
                <a:latin typeface="Roboto" pitchFamily="34" charset="0"/>
                <a:ea typeface="Roboto" pitchFamily="34" charset="-122"/>
                <a:cs typeface="Roboto" pitchFamily="34" charset="-120"/>
              </a:rPr>
              <a:t>Υπάρχει κίνδυνος οι μετανάστες να δέχονται χαμηλότερες αποδοχές και εργασία χωρίς ασφαλιστική κάλυψη.</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hape 7"/>
          <p:cNvSpPr/>
          <p:nvPr/>
        </p:nvSpPr>
        <p:spPr>
          <a:xfrm>
            <a:off x="780098" y="5978723"/>
            <a:ext cx="7583805" cy="1640919"/>
          </a:xfrm>
          <a:prstGeom prst="roundRect">
            <a:avLst>
              <a:gd name="adj" fmla="val 2038"/>
            </a:avLst>
          </a:prstGeom>
          <a:solidFill>
            <a:srgbClr val="484B51"/>
          </a:solidFill>
          <a:ln/>
        </p:spPr>
      </p:sp>
      <p:sp>
        <p:nvSpPr>
          <p:cNvPr id="11" name="Text 8"/>
          <p:cNvSpPr/>
          <p:nvPr/>
        </p:nvSpPr>
        <p:spPr>
          <a:xfrm>
            <a:off x="1002983" y="6201608"/>
            <a:ext cx="3282910" cy="348258"/>
          </a:xfrm>
          <a:prstGeom prst="rect">
            <a:avLst/>
          </a:prstGeom>
          <a:noFill/>
          <a:ln/>
        </p:spPr>
        <p:txBody>
          <a:bodyPr wrap="none" lIns="0" tIns="0" rIns="0" bIns="0" rtlCol="0" anchor="t"/>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en-US" sz="2150" b="0" i="0" u="none" strike="noStrike" kern="1200" cap="none" spc="0" normalizeH="0" baseline="0" noProof="0" dirty="0">
                <a:ln>
                  <a:noFill/>
                </a:ln>
                <a:solidFill>
                  <a:srgbClr val="D4D4D1"/>
                </a:solidFill>
                <a:effectLst/>
                <a:uLnTx/>
                <a:uFillTx/>
                <a:latin typeface="IBM Plex Sans Medium" pitchFamily="34" charset="0"/>
                <a:ea typeface="IBM Plex Sans Medium" pitchFamily="34" charset="-122"/>
                <a:cs typeface="IBM Plex Sans Medium" pitchFamily="34" charset="-120"/>
              </a:rPr>
              <a:t>Δικαιώματα Μεταναστών</a:t>
            </a:r>
            <a:endParaRPr kumimoji="0" lang="en-US" sz="2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9"/>
          <p:cNvSpPr/>
          <p:nvPr/>
        </p:nvSpPr>
        <p:spPr>
          <a:xfrm>
            <a:off x="1002983" y="6578639"/>
            <a:ext cx="7138035" cy="713184"/>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l-GR" sz="1750" b="0" i="0" u="none" strike="noStrike" kern="1200" cap="none" spc="0" normalizeH="0" baseline="0" noProof="0" dirty="0">
                <a:ln>
                  <a:noFill/>
                </a:ln>
                <a:solidFill>
                  <a:srgbClr val="D4D4D1"/>
                </a:solidFill>
                <a:effectLst/>
                <a:uLnTx/>
                <a:uFillTx/>
                <a:latin typeface="Roboto" pitchFamily="34" charset="0"/>
                <a:ea typeface="Roboto" pitchFamily="34" charset="-122"/>
                <a:cs typeface="Roboto" pitchFamily="34" charset="-120"/>
              </a:rPr>
              <a:t>Οι μετανάστες πρέπει να έχουν πρόσβαση σε υπηρεσίες υγείας, εκπαίδευσης κτλ. Διαφορετικά, οι οικονομικές και κοινωνικές συνέπειες της μετανάστευσης θα οξύνονται</a:t>
            </a:r>
            <a:r>
              <a:rPr kumimoji="0" lang="en-US" sz="1750" b="0" i="0" u="none" strike="noStrike" kern="1200" cap="none" spc="0" normalizeH="0" baseline="0" noProof="0" dirty="0">
                <a:ln>
                  <a:noFill/>
                </a:ln>
                <a:solidFill>
                  <a:srgbClr val="D4D4D1"/>
                </a:solidFill>
                <a:effectLst/>
                <a:uLnTx/>
                <a:uFillTx/>
                <a:latin typeface="Roboto" pitchFamily="34" charset="0"/>
                <a:ea typeface="Roboto" pitchFamily="34" charset="-122"/>
                <a:cs typeface="Roboto" pitchFamily="34" charset="-120"/>
              </a:rPr>
              <a:t>.</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043470"/>
            <a:ext cx="7468553" cy="1408033"/>
          </a:xfrm>
          <a:prstGeom prst="rect">
            <a:avLst/>
          </a:prstGeom>
          <a:noFill/>
          <a:ln/>
        </p:spPr>
        <p:txBody>
          <a:bodyPr wrap="square" lIns="0" tIns="0" rIns="0" bIns="0" rtlCol="0" anchor="t"/>
          <a:lstStyle/>
          <a:p>
            <a:pPr marL="0" marR="0" lvl="0" indent="0" algn="l" defTabSz="914400" rtl="0" eaLnBrk="1" fontAlgn="auto" latinLnBrk="0" hangingPunct="1">
              <a:lnSpc>
                <a:spcPts val="55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F1E1E"/>
                </a:solidFill>
                <a:effectLst/>
                <a:uLnTx/>
                <a:uFillTx/>
                <a:latin typeface="Red Hat Text" pitchFamily="34" charset="0"/>
                <a:ea typeface="Red Hat Text" pitchFamily="34" charset="-122"/>
                <a:cs typeface="Red Hat Text" pitchFamily="34" charset="-120"/>
              </a:rPr>
              <a:t>Πρόσφυγες και Μετανάστες: Κατανοώντας τις Διαφορές</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837724" y="3810476"/>
            <a:ext cx="7468553" cy="383024"/>
          </a:xfrm>
          <a:prstGeom prst="rect">
            <a:avLst/>
          </a:prstGeom>
          <a:noFill/>
          <a:ln/>
        </p:spPr>
        <p:txBody>
          <a:bodyPr wrap="non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3B3535"/>
                </a:solidFill>
                <a:effectLst/>
                <a:uLnTx/>
                <a:uFillTx/>
                <a:latin typeface="Roboto Light" pitchFamily="34" charset="0"/>
                <a:ea typeface="Roboto Light" pitchFamily="34" charset="-122"/>
                <a:cs typeface="Roboto Light" pitchFamily="34" charset="-120"/>
              </a:rPr>
              <a:t>Διαφορές μεταξύ προσφύγων και μεταναστών</a:t>
            </a:r>
            <a:endParaRPr kumimoji="0" lang="en-US" sz="1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2"/>
          <p:cNvSpPr/>
          <p:nvPr/>
        </p:nvSpPr>
        <p:spPr>
          <a:xfrm>
            <a:off x="837724" y="4462701"/>
            <a:ext cx="7468553" cy="383024"/>
          </a:xfrm>
          <a:prstGeom prst="rect">
            <a:avLst/>
          </a:prstGeom>
          <a:noFill/>
          <a:ln/>
        </p:spPr>
        <p:txBody>
          <a:bodyPr wrap="non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3B3535"/>
                </a:solidFill>
                <a:effectLst/>
                <a:uLnTx/>
                <a:uFillTx/>
                <a:latin typeface="Roboto Light" pitchFamily="34" charset="0"/>
                <a:ea typeface="Roboto Light" pitchFamily="34" charset="-122"/>
                <a:cs typeface="Roboto Light" pitchFamily="34" charset="-120"/>
              </a:rPr>
              <a:t>Ιστορική εξέλιξη του όρου "πρόσφυγας"</a:t>
            </a:r>
            <a:endParaRPr kumimoji="0" lang="en-US" sz="1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p:cNvSpPr/>
          <p:nvPr/>
        </p:nvSpPr>
        <p:spPr>
          <a:xfrm>
            <a:off x="837724" y="5114925"/>
            <a:ext cx="7468553" cy="383024"/>
          </a:xfrm>
          <a:prstGeom prst="rect">
            <a:avLst/>
          </a:prstGeom>
          <a:noFill/>
          <a:ln/>
        </p:spPr>
        <p:txBody>
          <a:bodyPr wrap="non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3B3535"/>
                </a:solidFill>
                <a:effectLst/>
                <a:uLnTx/>
                <a:uFillTx/>
                <a:latin typeface="Roboto Light" pitchFamily="34" charset="0"/>
                <a:ea typeface="Roboto Light" pitchFamily="34" charset="-122"/>
                <a:cs typeface="Roboto Light" pitchFamily="34" charset="-120"/>
              </a:rPr>
              <a:t>Διεθνείς συμβάσεις και ελληνική νομοθεσία</a:t>
            </a:r>
            <a:endParaRPr kumimoji="0" lang="en-US" sz="1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hape 4"/>
          <p:cNvSpPr/>
          <p:nvPr/>
        </p:nvSpPr>
        <p:spPr>
          <a:xfrm>
            <a:off x="837724" y="5785009"/>
            <a:ext cx="382905" cy="382905"/>
          </a:xfrm>
          <a:prstGeom prst="roundRect">
            <a:avLst>
              <a:gd name="adj" fmla="val 23878209"/>
            </a:avLst>
          </a:prstGeom>
          <a:solidFill>
            <a:srgbClr val="124B62"/>
          </a:solidFill>
          <a:ln w="7620">
            <a:solidFill>
              <a:srgbClr val="FFFFFF"/>
            </a:solidFill>
            <a:prstDash val="solid"/>
          </a:ln>
        </p:spPr>
      </p:sp>
      <p:sp>
        <p:nvSpPr>
          <p:cNvPr id="8" name="Text 5"/>
          <p:cNvSpPr/>
          <p:nvPr/>
        </p:nvSpPr>
        <p:spPr>
          <a:xfrm>
            <a:off x="956786" y="5927646"/>
            <a:ext cx="144780" cy="97512"/>
          </a:xfrm>
          <a:prstGeom prst="rect">
            <a:avLst/>
          </a:prstGeom>
          <a:noFill/>
          <a:ln/>
        </p:spPr>
        <p:txBody>
          <a:bodyPr wrap="none" lIns="0" tIns="0" rIns="0" bIns="0" rtlCol="0" anchor="t"/>
          <a:lstStyle/>
          <a:p>
            <a:pPr marL="0" marR="0" lvl="0" indent="0" algn="ctr" defTabSz="914400" rtl="0" eaLnBrk="1" fontAlgn="auto" latinLnBrk="0" hangingPunct="1">
              <a:lnSpc>
                <a:spcPts val="75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Roboto Medium" pitchFamily="34" charset="0"/>
                <a:ea typeface="Roboto Medium" pitchFamily="34" charset="-122"/>
                <a:cs typeface="Roboto Medium" pitchFamily="34" charset="-120"/>
              </a:rPr>
              <a:t>TM</a:t>
            </a:r>
            <a:endPar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6"/>
          <p:cNvSpPr/>
          <p:nvPr/>
        </p:nvSpPr>
        <p:spPr>
          <a:xfrm>
            <a:off x="1340287" y="5767149"/>
            <a:ext cx="2121337" cy="418862"/>
          </a:xfrm>
          <a:prstGeom prst="rect">
            <a:avLst/>
          </a:prstGeom>
          <a:noFill/>
          <a:ln/>
        </p:spPr>
        <p:txBody>
          <a:bodyPr wrap="none" lIns="0" tIns="0" rIns="0" bIns="0" rtlCol="0" anchor="t"/>
          <a:lstStyle/>
          <a:p>
            <a:pPr marL="0" marR="0" lvl="0" indent="0" algn="l" defTabSz="914400" rtl="0" eaLnBrk="1" fontAlgn="auto" latinLnBrk="0" hangingPunct="1">
              <a:lnSpc>
                <a:spcPts val="3250"/>
              </a:lnSpc>
              <a:spcBef>
                <a:spcPts val="0"/>
              </a:spcBef>
              <a:spcAft>
                <a:spcPts val="0"/>
              </a:spcAft>
              <a:buClrTx/>
              <a:buSzTx/>
              <a:buFontTx/>
              <a:buNone/>
              <a:tabLst/>
              <a:defRPr/>
            </a:pPr>
            <a:r>
              <a:rPr kumimoji="0" lang="en-US" sz="2350" b="1" i="0" u="none" strike="noStrike" kern="1200" cap="none" spc="0" normalizeH="0" baseline="0" noProof="0" dirty="0">
                <a:ln>
                  <a:noFill/>
                </a:ln>
                <a:solidFill>
                  <a:srgbClr val="3B3535"/>
                </a:solidFill>
                <a:effectLst/>
                <a:uLnTx/>
                <a:uFillTx/>
                <a:latin typeface="Roboto Bold" pitchFamily="34" charset="0"/>
                <a:ea typeface="Roboto Bold" pitchFamily="34" charset="-122"/>
                <a:cs typeface="Roboto Bold" pitchFamily="34" charset="-120"/>
              </a:rPr>
              <a:t>by Tania Morias</a:t>
            </a:r>
            <a:endParaRPr kumimoji="0" lang="en-US" sz="2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2569607"/>
            <a:ext cx="6992898" cy="704017"/>
          </a:xfrm>
          <a:prstGeom prst="rect">
            <a:avLst/>
          </a:prstGeom>
          <a:noFill/>
          <a:ln/>
        </p:spPr>
        <p:txBody>
          <a:bodyPr wrap="none" lIns="0" tIns="0" rIns="0" bIns="0" rtlCol="0" anchor="t"/>
          <a:lstStyle/>
          <a:p>
            <a:pPr marL="0" marR="0" lvl="0" indent="0" algn="l" defTabSz="914400" rtl="0" eaLnBrk="1" fontAlgn="auto" latinLnBrk="0" hangingPunct="1">
              <a:lnSpc>
                <a:spcPts val="55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F1E1E"/>
                </a:solidFill>
                <a:effectLst/>
                <a:uLnTx/>
                <a:uFillTx/>
                <a:latin typeface="Red Hat Text" pitchFamily="34" charset="0"/>
                <a:ea typeface="Red Hat Text" pitchFamily="34" charset="-122"/>
                <a:cs typeface="Red Hat Text" pitchFamily="34" charset="-120"/>
              </a:rPr>
              <a:t>Πρόσφυγες vs Μετανάστες</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837724" y="3871913"/>
            <a:ext cx="2816185"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F1E1E"/>
                </a:solidFill>
                <a:effectLst/>
                <a:uLnTx/>
                <a:uFillTx/>
                <a:latin typeface="Red Hat Text" pitchFamily="34" charset="0"/>
                <a:ea typeface="Red Hat Text" pitchFamily="34" charset="-122"/>
                <a:cs typeface="Red Hat Text" pitchFamily="34" charset="-120"/>
              </a:rPr>
              <a:t>Πρόσφυγες</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837724" y="4463177"/>
            <a:ext cx="6185535" cy="383024"/>
          </a:xfrm>
          <a:prstGeom prst="rect">
            <a:avLst/>
          </a:prstGeom>
          <a:noFill/>
          <a:ln/>
        </p:spPr>
        <p:txBody>
          <a:bodyPr wrap="non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3B3535"/>
                </a:solidFill>
                <a:effectLst/>
                <a:uLnTx/>
                <a:uFillTx/>
                <a:latin typeface="Roboto Light" pitchFamily="34" charset="0"/>
                <a:ea typeface="Roboto Light" pitchFamily="34" charset="-122"/>
                <a:cs typeface="Roboto Light" pitchFamily="34" charset="-120"/>
              </a:rPr>
              <a:t>Φεύγουν αναγκαστικά</a:t>
            </a:r>
            <a:endParaRPr kumimoji="0" lang="en-US" sz="1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837724" y="5061585"/>
            <a:ext cx="6185535" cy="383024"/>
          </a:xfrm>
          <a:prstGeom prst="rect">
            <a:avLst/>
          </a:prstGeom>
          <a:noFill/>
          <a:ln/>
        </p:spPr>
        <p:txBody>
          <a:bodyPr wrap="non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3B3535"/>
                </a:solidFill>
                <a:effectLst/>
                <a:uLnTx/>
                <a:uFillTx/>
                <a:latin typeface="Roboto Light" pitchFamily="34" charset="0"/>
                <a:ea typeface="Roboto Light" pitchFamily="34" charset="-122"/>
                <a:cs typeface="Roboto Light" pitchFamily="34" charset="-120"/>
              </a:rPr>
              <a:t>Δικαίωμα πολιτικού ασύλου</a:t>
            </a:r>
            <a:endParaRPr kumimoji="0" lang="en-US" sz="1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p:cNvSpPr/>
          <p:nvPr/>
        </p:nvSpPr>
        <p:spPr>
          <a:xfrm>
            <a:off x="7614761" y="3871913"/>
            <a:ext cx="2816185" cy="35194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F1E1E"/>
                </a:solidFill>
                <a:effectLst/>
                <a:uLnTx/>
                <a:uFillTx/>
                <a:latin typeface="Red Hat Text" pitchFamily="34" charset="0"/>
                <a:ea typeface="Red Hat Text" pitchFamily="34" charset="-122"/>
                <a:cs typeface="Red Hat Text" pitchFamily="34" charset="-120"/>
              </a:rPr>
              <a:t>Μετανάστες</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5"/>
          <p:cNvSpPr/>
          <p:nvPr/>
        </p:nvSpPr>
        <p:spPr>
          <a:xfrm>
            <a:off x="7614761" y="4463177"/>
            <a:ext cx="6185535" cy="383024"/>
          </a:xfrm>
          <a:prstGeom prst="rect">
            <a:avLst/>
          </a:prstGeom>
          <a:noFill/>
          <a:ln/>
        </p:spPr>
        <p:txBody>
          <a:bodyPr wrap="non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3B3535"/>
                </a:solidFill>
                <a:effectLst/>
                <a:uLnTx/>
                <a:uFillTx/>
                <a:latin typeface="Roboto Light" pitchFamily="34" charset="0"/>
                <a:ea typeface="Roboto Light" pitchFamily="34" charset="-122"/>
                <a:cs typeface="Roboto Light" pitchFamily="34" charset="-120"/>
              </a:rPr>
              <a:t>Φεύγουν οικειοθελώς</a:t>
            </a:r>
            <a:endParaRPr kumimoji="0" lang="en-US" sz="1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7614761" y="5061585"/>
            <a:ext cx="6185535" cy="383024"/>
          </a:xfrm>
          <a:prstGeom prst="rect">
            <a:avLst/>
          </a:prstGeom>
          <a:noFill/>
          <a:ln/>
        </p:spPr>
        <p:txBody>
          <a:bodyPr wrap="none" lIns="0" tIns="0" rIns="0" bIns="0" rtlCol="0" anchor="t"/>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50" b="0" i="0" u="none" strike="noStrike" kern="1200" cap="none" spc="0" normalizeH="0" baseline="0" noProof="0" dirty="0">
                <a:ln>
                  <a:noFill/>
                </a:ln>
                <a:solidFill>
                  <a:srgbClr val="3B3535"/>
                </a:solidFill>
                <a:effectLst/>
                <a:uLnTx/>
                <a:uFillTx/>
                <a:latin typeface="Roboto Light" pitchFamily="34" charset="0"/>
                <a:ea typeface="Roboto Light" pitchFamily="34" charset="-122"/>
                <a:cs typeface="Roboto Light" pitchFamily="34" charset="-120"/>
              </a:rPr>
              <a:t>Άδεια παραμονής</a:t>
            </a:r>
            <a:endParaRPr kumimoji="0" lang="en-US" sz="1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856</Words>
  <Application>Microsoft Office PowerPoint</Application>
  <PresentationFormat>Προσαρμογή</PresentationFormat>
  <Paragraphs>117</Paragraphs>
  <Slides>14</Slides>
  <Notes>14</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4</vt:i4>
      </vt:variant>
      <vt:variant>
        <vt:lpstr>Τίτλοι διαφανειών</vt:lpstr>
      </vt:variant>
      <vt:variant>
        <vt:i4>14</vt:i4>
      </vt:variant>
    </vt:vector>
  </HeadingPairs>
  <TitlesOfParts>
    <vt:vector size="20" baseType="lpstr">
      <vt:lpstr>Barlow</vt:lpstr>
      <vt:lpstr>Montserrat</vt:lpstr>
      <vt:lpstr>Office Theme</vt:lpstr>
      <vt:lpstr>1_Office Theme</vt:lpstr>
      <vt:lpstr>2_Office Theme</vt:lpstr>
      <vt:lpstr>3_Office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Θεανώ</cp:lastModifiedBy>
  <cp:revision>3</cp:revision>
  <dcterms:created xsi:type="dcterms:W3CDTF">2025-02-17T16:10:54Z</dcterms:created>
  <dcterms:modified xsi:type="dcterms:W3CDTF">2025-02-17T16:39:19Z</dcterms:modified>
</cp:coreProperties>
</file>