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0C9672-9FD0-461B-B0E4-77430124D2B9}" type="datetimeFigureOut">
              <a:rPr lang="el-GR" smtClean="0"/>
              <a:t>4/3/2025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1F4AE3-0E28-477A-8318-67DEEC0FD19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Εθνικός Διχασμός στην Ελλάδα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Α΄ ΛΥΚΕΙΟΥ ΕΠΑΛ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829576" cy="4662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9576"/>
              </a:tblGrid>
              <a:tr h="1554169">
                <a:tc>
                  <a:txBody>
                    <a:bodyPr/>
                    <a:lstStyle/>
                    <a:p>
                      <a:r>
                        <a:rPr lang="el-GR" dirty="0" smtClean="0"/>
                        <a:t> Οκτώβριος</a:t>
                      </a:r>
                      <a:r>
                        <a:rPr lang="el-GR" baseline="0" dirty="0" smtClean="0"/>
                        <a:t> 1915 </a:t>
                      </a:r>
                      <a:r>
                        <a:rPr lang="en-US" baseline="0" dirty="0" smtClean="0"/>
                        <a:t>: </a:t>
                      </a:r>
                      <a:r>
                        <a:rPr lang="el-GR" dirty="0" smtClean="0"/>
                        <a:t>Απόβαση στρατευμάτων της </a:t>
                      </a:r>
                      <a:r>
                        <a:rPr lang="el-GR" dirty="0" err="1" smtClean="0"/>
                        <a:t>Αντάντ</a:t>
                      </a:r>
                      <a:r>
                        <a:rPr lang="el-GR" dirty="0" smtClean="0"/>
                        <a:t> στη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Θεσσαλονίκη </a:t>
                      </a:r>
                      <a:endParaRPr lang="el-GR" dirty="0"/>
                    </a:p>
                  </a:txBody>
                  <a:tcPr/>
                </a:tc>
              </a:tr>
              <a:tr h="1554169">
                <a:tc>
                  <a:txBody>
                    <a:bodyPr/>
                    <a:lstStyle/>
                    <a:p>
                      <a:r>
                        <a:rPr lang="el-GR" dirty="0" smtClean="0"/>
                        <a:t>Εισβολή Γερμανών και Βουλγάρων στην Ανατολική Μακεδονία</a:t>
                      </a:r>
                      <a:endParaRPr lang="el-GR" dirty="0"/>
                    </a:p>
                  </a:txBody>
                  <a:tcPr/>
                </a:tc>
              </a:tr>
              <a:tr h="1554169">
                <a:tc>
                  <a:txBody>
                    <a:bodyPr/>
                    <a:lstStyle/>
                    <a:p>
                      <a:r>
                        <a:rPr lang="el-GR" dirty="0" smtClean="0"/>
                        <a:t> Μάιος</a:t>
                      </a:r>
                      <a:r>
                        <a:rPr lang="el-GR" baseline="0" dirty="0" smtClean="0"/>
                        <a:t> 1916</a:t>
                      </a:r>
                      <a:r>
                        <a:rPr lang="en-US" baseline="0" dirty="0" smtClean="0"/>
                        <a:t>: </a:t>
                      </a:r>
                      <a:r>
                        <a:rPr lang="el-GR" dirty="0" smtClean="0"/>
                        <a:t>Παράδοση των ελληνικών</a:t>
                      </a:r>
                      <a:r>
                        <a:rPr lang="el-GR" baseline="0" dirty="0" smtClean="0"/>
                        <a:t> στρατευμάτων και μεταφορά τους στη Γερμανία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εμπλοκή της Ελλάδας στον Α Παγκόσμιο πόλεμο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357554" y="2000240"/>
            <a:ext cx="10001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3357554" y="3714752"/>
            <a:ext cx="10001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1071546"/>
            <a:ext cx="9072626" cy="578645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dirty="0" err="1" smtClean="0"/>
              <a:t>Αντάντ</a:t>
            </a:r>
            <a:r>
              <a:rPr lang="el-GR" dirty="0" smtClean="0"/>
              <a:t> απαίτησε 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Απομάκρυνση του Κων/νου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Αφοπλισμό των ένοπλων δυνάμεων</a:t>
            </a:r>
          </a:p>
          <a:p>
            <a:pPr marL="624078" indent="-514350">
              <a:buNone/>
            </a:pPr>
            <a:endParaRPr lang="el-GR" dirty="0" smtClean="0"/>
          </a:p>
          <a:p>
            <a:pPr marL="624078" indent="-514350">
              <a:buFont typeface="Wingdings" pitchFamily="2" charset="2"/>
              <a:buChar char="ü"/>
            </a:pPr>
            <a:r>
              <a:rPr lang="el-GR" dirty="0" smtClean="0"/>
              <a:t>Ο Κωνσταντίνος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Αποδέχεται το αίτημα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Δίνει εντολή να οργανωθούν οι απολυμένοι έφεδροι σε συνδέσμους</a:t>
            </a:r>
          </a:p>
          <a:p>
            <a:pPr marL="624078" indent="-514350">
              <a:buFont typeface="+mj-lt"/>
              <a:buAutoNum type="arabicPeriod"/>
            </a:pPr>
            <a:endParaRPr lang="el-GR" dirty="0" smtClean="0"/>
          </a:p>
          <a:p>
            <a:pPr marL="624078" indent="-514350"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Έτσι δημιουργούνται οι Επίστρατοι (παραστρατιωτική οργάνωση) 200.00 μέλη.</a:t>
            </a:r>
          </a:p>
          <a:p>
            <a:pPr marL="624078" indent="-514350">
              <a:buFont typeface="Wingdings" pitchFamily="2" charset="2"/>
              <a:buChar char="v"/>
            </a:pPr>
            <a:endParaRPr lang="el-GR" dirty="0" smtClean="0">
              <a:solidFill>
                <a:srgbClr val="FF0000"/>
              </a:solidFill>
            </a:endParaRPr>
          </a:p>
          <a:p>
            <a:pPr marL="624078" indent="-514350">
              <a:buFont typeface="Wingdings" pitchFamily="2" charset="2"/>
              <a:buChar char="v"/>
            </a:pPr>
            <a:r>
              <a:rPr lang="el-GR" dirty="0" smtClean="0">
                <a:solidFill>
                  <a:srgbClr val="92D050"/>
                </a:solidFill>
              </a:rPr>
              <a:t>Οι οπαδοί του Βενιζέλου στη Θεσσαλονίκη οργανώνουν την οργάνωση «Εθνική Άμυνα» ζητώντας την συμμετοχή της Ελλάδας στο πόλεμο με την πλευρά της </a:t>
            </a:r>
            <a:r>
              <a:rPr lang="el-GR" dirty="0" err="1" smtClean="0">
                <a:solidFill>
                  <a:srgbClr val="92D050"/>
                </a:solidFill>
              </a:rPr>
              <a:t>Αντάντ</a:t>
            </a:r>
            <a:r>
              <a:rPr lang="el-GR" dirty="0" smtClean="0">
                <a:solidFill>
                  <a:srgbClr val="92D050"/>
                </a:solidFill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επίστρατοι και η Εθνική Άμυνα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643602"/>
          </a:xfrm>
        </p:spPr>
        <p:txBody>
          <a:bodyPr>
            <a:normAutofit/>
          </a:bodyPr>
          <a:lstStyle/>
          <a:p>
            <a:r>
              <a:rPr lang="el-GR" dirty="0" smtClean="0"/>
              <a:t>Εγκατέστησε προσωρινή κυβέρνηση στη Θεσσαλονίκη</a:t>
            </a:r>
          </a:p>
          <a:p>
            <a:endParaRPr lang="el-GR" dirty="0" smtClean="0"/>
          </a:p>
          <a:p>
            <a:r>
              <a:rPr lang="el-GR" dirty="0" smtClean="0"/>
              <a:t>Διέταξε επιστράτευση ώστε να λάβει η Ελλάδα μέρος στο πόλεμο με την </a:t>
            </a:r>
            <a:r>
              <a:rPr lang="el-GR" dirty="0" err="1" smtClean="0"/>
              <a:t>Αντάντ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b="1" u="sng" dirty="0" smtClean="0">
                <a:solidFill>
                  <a:srgbClr val="00B0F0"/>
                </a:solidFill>
              </a:rPr>
              <a:t>Στην Ελλάδα υπάρχουν 2 κράτη</a:t>
            </a:r>
            <a:r>
              <a:rPr lang="en-US" b="1" u="sng" dirty="0" smtClean="0">
                <a:solidFill>
                  <a:srgbClr val="00B0F0"/>
                </a:solidFill>
              </a:rPr>
              <a:t>:</a:t>
            </a:r>
            <a:endParaRPr lang="el-GR" b="1" u="sng" dirty="0" smtClean="0">
              <a:solidFill>
                <a:srgbClr val="00B0F0"/>
              </a:solidFill>
            </a:endParaRPr>
          </a:p>
          <a:p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rgbClr val="FF0000"/>
                </a:solidFill>
              </a:rPr>
              <a:t>Το κράτος των Αθηναίων υπό τον Κωνσταντίνο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rgbClr val="92D050"/>
                </a:solidFill>
              </a:rPr>
              <a:t>Το κράτος της Θεσσαλονίκης υπό τον Βενιζέλο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Βενιζέλος (Σεπτέμβριος 1916)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78647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Αντάντ</a:t>
            </a:r>
            <a:r>
              <a:rPr lang="el-GR" dirty="0" smtClean="0"/>
              <a:t> απέκλεισε την Αθήνα και τον Πειραιά </a:t>
            </a:r>
          </a:p>
          <a:p>
            <a:r>
              <a:rPr lang="el-GR" dirty="0" smtClean="0"/>
              <a:t>Νοέμβριο 1916 = Νοεμβριανά</a:t>
            </a:r>
          </a:p>
          <a:p>
            <a:endParaRPr lang="el-GR" dirty="0" smtClean="0"/>
          </a:p>
          <a:p>
            <a:r>
              <a:rPr lang="el-GR" dirty="0" smtClean="0"/>
              <a:t>Το κράτος των Αθηνών εξαπέλυσε διώξεις κατά των </a:t>
            </a:r>
            <a:r>
              <a:rPr lang="el-GR" dirty="0" err="1" smtClean="0"/>
              <a:t>βενιζελικών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err="1" smtClean="0"/>
              <a:t>Αντάντ</a:t>
            </a:r>
            <a:r>
              <a:rPr lang="el-GR" dirty="0" smtClean="0"/>
              <a:t> κατέλαβε τον Πειραιά</a:t>
            </a:r>
          </a:p>
          <a:p>
            <a:endParaRPr lang="el-GR" dirty="0" smtClean="0"/>
          </a:p>
          <a:p>
            <a:r>
              <a:rPr lang="el-GR" dirty="0" smtClean="0"/>
              <a:t>Απέτισε απομάκρυνση του Κωνσταντίνου</a:t>
            </a:r>
          </a:p>
          <a:p>
            <a:endParaRPr lang="el-GR" dirty="0" smtClean="0"/>
          </a:p>
          <a:p>
            <a:r>
              <a:rPr lang="el-GR" dirty="0" smtClean="0"/>
              <a:t>Μάχες στην Αθήνα μεταξύ τους</a:t>
            </a:r>
          </a:p>
          <a:p>
            <a:endParaRPr lang="el-GR" dirty="0" smtClean="0"/>
          </a:p>
          <a:p>
            <a:r>
              <a:rPr lang="el-GR" dirty="0" smtClean="0"/>
              <a:t>Ο Κωνσταντίνος εγκαταλείπει την χώρα </a:t>
            </a:r>
          </a:p>
          <a:p>
            <a:r>
              <a:rPr lang="el-GR" dirty="0" smtClean="0"/>
              <a:t>Στο θρόνο μένει ο γιός του ο Αλέξανδρός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Επέμβαση της </a:t>
            </a:r>
            <a:r>
              <a:rPr lang="el-GR" dirty="0" err="1" smtClean="0"/>
              <a:t>Αντάντ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/>
          <a:lstStyle/>
          <a:p>
            <a:r>
              <a:rPr lang="el-GR" dirty="0" smtClean="0">
                <a:solidFill>
                  <a:srgbClr val="00B0F0"/>
                </a:solidFill>
              </a:rPr>
              <a:t>Ιούλιος 1917</a:t>
            </a:r>
            <a:r>
              <a:rPr lang="en-US" dirty="0" smtClean="0">
                <a:solidFill>
                  <a:srgbClr val="00B0F0"/>
                </a:solidFill>
              </a:rPr>
              <a:t>:</a:t>
            </a:r>
            <a:r>
              <a:rPr lang="el-GR" dirty="0" smtClean="0">
                <a:solidFill>
                  <a:srgbClr val="00B0F0"/>
                </a:solidFill>
              </a:rPr>
              <a:t> Ο Βενιζέλος έρχεται στην Αθήνα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Σχηματίζει νέα κυβέρνηση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Κηρύττει πόλεμο στις κεντρικές δυνάμεις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Επανέφερε την βουλή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Απέλυσε χιλιάδες φιλοβασιλικούς υπαλλήλους και στρατιωτικούς 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Εξόρισε στελέχη της βασιλικής παράταξης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Μετά την απομάκρυνση του Κωνσταντίνου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b="1" u="sng" dirty="0" smtClean="0"/>
              <a:t>διαφορά εκτιμήσεων </a:t>
            </a:r>
            <a:r>
              <a:rPr lang="el-GR" dirty="0" smtClean="0"/>
              <a:t>μεταξύ του βασιλιά Κωνσταντίνου και του πρωθυπουργού της Ελλάδος Ελευθέριου Βενιζέλου σχετικά με την </a:t>
            </a:r>
            <a:r>
              <a:rPr lang="el-GR" b="1" u="sng" dirty="0" smtClean="0"/>
              <a:t>στάση της </a:t>
            </a:r>
            <a:r>
              <a:rPr lang="el-GR" b="1" u="sng" dirty="0" smtClean="0"/>
              <a:t>Ε</a:t>
            </a:r>
            <a:r>
              <a:rPr lang="el-GR" b="1" u="sng" dirty="0" smtClean="0"/>
              <a:t>λλάδος στον πόλεμο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Κωνσταντίνος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υποστήριζε την </a:t>
            </a:r>
            <a:r>
              <a:rPr lang="el-GR" b="1" dirty="0" smtClean="0">
                <a:solidFill>
                  <a:srgbClr val="FF0000"/>
                </a:solidFill>
              </a:rPr>
              <a:t>ουδετερότητα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b="1" dirty="0" smtClean="0">
                <a:solidFill>
                  <a:srgbClr val="00B050"/>
                </a:solidFill>
              </a:rPr>
              <a:t>Βενιζέλος </a:t>
            </a:r>
            <a:r>
              <a:rPr lang="el-GR" dirty="0" smtClean="0"/>
              <a:t>την είσοδο του πολέμου στο πλευρό της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Αντάντ</a:t>
            </a:r>
            <a:r>
              <a:rPr lang="el-GR" dirty="0" smtClean="0"/>
              <a:t>. (σελ.94 </a:t>
            </a:r>
            <a:r>
              <a:rPr lang="el-GR" dirty="0" err="1" smtClean="0"/>
              <a:t>σχολ</a:t>
            </a:r>
            <a:r>
              <a:rPr lang="el-GR" dirty="0" smtClean="0"/>
              <a:t>. Βιβλίου)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είναι </a:t>
            </a:r>
            <a:r>
              <a:rPr lang="en-US" dirty="0" smtClean="0"/>
              <a:t>o </a:t>
            </a:r>
            <a:r>
              <a:rPr lang="el-GR" dirty="0" err="1" smtClean="0"/>
              <a:t>΄εθνικός</a:t>
            </a:r>
            <a:r>
              <a:rPr lang="el-GR" dirty="0" smtClean="0"/>
              <a:t> </a:t>
            </a:r>
            <a:r>
              <a:rPr lang="el-GR" dirty="0" err="1" smtClean="0"/>
              <a:t>διχασμός΄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 smtClean="0"/>
              <a:t>Ήθελε η Ελλάδα να συμμετέχει στον πόλεμο με την πλευρά της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 err="1" smtClean="0">
                <a:solidFill>
                  <a:srgbClr val="00B050"/>
                </a:solidFill>
              </a:rPr>
              <a:t>Αντάντ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(θεωρούσαν ότι θα κερδίσουν γιατί πλεονεκτούσαν στη θάλασσα) </a:t>
            </a:r>
            <a:r>
              <a:rPr lang="el-GR" dirty="0" smtClean="0"/>
              <a:t>γιατί θεωρούσε ότι η </a:t>
            </a:r>
            <a:r>
              <a:rPr lang="el-GR" dirty="0" err="1" smtClean="0"/>
              <a:t>Αγγλογάλλοι</a:t>
            </a:r>
            <a:r>
              <a:rPr lang="el-GR" dirty="0" smtClean="0"/>
              <a:t> θα νικήσουν στον πόλεμο και έτσι η Ελλάδα θα μπορούσε</a:t>
            </a:r>
            <a:r>
              <a:rPr lang="en-US" dirty="0" smtClean="0"/>
              <a:t>:</a:t>
            </a:r>
            <a:endParaRPr lang="el-GR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Θα μπορούσε να </a:t>
            </a:r>
            <a:r>
              <a:rPr lang="el-GR" u="sng" dirty="0" smtClean="0">
                <a:solidFill>
                  <a:srgbClr val="00B050"/>
                </a:solidFill>
              </a:rPr>
              <a:t>διαφυλάξει τα κέρδη της </a:t>
            </a:r>
            <a:r>
              <a:rPr lang="el-GR" dirty="0" smtClean="0"/>
              <a:t>από τους βαλκανικούς πολέμους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Να διευρύνει </a:t>
            </a:r>
            <a:r>
              <a:rPr lang="el-GR" dirty="0" smtClean="0">
                <a:solidFill>
                  <a:srgbClr val="00B050"/>
                </a:solidFill>
              </a:rPr>
              <a:t>τα σύνορα </a:t>
            </a:r>
            <a:r>
              <a:rPr lang="el-GR" dirty="0" smtClean="0"/>
              <a:t>της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00B050"/>
                </a:solidFill>
              </a:rPr>
              <a:t>Η θέση του Βενιζέλου</a:t>
            </a:r>
            <a:endParaRPr lang="el-GR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Μεγάλα τμήματα των </a:t>
            </a:r>
            <a:r>
              <a:rPr lang="el-GR" dirty="0" smtClean="0">
                <a:solidFill>
                  <a:srgbClr val="92D050"/>
                </a:solidFill>
              </a:rPr>
              <a:t>λαϊκών τάξεων</a:t>
            </a:r>
          </a:p>
          <a:p>
            <a:pPr>
              <a:buNone/>
            </a:pPr>
            <a:endParaRPr lang="el-GR" dirty="0" smtClean="0">
              <a:solidFill>
                <a:srgbClr val="92D050"/>
              </a:solidFill>
            </a:endParaRPr>
          </a:p>
          <a:p>
            <a:endParaRPr lang="el-GR" dirty="0" smtClean="0">
              <a:solidFill>
                <a:srgbClr val="92D050"/>
              </a:solidFill>
            </a:endParaRPr>
          </a:p>
          <a:p>
            <a:endParaRPr lang="el-GR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Αρκετά τμήματα της </a:t>
            </a:r>
            <a:r>
              <a:rPr lang="el-GR" dirty="0" smtClean="0">
                <a:solidFill>
                  <a:srgbClr val="92D050"/>
                </a:solidFill>
              </a:rPr>
              <a:t>μεγαλοαστικής τάξης </a:t>
            </a:r>
            <a:r>
              <a:rPr lang="el-GR" dirty="0" smtClean="0"/>
              <a:t>και της Ελληνικής </a:t>
            </a:r>
            <a:r>
              <a:rPr lang="el-GR" dirty="0" smtClean="0">
                <a:solidFill>
                  <a:srgbClr val="92D050"/>
                </a:solidFill>
              </a:rPr>
              <a:t>Διασποράς</a:t>
            </a:r>
            <a:endParaRPr lang="el-GR" dirty="0">
              <a:solidFill>
                <a:srgbClr val="92D050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Τον Βενιζέλο υποστήριζαν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/>
          <a:lstStyle/>
          <a:p>
            <a:r>
              <a:rPr lang="el-GR" dirty="0" smtClean="0"/>
              <a:t>Ήθελε η Ελλάδα να συμμετέχει στον πόλεμο στο πλευρό των </a:t>
            </a:r>
            <a:r>
              <a:rPr lang="el-GR" dirty="0" smtClean="0">
                <a:solidFill>
                  <a:srgbClr val="FF0000"/>
                </a:solidFill>
              </a:rPr>
              <a:t>Κεντρικών Δυνάμεων.</a:t>
            </a:r>
          </a:p>
          <a:p>
            <a:endParaRPr lang="el-GR" dirty="0" smtClean="0"/>
          </a:p>
          <a:p>
            <a:r>
              <a:rPr lang="el-GR" dirty="0" smtClean="0"/>
              <a:t>Υποστήριζε </a:t>
            </a:r>
            <a:r>
              <a:rPr lang="el-GR" dirty="0" smtClean="0">
                <a:solidFill>
                  <a:srgbClr val="FF0000"/>
                </a:solidFill>
              </a:rPr>
              <a:t>ΤΕΛΙΚΑ την ουδετερότητα </a:t>
            </a:r>
            <a:r>
              <a:rPr lang="el-GR" dirty="0" smtClean="0"/>
              <a:t>λόγω της εισόδου της Οθωμανικής Αυτοκρατορίας και της Βουλγαρίας στο πόλεμο στο πλευρό των </a:t>
            </a:r>
            <a:r>
              <a:rPr lang="el-GR" dirty="0" smtClean="0"/>
              <a:t>Κ</a:t>
            </a:r>
            <a:r>
              <a:rPr lang="el-GR" dirty="0" smtClean="0"/>
              <a:t>εντρικών Δυνάμεων.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Η θέση του Κωνσταντίνου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Μικροαστικά στρώματα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Τμήματα των </a:t>
            </a:r>
            <a:r>
              <a:rPr lang="el-GR" dirty="0" smtClean="0">
                <a:solidFill>
                  <a:srgbClr val="FF0000"/>
                </a:solidFill>
              </a:rPr>
              <a:t>λαϊκών τάξεων </a:t>
            </a:r>
            <a:r>
              <a:rPr lang="el-GR" dirty="0" smtClean="0"/>
              <a:t>που δεν ήθελαν άλλο πόλεμο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Τον Κωνσταντίνο υποστήριζαν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πολιτική αστάθεια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Αυτή η σύγκρουση οδήγησε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2844" y="322882"/>
          <a:ext cx="9001156" cy="6535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78"/>
                <a:gridCol w="4500578"/>
              </a:tblGrid>
              <a:tr h="1602575">
                <a:tc>
                  <a:txBody>
                    <a:bodyPr/>
                    <a:lstStyle/>
                    <a:p>
                      <a:r>
                        <a:rPr lang="el-GR" dirty="0" smtClean="0"/>
                        <a:t>Επιχείρηση</a:t>
                      </a:r>
                      <a:r>
                        <a:rPr lang="el-GR" baseline="0" dirty="0" smtClean="0"/>
                        <a:t> κατάληψης των Δαρδανελίων από την </a:t>
                      </a:r>
                      <a:r>
                        <a:rPr lang="el-GR" baseline="0" dirty="0" err="1" smtClean="0"/>
                        <a:t>Ανταντ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Εκλογές Μαΐου </a:t>
                      </a:r>
                      <a:r>
                        <a:rPr lang="el-G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1915</a:t>
                      </a:r>
                    </a:p>
                    <a:p>
                      <a:r>
                        <a:rPr lang="el-GR" b="1" dirty="0" smtClean="0">
                          <a:solidFill>
                            <a:srgbClr val="FFC000"/>
                          </a:solidFill>
                        </a:rPr>
                        <a:t>Νικητής</a:t>
                      </a:r>
                      <a:r>
                        <a:rPr lang="el-GR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l-GR" b="1" u="sng" baseline="0" dirty="0" smtClean="0">
                          <a:solidFill>
                            <a:srgbClr val="FFC000"/>
                          </a:solidFill>
                        </a:rPr>
                        <a:t>Βενιζέλος  </a:t>
                      </a:r>
                      <a:r>
                        <a:rPr lang="el-GR" b="1" baseline="0" dirty="0" smtClean="0">
                          <a:solidFill>
                            <a:srgbClr val="FFC000"/>
                          </a:solidFill>
                        </a:rPr>
                        <a:t>     (κηρύσσει επιστράτευση) </a:t>
                      </a:r>
                      <a:endParaRPr lang="el-GR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1727393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Πρόταση του Βενιζέλου</a:t>
                      </a:r>
                      <a:r>
                        <a:rPr lang="el-GR" sz="1800" baseline="0" dirty="0" smtClean="0"/>
                        <a:t> να συμμετέχει με την πλευρά της </a:t>
                      </a:r>
                      <a:r>
                        <a:rPr lang="el-GR" sz="1800" baseline="0" dirty="0" err="1" smtClean="0"/>
                        <a:t>Αντάντ</a:t>
                      </a:r>
                      <a:endParaRPr lang="el-GR" sz="1800" baseline="0" dirty="0" smtClean="0"/>
                    </a:p>
                    <a:p>
                      <a:r>
                        <a:rPr lang="el-GR" sz="1800" baseline="0" dirty="0" smtClean="0"/>
                        <a:t>Φεβρουάριος 1915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Διαφωνεί</a:t>
                      </a:r>
                      <a:r>
                        <a:rPr lang="el-GR" baseline="0" dirty="0" smtClean="0"/>
                        <a:t> ο Κωνσταντίνος με την επιστράτευση </a:t>
                      </a:r>
                      <a:endParaRPr lang="el-GR" dirty="0"/>
                    </a:p>
                  </a:txBody>
                  <a:tcPr/>
                </a:tc>
              </a:tr>
              <a:tr h="1602575">
                <a:tc>
                  <a:txBody>
                    <a:bodyPr/>
                    <a:lstStyle/>
                    <a:p>
                      <a:endParaRPr lang="el-GR" sz="1800" dirty="0" smtClean="0"/>
                    </a:p>
                    <a:p>
                      <a:r>
                        <a:rPr lang="el-GR" sz="1800" dirty="0" smtClean="0"/>
                        <a:t>         Άρνηση</a:t>
                      </a:r>
                      <a:r>
                        <a:rPr lang="el-GR" sz="1800" baseline="0" dirty="0" smtClean="0"/>
                        <a:t> του βασιλιά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u="sng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b="1" u="sng" baseline="30000" dirty="0" smtClean="0">
                          <a:solidFill>
                            <a:srgbClr val="FF0000"/>
                          </a:solidFill>
                        </a:rPr>
                        <a:t>η</a:t>
                      </a:r>
                      <a:r>
                        <a:rPr lang="el-GR" b="1" u="sng" dirty="0" smtClean="0">
                          <a:solidFill>
                            <a:srgbClr val="FF0000"/>
                          </a:solidFill>
                        </a:rPr>
                        <a:t> παραίτηση </a:t>
                      </a:r>
                      <a:r>
                        <a:rPr lang="el-GR" dirty="0" smtClean="0"/>
                        <a:t>Βενιζέλου</a:t>
                      </a:r>
                      <a:endParaRPr lang="el-GR" dirty="0"/>
                    </a:p>
                  </a:txBody>
                  <a:tcPr/>
                </a:tc>
              </a:tr>
              <a:tr h="1602575">
                <a:tc>
                  <a:txBody>
                    <a:bodyPr/>
                    <a:lstStyle/>
                    <a:p>
                      <a:r>
                        <a:rPr lang="el-GR" sz="1800" b="1" u="sng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  <a:r>
                        <a:rPr lang="el-GR" sz="1800" b="1" u="sng" baseline="30000" dirty="0" smtClean="0">
                          <a:solidFill>
                            <a:srgbClr val="FF0000"/>
                          </a:solidFill>
                        </a:rPr>
                        <a:t>η</a:t>
                      </a:r>
                      <a:r>
                        <a:rPr lang="el-GR" sz="1800" b="1" u="sng" dirty="0" smtClean="0">
                          <a:solidFill>
                            <a:srgbClr val="FF0000"/>
                          </a:solidFill>
                        </a:rPr>
                        <a:t> Παραίτηση</a:t>
                      </a:r>
                      <a:r>
                        <a:rPr lang="el-GR" sz="1800" b="1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800" baseline="0" dirty="0" smtClean="0"/>
                        <a:t>Βενιζέλου </a:t>
                      </a:r>
                    </a:p>
                    <a:p>
                      <a:endParaRPr lang="el-GR" sz="1800" baseline="0" dirty="0" smtClean="0"/>
                    </a:p>
                    <a:p>
                      <a:r>
                        <a:rPr lang="el-GR" sz="1800" baseline="0" dirty="0" smtClean="0"/>
                        <a:t>21 Φεβρουαρίου 1915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Εκλογές</a:t>
                      </a:r>
                      <a:r>
                        <a:rPr lang="el-GR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Δεκεμβρίου 1915</a:t>
                      </a:r>
                    </a:p>
                    <a:p>
                      <a:endParaRPr lang="el-GR" baseline="0" dirty="0" smtClean="0"/>
                    </a:p>
                    <a:p>
                      <a:r>
                        <a:rPr lang="el-GR" baseline="0" dirty="0" smtClean="0"/>
                        <a:t>Ο Βενιζέλος 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ΔΕΝ</a:t>
                      </a:r>
                      <a:r>
                        <a:rPr lang="el-GR" baseline="0" dirty="0" smtClean="0"/>
                        <a:t> παίρνει μέρος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1714480" y="1142984"/>
            <a:ext cx="71438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7" name="6 - Βέλος προς τα κάτω"/>
          <p:cNvSpPr/>
          <p:nvPr/>
        </p:nvSpPr>
        <p:spPr>
          <a:xfrm>
            <a:off x="1643042" y="3286124"/>
            <a:ext cx="71438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1571604" y="4500570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6072198" y="1214422"/>
            <a:ext cx="71438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6143636" y="2786058"/>
            <a:ext cx="64294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6072198" y="4357694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286512" y="0"/>
            <a:ext cx="2857488" cy="68580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Γελοιογραφία που συμπυκνώνει αριστοτεχνικά το δίλημμα των εκλογών της 31ης Μαΐου 1915: ΝΑΙ ή ΟΧΙ στον πόλεμο; Στο ΝΑΙ ο Βενιζέλος, στο ΟΧΙ ο Γούναρης. Διακρίνεται και η τεχνολογία των εκλογών με σφαιρίδιο. Η κάλπη είναι χωρισμένη σε δύο διαμερίσματα, ένα για το ΟΧΙ (μαύρο) και ένα για το ΝΑΙ (λευκό). Ο ψηφοφόρος χώνει το χέρι σε έναν σωλήνα, ώστε να μη φανεί σε ποια πλευρά θα ρίξει το σφαιρίδιο που κρατάει.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Ioanna Morfi\Desktop\φωτ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3884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572</Words>
  <Application>Microsoft Office PowerPoint</Application>
  <PresentationFormat>Προβολή στην οθόνη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Συγκέντρωση</vt:lpstr>
      <vt:lpstr>Εθνικός Διχασμός στην Ελλάδα</vt:lpstr>
      <vt:lpstr>Τι είναι o ΄εθνικός διχασμός΄;</vt:lpstr>
      <vt:lpstr>Η θέση του Βενιζέλου</vt:lpstr>
      <vt:lpstr>Τον Βενιζέλο υποστήριζαν </vt:lpstr>
      <vt:lpstr>Η θέση του Κωνσταντίνου</vt:lpstr>
      <vt:lpstr>Τον Κωνσταντίνο υποστήριζαν </vt:lpstr>
      <vt:lpstr>Αυτή η σύγκρουση οδήγησε </vt:lpstr>
      <vt:lpstr>Διαφάνεια 8</vt:lpstr>
      <vt:lpstr>Διαφάνεια 9</vt:lpstr>
      <vt:lpstr>Η εμπλοκή της Ελλάδας στον Α Παγκόσμιο πόλεμο</vt:lpstr>
      <vt:lpstr>Οι επίστρατοι και η Εθνική Άμυνα</vt:lpstr>
      <vt:lpstr>Ο Βενιζέλος (Σεπτέμβριος 1916)</vt:lpstr>
      <vt:lpstr>Επέμβαση της Αντάντ</vt:lpstr>
      <vt:lpstr>Μετά την απομάκρυνση του Κωνσταντίνου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Εθνικός Διχασμός στην Ελλάδα</dc:title>
  <dc:creator>Ioanna Morfi</dc:creator>
  <cp:lastModifiedBy>Ioanna Morfi</cp:lastModifiedBy>
  <cp:revision>9</cp:revision>
  <dcterms:created xsi:type="dcterms:W3CDTF">2025-03-04T07:19:43Z</dcterms:created>
  <dcterms:modified xsi:type="dcterms:W3CDTF">2025-03-04T09:38:26Z</dcterms:modified>
</cp:coreProperties>
</file>