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7A3E-0F26-42FD-BB9C-8D59EA0F3479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A7DB-7B03-4B86-B5CA-1FCA1F05B1DF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7A3E-0F26-42FD-BB9C-8D59EA0F3479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A7DB-7B03-4B86-B5CA-1FCA1F05B1D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7A3E-0F26-42FD-BB9C-8D59EA0F3479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A7DB-7B03-4B86-B5CA-1FCA1F05B1D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7A3E-0F26-42FD-BB9C-8D59EA0F3479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A7DB-7B03-4B86-B5CA-1FCA1F05B1D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7A3E-0F26-42FD-BB9C-8D59EA0F3479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A7DB-7B03-4B86-B5CA-1FCA1F05B1DF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7A3E-0F26-42FD-BB9C-8D59EA0F3479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A7DB-7B03-4B86-B5CA-1FCA1F05B1D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7A3E-0F26-42FD-BB9C-8D59EA0F3479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A7DB-7B03-4B86-B5CA-1FCA1F05B1D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7A3E-0F26-42FD-BB9C-8D59EA0F3479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A7DB-7B03-4B86-B5CA-1FCA1F05B1D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7A3E-0F26-42FD-BB9C-8D59EA0F3479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A7DB-7B03-4B86-B5CA-1FCA1F05B1D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7A3E-0F26-42FD-BB9C-8D59EA0F3479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4A7DB-7B03-4B86-B5CA-1FCA1F05B1D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7A3E-0F26-42FD-BB9C-8D59EA0F3479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94A7DB-7B03-4B86-B5CA-1FCA1F05B1DF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417A3E-0F26-42FD-BB9C-8D59EA0F3479}" type="datetimeFigureOut">
              <a:rPr lang="el-GR" smtClean="0"/>
              <a:t>17/3/2025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94A7DB-7B03-4B86-B5CA-1FCA1F05B1DF}" type="slidenum">
              <a:rPr lang="el-GR" smtClean="0"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ΠΕΡΙΟΔΟΣ ΜΕΤΑΞΥ ΤΩΝ ΔΥΟ ΠΟΛΕΜΩΝ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33400" y="3786190"/>
            <a:ext cx="7854696" cy="119494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Οικονομική κρίση- Πολιτική κρίση. Η ανάπτυξη των φασιστικών καθεστώτων</a:t>
            </a:r>
          </a:p>
          <a:p>
            <a:endParaRPr lang="el-GR" dirty="0" smtClean="0"/>
          </a:p>
          <a:p>
            <a:r>
              <a:rPr lang="el-GR" dirty="0" smtClean="0"/>
              <a:t>Α΄ ΛΥΚΕΙΟΥ ΕΠΑΛ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20"/>
          </a:xfrm>
        </p:spPr>
        <p:txBody>
          <a:bodyPr/>
          <a:lstStyle/>
          <a:p>
            <a:r>
              <a:rPr lang="el-GR" dirty="0" smtClean="0"/>
              <a:t>Η χρονική απόσταση των δύο παγκοσμίων πολέμων είναι τόσο μικρή για το μέγεθος τους που αναρωτιόμαστε πώς οι ανθρωπότητα μπήκε τόσο γρήγορα στη δίνη μίας νέας καταστροφής</a:t>
            </a:r>
          </a:p>
          <a:p>
            <a:r>
              <a:rPr lang="el-GR" dirty="0" smtClean="0"/>
              <a:t>Α΄ παγκόσμιος πόλεμος 1914-1918</a:t>
            </a:r>
          </a:p>
          <a:p>
            <a:r>
              <a:rPr lang="el-GR" dirty="0" smtClean="0"/>
              <a:t>Β΄ παγκόσμιος πόλεμος 1939-1945</a:t>
            </a:r>
          </a:p>
          <a:p>
            <a:endParaRPr lang="el-GR" dirty="0" smtClean="0"/>
          </a:p>
          <a:p>
            <a:r>
              <a:rPr lang="el-GR" dirty="0" smtClean="0"/>
              <a:t>Ποιοί είναι οι</a:t>
            </a:r>
            <a:r>
              <a:rPr lang="el-GR" b="1" dirty="0" smtClean="0">
                <a:solidFill>
                  <a:srgbClr val="FF0000"/>
                </a:solidFill>
              </a:rPr>
              <a:t> κύριοι λόγοι </a:t>
            </a:r>
            <a:r>
              <a:rPr lang="el-GR" dirty="0" smtClean="0"/>
              <a:t>που οδήγησαν στον Β΄ παγκόσμιο πόλεμο</a:t>
            </a:r>
            <a:r>
              <a:rPr lang="en-US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Οικονομία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Πολιτική</a:t>
            </a:r>
          </a:p>
          <a:p>
            <a:pPr marL="514350" indent="-514350"/>
            <a:r>
              <a:rPr lang="el-GR" dirty="0" smtClean="0"/>
              <a:t>Ποιο ήταν το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αποτέλεσμα </a:t>
            </a:r>
            <a:r>
              <a:rPr lang="en-US" dirty="0" smtClean="0"/>
              <a:t>;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l-GR" dirty="0" smtClean="0"/>
              <a:t>Η οικονομική κατάρρευση και η πτώση του φιλελευθερισμού.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>
            <a:normAutofit/>
          </a:bodyPr>
          <a:lstStyle/>
          <a:p>
            <a:r>
              <a:rPr lang="el-GR" dirty="0" smtClean="0"/>
              <a:t>Οικονομική κρίση (1929-1932)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6000" dirty="0" smtClean="0">
                <a:solidFill>
                  <a:srgbClr val="FF0000"/>
                </a:solidFill>
              </a:rPr>
              <a:t>1. </a:t>
            </a:r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29</a:t>
            </a:r>
            <a:r>
              <a:rPr lang="el-GR" baseline="30000" dirty="0" smtClean="0">
                <a:solidFill>
                  <a:srgbClr val="FF0000"/>
                </a:solidFill>
              </a:rPr>
              <a:t>η</a:t>
            </a:r>
            <a:r>
              <a:rPr lang="el-GR" dirty="0" smtClean="0">
                <a:solidFill>
                  <a:srgbClr val="FF0000"/>
                </a:solidFill>
              </a:rPr>
              <a:t> Οκτωβρίου 1929 </a:t>
            </a:r>
            <a:r>
              <a:rPr lang="el-GR" dirty="0" smtClean="0"/>
              <a:t>υπήρξε η μαύρη μέρα του </a:t>
            </a:r>
            <a:r>
              <a:rPr lang="el-GR" b="1" u="sng" dirty="0" smtClean="0">
                <a:solidFill>
                  <a:srgbClr val="FF0000"/>
                </a:solidFill>
              </a:rPr>
              <a:t>Χρηματιστηρίου της Νέας Υόρκης.</a:t>
            </a:r>
          </a:p>
          <a:p>
            <a:r>
              <a:rPr lang="el-GR" dirty="0" smtClean="0"/>
              <a:t>Πακέτα μετοχών πουλήθηκαν όσο – όσο.</a:t>
            </a:r>
          </a:p>
          <a:p>
            <a:r>
              <a:rPr lang="el-GR" dirty="0" smtClean="0">
                <a:solidFill>
                  <a:srgbClr val="FFC000"/>
                </a:solidFill>
              </a:rPr>
              <a:t>Ο δείκτης </a:t>
            </a:r>
            <a:r>
              <a:rPr lang="el-GR" dirty="0" err="1" smtClean="0">
                <a:solidFill>
                  <a:srgbClr val="FFC000"/>
                </a:solidFill>
              </a:rPr>
              <a:t>Ντάου</a:t>
            </a:r>
            <a:r>
              <a:rPr lang="el-GR" dirty="0" smtClean="0">
                <a:solidFill>
                  <a:srgbClr val="FFC000"/>
                </a:solidFill>
              </a:rPr>
              <a:t> </a:t>
            </a:r>
            <a:r>
              <a:rPr lang="el-GR" dirty="0" err="1" smtClean="0">
                <a:solidFill>
                  <a:srgbClr val="FFC000"/>
                </a:solidFill>
              </a:rPr>
              <a:t>Τζόουνς</a:t>
            </a:r>
            <a:r>
              <a:rPr lang="el-GR" dirty="0" smtClean="0">
                <a:solidFill>
                  <a:srgbClr val="FFC000"/>
                </a:solidFill>
              </a:rPr>
              <a:t> έχασε </a:t>
            </a:r>
            <a:r>
              <a:rPr lang="el-GR" dirty="0" smtClean="0"/>
              <a:t>εκείνη την ημέρα 11% της αξίας του. Η πτώση συνεχίστηκε και έφτασε το 90%.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Πρόκειται για το γνωστό </a:t>
            </a:r>
            <a:r>
              <a:rPr lang="el-GR" b="1" dirty="0" smtClean="0">
                <a:solidFill>
                  <a:srgbClr val="00B050"/>
                </a:solidFill>
              </a:rPr>
              <a:t>κραχ.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Η μητρόπολη του καπιταλισμού </a:t>
            </a:r>
            <a:r>
              <a:rPr lang="el-GR" b="1" dirty="0" smtClean="0"/>
              <a:t>κατέρρευσε </a:t>
            </a:r>
            <a:r>
              <a:rPr lang="el-GR" dirty="0" smtClean="0"/>
              <a:t>και μαζί συμπαρέσυρε και σχεδόν όλες τις χώρες του πλανήτη.</a:t>
            </a:r>
            <a:endParaRPr lang="el-GR" dirty="0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7929586" y="5214950"/>
            <a:ext cx="1214414" cy="1214446"/>
          </a:xfrm>
          <a:prstGeom prst="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r>
              <a:rPr lang="el-GR" dirty="0" smtClean="0"/>
              <a:t>Συνέπειες του κραχ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/>
          <a:lstStyle/>
          <a:p>
            <a:pPr>
              <a:buNone/>
            </a:pPr>
            <a:r>
              <a:rPr lang="el-GR" b="1" u="sng" dirty="0" smtClean="0">
                <a:solidFill>
                  <a:srgbClr val="FF0000"/>
                </a:solidFill>
              </a:rPr>
              <a:t>  1.Η βιομηχανική παραγωγή έπαθε καθίζηση.</a:t>
            </a:r>
          </a:p>
          <a:p>
            <a:pPr>
              <a:buNone/>
            </a:pPr>
            <a:endParaRPr lang="el-GR" b="1" u="sng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Οι </a:t>
            </a:r>
            <a:r>
              <a:rPr lang="el-GR" b="1" u="sng" dirty="0" smtClean="0"/>
              <a:t>τιμές των προϊόντων </a:t>
            </a:r>
            <a:r>
              <a:rPr lang="el-GR" dirty="0" smtClean="0"/>
              <a:t>έπεσαν κατακόρυφα.</a:t>
            </a:r>
          </a:p>
          <a:p>
            <a:r>
              <a:rPr lang="el-GR" dirty="0" smtClean="0"/>
              <a:t>Οι χώρες που στήριζαν την οικονομία τους στην 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πρωτογενή παραγωγή </a:t>
            </a:r>
            <a:r>
              <a:rPr lang="el-GR" dirty="0" smtClean="0"/>
              <a:t>και οι καλλιεργητές προϊόντων </a:t>
            </a:r>
            <a:r>
              <a:rPr lang="el-GR" u="sng" dirty="0" smtClean="0"/>
              <a:t>καταστράφηκαν οικονομικά.</a:t>
            </a:r>
          </a:p>
          <a:p>
            <a:r>
              <a:rPr lang="el-GR" dirty="0" smtClean="0"/>
              <a:t>Κρίση είχε και η 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μισθωτή εργασία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 ανεργία </a:t>
            </a:r>
            <a:r>
              <a:rPr lang="el-GR" dirty="0" smtClean="0"/>
              <a:t>αυξήθηκε κατακόρυφα.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Κι αν ο καλλιεργητής μπορούσε να επιβιώσει ο μισθωτός εργάτης στη βιομηχανία </a:t>
            </a:r>
            <a:r>
              <a:rPr lang="el-GR" b="1" dirty="0" smtClean="0"/>
              <a:t>δεν</a:t>
            </a:r>
            <a:r>
              <a:rPr lang="el-GR" dirty="0" smtClean="0"/>
              <a:t> είχε καμία δυνατότητα.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/>
          <a:lstStyle/>
          <a:p>
            <a:r>
              <a:rPr lang="el-GR" dirty="0" smtClean="0"/>
              <a:t>Συνέπειες του κραχ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pPr marL="514350" indent="-514350" algn="just">
              <a:buNone/>
            </a:pPr>
            <a:r>
              <a:rPr lang="el-GR" b="1" dirty="0" smtClean="0">
                <a:solidFill>
                  <a:srgbClr val="FF0000"/>
                </a:solidFill>
              </a:rPr>
              <a:t>2.</a:t>
            </a:r>
            <a:r>
              <a:rPr lang="el-GR" dirty="0" smtClean="0"/>
              <a:t>Οι χώρες με ελεύθερη οικονομία να λάβουν </a:t>
            </a:r>
            <a:r>
              <a:rPr lang="el-GR" u="sng" dirty="0" smtClean="0">
                <a:solidFill>
                  <a:srgbClr val="FF0000"/>
                </a:solidFill>
              </a:rPr>
              <a:t>μέτρα προστασίας της οικονομίας </a:t>
            </a:r>
            <a:r>
              <a:rPr lang="el-GR" dirty="0" smtClean="0"/>
              <a:t>και μέτρα προστασίας </a:t>
            </a:r>
            <a:r>
              <a:rPr lang="el-GR" u="sng" dirty="0" smtClean="0">
                <a:solidFill>
                  <a:srgbClr val="FF0000"/>
                </a:solidFill>
              </a:rPr>
              <a:t>κοινωνικού χαρακτήρα </a:t>
            </a:r>
            <a:r>
              <a:rPr lang="el-GR" dirty="0" smtClean="0"/>
              <a:t>(εξάλειψη ανεργίας).</a:t>
            </a:r>
          </a:p>
          <a:p>
            <a:pPr marL="514350" indent="-514350" algn="just">
              <a:buFont typeface="+mj-lt"/>
              <a:buAutoNum type="arabicPeriod"/>
            </a:pPr>
            <a:endParaRPr lang="el-GR" dirty="0" smtClean="0"/>
          </a:p>
          <a:p>
            <a:pPr marL="514350" indent="-514350" algn="just">
              <a:buNone/>
            </a:pPr>
            <a:r>
              <a:rPr lang="el-GR" b="1" dirty="0" smtClean="0">
                <a:solidFill>
                  <a:srgbClr val="FF0000"/>
                </a:solidFill>
              </a:rPr>
              <a:t>3.</a:t>
            </a:r>
            <a:r>
              <a:rPr lang="el-GR" dirty="0" smtClean="0"/>
              <a:t>Η </a:t>
            </a:r>
            <a:r>
              <a:rPr lang="el-GR" u="sng" dirty="0" smtClean="0">
                <a:solidFill>
                  <a:srgbClr val="FF0000"/>
                </a:solidFill>
              </a:rPr>
              <a:t>εμπιστοσύνη</a:t>
            </a:r>
            <a:r>
              <a:rPr lang="el-GR" dirty="0" smtClean="0"/>
              <a:t> του πολίτη κλονίστηκε.</a:t>
            </a:r>
          </a:p>
          <a:p>
            <a:pPr marL="514350" indent="-514350" algn="just">
              <a:buFont typeface="+mj-lt"/>
              <a:buAutoNum type="arabicPeriod"/>
            </a:pPr>
            <a:endParaRPr lang="el-GR" dirty="0" smtClean="0"/>
          </a:p>
          <a:p>
            <a:pPr marL="514350" indent="-514350" algn="just">
              <a:buNone/>
            </a:pPr>
            <a:r>
              <a:rPr lang="el-GR" b="1" dirty="0" smtClean="0">
                <a:solidFill>
                  <a:srgbClr val="FF0000"/>
                </a:solidFill>
              </a:rPr>
              <a:t>4.</a:t>
            </a:r>
            <a:r>
              <a:rPr lang="el-GR" dirty="0" smtClean="0"/>
              <a:t>Δημιουργήθηκε το αίσθημα της </a:t>
            </a:r>
            <a:r>
              <a:rPr lang="el-GR" u="sng" dirty="0" smtClean="0">
                <a:solidFill>
                  <a:srgbClr val="FF0000"/>
                </a:solidFill>
              </a:rPr>
              <a:t>απαισιοδοξίας και της ανασφάλειας.</a:t>
            </a:r>
            <a:endParaRPr lang="el-GR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85725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Πολιτική κρίση. Ανάπτυξη φασιστικών καθεστώτων.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Στην διάρκεια του μεσοπολέμου δημιουργήθηκαν ανελεύθερα καθεστώτα.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Το φασιστικό καθεστώς στην Ιταλία.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Το ναζιστικό καθεστώς στη Γερμανία</a:t>
            </a:r>
          </a:p>
          <a:p>
            <a:pPr marL="514350" indent="-514350">
              <a:buFont typeface="+mj-lt"/>
              <a:buAutoNum type="arabicPeriod"/>
            </a:pPr>
            <a:endParaRPr lang="el-GR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514350" indent="-514350"/>
            <a:r>
              <a:rPr lang="el-GR" b="1" u="sng" dirty="0" smtClean="0">
                <a:solidFill>
                  <a:schemeClr val="accent3">
                    <a:lumMod val="75000"/>
                  </a:schemeClr>
                </a:solidFill>
              </a:rPr>
              <a:t>Ποια ιδεολογία είχαν τα φασιστικά κινήματα </a:t>
            </a:r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εχθρεύονταν ενάντια σε ότι είχε κληροδοτήσει ο Διαφωτισμός ( δημοκρατία, ατομική ελευθερία, ορθό λόγο)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Πρόβαλλαν την καθαρότητα της φυλής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Μισούσαν όσους είχαν διαφορικές ιδέες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Κινητοποιούσαν την μάζες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Θεοποιούσαν τους ηγέτες τους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Καλλιεργούσαν στους αδυνάτους το αίσθημα ότι μόνο αυτοί μπορούσαν να τους βοηθήσουν να γίνουν δυνατοί.</a:t>
            </a:r>
          </a:p>
          <a:p>
            <a:pPr marL="514350" indent="-514350"/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C:\Users\Ioanna Morfi\Desktop\12919716_Mussolin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4675" y="0"/>
            <a:ext cx="5657850" cy="6858000"/>
          </a:xfrm>
          <a:prstGeom prst="rect">
            <a:avLst/>
          </a:prstGeom>
          <a:noFill/>
        </p:spPr>
      </p:pic>
      <p:pic>
        <p:nvPicPr>
          <p:cNvPr id="1027" name="Picture 3" descr="C:\Users\Ioanna Morfi\Desktop\adol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0"/>
            <a:ext cx="521494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Ποιοι συμμετείχαν στα φασιστικά καθεστώτα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92252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Τα μέλη </a:t>
            </a:r>
            <a:r>
              <a:rPr lang="el-GR" dirty="0" smtClean="0"/>
              <a:t>των καθεστώτων προέρχονταν από όλες τις κοινωνικές τάξεις</a:t>
            </a:r>
            <a:r>
              <a:rPr lang="en-US" dirty="0" smtClean="0"/>
              <a:t>: 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επιχειρηματίες, εργάτες, διανοούμενοι, υπάλληλοι, αξιωματικοί, στρατιώτες.</a:t>
            </a:r>
          </a:p>
          <a:p>
            <a:pPr>
              <a:buNone/>
            </a:pPr>
            <a:endParaRPr lang="en-US" u="sng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l-GR" u="sng" dirty="0" smtClean="0">
                <a:solidFill>
                  <a:schemeClr val="accent1"/>
                </a:solidFill>
              </a:rPr>
              <a:t>Σε ποιους λόγους οφείλεται η άνοδος του φασισμού στην Ευρώπη</a:t>
            </a:r>
            <a:r>
              <a:rPr lang="en-US" u="sng" dirty="0" smtClean="0">
                <a:solidFill>
                  <a:schemeClr val="accent1"/>
                </a:solidFill>
              </a:rPr>
              <a:t>;</a:t>
            </a:r>
            <a:endParaRPr lang="el-GR" u="sng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en-US" u="sng" dirty="0" smtClean="0">
              <a:solidFill>
                <a:schemeClr val="accent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Παγκόσμια οικονομική κρίση 1929-1932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Συνέπειες του Α παγκοσμίου πολέμου. Τα κράτη διαλύθηκαν και οι συντηρητικοί συντάχθηκαν με τα φασιστικά κόμματα.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408</Words>
  <Application>Microsoft Office PowerPoint</Application>
  <PresentationFormat>Προβολή στην οθόνη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Ροή</vt:lpstr>
      <vt:lpstr>Η ΠΕΡΙΟΔΟΣ ΜΕΤΑΞΥ ΤΩΝ ΔΥΟ ΠΟΛΕΜΩΝ</vt:lpstr>
      <vt:lpstr>Διαφάνεια 2</vt:lpstr>
      <vt:lpstr>Οικονομική κρίση (1929-1932)</vt:lpstr>
      <vt:lpstr>Συνέπειες του κραχ</vt:lpstr>
      <vt:lpstr>Συνέπειες του κραχ</vt:lpstr>
      <vt:lpstr>Πολιτική κρίση. Ανάπτυξη φασιστικών καθεστώτων.</vt:lpstr>
      <vt:lpstr>Διαφάνεια 7</vt:lpstr>
      <vt:lpstr>Ποιοι συμμετείχαν στα φασιστικά καθεστώτα;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ΠΕΡΙΟΔΟΣ ΜΕΤΑΞΥ ΤΩΝ ΔΥΟ ΠΟΛΕΜΩΝ</dc:title>
  <dc:creator>Ioanna Morfi</dc:creator>
  <cp:lastModifiedBy>Ioanna Morfi</cp:lastModifiedBy>
  <cp:revision>7</cp:revision>
  <dcterms:created xsi:type="dcterms:W3CDTF">2025-03-17T13:22:11Z</dcterms:created>
  <dcterms:modified xsi:type="dcterms:W3CDTF">2025-03-17T15:12:44Z</dcterms:modified>
</cp:coreProperties>
</file>