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35CB-1AEF-4E01-B5E7-112902CB871A}" type="datetimeFigureOut">
              <a:rPr lang="el-GR" smtClean="0"/>
              <a:pPr/>
              <a:t>26/1/2022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7F23-372B-43E7-8D1A-D6A4C30387F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35CB-1AEF-4E01-B5E7-112902CB871A}" type="datetimeFigureOut">
              <a:rPr lang="el-GR" smtClean="0"/>
              <a:pPr/>
              <a:t>26/1/2022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7F23-372B-43E7-8D1A-D6A4C30387F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35CB-1AEF-4E01-B5E7-112902CB871A}" type="datetimeFigureOut">
              <a:rPr lang="el-GR" smtClean="0"/>
              <a:pPr/>
              <a:t>26/1/2022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7F23-372B-43E7-8D1A-D6A4C30387F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35CB-1AEF-4E01-B5E7-112902CB871A}" type="datetimeFigureOut">
              <a:rPr lang="el-GR" smtClean="0"/>
              <a:pPr/>
              <a:t>26/1/2022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7F23-372B-43E7-8D1A-D6A4C30387F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35CB-1AEF-4E01-B5E7-112902CB871A}" type="datetimeFigureOut">
              <a:rPr lang="el-GR" smtClean="0"/>
              <a:pPr/>
              <a:t>26/1/2022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E1E7F23-372B-43E7-8D1A-D6A4C30387F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35CB-1AEF-4E01-B5E7-112902CB871A}" type="datetimeFigureOut">
              <a:rPr lang="el-GR" smtClean="0"/>
              <a:pPr/>
              <a:t>26/1/2022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7F23-372B-43E7-8D1A-D6A4C30387F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35CB-1AEF-4E01-B5E7-112902CB871A}" type="datetimeFigureOut">
              <a:rPr lang="el-GR" smtClean="0"/>
              <a:pPr/>
              <a:t>26/1/2022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7F23-372B-43E7-8D1A-D6A4C30387F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35CB-1AEF-4E01-B5E7-112902CB871A}" type="datetimeFigureOut">
              <a:rPr lang="el-GR" smtClean="0"/>
              <a:pPr/>
              <a:t>26/1/2022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7F23-372B-43E7-8D1A-D6A4C30387F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35CB-1AEF-4E01-B5E7-112902CB871A}" type="datetimeFigureOut">
              <a:rPr lang="el-GR" smtClean="0"/>
              <a:pPr/>
              <a:t>26/1/2022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7F23-372B-43E7-8D1A-D6A4C30387F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35CB-1AEF-4E01-B5E7-112902CB871A}" type="datetimeFigureOut">
              <a:rPr lang="el-GR" smtClean="0"/>
              <a:pPr/>
              <a:t>26/1/2022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7F23-372B-43E7-8D1A-D6A4C30387F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35CB-1AEF-4E01-B5E7-112902CB871A}" type="datetimeFigureOut">
              <a:rPr lang="el-GR" smtClean="0"/>
              <a:pPr/>
              <a:t>26/1/2022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7F23-372B-43E7-8D1A-D6A4C30387F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9E335CB-1AEF-4E01-B5E7-112902CB871A}" type="datetimeFigureOut">
              <a:rPr lang="el-GR" smtClean="0"/>
              <a:pPr/>
              <a:t>26/1/2022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E1E7F23-372B-43E7-8D1A-D6A4C30387F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audio" Target="../media/audio2.wav"/><Relationship Id="rId7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audio" Target="../media/audio2.wav"/><Relationship Id="rId7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jpeg"/><Relationship Id="rId5" Type="http://schemas.openxmlformats.org/officeDocument/2006/relationships/image" Target="../media/image6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Αριθμός Οξείδωσης (Α.Ο.)</a:t>
            </a:r>
            <a:br>
              <a:rPr lang="en-US" dirty="0"/>
            </a:br>
            <a:r>
              <a:rPr lang="el-GR" dirty="0"/>
              <a:t>Ο ορισμός αναλυτικά</a:t>
            </a:r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cap="none" dirty="0">
                <a:solidFill>
                  <a:srgbClr val="FF0000"/>
                </a:solidFill>
              </a:rPr>
              <a:t>Ορισμός του Α.Ο.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8" name="7 - Θέση κειμένου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r>
              <a:rPr lang="el-GR" cap="none" dirty="0">
                <a:solidFill>
                  <a:srgbClr val="FF0000"/>
                </a:solidFill>
              </a:rPr>
              <a:t>Τι σημαίνει ο ορισμός αυτός;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7" name="6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ClrTx/>
            </a:pPr>
            <a:r>
              <a:rPr lang="el-GR" i="1" dirty="0">
                <a:solidFill>
                  <a:schemeClr val="bg1"/>
                </a:solidFill>
              </a:rPr>
              <a:t>Αριθμός οξείδωσης ενός ατόμου σε μία ομοιοπολική ένωση ορίζεται το φαινομενικό φορτίο που θα αποκτήσει το άτομο, αν τα κοινά ζεύγη ηλεκτρονίων αποδοθούν στο </a:t>
            </a:r>
            <a:r>
              <a:rPr lang="el-GR" i="1" dirty="0" err="1">
                <a:solidFill>
                  <a:schemeClr val="bg1"/>
                </a:solidFill>
              </a:rPr>
              <a:t>ηλεκτραρνητικότερο</a:t>
            </a:r>
            <a:r>
              <a:rPr lang="el-GR" i="1" dirty="0">
                <a:solidFill>
                  <a:schemeClr val="bg1"/>
                </a:solidFill>
              </a:rPr>
              <a:t> άτομο. </a:t>
            </a:r>
          </a:p>
          <a:p>
            <a:pPr>
              <a:buClrTx/>
            </a:pPr>
            <a:r>
              <a:rPr lang="el-GR" i="1" dirty="0">
                <a:solidFill>
                  <a:schemeClr val="bg1"/>
                </a:solidFill>
              </a:rPr>
              <a:t>Αντίστοιχα, αριθμός οξείδωσης ενός ιόντος σε μια ιοντική ένωση είναι το πραγματικό φορτίο του ιόντος.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10" name="7 - Θέση κειμένου"/>
          <p:cNvSpPr txBox="1">
            <a:spLocks/>
          </p:cNvSpPr>
          <p:nvPr/>
        </p:nvSpPr>
        <p:spPr>
          <a:xfrm>
            <a:off x="4644008" y="2420888"/>
            <a:ext cx="4041775" cy="3456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400" dirty="0">
                <a:solidFill>
                  <a:schemeClr val="bg1"/>
                </a:solidFill>
              </a:rPr>
              <a:t>Πρέπει να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θυμηθούμε πρώτα λίγα στοιχεία από τους χημικούς δεσμούς.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1" build="p"/>
      <p:bldP spid="7" grpId="0" uiExpand="1" build="p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Κατανομή των ηλεκτρονίων σθένους στα άτομα στοιχείων κύριων ομάδων του Π.Π.</a:t>
            </a:r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cap="none" dirty="0">
                <a:solidFill>
                  <a:srgbClr val="FF0000"/>
                </a:solidFill>
              </a:rPr>
              <a:t>Μονήρη </a:t>
            </a:r>
            <a:r>
              <a:rPr lang="en-US" cap="none" dirty="0">
                <a:solidFill>
                  <a:srgbClr val="FF0000"/>
                </a:solidFill>
              </a:rPr>
              <a:t>e </a:t>
            </a:r>
            <a:r>
              <a:rPr lang="el-GR" cap="none" dirty="0">
                <a:solidFill>
                  <a:srgbClr val="FF0000"/>
                </a:solidFill>
              </a:rPr>
              <a:t>και ζεύγη </a:t>
            </a:r>
            <a:r>
              <a:rPr lang="en-US" cap="none" dirty="0">
                <a:solidFill>
                  <a:srgbClr val="FF0000"/>
                </a:solidFill>
              </a:rPr>
              <a:t>e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250704" cy="3763963"/>
          </a:xfrm>
        </p:spPr>
        <p:txBody>
          <a:bodyPr>
            <a:normAutofit fontScale="92500" lnSpcReduction="20000"/>
          </a:bodyPr>
          <a:lstStyle/>
          <a:p>
            <a:pPr>
              <a:buClrTx/>
            </a:pPr>
            <a:r>
              <a:rPr lang="el-GR" dirty="0">
                <a:solidFill>
                  <a:schemeClr val="bg1"/>
                </a:solidFill>
              </a:rPr>
              <a:t>Τα ηλεκτρόνια των εξωτερικών στιβάδων των ατόμων, εφόσον είναι μέχρι 4 είναι όλα </a:t>
            </a:r>
            <a:r>
              <a:rPr lang="el-GR" u="sng" dirty="0">
                <a:solidFill>
                  <a:schemeClr val="bg1"/>
                </a:solidFill>
              </a:rPr>
              <a:t>μονήρη</a:t>
            </a:r>
            <a:r>
              <a:rPr lang="el-GR" dirty="0">
                <a:solidFill>
                  <a:schemeClr val="bg1"/>
                </a:solidFill>
              </a:rPr>
              <a:t>, δηλαδή δεν σχηματίζουν ζευγάρια. </a:t>
            </a:r>
          </a:p>
          <a:p>
            <a:pPr>
              <a:buClrTx/>
            </a:pPr>
            <a:r>
              <a:rPr lang="el-GR" dirty="0">
                <a:solidFill>
                  <a:schemeClr val="bg1"/>
                </a:solidFill>
              </a:rPr>
              <a:t>Από 5 μέχρι 8 σχηματίζονται ζευγάρια με τον τρόπο που δείχνει η εικόνα.</a:t>
            </a:r>
          </a:p>
        </p:txBody>
      </p:sp>
      <p:pic>
        <p:nvPicPr>
          <p:cNvPr id="15" name="14 - Εικόνα" descr="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2348880"/>
            <a:ext cx="5190805" cy="33843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Γιατί γίνονται οι χημικοί δεσμοί</a:t>
            </a:r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cap="none" dirty="0">
                <a:solidFill>
                  <a:srgbClr val="FF0000"/>
                </a:solidFill>
              </a:rPr>
              <a:t>Κανόνας των οκτώ</a:t>
            </a:r>
          </a:p>
        </p:txBody>
      </p:sp>
      <p:sp>
        <p:nvSpPr>
          <p:cNvPr id="8" name="7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283968" y="1628800"/>
            <a:ext cx="4041775" cy="750887"/>
          </a:xfrm>
        </p:spPr>
        <p:txBody>
          <a:bodyPr>
            <a:normAutofit lnSpcReduction="10000"/>
          </a:bodyPr>
          <a:lstStyle/>
          <a:p>
            <a:r>
              <a:rPr lang="el-GR" cap="none" dirty="0" err="1">
                <a:solidFill>
                  <a:srgbClr val="FF0000"/>
                </a:solidFill>
              </a:rPr>
              <a:t>Ηλεκτροθετικά</a:t>
            </a:r>
            <a:r>
              <a:rPr lang="el-GR" cap="none" dirty="0">
                <a:solidFill>
                  <a:srgbClr val="FF0000"/>
                </a:solidFill>
              </a:rPr>
              <a:t> και </a:t>
            </a:r>
            <a:r>
              <a:rPr lang="el-GR" cap="none" dirty="0" err="1">
                <a:solidFill>
                  <a:srgbClr val="FF0000"/>
                </a:solidFill>
              </a:rPr>
              <a:t>ηλεκτραρνητικά</a:t>
            </a:r>
            <a:r>
              <a:rPr lang="el-GR" cap="none" dirty="0">
                <a:solidFill>
                  <a:srgbClr val="FF0000"/>
                </a:solidFill>
              </a:rPr>
              <a:t> στοιχεία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10" name="7 - Θέση κειμένου"/>
          <p:cNvSpPr txBox="1">
            <a:spLocks/>
          </p:cNvSpPr>
          <p:nvPr/>
        </p:nvSpPr>
        <p:spPr>
          <a:xfrm>
            <a:off x="4067944" y="2420888"/>
            <a:ext cx="4617839" cy="3744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l-GR" sz="2400" dirty="0">
                <a:solidFill>
                  <a:schemeClr val="bg1"/>
                </a:solidFill>
              </a:rPr>
              <a:t>Άτομα στοιχείων με λίγα ηλεκτρόνια στην εξωτερική στιβάδα τείνουν να τα αποβάλλουν (</a:t>
            </a:r>
            <a:r>
              <a:rPr lang="el-GR" sz="2400" dirty="0" err="1">
                <a:solidFill>
                  <a:schemeClr val="bg1"/>
                </a:solidFill>
              </a:rPr>
              <a:t>ηλεκτροθετικά</a:t>
            </a:r>
            <a:r>
              <a:rPr lang="el-GR" sz="2400" dirty="0">
                <a:solidFill>
                  <a:schemeClr val="bg1"/>
                </a:solidFill>
              </a:rPr>
              <a:t> γιατί φορτίζονται θετικά), με εξαίρεση το υδρογόνο: ΟΜΑΔΕΣ Ι</a:t>
            </a:r>
            <a:r>
              <a:rPr lang="el-GR" sz="1600" dirty="0">
                <a:solidFill>
                  <a:schemeClr val="bg1"/>
                </a:solidFill>
              </a:rPr>
              <a:t>Α</a:t>
            </a:r>
            <a:r>
              <a:rPr lang="el-GR" sz="2400" dirty="0">
                <a:solidFill>
                  <a:schemeClr val="bg1"/>
                </a:solidFill>
              </a:rPr>
              <a:t>, ΙΙ</a:t>
            </a:r>
            <a:r>
              <a:rPr lang="el-GR" sz="1600" dirty="0">
                <a:solidFill>
                  <a:schemeClr val="bg1"/>
                </a:solidFill>
              </a:rPr>
              <a:t>Α</a:t>
            </a:r>
            <a:r>
              <a:rPr lang="el-GR" sz="2400" dirty="0">
                <a:solidFill>
                  <a:schemeClr val="bg1"/>
                </a:solidFill>
              </a:rPr>
              <a:t>, ΙΙΙ</a:t>
            </a:r>
            <a:r>
              <a:rPr lang="el-GR" sz="1600" dirty="0">
                <a:solidFill>
                  <a:schemeClr val="bg1"/>
                </a:solidFill>
              </a:rPr>
              <a:t>Α</a:t>
            </a:r>
            <a:r>
              <a:rPr lang="el-GR" sz="2400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l-GR" sz="2400" dirty="0">
                <a:solidFill>
                  <a:schemeClr val="bg1"/>
                </a:solidFill>
              </a:rPr>
              <a:t>Άτομα στοιχείων με πολλά ηλεκτρόνια στην εξωτερική στιβάδα </a:t>
            </a:r>
            <a:r>
              <a:rPr lang="el-GR" sz="2400">
                <a:solidFill>
                  <a:schemeClr val="bg1"/>
                </a:solidFill>
              </a:rPr>
              <a:t>τείνουν να προσλάβουν </a:t>
            </a:r>
            <a:r>
              <a:rPr lang="en-US" sz="2400" dirty="0">
                <a:solidFill>
                  <a:schemeClr val="bg1"/>
                </a:solidFill>
              </a:rPr>
              <a:t>e</a:t>
            </a:r>
            <a:r>
              <a:rPr lang="el-GR" sz="2400" dirty="0">
                <a:solidFill>
                  <a:schemeClr val="bg1"/>
                </a:solidFill>
              </a:rPr>
              <a:t> (</a:t>
            </a:r>
            <a:r>
              <a:rPr lang="el-GR" sz="2400" dirty="0" err="1">
                <a:solidFill>
                  <a:schemeClr val="bg1"/>
                </a:solidFill>
              </a:rPr>
              <a:t>ηλεκτραρνητικά</a:t>
            </a:r>
            <a:r>
              <a:rPr lang="el-GR" sz="2400" dirty="0">
                <a:solidFill>
                  <a:schemeClr val="bg1"/>
                </a:solidFill>
              </a:rPr>
              <a:t> γιατί φορτίζονται αρνητικά): </a:t>
            </a:r>
          </a:p>
          <a:p>
            <a:pPr>
              <a:spcBef>
                <a:spcPct val="20000"/>
              </a:spcBef>
              <a:defRPr/>
            </a:pPr>
            <a:r>
              <a:rPr lang="el-GR" sz="2400" dirty="0">
                <a:solidFill>
                  <a:schemeClr val="bg1"/>
                </a:solidFill>
              </a:rPr>
              <a:t>ΟΜΑΔΕΣ </a:t>
            </a:r>
            <a:r>
              <a:rPr lang="en-US" sz="2400" dirty="0">
                <a:solidFill>
                  <a:schemeClr val="bg1"/>
                </a:solidFill>
              </a:rPr>
              <a:t>V</a:t>
            </a:r>
            <a:r>
              <a:rPr lang="el-GR" sz="1600" dirty="0">
                <a:solidFill>
                  <a:schemeClr val="bg1"/>
                </a:solidFill>
              </a:rPr>
              <a:t>Α</a:t>
            </a:r>
            <a:r>
              <a:rPr lang="el-GR" sz="2400" dirty="0">
                <a:solidFill>
                  <a:schemeClr val="bg1"/>
                </a:solidFill>
              </a:rPr>
              <a:t>, </a:t>
            </a:r>
            <a:r>
              <a:rPr lang="en-US" sz="2400" dirty="0">
                <a:solidFill>
                  <a:schemeClr val="bg1"/>
                </a:solidFill>
              </a:rPr>
              <a:t>V</a:t>
            </a:r>
            <a:r>
              <a:rPr lang="el-GR" sz="2400" dirty="0">
                <a:solidFill>
                  <a:schemeClr val="bg1"/>
                </a:solidFill>
              </a:rPr>
              <a:t>Ι</a:t>
            </a:r>
            <a:r>
              <a:rPr lang="el-GR" sz="1600" dirty="0">
                <a:solidFill>
                  <a:schemeClr val="bg1"/>
                </a:solidFill>
              </a:rPr>
              <a:t>Α</a:t>
            </a:r>
            <a:r>
              <a:rPr lang="el-GR" sz="2400" dirty="0">
                <a:solidFill>
                  <a:schemeClr val="bg1"/>
                </a:solidFill>
              </a:rPr>
              <a:t>, </a:t>
            </a:r>
            <a:r>
              <a:rPr lang="en-US" sz="2400" dirty="0">
                <a:solidFill>
                  <a:schemeClr val="bg1"/>
                </a:solidFill>
              </a:rPr>
              <a:t>V</a:t>
            </a:r>
            <a:r>
              <a:rPr lang="el-GR" sz="2400" dirty="0">
                <a:solidFill>
                  <a:schemeClr val="bg1"/>
                </a:solidFill>
              </a:rPr>
              <a:t>ΙΙ</a:t>
            </a:r>
            <a:r>
              <a:rPr lang="el-GR" sz="1600" dirty="0">
                <a:solidFill>
                  <a:schemeClr val="bg1"/>
                </a:solidFill>
              </a:rPr>
              <a:t>Α</a:t>
            </a:r>
            <a:r>
              <a:rPr lang="el-GR" sz="2400" dirty="0">
                <a:solidFill>
                  <a:schemeClr val="bg1"/>
                </a:solidFill>
              </a:rPr>
              <a:t>.</a:t>
            </a:r>
            <a:endParaRPr kumimoji="0" lang="el-GR" sz="2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7 - Θέση κειμένου"/>
          <p:cNvSpPr txBox="1">
            <a:spLocks/>
          </p:cNvSpPr>
          <p:nvPr/>
        </p:nvSpPr>
        <p:spPr>
          <a:xfrm>
            <a:off x="395537" y="2276872"/>
            <a:ext cx="3168352" cy="3744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l-GR" sz="2400" dirty="0">
                <a:solidFill>
                  <a:schemeClr val="bg1"/>
                </a:solidFill>
              </a:rPr>
              <a:t>Τα άτομα των στοιχείων κάνουν δεσμούς για να αποκτήσουν τη σταθερή δομή των ευγενών αερίων, δηλαδή 8</a:t>
            </a:r>
            <a:r>
              <a:rPr lang="en-US" sz="2400" dirty="0">
                <a:solidFill>
                  <a:schemeClr val="bg1"/>
                </a:solidFill>
              </a:rPr>
              <a:t>e </a:t>
            </a:r>
            <a:r>
              <a:rPr lang="el-GR" sz="2400" dirty="0">
                <a:solidFill>
                  <a:schemeClr val="bg1"/>
                </a:solidFill>
              </a:rPr>
              <a:t>στην εξωτερική στιβάδα ή 2</a:t>
            </a:r>
            <a:r>
              <a:rPr lang="en-US" sz="2400" dirty="0">
                <a:solidFill>
                  <a:schemeClr val="bg1"/>
                </a:solidFill>
              </a:rPr>
              <a:t>e </a:t>
            </a:r>
            <a:r>
              <a:rPr lang="el-GR" sz="2400" dirty="0">
                <a:solidFill>
                  <a:schemeClr val="bg1"/>
                </a:solidFill>
              </a:rPr>
              <a:t>αν η εξωτερική στιβάδα είναι η Κ.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Για το</a:t>
            </a:r>
            <a:r>
              <a:rPr kumimoji="0" lang="el-GR" sz="24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σκοπό αυτό αποβάλλουν, προσλαμβάνουν ή συνεισφέρουν </a:t>
            </a:r>
            <a:r>
              <a:rPr kumimoji="0" lang="en-US" sz="24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e.</a:t>
            </a:r>
            <a:endParaRPr kumimoji="0" lang="el-GR" sz="2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build="p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Ο ιοντικός δεσμός</a:t>
            </a:r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075240" cy="750887"/>
          </a:xfrm>
        </p:spPr>
        <p:txBody>
          <a:bodyPr>
            <a:normAutofit/>
          </a:bodyPr>
          <a:lstStyle/>
          <a:p>
            <a:r>
              <a:rPr lang="el-GR" cap="none" dirty="0" err="1">
                <a:solidFill>
                  <a:srgbClr val="FF0000"/>
                </a:solidFill>
              </a:rPr>
              <a:t>Ηλεκτροθετικό</a:t>
            </a:r>
            <a:r>
              <a:rPr lang="el-GR" cap="none" dirty="0">
                <a:solidFill>
                  <a:srgbClr val="FF0000"/>
                </a:solidFill>
              </a:rPr>
              <a:t> στοιχείο + </a:t>
            </a:r>
            <a:r>
              <a:rPr lang="el-GR" cap="none" dirty="0" err="1">
                <a:solidFill>
                  <a:srgbClr val="FF0000"/>
                </a:solidFill>
              </a:rPr>
              <a:t>ηλεκτραρνητικό</a:t>
            </a:r>
            <a:r>
              <a:rPr lang="el-GR" cap="none" dirty="0">
                <a:solidFill>
                  <a:srgbClr val="FF0000"/>
                </a:solidFill>
              </a:rPr>
              <a:t> στοιχείο</a:t>
            </a:r>
          </a:p>
        </p:txBody>
      </p:sp>
      <p:sp>
        <p:nvSpPr>
          <p:cNvPr id="11" name="7 - Θέση κειμένου"/>
          <p:cNvSpPr txBox="1">
            <a:spLocks/>
          </p:cNvSpPr>
          <p:nvPr/>
        </p:nvSpPr>
        <p:spPr>
          <a:xfrm>
            <a:off x="395536" y="1916832"/>
            <a:ext cx="8352928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400" dirty="0">
                <a:solidFill>
                  <a:schemeClr val="bg1"/>
                </a:solidFill>
              </a:rPr>
              <a:t>Το πρώτο έχει τάση αποβολής </a:t>
            </a:r>
            <a:r>
              <a:rPr lang="en-US" sz="2400" dirty="0">
                <a:solidFill>
                  <a:schemeClr val="bg1"/>
                </a:solidFill>
              </a:rPr>
              <a:t>e </a:t>
            </a:r>
            <a:r>
              <a:rPr lang="el-GR" sz="2400" dirty="0">
                <a:solidFill>
                  <a:schemeClr val="bg1"/>
                </a:solidFill>
              </a:rPr>
              <a:t>και το δεύτερο τάση πρόσληψης </a:t>
            </a:r>
            <a:r>
              <a:rPr lang="en-US" sz="2400" dirty="0">
                <a:solidFill>
                  <a:schemeClr val="bg1"/>
                </a:solidFill>
              </a:rPr>
              <a:t>e. </a:t>
            </a:r>
            <a:r>
              <a:rPr lang="el-GR" sz="2400" dirty="0">
                <a:solidFill>
                  <a:schemeClr val="bg1"/>
                </a:solidFill>
              </a:rPr>
              <a:t>Γίνεται αποβολή – πρόσληψη ηλεκτρονίων και προκύπτουν αντίθετα φορτισμένα ιόντα που έλκονται.</a:t>
            </a:r>
            <a:endParaRPr kumimoji="0" lang="el-GR" sz="2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7 - Θέση κειμένου"/>
          <p:cNvSpPr txBox="1">
            <a:spLocks/>
          </p:cNvSpPr>
          <p:nvPr/>
        </p:nvSpPr>
        <p:spPr>
          <a:xfrm>
            <a:off x="395536" y="2780928"/>
            <a:ext cx="72008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400" dirty="0">
                <a:solidFill>
                  <a:schemeClr val="bg1"/>
                </a:solidFill>
              </a:rPr>
              <a:t>Π.χ.</a:t>
            </a:r>
            <a:endParaRPr kumimoji="0" lang="el-GR" sz="2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4" name="13 - Εικόνα" descr="Να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76770" y="2852936"/>
            <a:ext cx="1348934" cy="1533525"/>
          </a:xfrm>
          <a:prstGeom prst="rect">
            <a:avLst/>
          </a:prstGeom>
        </p:spPr>
      </p:pic>
      <p:pic>
        <p:nvPicPr>
          <p:cNvPr id="15" name="14 - Εικόνα" descr="C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55912" y="2780928"/>
            <a:ext cx="1528520" cy="1574285"/>
          </a:xfrm>
          <a:prstGeom prst="rect">
            <a:avLst/>
          </a:prstGeom>
        </p:spPr>
      </p:pic>
      <p:pic>
        <p:nvPicPr>
          <p:cNvPr id="16" name="15 - Εικόνα" descr="Ηλεκτρόνιο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03848" y="3501008"/>
            <a:ext cx="238125" cy="228600"/>
          </a:xfrm>
          <a:prstGeom prst="rect">
            <a:avLst/>
          </a:prstGeom>
        </p:spPr>
      </p:pic>
      <p:pic>
        <p:nvPicPr>
          <p:cNvPr id="17" name="16 - Εικόνα" descr="+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203848" y="2708920"/>
            <a:ext cx="604177" cy="458341"/>
          </a:xfrm>
          <a:prstGeom prst="rect">
            <a:avLst/>
          </a:prstGeom>
        </p:spPr>
      </p:pic>
      <p:pic>
        <p:nvPicPr>
          <p:cNvPr id="18" name="17 - Εικόνα" descr="-1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660232" y="2708920"/>
            <a:ext cx="623161" cy="429766"/>
          </a:xfrm>
          <a:prstGeom prst="rect">
            <a:avLst/>
          </a:prstGeom>
        </p:spPr>
      </p:pic>
      <p:sp>
        <p:nvSpPr>
          <p:cNvPr id="19" name="7 - Θέση κειμένου"/>
          <p:cNvSpPr txBox="1">
            <a:spLocks/>
          </p:cNvSpPr>
          <p:nvPr/>
        </p:nvSpPr>
        <p:spPr>
          <a:xfrm>
            <a:off x="395536" y="4437112"/>
            <a:ext cx="3888432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400" dirty="0">
                <a:solidFill>
                  <a:schemeClr val="bg1"/>
                </a:solidFill>
              </a:rPr>
              <a:t>Το ουδέτερο άτομο Να έχει 1</a:t>
            </a:r>
            <a:r>
              <a:rPr lang="en-US" sz="2400" dirty="0">
                <a:solidFill>
                  <a:schemeClr val="bg1"/>
                </a:solidFill>
              </a:rPr>
              <a:t>e </a:t>
            </a:r>
            <a:r>
              <a:rPr lang="el-GR" sz="2400" dirty="0">
                <a:solidFill>
                  <a:schemeClr val="bg1"/>
                </a:solidFill>
              </a:rPr>
              <a:t>στην εξωτερική στιβάδα. Τώρα πλέον έχει 1</a:t>
            </a:r>
            <a:r>
              <a:rPr lang="en-US" sz="2400" dirty="0">
                <a:solidFill>
                  <a:schemeClr val="bg1"/>
                </a:solidFill>
              </a:rPr>
              <a:t>e </a:t>
            </a:r>
            <a:r>
              <a:rPr lang="el-GR" sz="2400" dirty="0">
                <a:solidFill>
                  <a:schemeClr val="bg1"/>
                </a:solidFill>
              </a:rPr>
              <a:t>λιγότερο (μένει με την προηγούμενη στιβάδα που έχει 8</a:t>
            </a:r>
            <a:r>
              <a:rPr lang="en-US" sz="2400" dirty="0">
                <a:solidFill>
                  <a:schemeClr val="bg1"/>
                </a:solidFill>
              </a:rPr>
              <a:t>e) </a:t>
            </a:r>
            <a:r>
              <a:rPr lang="el-GR" sz="2400" dirty="0">
                <a:solidFill>
                  <a:schemeClr val="bg1"/>
                </a:solidFill>
              </a:rPr>
              <a:t>και γίνεται ιόν Να</a:t>
            </a:r>
            <a:r>
              <a:rPr lang="el-GR" sz="2200" baseline="30000" dirty="0">
                <a:solidFill>
                  <a:schemeClr val="bg1"/>
                </a:solidFill>
              </a:rPr>
              <a:t>1+</a:t>
            </a:r>
            <a:r>
              <a:rPr lang="el-GR" sz="2200" dirty="0">
                <a:solidFill>
                  <a:schemeClr val="bg1"/>
                </a:solidFill>
              </a:rPr>
              <a:t>.</a:t>
            </a:r>
            <a:endParaRPr kumimoji="0" lang="el-GR" sz="2400" i="0" u="none" strike="noStrike" kern="1200" cap="none" spc="0" normalizeH="0" baseline="30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7 - Θέση κειμένου"/>
          <p:cNvSpPr txBox="1">
            <a:spLocks/>
          </p:cNvSpPr>
          <p:nvPr/>
        </p:nvSpPr>
        <p:spPr>
          <a:xfrm>
            <a:off x="4499992" y="4437112"/>
            <a:ext cx="3888432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400" dirty="0">
                <a:solidFill>
                  <a:schemeClr val="bg1"/>
                </a:solidFill>
              </a:rPr>
              <a:t>Το ουδέτερο άτομο </a:t>
            </a:r>
            <a:r>
              <a:rPr lang="en-US" sz="2400" dirty="0" err="1">
                <a:solidFill>
                  <a:schemeClr val="bg1"/>
                </a:solidFill>
              </a:rPr>
              <a:t>Cl</a:t>
            </a:r>
            <a:r>
              <a:rPr lang="el-GR" sz="2400" dirty="0">
                <a:solidFill>
                  <a:schemeClr val="bg1"/>
                </a:solidFill>
              </a:rPr>
              <a:t> έχει </a:t>
            </a:r>
            <a:r>
              <a:rPr lang="en-US" sz="2400" dirty="0">
                <a:solidFill>
                  <a:schemeClr val="bg1"/>
                </a:solidFill>
              </a:rPr>
              <a:t>7e </a:t>
            </a:r>
            <a:r>
              <a:rPr lang="el-GR" sz="2400" dirty="0">
                <a:solidFill>
                  <a:schemeClr val="bg1"/>
                </a:solidFill>
              </a:rPr>
              <a:t>στην εξωτερική στιβάδα. Τώρα πλέον έχει </a:t>
            </a:r>
            <a:r>
              <a:rPr lang="en-US" sz="2400" dirty="0">
                <a:solidFill>
                  <a:schemeClr val="bg1"/>
                </a:solidFill>
              </a:rPr>
              <a:t>8e </a:t>
            </a:r>
            <a:r>
              <a:rPr lang="el-GR" sz="2400" dirty="0">
                <a:solidFill>
                  <a:schemeClr val="bg1"/>
                </a:solidFill>
              </a:rPr>
              <a:t>και γίνεται ιόν </a:t>
            </a:r>
            <a:r>
              <a:rPr lang="en-US" sz="2400" dirty="0" err="1">
                <a:solidFill>
                  <a:schemeClr val="bg1"/>
                </a:solidFill>
              </a:rPr>
              <a:t>Cl</a:t>
            </a:r>
            <a:r>
              <a:rPr lang="el-GR" sz="2200" baseline="30000" dirty="0">
                <a:solidFill>
                  <a:schemeClr val="bg1"/>
                </a:solidFill>
              </a:rPr>
              <a:t>1</a:t>
            </a:r>
            <a:r>
              <a:rPr lang="en-US" sz="2200" baseline="30000" dirty="0">
                <a:solidFill>
                  <a:schemeClr val="bg1"/>
                </a:solidFill>
              </a:rPr>
              <a:t>-</a:t>
            </a:r>
            <a:r>
              <a:rPr lang="el-GR" sz="2200" dirty="0">
                <a:solidFill>
                  <a:schemeClr val="bg1"/>
                </a:solidFill>
              </a:rPr>
              <a:t>.</a:t>
            </a:r>
            <a:endParaRPr kumimoji="0" lang="el-GR" sz="2400" i="0" u="none" strike="noStrike" kern="1200" cap="none" spc="0" normalizeH="0" baseline="30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33333E-6 L 0.24687 -0.02708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00" y="-1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1" grpId="0"/>
      <p:bldP spid="13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 μη πολικός ομοιοπολικός δεσμός</a:t>
            </a:r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075240" cy="750887"/>
          </a:xfrm>
        </p:spPr>
        <p:txBody>
          <a:bodyPr>
            <a:normAutofit/>
          </a:bodyPr>
          <a:lstStyle/>
          <a:p>
            <a:r>
              <a:rPr lang="el-GR" cap="none" dirty="0" err="1">
                <a:solidFill>
                  <a:srgbClr val="FF0000"/>
                </a:solidFill>
              </a:rPr>
              <a:t>Ηλεκτραρνητικό</a:t>
            </a:r>
            <a:r>
              <a:rPr lang="el-GR" cap="none" dirty="0">
                <a:solidFill>
                  <a:srgbClr val="FF0000"/>
                </a:solidFill>
              </a:rPr>
              <a:t> στοιχείο + όμοιο </a:t>
            </a:r>
            <a:r>
              <a:rPr lang="el-GR" cap="none" dirty="0" err="1">
                <a:solidFill>
                  <a:srgbClr val="FF0000"/>
                </a:solidFill>
              </a:rPr>
              <a:t>ηλεκτραρνητικό</a:t>
            </a:r>
            <a:r>
              <a:rPr lang="el-GR" cap="none" dirty="0">
                <a:solidFill>
                  <a:srgbClr val="FF0000"/>
                </a:solidFill>
              </a:rPr>
              <a:t> στοιχείο</a:t>
            </a:r>
          </a:p>
        </p:txBody>
      </p:sp>
      <p:sp>
        <p:nvSpPr>
          <p:cNvPr id="11" name="7 - Θέση κειμένου"/>
          <p:cNvSpPr txBox="1">
            <a:spLocks/>
          </p:cNvSpPr>
          <p:nvPr/>
        </p:nvSpPr>
        <p:spPr>
          <a:xfrm>
            <a:off x="395536" y="1916832"/>
            <a:ext cx="8352928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lvl="0">
              <a:spcBef>
                <a:spcPct val="20000"/>
              </a:spcBef>
              <a:defRPr/>
            </a:pPr>
            <a:r>
              <a:rPr lang="el-GR" sz="2400" dirty="0">
                <a:solidFill>
                  <a:schemeClr val="bg1"/>
                </a:solidFill>
              </a:rPr>
              <a:t>Και τα δυο έχουν τάση πρόσληψης </a:t>
            </a:r>
            <a:r>
              <a:rPr lang="en-US" sz="2400" dirty="0">
                <a:solidFill>
                  <a:schemeClr val="bg1"/>
                </a:solidFill>
              </a:rPr>
              <a:t>e. </a:t>
            </a:r>
            <a:r>
              <a:rPr lang="el-GR" sz="2400" dirty="0">
                <a:solidFill>
                  <a:schemeClr val="bg1"/>
                </a:solidFill>
              </a:rPr>
              <a:t>Γίνεται αμοιβαία συνεισφορά </a:t>
            </a:r>
            <a:r>
              <a:rPr lang="en-US" sz="2400" dirty="0">
                <a:solidFill>
                  <a:schemeClr val="bg1"/>
                </a:solidFill>
              </a:rPr>
              <a:t>e</a:t>
            </a:r>
            <a:r>
              <a:rPr lang="el-GR" sz="2400" dirty="0">
                <a:solidFill>
                  <a:schemeClr val="bg1"/>
                </a:solidFill>
              </a:rPr>
              <a:t> που οδηγεί σε κοινό ζεύγος </a:t>
            </a:r>
            <a:r>
              <a:rPr lang="en-US" sz="2400" dirty="0">
                <a:solidFill>
                  <a:schemeClr val="bg1"/>
                </a:solidFill>
              </a:rPr>
              <a:t>e </a:t>
            </a:r>
            <a:r>
              <a:rPr lang="el-GR" sz="2400" dirty="0">
                <a:solidFill>
                  <a:schemeClr val="bg1"/>
                </a:solidFill>
              </a:rPr>
              <a:t> και δεσμό ηλεκτρομαγνητικής φύσεως.</a:t>
            </a:r>
          </a:p>
        </p:txBody>
      </p:sp>
      <p:sp>
        <p:nvSpPr>
          <p:cNvPr id="13" name="7 - Θέση κειμένου"/>
          <p:cNvSpPr txBox="1">
            <a:spLocks/>
          </p:cNvSpPr>
          <p:nvPr/>
        </p:nvSpPr>
        <p:spPr>
          <a:xfrm>
            <a:off x="467544" y="2564904"/>
            <a:ext cx="72008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400" dirty="0">
                <a:solidFill>
                  <a:schemeClr val="bg1"/>
                </a:solidFill>
              </a:rPr>
              <a:t>Π.χ.</a:t>
            </a:r>
            <a:endParaRPr kumimoji="0" lang="el-GR" sz="2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1" name="20 - Εικόνα" descr="H_C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5736" y="2708920"/>
            <a:ext cx="4392488" cy="1766572"/>
          </a:xfrm>
          <a:prstGeom prst="rect">
            <a:avLst/>
          </a:prstGeom>
        </p:spPr>
      </p:pic>
      <p:pic>
        <p:nvPicPr>
          <p:cNvPr id="22" name="21 - Εικόνα" descr="Ηλεκτρόνιο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1880" y="3493364"/>
            <a:ext cx="238125" cy="228600"/>
          </a:xfrm>
          <a:prstGeom prst="rect">
            <a:avLst/>
          </a:prstGeom>
        </p:spPr>
      </p:pic>
      <p:pic>
        <p:nvPicPr>
          <p:cNvPr id="23" name="22 - Εικόνα" descr="Ηλεκτρόνιο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32040" y="3493364"/>
            <a:ext cx="238125" cy="228600"/>
          </a:xfrm>
          <a:prstGeom prst="rect">
            <a:avLst/>
          </a:prstGeom>
        </p:spPr>
      </p:pic>
      <p:sp>
        <p:nvSpPr>
          <p:cNvPr id="14" name="7 - Θέση κειμένου"/>
          <p:cNvSpPr txBox="1">
            <a:spLocks/>
          </p:cNvSpPr>
          <p:nvPr/>
        </p:nvSpPr>
        <p:spPr>
          <a:xfrm>
            <a:off x="395536" y="4437112"/>
            <a:ext cx="7920880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>
              <a:spcBef>
                <a:spcPct val="20000"/>
              </a:spcBef>
              <a:defRPr/>
            </a:pPr>
            <a:r>
              <a:rPr lang="el-GR" sz="2400" dirty="0">
                <a:solidFill>
                  <a:schemeClr val="bg1"/>
                </a:solidFill>
              </a:rPr>
              <a:t>Σχηματίστηκε το μόριο </a:t>
            </a:r>
            <a:r>
              <a:rPr lang="en-US" sz="2400" dirty="0">
                <a:solidFill>
                  <a:schemeClr val="bg1"/>
                </a:solidFill>
              </a:rPr>
              <a:t>Cl</a:t>
            </a:r>
            <a:r>
              <a:rPr lang="en-US" sz="2400" baseline="-25000" dirty="0">
                <a:solidFill>
                  <a:schemeClr val="bg1"/>
                </a:solidFill>
              </a:rPr>
              <a:t>2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</a:p>
          <a:p>
            <a:pPr lvl="0">
              <a:spcBef>
                <a:spcPct val="20000"/>
              </a:spcBef>
              <a:defRPr/>
            </a:pPr>
            <a:r>
              <a:rPr lang="el-GR" sz="2400" dirty="0">
                <a:solidFill>
                  <a:schemeClr val="bg1"/>
                </a:solidFill>
              </a:rPr>
              <a:t>Το ουδέτερο άτομο </a:t>
            </a:r>
            <a:r>
              <a:rPr lang="en-US" sz="2400" dirty="0" err="1">
                <a:solidFill>
                  <a:schemeClr val="bg1"/>
                </a:solidFill>
              </a:rPr>
              <a:t>Cl</a:t>
            </a:r>
            <a:r>
              <a:rPr lang="el-GR" sz="2400" dirty="0">
                <a:solidFill>
                  <a:schemeClr val="bg1"/>
                </a:solidFill>
              </a:rPr>
              <a:t> έχει </a:t>
            </a:r>
            <a:r>
              <a:rPr lang="en-US" sz="2400" dirty="0">
                <a:solidFill>
                  <a:schemeClr val="bg1"/>
                </a:solidFill>
              </a:rPr>
              <a:t>7e </a:t>
            </a:r>
            <a:r>
              <a:rPr lang="el-GR" sz="2400" dirty="0">
                <a:solidFill>
                  <a:schemeClr val="bg1"/>
                </a:solidFill>
              </a:rPr>
              <a:t>στην εξωτερική στιβάδα. Το κοινό ζεύγος </a:t>
            </a:r>
            <a:r>
              <a:rPr lang="en-US" sz="2400" dirty="0">
                <a:solidFill>
                  <a:schemeClr val="bg1"/>
                </a:solidFill>
              </a:rPr>
              <a:t>e </a:t>
            </a:r>
            <a:r>
              <a:rPr lang="el-GR" sz="2400" dirty="0">
                <a:solidFill>
                  <a:schemeClr val="bg1"/>
                </a:solidFill>
              </a:rPr>
              <a:t>έλκεται εξίσου και σε κάθε άτομο «προσμετράμε» πάλι 7</a:t>
            </a:r>
            <a:r>
              <a:rPr lang="en-US" sz="2400" dirty="0">
                <a:solidFill>
                  <a:schemeClr val="bg1"/>
                </a:solidFill>
              </a:rPr>
              <a:t>e. </a:t>
            </a:r>
            <a:r>
              <a:rPr lang="el-GR" sz="2400" dirty="0">
                <a:solidFill>
                  <a:schemeClr val="bg1"/>
                </a:solidFill>
              </a:rPr>
              <a:t>Ο ομοιοπολικός δεσμός μεταξύ όμοιων ατόμων, λέμε ότι δεν παρουσιάζει πόλωση.</a:t>
            </a:r>
            <a:endParaRPr lang="el-GR" sz="2400" baseline="30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 L 0.06302 -0.0062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0" y="-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 L -0.06024 -0.0062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0" y="-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1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 πολικός ομοιοπολικός δεσμός</a:t>
            </a:r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075240" cy="750887"/>
          </a:xfrm>
        </p:spPr>
        <p:txBody>
          <a:bodyPr>
            <a:normAutofit/>
          </a:bodyPr>
          <a:lstStyle/>
          <a:p>
            <a:r>
              <a:rPr lang="el-GR" cap="none" dirty="0" err="1">
                <a:solidFill>
                  <a:srgbClr val="FF0000"/>
                </a:solidFill>
              </a:rPr>
              <a:t>Ηλεκτραρνητικό</a:t>
            </a:r>
            <a:r>
              <a:rPr lang="el-GR" cap="none" dirty="0">
                <a:solidFill>
                  <a:srgbClr val="FF0000"/>
                </a:solidFill>
              </a:rPr>
              <a:t> στοιχείο + άλλο </a:t>
            </a:r>
            <a:r>
              <a:rPr lang="el-GR" cap="none" dirty="0" err="1">
                <a:solidFill>
                  <a:srgbClr val="FF0000"/>
                </a:solidFill>
              </a:rPr>
              <a:t>ηλεκτραρνητικό</a:t>
            </a:r>
            <a:r>
              <a:rPr lang="el-GR" cap="none" dirty="0">
                <a:solidFill>
                  <a:srgbClr val="FF0000"/>
                </a:solidFill>
              </a:rPr>
              <a:t> στοιχείο</a:t>
            </a:r>
          </a:p>
        </p:txBody>
      </p:sp>
      <p:sp>
        <p:nvSpPr>
          <p:cNvPr id="11" name="7 - Θέση κειμένου"/>
          <p:cNvSpPr txBox="1">
            <a:spLocks/>
          </p:cNvSpPr>
          <p:nvPr/>
        </p:nvSpPr>
        <p:spPr>
          <a:xfrm>
            <a:off x="395536" y="1916832"/>
            <a:ext cx="8352928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lvl="0">
              <a:spcBef>
                <a:spcPct val="20000"/>
              </a:spcBef>
              <a:defRPr/>
            </a:pPr>
            <a:r>
              <a:rPr lang="el-GR" sz="2400" dirty="0">
                <a:solidFill>
                  <a:schemeClr val="bg1"/>
                </a:solidFill>
              </a:rPr>
              <a:t>Και τα δυο έχουν τάση πρόσληψης </a:t>
            </a:r>
            <a:r>
              <a:rPr lang="en-US" sz="2400" dirty="0">
                <a:solidFill>
                  <a:schemeClr val="bg1"/>
                </a:solidFill>
              </a:rPr>
              <a:t>e. </a:t>
            </a:r>
            <a:r>
              <a:rPr lang="el-GR" sz="2400" dirty="0">
                <a:solidFill>
                  <a:schemeClr val="bg1"/>
                </a:solidFill>
              </a:rPr>
              <a:t>Γίνεται αμοιβαία συνεισφορά </a:t>
            </a:r>
            <a:r>
              <a:rPr lang="en-US" sz="2400" dirty="0">
                <a:solidFill>
                  <a:schemeClr val="bg1"/>
                </a:solidFill>
              </a:rPr>
              <a:t>e</a:t>
            </a:r>
            <a:r>
              <a:rPr lang="el-GR" sz="2400" dirty="0">
                <a:solidFill>
                  <a:schemeClr val="bg1"/>
                </a:solidFill>
              </a:rPr>
              <a:t> που οδηγεί σε κοινό ζεύγος </a:t>
            </a:r>
            <a:r>
              <a:rPr lang="en-US" sz="2400" dirty="0">
                <a:solidFill>
                  <a:schemeClr val="bg1"/>
                </a:solidFill>
              </a:rPr>
              <a:t>e </a:t>
            </a:r>
            <a:r>
              <a:rPr lang="el-GR" sz="2400" dirty="0">
                <a:solidFill>
                  <a:schemeClr val="bg1"/>
                </a:solidFill>
              </a:rPr>
              <a:t> και δεσμό ηλεκτρομαγνητικής φύσεως.</a:t>
            </a:r>
          </a:p>
        </p:txBody>
      </p:sp>
      <p:sp>
        <p:nvSpPr>
          <p:cNvPr id="13" name="7 - Θέση κειμένου"/>
          <p:cNvSpPr txBox="1">
            <a:spLocks/>
          </p:cNvSpPr>
          <p:nvPr/>
        </p:nvSpPr>
        <p:spPr>
          <a:xfrm>
            <a:off x="395536" y="2780928"/>
            <a:ext cx="72008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400" dirty="0">
                <a:solidFill>
                  <a:schemeClr val="bg1"/>
                </a:solidFill>
              </a:rPr>
              <a:t>Π.χ.</a:t>
            </a:r>
            <a:endParaRPr kumimoji="0" lang="el-GR" sz="2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1" name="20 - Εικόνα" descr="H_C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2852936"/>
            <a:ext cx="4176464" cy="1925876"/>
          </a:xfrm>
          <a:prstGeom prst="rect">
            <a:avLst/>
          </a:prstGeom>
        </p:spPr>
      </p:pic>
      <p:pic>
        <p:nvPicPr>
          <p:cNvPr id="22" name="21 - Εικόνα" descr="Ηλεκτρόνιο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91880" y="3717032"/>
            <a:ext cx="238125" cy="228600"/>
          </a:xfrm>
          <a:prstGeom prst="rect">
            <a:avLst/>
          </a:prstGeom>
        </p:spPr>
      </p:pic>
      <p:pic>
        <p:nvPicPr>
          <p:cNvPr id="23" name="22 - Εικόνα" descr="Ηλεκτρόνιο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32040" y="3717032"/>
            <a:ext cx="238125" cy="228600"/>
          </a:xfrm>
          <a:prstGeom prst="rect">
            <a:avLst/>
          </a:prstGeom>
        </p:spPr>
      </p:pic>
      <p:sp>
        <p:nvSpPr>
          <p:cNvPr id="24" name="7 - Θέση κειμένου"/>
          <p:cNvSpPr txBox="1">
            <a:spLocks/>
          </p:cNvSpPr>
          <p:nvPr/>
        </p:nvSpPr>
        <p:spPr>
          <a:xfrm>
            <a:off x="395536" y="4869160"/>
            <a:ext cx="8064896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400" dirty="0">
                <a:solidFill>
                  <a:schemeClr val="bg1"/>
                </a:solidFill>
              </a:rPr>
              <a:t>Το </a:t>
            </a:r>
            <a:r>
              <a:rPr lang="en-US" sz="2400" dirty="0" err="1">
                <a:solidFill>
                  <a:schemeClr val="bg1"/>
                </a:solidFill>
              </a:rPr>
              <a:t>Cl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l-GR" sz="2400" dirty="0">
                <a:solidFill>
                  <a:schemeClr val="bg1"/>
                </a:solidFill>
              </a:rPr>
              <a:t>είναι πιο </a:t>
            </a:r>
            <a:r>
              <a:rPr lang="el-GR" sz="2400" dirty="0" err="1">
                <a:solidFill>
                  <a:schemeClr val="bg1"/>
                </a:solidFill>
              </a:rPr>
              <a:t>ηλεκτραρνητικό</a:t>
            </a:r>
            <a:r>
              <a:rPr lang="el-GR" sz="2400" dirty="0">
                <a:solidFill>
                  <a:schemeClr val="bg1"/>
                </a:solidFill>
              </a:rPr>
              <a:t> και έλκει περισσότερο το κοινό ζεύγος </a:t>
            </a:r>
            <a:r>
              <a:rPr lang="en-US" sz="2400" dirty="0">
                <a:solidFill>
                  <a:schemeClr val="bg1"/>
                </a:solidFill>
              </a:rPr>
              <a:t>e </a:t>
            </a:r>
            <a:r>
              <a:rPr lang="el-GR" sz="2400" dirty="0">
                <a:solidFill>
                  <a:schemeClr val="bg1"/>
                </a:solidFill>
              </a:rPr>
              <a:t>με αποτέλεσμα την πόλωση του δεσμού και την εμφάνιση κλασμάτων φορτίων +δ και –δ.</a:t>
            </a:r>
            <a:endParaRPr kumimoji="0" lang="el-GR" sz="2400" i="0" u="none" strike="noStrike" kern="1200" cap="none" spc="0" normalizeH="0" baseline="30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5" name="24 - Εικόνα" descr="Zeygos_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235574" y="3647306"/>
            <a:ext cx="552450" cy="285750"/>
          </a:xfrm>
          <a:prstGeom prst="rect">
            <a:avLst/>
          </a:prstGeom>
        </p:spPr>
      </p:pic>
      <p:pic>
        <p:nvPicPr>
          <p:cNvPr id="26" name="25 - Εικόνα" descr="+δ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347864" y="3068960"/>
            <a:ext cx="700974" cy="511299"/>
          </a:xfrm>
          <a:prstGeom prst="rect">
            <a:avLst/>
          </a:prstGeom>
        </p:spPr>
      </p:pic>
      <p:pic>
        <p:nvPicPr>
          <p:cNvPr id="27" name="26 - Εικόνα" descr="-δ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084168" y="2780928"/>
            <a:ext cx="653446" cy="5760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 L 0.06302 -0.0062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-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 L -0.06024 -0.0062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" y="-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01 0.00023 L 0.0316 0.00046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1" grpId="0"/>
      <p:bldP spid="1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Βαθμοί πόλωσης</a:t>
            </a:r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467544" y="1124744"/>
            <a:ext cx="8075240" cy="750887"/>
          </a:xfrm>
        </p:spPr>
        <p:txBody>
          <a:bodyPr>
            <a:normAutofit/>
          </a:bodyPr>
          <a:lstStyle/>
          <a:p>
            <a:r>
              <a:rPr lang="el-GR" cap="none" dirty="0">
                <a:solidFill>
                  <a:srgbClr val="FF0000"/>
                </a:solidFill>
              </a:rPr>
              <a:t>Ας συνοψίσουμε …</a:t>
            </a:r>
          </a:p>
        </p:txBody>
      </p:sp>
      <p:pic>
        <p:nvPicPr>
          <p:cNvPr id="14" name="13 - Εικόνα" descr="Βαθμοί πόλωσης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772816"/>
            <a:ext cx="8460432" cy="2857194"/>
          </a:xfrm>
          <a:prstGeom prst="rect">
            <a:avLst/>
          </a:prstGeom>
        </p:spPr>
      </p:pic>
      <p:sp>
        <p:nvSpPr>
          <p:cNvPr id="15" name="7 - Θέση κειμένου"/>
          <p:cNvSpPr txBox="1">
            <a:spLocks/>
          </p:cNvSpPr>
          <p:nvPr/>
        </p:nvSpPr>
        <p:spPr>
          <a:xfrm>
            <a:off x="467544" y="4725144"/>
            <a:ext cx="806489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400" dirty="0">
                <a:solidFill>
                  <a:schemeClr val="bg1"/>
                </a:solidFill>
              </a:rPr>
              <a:t>Ήδη φάνηκε ο ορισμός του Α.Ο. για τις ιοντικές ενώσεις.</a:t>
            </a:r>
            <a:endParaRPr lang="el-GR" sz="2400" baseline="300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400" dirty="0">
                <a:solidFill>
                  <a:schemeClr val="bg1"/>
                </a:solidFill>
              </a:rPr>
              <a:t>Για το Να είναι +1 και για το </a:t>
            </a:r>
            <a:r>
              <a:rPr lang="en-US" sz="2400" dirty="0" err="1">
                <a:solidFill>
                  <a:schemeClr val="bg1"/>
                </a:solidFill>
              </a:rPr>
              <a:t>Cl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l-GR" sz="2400" dirty="0">
                <a:solidFill>
                  <a:schemeClr val="bg1"/>
                </a:solidFill>
              </a:rPr>
              <a:t>είναι -1.</a:t>
            </a:r>
          </a:p>
        </p:txBody>
      </p:sp>
      <p:sp>
        <p:nvSpPr>
          <p:cNvPr id="16" name="7 - Θέση κειμένου"/>
          <p:cNvSpPr txBox="1">
            <a:spLocks/>
          </p:cNvSpPr>
          <p:nvPr/>
        </p:nvSpPr>
        <p:spPr>
          <a:xfrm>
            <a:off x="467544" y="5301208"/>
            <a:ext cx="8064896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400" b="1" dirty="0">
                <a:solidFill>
                  <a:schemeClr val="bg1"/>
                </a:solidFill>
              </a:rPr>
              <a:t>Τι γίνεται, όμως, με τις ομοιοπολικές; Με τα +δ και –δ;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400" b="1" dirty="0">
                <a:solidFill>
                  <a:schemeClr val="bg1"/>
                </a:solidFill>
              </a:rPr>
              <a:t>Πώς θα περιγράψουμε αργότερα τη γραφή αυτών των ενώσεων και τις αντιδράσεις τους;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παραδοχή </a:t>
            </a:r>
            <a:br>
              <a:rPr lang="el-GR" dirty="0"/>
            </a:br>
            <a:r>
              <a:rPr lang="el-GR" dirty="0"/>
              <a:t>για τις ομοιοπολικές ενώσεις </a:t>
            </a:r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075240" cy="750887"/>
          </a:xfrm>
        </p:spPr>
        <p:txBody>
          <a:bodyPr>
            <a:normAutofit lnSpcReduction="10000"/>
          </a:bodyPr>
          <a:lstStyle/>
          <a:p>
            <a:r>
              <a:rPr lang="el-GR" cap="none" dirty="0">
                <a:solidFill>
                  <a:srgbClr val="FF0000"/>
                </a:solidFill>
              </a:rPr>
              <a:t>Δεχόμαστε ότι το κοινό ζεύγος </a:t>
            </a:r>
            <a:r>
              <a:rPr lang="en-US" cap="none" dirty="0">
                <a:solidFill>
                  <a:srgbClr val="FF0000"/>
                </a:solidFill>
              </a:rPr>
              <a:t>e </a:t>
            </a:r>
            <a:r>
              <a:rPr lang="el-GR" cap="none" dirty="0">
                <a:solidFill>
                  <a:srgbClr val="FF0000"/>
                </a:solidFill>
              </a:rPr>
              <a:t>αποδίδεται εξολοκλήρου στο πιο </a:t>
            </a:r>
            <a:r>
              <a:rPr lang="el-GR" cap="none" dirty="0" err="1">
                <a:solidFill>
                  <a:srgbClr val="FF0000"/>
                </a:solidFill>
              </a:rPr>
              <a:t>ηλεκτραρνητικό</a:t>
            </a:r>
            <a:r>
              <a:rPr lang="el-GR" cap="none" dirty="0">
                <a:solidFill>
                  <a:srgbClr val="FF0000"/>
                </a:solidFill>
              </a:rPr>
              <a:t> άτομο.</a:t>
            </a:r>
          </a:p>
        </p:txBody>
      </p:sp>
      <p:sp>
        <p:nvSpPr>
          <p:cNvPr id="8" name="7 - Θέση κειμένου"/>
          <p:cNvSpPr txBox="1">
            <a:spLocks/>
          </p:cNvSpPr>
          <p:nvPr/>
        </p:nvSpPr>
        <p:spPr>
          <a:xfrm>
            <a:off x="467544" y="2492896"/>
            <a:ext cx="1296144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400" dirty="0">
                <a:solidFill>
                  <a:schemeClr val="bg1"/>
                </a:solidFill>
              </a:rPr>
              <a:t>Έτσι το </a:t>
            </a:r>
            <a:endParaRPr kumimoji="0" lang="el-GR" sz="2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9 - Εικόνα" descr="H_Cl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2420888"/>
            <a:ext cx="2647950" cy="1019175"/>
          </a:xfrm>
          <a:prstGeom prst="rect">
            <a:avLst/>
          </a:prstGeom>
        </p:spPr>
      </p:pic>
      <p:sp>
        <p:nvSpPr>
          <p:cNvPr id="11" name="7 - Θέση κειμένου"/>
          <p:cNvSpPr txBox="1">
            <a:spLocks/>
          </p:cNvSpPr>
          <p:nvPr/>
        </p:nvSpPr>
        <p:spPr>
          <a:xfrm>
            <a:off x="539552" y="3429000"/>
            <a:ext cx="4464496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400" b="1" u="sng" dirty="0">
                <a:solidFill>
                  <a:schemeClr val="bg1"/>
                </a:solidFill>
              </a:rPr>
              <a:t>βάσει της παραδοχής είναι </a:t>
            </a:r>
            <a:r>
              <a:rPr lang="el-GR" sz="4000" b="1" u="sng" dirty="0">
                <a:solidFill>
                  <a:schemeClr val="bg1"/>
                </a:solidFill>
              </a:rPr>
              <a:t>σαν:</a:t>
            </a:r>
            <a:r>
              <a:rPr lang="el-GR" sz="2400" b="1" u="sng" dirty="0">
                <a:solidFill>
                  <a:schemeClr val="bg1"/>
                </a:solidFill>
              </a:rPr>
              <a:t> </a:t>
            </a:r>
            <a:endParaRPr kumimoji="0" lang="el-GR" sz="2400" b="1" i="0" u="sng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2" name="11 - Εικόνα" descr="H_Cl_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3501008"/>
            <a:ext cx="2419350" cy="895350"/>
          </a:xfrm>
          <a:prstGeom prst="rect">
            <a:avLst/>
          </a:prstGeom>
        </p:spPr>
      </p:pic>
      <p:sp>
        <p:nvSpPr>
          <p:cNvPr id="13" name="7 - Θέση κειμένου"/>
          <p:cNvSpPr txBox="1">
            <a:spLocks/>
          </p:cNvSpPr>
          <p:nvPr/>
        </p:nvSpPr>
        <p:spPr>
          <a:xfrm>
            <a:off x="395536" y="4509120"/>
            <a:ext cx="8064896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400" dirty="0">
                <a:solidFill>
                  <a:schemeClr val="bg1"/>
                </a:solidFill>
              </a:rPr>
              <a:t>Με αυτά τα </a:t>
            </a:r>
            <a:r>
              <a:rPr lang="el-GR" sz="2400" b="1" u="sng" dirty="0">
                <a:solidFill>
                  <a:schemeClr val="bg1"/>
                </a:solidFill>
              </a:rPr>
              <a:t>φαινομενικά</a:t>
            </a:r>
            <a:r>
              <a:rPr lang="el-GR" sz="2400" dirty="0">
                <a:solidFill>
                  <a:schemeClr val="bg1"/>
                </a:solidFill>
              </a:rPr>
              <a:t> φορτία έχουμε τους Α.Ο.:</a:t>
            </a:r>
          </a:p>
          <a:p>
            <a:pPr>
              <a:spcBef>
                <a:spcPct val="20000"/>
              </a:spcBef>
              <a:defRPr/>
            </a:pPr>
            <a:r>
              <a:rPr lang="el-GR" sz="2400" dirty="0">
                <a:solidFill>
                  <a:schemeClr val="bg1"/>
                </a:solidFill>
              </a:rPr>
              <a:t>Για το Η +1 και για το </a:t>
            </a:r>
            <a:r>
              <a:rPr lang="en-US" sz="2400" dirty="0" err="1">
                <a:solidFill>
                  <a:schemeClr val="bg1"/>
                </a:solidFill>
              </a:rPr>
              <a:t>Cl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l-GR" sz="2400" dirty="0">
                <a:solidFill>
                  <a:schemeClr val="bg1"/>
                </a:solidFill>
              </a:rPr>
              <a:t>-1.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l-GR" sz="2400" i="0" u="none" strike="noStrike" kern="1200" cap="none" spc="0" normalizeH="0" baseline="30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7 - Θέση κειμένου"/>
          <p:cNvSpPr txBox="1">
            <a:spLocks/>
          </p:cNvSpPr>
          <p:nvPr/>
        </p:nvSpPr>
        <p:spPr>
          <a:xfrm>
            <a:off x="395536" y="5445224"/>
            <a:ext cx="8064896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400" dirty="0">
                <a:solidFill>
                  <a:schemeClr val="bg1"/>
                </a:solidFill>
              </a:rPr>
              <a:t>Στο μόριο του </a:t>
            </a:r>
            <a:r>
              <a:rPr lang="en-US" sz="2400" dirty="0">
                <a:solidFill>
                  <a:schemeClr val="bg1"/>
                </a:solidFill>
              </a:rPr>
              <a:t>Cl</a:t>
            </a:r>
            <a:r>
              <a:rPr lang="en-US" sz="2400" baseline="-25000" dirty="0">
                <a:solidFill>
                  <a:schemeClr val="bg1"/>
                </a:solidFill>
              </a:rPr>
              <a:t>2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l-GR" sz="2400" dirty="0">
                <a:solidFill>
                  <a:schemeClr val="bg1"/>
                </a:solidFill>
              </a:rPr>
              <a:t>δεν υπάρχει διαφορά </a:t>
            </a:r>
            <a:r>
              <a:rPr lang="el-GR" sz="2400" dirty="0" err="1">
                <a:solidFill>
                  <a:schemeClr val="bg1"/>
                </a:solidFill>
              </a:rPr>
              <a:t>ηλεκτραρνητικότητας</a:t>
            </a:r>
            <a:r>
              <a:rPr lang="el-GR" sz="2400" dirty="0">
                <a:solidFill>
                  <a:schemeClr val="bg1"/>
                </a:solidFill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400" dirty="0">
                <a:solidFill>
                  <a:schemeClr val="bg1"/>
                </a:solidFill>
              </a:rPr>
              <a:t>Εκεί το </a:t>
            </a:r>
            <a:r>
              <a:rPr lang="en-US" sz="2400" dirty="0" err="1">
                <a:solidFill>
                  <a:schemeClr val="bg1"/>
                </a:solidFill>
              </a:rPr>
              <a:t>Cl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l-GR" sz="2400" dirty="0">
                <a:solidFill>
                  <a:schemeClr val="bg1"/>
                </a:solidFill>
              </a:rPr>
              <a:t>έχει </a:t>
            </a:r>
            <a:r>
              <a:rPr lang="en-US" sz="2400" dirty="0">
                <a:solidFill>
                  <a:schemeClr val="bg1"/>
                </a:solidFill>
              </a:rPr>
              <a:t>A.O. = 0.</a:t>
            </a:r>
            <a:endParaRPr lang="el-GR" sz="24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l-GR" sz="2400" i="0" u="none" strike="noStrike" kern="1200" cap="none" spc="0" normalizeH="0" baseline="30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/>
      <p:bldP spid="11" grpId="0"/>
      <p:bldP spid="13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2267744" y="1700808"/>
            <a:ext cx="4392488" cy="2880320"/>
          </a:xfrm>
        </p:spPr>
        <p:txBody>
          <a:bodyPr>
            <a:normAutofit fontScale="77500" lnSpcReduction="20000"/>
          </a:bodyPr>
          <a:lstStyle/>
          <a:p>
            <a:r>
              <a:rPr lang="el-GR" cap="none" dirty="0">
                <a:solidFill>
                  <a:schemeClr val="bg1"/>
                </a:solidFill>
              </a:rPr>
              <a:t>Βασισμένο στο βιβλίο:</a:t>
            </a:r>
          </a:p>
          <a:p>
            <a:endParaRPr lang="el-GR" cap="none" dirty="0">
              <a:solidFill>
                <a:schemeClr val="bg1"/>
              </a:solidFill>
            </a:endParaRPr>
          </a:p>
          <a:p>
            <a:r>
              <a:rPr lang="el-GR" cap="none" dirty="0">
                <a:solidFill>
                  <a:schemeClr val="bg1"/>
                </a:solidFill>
              </a:rPr>
              <a:t>«Χημεία για την Α΄ τάξη γενικού λυκείου»</a:t>
            </a:r>
          </a:p>
          <a:p>
            <a:endParaRPr lang="el-GR" cap="none" dirty="0">
              <a:solidFill>
                <a:schemeClr val="bg1"/>
              </a:solidFill>
            </a:endParaRPr>
          </a:p>
          <a:p>
            <a:r>
              <a:rPr lang="el-GR" cap="none" dirty="0">
                <a:solidFill>
                  <a:schemeClr val="bg1"/>
                </a:solidFill>
              </a:rPr>
              <a:t>Στέλιος </a:t>
            </a:r>
            <a:r>
              <a:rPr lang="el-GR" cap="none" dirty="0" err="1">
                <a:solidFill>
                  <a:schemeClr val="bg1"/>
                </a:solidFill>
              </a:rPr>
              <a:t>Λιοδάκης</a:t>
            </a:r>
            <a:endParaRPr lang="el-GR" cap="none" dirty="0">
              <a:solidFill>
                <a:schemeClr val="bg1"/>
              </a:solidFill>
            </a:endParaRPr>
          </a:p>
          <a:p>
            <a:r>
              <a:rPr lang="el-GR" cap="none" dirty="0">
                <a:solidFill>
                  <a:schemeClr val="bg1"/>
                </a:solidFill>
              </a:rPr>
              <a:t>Δημήτρης Γάκης</a:t>
            </a:r>
          </a:p>
          <a:p>
            <a:r>
              <a:rPr lang="el-GR" cap="none" dirty="0">
                <a:solidFill>
                  <a:schemeClr val="bg1"/>
                </a:solidFill>
              </a:rPr>
              <a:t>Δημήτρης </a:t>
            </a:r>
            <a:r>
              <a:rPr lang="el-GR" cap="none" dirty="0" err="1">
                <a:solidFill>
                  <a:schemeClr val="bg1"/>
                </a:solidFill>
              </a:rPr>
              <a:t>Θεοδωρόπουλος</a:t>
            </a:r>
            <a:endParaRPr lang="el-GR" cap="none" dirty="0">
              <a:solidFill>
                <a:schemeClr val="bg1"/>
              </a:solidFill>
            </a:endParaRPr>
          </a:p>
          <a:p>
            <a:r>
              <a:rPr lang="el-GR" cap="none" dirty="0">
                <a:solidFill>
                  <a:schemeClr val="bg1"/>
                </a:solidFill>
              </a:rPr>
              <a:t>Παναγιώτης </a:t>
            </a:r>
            <a:r>
              <a:rPr lang="el-GR" cap="none" dirty="0" err="1">
                <a:solidFill>
                  <a:schemeClr val="bg1"/>
                </a:solidFill>
              </a:rPr>
              <a:t>Θεοδωρόπουλος</a:t>
            </a:r>
            <a:endParaRPr lang="el-GR" cap="none" dirty="0">
              <a:solidFill>
                <a:schemeClr val="bg1"/>
              </a:solidFill>
            </a:endParaRPr>
          </a:p>
          <a:p>
            <a:r>
              <a:rPr lang="el-GR" cap="none" dirty="0">
                <a:solidFill>
                  <a:schemeClr val="bg1"/>
                </a:solidFill>
              </a:rPr>
              <a:t>Αναστάσιος </a:t>
            </a:r>
            <a:r>
              <a:rPr lang="el-GR" cap="none" dirty="0" err="1">
                <a:solidFill>
                  <a:schemeClr val="bg1"/>
                </a:solidFill>
              </a:rPr>
              <a:t>Κάλλης</a:t>
            </a:r>
            <a:endParaRPr lang="el-GR" cap="none" dirty="0">
              <a:solidFill>
                <a:schemeClr val="bg1"/>
              </a:solidFill>
            </a:endParaRPr>
          </a:p>
          <a:p>
            <a:endParaRPr lang="el-GR" cap="none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276</TotalTime>
  <Words>642</Words>
  <Application>Microsoft Office PowerPoint</Application>
  <PresentationFormat>Προβολή στην οθόνη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7" baseType="lpstr">
      <vt:lpstr>Arial</vt:lpstr>
      <vt:lpstr>Book Antiqua</vt:lpstr>
      <vt:lpstr>Lucida Sans</vt:lpstr>
      <vt:lpstr>Times New Roman</vt:lpstr>
      <vt:lpstr>Wingdings</vt:lpstr>
      <vt:lpstr>Wingdings 2</vt:lpstr>
      <vt:lpstr>Wingdings 3</vt:lpstr>
      <vt:lpstr>Αποκορύφωμα</vt:lpstr>
      <vt:lpstr>Αριθμός Οξείδωσης (Α.Ο.) Ο ορισμός αναλυτικά</vt:lpstr>
      <vt:lpstr>Κατανομή των ηλεκτρονίων σθένους στα άτομα στοιχείων κύριων ομάδων του Π.Π.</vt:lpstr>
      <vt:lpstr>Γιατί γίνονται οι χημικοί δεσμοί</vt:lpstr>
      <vt:lpstr>Ο ιοντικός δεσμός</vt:lpstr>
      <vt:lpstr>Ο μη πολικός ομοιοπολικός δεσμός</vt:lpstr>
      <vt:lpstr>Ο πολικός ομοιοπολικός δεσμός</vt:lpstr>
      <vt:lpstr>Βαθμοί πόλωσης</vt:lpstr>
      <vt:lpstr>Η παραδοχή  για τις ομοιοπολικές ενώσεις </vt:lpstr>
      <vt:lpstr>Παρουσίαση του PowerPoint</vt:lpstr>
    </vt:vector>
  </TitlesOfParts>
  <Company>OnlyBlack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Αριθμός Οξείδωσης (Α.Ο.)</dc:title>
  <dc:creator>OnlyBlack 7 Gr Ultimate</dc:creator>
  <cp:lastModifiedBy>Marinos Patiris</cp:lastModifiedBy>
  <cp:revision>58</cp:revision>
  <dcterms:created xsi:type="dcterms:W3CDTF">2015-01-11T22:07:05Z</dcterms:created>
  <dcterms:modified xsi:type="dcterms:W3CDTF">2022-01-26T14:04:00Z</dcterms:modified>
</cp:coreProperties>
</file>