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7" r:id="rId6"/>
    <p:sldId id="260" r:id="rId7"/>
    <p:sldId id="263" r:id="rId8"/>
    <p:sldId id="261" r:id="rId9"/>
    <p:sldId id="262" r:id="rId10"/>
    <p:sldId id="264" r:id="rId11"/>
    <p:sldId id="269" r:id="rId12"/>
    <p:sldId id="268" r:id="rId13"/>
    <p:sldId id="270" r:id="rId14"/>
    <p:sldId id="271" r:id="rId15"/>
    <p:sldId id="265" r:id="rId16"/>
    <p:sldId id="26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4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EABC7-1A6B-4476-8B4A-3F7CEFE0B6D7}" type="datetimeFigureOut">
              <a:rPr lang="el-GR" smtClean="0"/>
              <a:pPr/>
              <a:t>5/4/2021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B9815-9315-444B-ABAD-D310633D793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BC8B9815-9315-444B-ABAD-D310633D7938}"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BC8B9815-9315-444B-ABAD-D310633D7938}"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BC8B9815-9315-444B-ABAD-D310633D7938}"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BC8B9815-9315-444B-ABAD-D310633D7938}"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BC8B9815-9315-444B-ABAD-D310633D7938}"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5/4/2021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5/4/2021</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5/4/2021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5/4/2021</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5/4/2021</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5/4/2021</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5/4/2021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95736" y="836712"/>
            <a:ext cx="6172200" cy="1224136"/>
          </a:xfrm>
        </p:spPr>
        <p:txBody>
          <a:bodyPr>
            <a:normAutofit/>
          </a:bodyPr>
          <a:lstStyle/>
          <a:p>
            <a:pPr algn="ctr"/>
            <a:r>
              <a:rPr lang="el-GR" sz="4000" dirty="0" err="1" smtClean="0"/>
              <a:t>ατυχηματα</a:t>
            </a:r>
            <a:r>
              <a:rPr lang="el-GR" sz="4000" dirty="0" smtClean="0"/>
              <a:t> με </a:t>
            </a:r>
            <a:r>
              <a:rPr lang="el-GR" sz="4000" dirty="0" err="1" smtClean="0"/>
              <a:t>μοτοσικλετα</a:t>
            </a:r>
            <a:endParaRPr lang="el-GR" sz="4000" dirty="0"/>
          </a:p>
        </p:txBody>
      </p:sp>
      <p:sp>
        <p:nvSpPr>
          <p:cNvPr id="3" name="2 - Υπότιτλος"/>
          <p:cNvSpPr>
            <a:spLocks noGrp="1"/>
          </p:cNvSpPr>
          <p:nvPr>
            <p:ph type="subTitle" idx="1"/>
          </p:nvPr>
        </p:nvSpPr>
        <p:spPr/>
        <p:txBody>
          <a:bodyPr/>
          <a:lstStyle/>
          <a:p>
            <a:endParaRPr lang="el-GR"/>
          </a:p>
        </p:txBody>
      </p:sp>
      <p:pic>
        <p:nvPicPr>
          <p:cNvPr id="4" name="3 - Εικόνα" descr="Motorcycle wreck.jpg"/>
          <p:cNvPicPr>
            <a:picLocks noChangeAspect="1"/>
          </p:cNvPicPr>
          <p:nvPr/>
        </p:nvPicPr>
        <p:blipFill>
          <a:blip r:embed="rId2" cstate="print"/>
          <a:stretch>
            <a:fillRect/>
          </a:stretch>
        </p:blipFill>
        <p:spPr>
          <a:xfrm>
            <a:off x="3275856" y="2924944"/>
            <a:ext cx="3816424" cy="25455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724942"/>
          </a:xfrm>
        </p:spPr>
        <p:txBody>
          <a:bodyPr/>
          <a:lstStyle/>
          <a:p>
            <a:pPr algn="ctr"/>
            <a:r>
              <a:rPr lang="el-GR" dirty="0" err="1" smtClean="0"/>
              <a:t>Πωσ</a:t>
            </a:r>
            <a:r>
              <a:rPr lang="el-GR" dirty="0" smtClean="0"/>
              <a:t> θα </a:t>
            </a:r>
            <a:r>
              <a:rPr lang="el-GR" dirty="0" err="1" smtClean="0"/>
              <a:t>επιλεξω</a:t>
            </a:r>
            <a:r>
              <a:rPr lang="el-GR" dirty="0" smtClean="0"/>
              <a:t> το </a:t>
            </a:r>
            <a:r>
              <a:rPr lang="el-GR" dirty="0" err="1" smtClean="0"/>
              <a:t>σωστο</a:t>
            </a:r>
            <a:r>
              <a:rPr lang="el-GR" dirty="0" smtClean="0"/>
              <a:t> </a:t>
            </a:r>
            <a:r>
              <a:rPr lang="el-GR" dirty="0" err="1" smtClean="0"/>
              <a:t>μεγεθοσ</a:t>
            </a:r>
            <a:r>
              <a:rPr lang="el-GR" dirty="0" smtClean="0"/>
              <a:t> </a:t>
            </a:r>
            <a:r>
              <a:rPr lang="el-GR" dirty="0" err="1" smtClean="0"/>
              <a:t>κρανουσ</a:t>
            </a:r>
            <a:endParaRPr lang="el-GR" dirty="0"/>
          </a:p>
        </p:txBody>
      </p:sp>
      <p:sp>
        <p:nvSpPr>
          <p:cNvPr id="3" name="2 - Θέση περιεχομένου"/>
          <p:cNvSpPr>
            <a:spLocks noGrp="1"/>
          </p:cNvSpPr>
          <p:nvPr>
            <p:ph sz="quarter" idx="1"/>
          </p:nvPr>
        </p:nvSpPr>
        <p:spPr>
          <a:xfrm>
            <a:off x="467544" y="908720"/>
            <a:ext cx="7467600" cy="4536504"/>
          </a:xfrm>
        </p:spPr>
        <p:txBody>
          <a:bodyPr>
            <a:normAutofit lnSpcReduction="10000"/>
          </a:bodyPr>
          <a:lstStyle/>
          <a:p>
            <a:pPr algn="just">
              <a:buFont typeface="Wingdings" pitchFamily="2" charset="2"/>
              <a:buChar char="Ø"/>
            </a:pPr>
            <a:r>
              <a:rPr lang="el-GR" sz="2000" dirty="0" smtClean="0"/>
              <a:t>Μετράμε με μια μεζούρα την περίμετρο του κεφαλιού μας στο πιο μεγάλο του σημείο. Τα κράνη αναφέρουν σε ένα αυτοκόλλητο το μέγεθός τους. Το μέγεθος του κεφαλιού μας θα πρέπει να αντιστοιχεί σε αυτό που αναφέρεται στο κράνος.</a:t>
            </a:r>
            <a:endParaRPr lang="en-US" sz="2000" dirty="0" smtClean="0"/>
          </a:p>
          <a:p>
            <a:pPr algn="just">
              <a:buFont typeface="Wingdings" pitchFamily="2" charset="2"/>
              <a:buChar char="Ø"/>
            </a:pPr>
            <a:r>
              <a:rPr lang="el-GR" sz="2000" dirty="0" smtClean="0"/>
              <a:t>Φοράμε το κράνος στο κεφάλι μας σφίγγουμε το λουράκι και συγκρατώντας το με τα χέρια προσπαθούμε να κουνήσουμε το κεφάλι. Το κεφάλι δεν θα πρέπει να κινείται ανεξάρτητα από το κράνος.</a:t>
            </a:r>
          </a:p>
          <a:p>
            <a:pPr algn="just">
              <a:buFont typeface="Wingdings" pitchFamily="2" charset="2"/>
              <a:buChar char="Ø"/>
            </a:pPr>
            <a:r>
              <a:rPr lang="el-GR" sz="2000" dirty="0" smtClean="0"/>
              <a:t>Προσπαθούμε να περάσουμε ένα δάχτυλο ανάμεσα στο μέτωπο και το κράνος. Αν το δάχτυλο περνάει δοκιμάζουμε άλλο κράνος.</a:t>
            </a:r>
          </a:p>
          <a:p>
            <a:pPr algn="just">
              <a:buFont typeface="Wingdings" pitchFamily="2" charset="2"/>
              <a:buChar char="Ø"/>
            </a:pPr>
            <a:r>
              <a:rPr lang="el-GR" sz="2000" dirty="0" smtClean="0"/>
              <a:t>Αν έχουμε μακριά μαλλιά μαζεύουμε τα μαλλιά μας κοτσίδα στο πίσω μέρος του κεφαλιού.</a:t>
            </a:r>
          </a:p>
          <a:p>
            <a:pPr algn="just">
              <a:buFont typeface="Wingdings" pitchFamily="2" charset="2"/>
              <a:buChar char="Ø"/>
            </a:pPr>
            <a:r>
              <a:rPr lang="el-GR" sz="2000" dirty="0" smtClean="0"/>
              <a:t>Αν φοράμε γυαλιά οράσεως δοκιμάζουμε το κράνος μαζί με τα γυαλιά μας.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836712"/>
            <a:ext cx="7467600" cy="2232248"/>
          </a:xfrm>
        </p:spPr>
        <p:txBody>
          <a:bodyPr/>
          <a:lstStyle/>
          <a:p>
            <a:pPr lvl="0" algn="just">
              <a:buClr>
                <a:srgbClr val="FE8637"/>
              </a:buClr>
              <a:buFont typeface="Wingdings" pitchFamily="2" charset="2"/>
              <a:buChar char="Ø"/>
            </a:pPr>
            <a:r>
              <a:rPr lang="el-GR" sz="2000" dirty="0" smtClean="0">
                <a:solidFill>
                  <a:prstClr val="black"/>
                </a:solidFill>
              </a:rPr>
              <a:t>Το κράνος δεν θα πρέπει να πιέζει υπερβολικά σε κανένα σημείο του κεφαλιού. Ιδανικά μπορούμε να φορέσουμε για λίγη ώρα το κράνος στο κεφάλι μας ώστε να διαπιστώσουμε αν μας πιέζει υπερβολικά.</a:t>
            </a:r>
          </a:p>
          <a:p>
            <a:pPr lvl="0" algn="just">
              <a:buClr>
                <a:srgbClr val="FE8637"/>
              </a:buClr>
              <a:buFont typeface="Wingdings" pitchFamily="2" charset="2"/>
              <a:buChar char="Ø"/>
            </a:pPr>
            <a:r>
              <a:rPr lang="el-GR" sz="2000" dirty="0" smtClean="0">
                <a:solidFill>
                  <a:prstClr val="black"/>
                </a:solidFill>
              </a:rPr>
              <a:t>Όλα τα κράνη είναι λίγο σφιχτά στην αρχή και με τη χρήση παίρνουν τη φόρμα του κεφαλιού.</a:t>
            </a:r>
          </a:p>
          <a:p>
            <a:endParaRPr lang="el-GR" dirty="0"/>
          </a:p>
        </p:txBody>
      </p:sp>
      <p:sp>
        <p:nvSpPr>
          <p:cNvPr id="4" name="1 - Τίτλος"/>
          <p:cNvSpPr>
            <a:spLocks noGrp="1"/>
          </p:cNvSpPr>
          <p:nvPr>
            <p:ph type="title"/>
          </p:nvPr>
        </p:nvSpPr>
        <p:spPr>
          <a:xfrm>
            <a:off x="467544" y="0"/>
            <a:ext cx="7467600" cy="652934"/>
          </a:xfrm>
        </p:spPr>
        <p:txBody>
          <a:bodyPr/>
          <a:lstStyle/>
          <a:p>
            <a:pPr algn="ctr"/>
            <a:r>
              <a:rPr lang="el-GR" dirty="0" err="1" smtClean="0"/>
              <a:t>Πωσ</a:t>
            </a:r>
            <a:r>
              <a:rPr lang="el-GR" dirty="0" smtClean="0"/>
              <a:t> θα </a:t>
            </a:r>
            <a:r>
              <a:rPr lang="el-GR" dirty="0" err="1" smtClean="0"/>
              <a:t>επιλεξω</a:t>
            </a:r>
            <a:r>
              <a:rPr lang="el-GR" dirty="0" smtClean="0"/>
              <a:t> το </a:t>
            </a:r>
            <a:r>
              <a:rPr lang="el-GR" dirty="0" err="1" smtClean="0"/>
              <a:t>σωστο</a:t>
            </a:r>
            <a:r>
              <a:rPr lang="el-GR" dirty="0" smtClean="0"/>
              <a:t> </a:t>
            </a:r>
            <a:r>
              <a:rPr lang="el-GR" dirty="0" err="1" smtClean="0"/>
              <a:t>μεγεθοσ</a:t>
            </a:r>
            <a:r>
              <a:rPr lang="el-GR" dirty="0" smtClean="0"/>
              <a:t> </a:t>
            </a:r>
            <a:r>
              <a:rPr lang="el-GR" dirty="0" err="1" smtClean="0"/>
              <a:t>κρανουσ</a:t>
            </a:r>
            <a:endParaRPr lang="el-GR" dirty="0"/>
          </a:p>
        </p:txBody>
      </p:sp>
      <p:sp>
        <p:nvSpPr>
          <p:cNvPr id="5" name="4 - TextBox"/>
          <p:cNvSpPr txBox="1"/>
          <p:nvPr/>
        </p:nvSpPr>
        <p:spPr>
          <a:xfrm>
            <a:off x="1043608" y="3501008"/>
            <a:ext cx="6840760" cy="1323439"/>
          </a:xfrm>
          <a:prstGeom prst="rect">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l-GR" sz="2000" dirty="0" smtClean="0"/>
              <a:t>Αν το κράνος είναι μεγάλο δεν θα μας προστατέψει σε ενδεχόμενη σύγκρουση. Αν είναι υπερβολικά σφιχτό θα μας προκαλεί πονοκέφαλο και θα καταλήξουμε να μην το χρησιμοποιούμε.</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agora-kranous_22-2.png"/>
          <p:cNvPicPr>
            <a:picLocks noGrp="1" noChangeAspect="1"/>
          </p:cNvPicPr>
          <p:nvPr>
            <p:ph sz="quarter" idx="1"/>
          </p:nvPr>
        </p:nvPicPr>
        <p:blipFill>
          <a:blip r:embed="rId2" cstate="print"/>
          <a:stretch>
            <a:fillRect/>
          </a:stretch>
        </p:blipFill>
        <p:spPr>
          <a:xfrm>
            <a:off x="2915816" y="3789040"/>
            <a:ext cx="5118610" cy="2885035"/>
          </a:xfrm>
        </p:spPr>
      </p:pic>
      <p:sp>
        <p:nvSpPr>
          <p:cNvPr id="4" name="1 - Τίτλος"/>
          <p:cNvSpPr>
            <a:spLocks noGrp="1"/>
          </p:cNvSpPr>
          <p:nvPr>
            <p:ph type="title"/>
          </p:nvPr>
        </p:nvSpPr>
        <p:spPr>
          <a:xfrm>
            <a:off x="539552" y="116632"/>
            <a:ext cx="7467600" cy="652934"/>
          </a:xfrm>
        </p:spPr>
        <p:txBody>
          <a:bodyPr/>
          <a:lstStyle/>
          <a:p>
            <a:pPr algn="ctr"/>
            <a:r>
              <a:rPr lang="el-GR" dirty="0" err="1" smtClean="0"/>
              <a:t>Πωσ</a:t>
            </a:r>
            <a:r>
              <a:rPr lang="el-GR" dirty="0" smtClean="0"/>
              <a:t> θα </a:t>
            </a:r>
            <a:r>
              <a:rPr lang="el-GR" dirty="0" err="1" smtClean="0"/>
              <a:t>επιλεξω</a:t>
            </a:r>
            <a:r>
              <a:rPr lang="el-GR" dirty="0" smtClean="0"/>
              <a:t> το </a:t>
            </a:r>
            <a:r>
              <a:rPr lang="el-GR" dirty="0" err="1" smtClean="0"/>
              <a:t>σωστο</a:t>
            </a:r>
            <a:r>
              <a:rPr lang="el-GR" dirty="0" smtClean="0"/>
              <a:t> </a:t>
            </a:r>
            <a:r>
              <a:rPr lang="el-GR" dirty="0" err="1" smtClean="0"/>
              <a:t>μεγεθοσ</a:t>
            </a:r>
            <a:r>
              <a:rPr lang="el-GR" dirty="0" smtClean="0"/>
              <a:t> </a:t>
            </a:r>
            <a:r>
              <a:rPr lang="el-GR" dirty="0" err="1" smtClean="0"/>
              <a:t>κρανουσ</a:t>
            </a:r>
            <a:endParaRPr lang="el-GR" dirty="0"/>
          </a:p>
        </p:txBody>
      </p:sp>
      <p:pic>
        <p:nvPicPr>
          <p:cNvPr id="6" name="5 - Εικόνα" descr="659_Helmet20measure2.jpg"/>
          <p:cNvPicPr>
            <a:picLocks noChangeAspect="1"/>
          </p:cNvPicPr>
          <p:nvPr/>
        </p:nvPicPr>
        <p:blipFill>
          <a:blip r:embed="rId3" cstate="print"/>
          <a:stretch>
            <a:fillRect/>
          </a:stretch>
        </p:blipFill>
        <p:spPr>
          <a:xfrm>
            <a:off x="539552" y="980728"/>
            <a:ext cx="4680520" cy="26989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467600" cy="580926"/>
          </a:xfrm>
        </p:spPr>
        <p:txBody>
          <a:bodyPr/>
          <a:lstStyle/>
          <a:p>
            <a:pPr algn="ctr"/>
            <a:r>
              <a:rPr lang="el-GR" dirty="0" err="1" smtClean="0"/>
              <a:t>Προδιαγραφεσ</a:t>
            </a:r>
            <a:r>
              <a:rPr lang="el-GR" dirty="0" smtClean="0"/>
              <a:t> </a:t>
            </a:r>
            <a:r>
              <a:rPr lang="el-GR" dirty="0" err="1" smtClean="0"/>
              <a:t>κρανων</a:t>
            </a:r>
            <a:endParaRPr lang="el-GR" dirty="0"/>
          </a:p>
        </p:txBody>
      </p:sp>
      <p:sp>
        <p:nvSpPr>
          <p:cNvPr id="3" name="2 - Θέση περιεχομένου"/>
          <p:cNvSpPr>
            <a:spLocks noGrp="1"/>
          </p:cNvSpPr>
          <p:nvPr>
            <p:ph sz="quarter" idx="1"/>
          </p:nvPr>
        </p:nvSpPr>
        <p:spPr>
          <a:xfrm>
            <a:off x="539552" y="2348880"/>
            <a:ext cx="3657600" cy="3456384"/>
          </a:xfrm>
        </p:spPr>
        <p:txBody>
          <a:bodyPr>
            <a:noAutofit/>
          </a:bodyPr>
          <a:lstStyle/>
          <a:p>
            <a:pPr algn="just">
              <a:buFont typeface="Wingdings" pitchFamily="2" charset="2"/>
              <a:buChar char="Ø"/>
            </a:pPr>
            <a:r>
              <a:rPr lang="en-US" sz="2000" b="1" dirty="0" smtClean="0"/>
              <a:t>FIM</a:t>
            </a:r>
            <a:r>
              <a:rPr lang="en-US" sz="2000" dirty="0" smtClean="0"/>
              <a:t>: </a:t>
            </a:r>
            <a:r>
              <a:rPr lang="el-GR" sz="2000" dirty="0" smtClean="0"/>
              <a:t>εφαρμόζεται μόνο σε κράνη που προορίζονται για αγωνιστική χρήση.</a:t>
            </a:r>
            <a:endParaRPr lang="en-US" sz="2000" dirty="0" smtClean="0"/>
          </a:p>
          <a:p>
            <a:pPr algn="just">
              <a:buFont typeface="Wingdings" pitchFamily="2" charset="2"/>
              <a:buChar char="Ø"/>
            </a:pPr>
            <a:r>
              <a:rPr lang="en-US" sz="2000" b="1" dirty="0" smtClean="0"/>
              <a:t>ECE 22.05</a:t>
            </a:r>
            <a:r>
              <a:rPr lang="en-US" sz="2000" dirty="0" smtClean="0"/>
              <a:t>: </a:t>
            </a:r>
            <a:r>
              <a:rPr lang="el-GR" sz="2000" dirty="0" smtClean="0"/>
              <a:t>είναι Ευρωπαϊκή προδιαγραφή με ισχύ μέχρι τον Ιούλιο του 2023.</a:t>
            </a:r>
            <a:endParaRPr lang="en-US" sz="2000" b="1" dirty="0" smtClean="0"/>
          </a:p>
          <a:p>
            <a:pPr algn="just">
              <a:buFont typeface="Wingdings" pitchFamily="2" charset="2"/>
              <a:buChar char="Ø"/>
            </a:pPr>
            <a:r>
              <a:rPr lang="en-US" sz="2000" b="1" dirty="0" smtClean="0"/>
              <a:t>ECE 22.06</a:t>
            </a:r>
            <a:r>
              <a:rPr lang="en-US" sz="2000" dirty="0" smtClean="0"/>
              <a:t>:</a:t>
            </a:r>
            <a:r>
              <a:rPr lang="el-GR" sz="2000" dirty="0" smtClean="0"/>
              <a:t> είναι η νεώτερη Ευρωπαϊκή προδιαγραφή πιο αυστηρή από τις προηγούμενες και ισχύει από τον Ιούλιο του 2020.</a:t>
            </a:r>
            <a:endParaRPr lang="el-GR" sz="2000" b="1" dirty="0"/>
          </a:p>
        </p:txBody>
      </p:sp>
      <p:sp>
        <p:nvSpPr>
          <p:cNvPr id="5" name="4 - Θέση περιεχομένου"/>
          <p:cNvSpPr>
            <a:spLocks noGrp="1"/>
          </p:cNvSpPr>
          <p:nvPr>
            <p:ph sz="quarter" idx="2"/>
          </p:nvPr>
        </p:nvSpPr>
        <p:spPr>
          <a:xfrm>
            <a:off x="539552" y="548680"/>
            <a:ext cx="7488832" cy="1872208"/>
          </a:xfrm>
        </p:spPr>
        <p:txBody>
          <a:bodyPr>
            <a:normAutofit/>
          </a:bodyPr>
          <a:lstStyle/>
          <a:p>
            <a:pPr marL="0" lvl="0" indent="0" algn="just">
              <a:buClr>
                <a:srgbClr val="FE8637"/>
              </a:buClr>
              <a:buNone/>
            </a:pPr>
            <a:r>
              <a:rPr lang="el-GR" sz="2000" dirty="0" smtClean="0">
                <a:solidFill>
                  <a:prstClr val="black"/>
                </a:solidFill>
              </a:rPr>
              <a:t>Υπάρχουν οι εξής προδιαγραφές κρανών οι οποίες πιστοποιούν εργαστηριακές δοκιμές αντοχής σε σύγκρουση</a:t>
            </a:r>
            <a:r>
              <a:rPr lang="en-US" sz="2000" dirty="0" smtClean="0">
                <a:solidFill>
                  <a:prstClr val="black"/>
                </a:solidFill>
              </a:rPr>
              <a:t>:</a:t>
            </a:r>
          </a:p>
          <a:p>
            <a:pPr algn="just">
              <a:buFont typeface="Wingdings" pitchFamily="2" charset="2"/>
              <a:buChar char="Ø"/>
            </a:pPr>
            <a:r>
              <a:rPr lang="en-US" sz="2000" b="1" dirty="0" smtClean="0">
                <a:solidFill>
                  <a:prstClr val="black"/>
                </a:solidFill>
              </a:rPr>
              <a:t>DOT</a:t>
            </a:r>
            <a:r>
              <a:rPr lang="el-GR" sz="2000" b="1" dirty="0" smtClean="0">
                <a:solidFill>
                  <a:prstClr val="black"/>
                </a:solidFill>
              </a:rPr>
              <a:t> </a:t>
            </a:r>
            <a:r>
              <a:rPr lang="en-US" sz="2000" b="1" dirty="0" smtClean="0">
                <a:solidFill>
                  <a:prstClr val="black"/>
                </a:solidFill>
              </a:rPr>
              <a:t>FMVSS-218</a:t>
            </a:r>
            <a:r>
              <a:rPr lang="en-US" sz="2000" dirty="0" smtClean="0">
                <a:solidFill>
                  <a:prstClr val="black"/>
                </a:solidFill>
              </a:rPr>
              <a:t>: </a:t>
            </a:r>
            <a:r>
              <a:rPr lang="el-GR" sz="2000" dirty="0" smtClean="0">
                <a:solidFill>
                  <a:prstClr val="black"/>
                </a:solidFill>
              </a:rPr>
              <a:t>χορηγείται από το Αμερικάνικο υπουργείο μεταφορών</a:t>
            </a:r>
            <a:endParaRPr lang="en-US" sz="2000" dirty="0" smtClean="0">
              <a:solidFill>
                <a:prstClr val="black"/>
              </a:solidFill>
            </a:endParaRPr>
          </a:p>
          <a:p>
            <a:pPr algn="just">
              <a:buFont typeface="Wingdings" pitchFamily="2" charset="2"/>
              <a:buChar char="Ø"/>
            </a:pPr>
            <a:r>
              <a:rPr lang="en-US" sz="2000" b="1" dirty="0" smtClean="0"/>
              <a:t>SNELL M2020</a:t>
            </a:r>
            <a:r>
              <a:rPr lang="en-US" sz="2000" dirty="0" smtClean="0"/>
              <a:t>: </a:t>
            </a:r>
            <a:r>
              <a:rPr lang="el-GR" sz="2000" dirty="0" smtClean="0"/>
              <a:t>χορηγείται από το Αμερικάνικο ιδιωτικό ίδρυμα </a:t>
            </a:r>
            <a:r>
              <a:rPr lang="en-US" sz="2000" dirty="0" smtClean="0"/>
              <a:t>Snell</a:t>
            </a:r>
          </a:p>
          <a:p>
            <a:pPr lvl="0" algn="just">
              <a:buClr>
                <a:srgbClr val="FE8637"/>
              </a:buClr>
              <a:buFont typeface="Wingdings" pitchFamily="2" charset="2"/>
              <a:buChar char="Ø"/>
            </a:pPr>
            <a:endParaRPr lang="en-US" sz="2200" dirty="0" smtClean="0">
              <a:solidFill>
                <a:prstClr val="black"/>
              </a:solidFill>
            </a:endParaRPr>
          </a:p>
          <a:p>
            <a:endParaRPr lang="el-GR" dirty="0"/>
          </a:p>
        </p:txBody>
      </p:sp>
      <p:pic>
        <p:nvPicPr>
          <p:cNvPr id="4" name="3 - Εικόνα" descr="DOT-Snell-Breaking-Down-Helmet-Standards-Why-They-Matter-3-1024x768.jpg"/>
          <p:cNvPicPr>
            <a:picLocks noChangeAspect="1"/>
          </p:cNvPicPr>
          <p:nvPr/>
        </p:nvPicPr>
        <p:blipFill>
          <a:blip r:embed="rId3" cstate="print"/>
          <a:stretch>
            <a:fillRect/>
          </a:stretch>
        </p:blipFill>
        <p:spPr>
          <a:xfrm>
            <a:off x="4644008" y="2708920"/>
            <a:ext cx="3936437" cy="29523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9396536" y="332656"/>
            <a:ext cx="194792" cy="5904656"/>
          </a:xfrm>
        </p:spPr>
        <p:txBody>
          <a:bodyPr>
            <a:normAutofit/>
          </a:bodyPr>
          <a:lstStyle/>
          <a:p>
            <a:pPr algn="ctr"/>
            <a:endParaRPr lang="el-GR" sz="800" dirty="0"/>
          </a:p>
        </p:txBody>
      </p:sp>
      <p:sp>
        <p:nvSpPr>
          <p:cNvPr id="6" name="5 - Θέση περιεχομένου"/>
          <p:cNvSpPr>
            <a:spLocks noGrp="1"/>
          </p:cNvSpPr>
          <p:nvPr>
            <p:ph sz="quarter" idx="1"/>
          </p:nvPr>
        </p:nvSpPr>
        <p:spPr>
          <a:xfrm>
            <a:off x="611560" y="116632"/>
            <a:ext cx="7467600" cy="720080"/>
          </a:xfrm>
        </p:spPr>
        <p:txBody>
          <a:bodyPr>
            <a:normAutofit/>
          </a:bodyPr>
          <a:lstStyle/>
          <a:p>
            <a:pPr algn="ctr">
              <a:buNone/>
            </a:pPr>
            <a:r>
              <a:rPr lang="el-GR" sz="3000" b="1" u="sng" dirty="0" smtClean="0">
                <a:solidFill>
                  <a:srgbClr val="C00000"/>
                </a:solidFill>
              </a:rPr>
              <a:t>Προσοχή</a:t>
            </a:r>
          </a:p>
          <a:p>
            <a:pPr>
              <a:buNone/>
            </a:pPr>
            <a:endParaRPr lang="el-GR" sz="2000" b="1" dirty="0"/>
          </a:p>
        </p:txBody>
      </p:sp>
      <p:sp>
        <p:nvSpPr>
          <p:cNvPr id="7" name="6 - TextBox"/>
          <p:cNvSpPr txBox="1"/>
          <p:nvPr/>
        </p:nvSpPr>
        <p:spPr>
          <a:xfrm>
            <a:off x="539552" y="836712"/>
            <a:ext cx="7848872" cy="98488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sz="2000" dirty="0" smtClean="0"/>
              <a:t>Από τον Ιούλιο του 2023 η πώληση κρανών με την </a:t>
            </a:r>
            <a:r>
              <a:rPr lang="en-US" sz="2000" dirty="0" smtClean="0"/>
              <a:t>ECE 22.05 </a:t>
            </a:r>
            <a:r>
              <a:rPr lang="el-GR" sz="2000" dirty="0" smtClean="0"/>
              <a:t>απαγορεύεται</a:t>
            </a:r>
          </a:p>
          <a:p>
            <a:endParaRPr lang="el-GR" dirty="0"/>
          </a:p>
        </p:txBody>
      </p:sp>
      <p:sp>
        <p:nvSpPr>
          <p:cNvPr id="8" name="7 - TextBox"/>
          <p:cNvSpPr txBox="1"/>
          <p:nvPr/>
        </p:nvSpPr>
        <p:spPr>
          <a:xfrm>
            <a:off x="539552" y="2060848"/>
            <a:ext cx="7848872" cy="98488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l-GR" sz="2000" dirty="0" smtClean="0"/>
              <a:t>Σε καμία περίπτωση δεν αγοράζουμε κράνος που δεν έχει το ειδικό αυτοκόλλητο πιστοποίησης</a:t>
            </a:r>
          </a:p>
          <a:p>
            <a:endParaRPr lang="el-GR" dirty="0"/>
          </a:p>
        </p:txBody>
      </p:sp>
      <p:pic>
        <p:nvPicPr>
          <p:cNvPr id="9" name="8 - Εικόνα" descr="happy-motorcyclist-ok.jpg"/>
          <p:cNvPicPr>
            <a:picLocks noChangeAspect="1"/>
          </p:cNvPicPr>
          <p:nvPr/>
        </p:nvPicPr>
        <p:blipFill>
          <a:blip r:embed="rId2" cstate="print"/>
          <a:stretch>
            <a:fillRect/>
          </a:stretch>
        </p:blipFill>
        <p:spPr>
          <a:xfrm>
            <a:off x="2195736" y="3284984"/>
            <a:ext cx="4932040" cy="32880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652934"/>
          </a:xfrm>
        </p:spPr>
        <p:txBody>
          <a:bodyPr/>
          <a:lstStyle/>
          <a:p>
            <a:pPr algn="ctr"/>
            <a:r>
              <a:rPr lang="el-GR" dirty="0" err="1" smtClean="0"/>
              <a:t>Διαρκεια</a:t>
            </a:r>
            <a:r>
              <a:rPr lang="el-GR" dirty="0" smtClean="0"/>
              <a:t> </a:t>
            </a:r>
            <a:r>
              <a:rPr lang="el-GR" dirty="0" err="1" smtClean="0"/>
              <a:t>ζωησ</a:t>
            </a:r>
            <a:r>
              <a:rPr lang="el-GR" dirty="0" smtClean="0"/>
              <a:t> των </a:t>
            </a:r>
            <a:r>
              <a:rPr lang="el-GR" dirty="0" err="1" smtClean="0"/>
              <a:t>κρανων</a:t>
            </a:r>
            <a:endParaRPr lang="el-GR" dirty="0"/>
          </a:p>
        </p:txBody>
      </p:sp>
      <p:sp>
        <p:nvSpPr>
          <p:cNvPr id="3" name="2 - Θέση περιεχομένου"/>
          <p:cNvSpPr>
            <a:spLocks noGrp="1"/>
          </p:cNvSpPr>
          <p:nvPr>
            <p:ph sz="quarter" idx="1"/>
          </p:nvPr>
        </p:nvSpPr>
        <p:spPr>
          <a:xfrm>
            <a:off x="467544" y="836712"/>
            <a:ext cx="7457256" cy="2232248"/>
          </a:xfrm>
        </p:spPr>
        <p:txBody>
          <a:bodyPr>
            <a:normAutofit/>
          </a:bodyPr>
          <a:lstStyle/>
          <a:p>
            <a:pPr algn="just">
              <a:buFont typeface="Wingdings" pitchFamily="2" charset="2"/>
              <a:buChar char="Ø"/>
            </a:pPr>
            <a:r>
              <a:rPr lang="el-GR" sz="2000" dirty="0" smtClean="0"/>
              <a:t>Τα κράνη ανάλογα με το υλικό κατασκευής έχουν χρόνο ζωής πέντε με επτά χρόνια (θερμοπλαστικό 5 χρόνια, </a:t>
            </a:r>
            <a:r>
              <a:rPr lang="en-US" sz="2000" dirty="0" smtClean="0"/>
              <a:t>fiberglass &amp; carbon </a:t>
            </a:r>
            <a:r>
              <a:rPr lang="el-GR" sz="2000" dirty="0" smtClean="0"/>
              <a:t>7 χρόνια). Μετά θα πρέπει να αντικαθίστανται.</a:t>
            </a:r>
          </a:p>
          <a:p>
            <a:pPr algn="just">
              <a:buFont typeface="Wingdings" pitchFamily="2" charset="2"/>
              <a:buChar char="Ø"/>
            </a:pPr>
            <a:r>
              <a:rPr lang="el-GR" sz="2000" dirty="0" smtClean="0"/>
              <a:t>Τα κράνη προστατεύουν για ΜΙΑ ΚΑΙ ΜΟΝΟ πτώση. Αν πέσουμε</a:t>
            </a:r>
            <a:r>
              <a:rPr lang="en-US" sz="2000" dirty="0" smtClean="0"/>
              <a:t> </a:t>
            </a:r>
            <a:r>
              <a:rPr lang="el-GR" sz="2000" dirty="0" smtClean="0"/>
              <a:t>και χτυπήσουμε το κράνος μας θα πρέπει να το αντικαταστήσουμε.</a:t>
            </a:r>
            <a:endParaRPr lang="el-GR" sz="2000" dirty="0"/>
          </a:p>
        </p:txBody>
      </p:sp>
      <p:pic>
        <p:nvPicPr>
          <p:cNvPr id="4" name="3 - Εικόνα" descr="a-8-1024x1254.jpg"/>
          <p:cNvPicPr>
            <a:picLocks noChangeAspect="1"/>
          </p:cNvPicPr>
          <p:nvPr/>
        </p:nvPicPr>
        <p:blipFill>
          <a:blip r:embed="rId2" cstate="print"/>
          <a:stretch>
            <a:fillRect/>
          </a:stretch>
        </p:blipFill>
        <p:spPr>
          <a:xfrm>
            <a:off x="2987824" y="2708920"/>
            <a:ext cx="3304132" cy="404627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652934"/>
          </a:xfrm>
        </p:spPr>
        <p:txBody>
          <a:bodyPr/>
          <a:lstStyle/>
          <a:p>
            <a:pPr algn="ctr"/>
            <a:r>
              <a:rPr lang="el-GR" dirty="0" err="1" smtClean="0"/>
              <a:t>Επιπλεον</a:t>
            </a:r>
            <a:r>
              <a:rPr lang="el-GR" dirty="0" smtClean="0"/>
              <a:t> </a:t>
            </a:r>
            <a:r>
              <a:rPr lang="el-GR" dirty="0" err="1" smtClean="0"/>
              <a:t>προστατευτικοσ</a:t>
            </a:r>
            <a:r>
              <a:rPr lang="el-GR" dirty="0" smtClean="0"/>
              <a:t> </a:t>
            </a:r>
            <a:r>
              <a:rPr lang="el-GR" dirty="0" err="1" smtClean="0"/>
              <a:t>εξοπλισμοσ</a:t>
            </a:r>
            <a:endParaRPr lang="el-GR" dirty="0"/>
          </a:p>
        </p:txBody>
      </p:sp>
      <p:sp>
        <p:nvSpPr>
          <p:cNvPr id="3" name="2 - Θέση περιεχομένου"/>
          <p:cNvSpPr>
            <a:spLocks noGrp="1"/>
          </p:cNvSpPr>
          <p:nvPr>
            <p:ph sz="quarter" idx="1"/>
          </p:nvPr>
        </p:nvSpPr>
        <p:spPr>
          <a:xfrm>
            <a:off x="467544" y="908720"/>
            <a:ext cx="7467600" cy="4873752"/>
          </a:xfrm>
        </p:spPr>
        <p:txBody>
          <a:bodyPr>
            <a:normAutofit/>
          </a:bodyPr>
          <a:lstStyle/>
          <a:p>
            <a:pPr>
              <a:buFont typeface="Wingdings" pitchFamily="2" charset="2"/>
              <a:buChar char="Ø"/>
            </a:pPr>
            <a:r>
              <a:rPr lang="el-GR" sz="2000" dirty="0" smtClean="0"/>
              <a:t>Μπουφάν</a:t>
            </a:r>
          </a:p>
          <a:p>
            <a:pPr>
              <a:buFont typeface="Wingdings" pitchFamily="2" charset="2"/>
              <a:buChar char="Ø"/>
            </a:pPr>
            <a:r>
              <a:rPr lang="el-GR" sz="2000" dirty="0" smtClean="0"/>
              <a:t>Παντελόνι</a:t>
            </a:r>
          </a:p>
          <a:p>
            <a:pPr>
              <a:buFont typeface="Wingdings" pitchFamily="2" charset="2"/>
              <a:buChar char="Ø"/>
            </a:pPr>
            <a:r>
              <a:rPr lang="el-GR" sz="2000" dirty="0" smtClean="0"/>
              <a:t>Γάντια</a:t>
            </a:r>
          </a:p>
          <a:p>
            <a:pPr>
              <a:buFont typeface="Wingdings" pitchFamily="2" charset="2"/>
              <a:buChar char="Ø"/>
            </a:pPr>
            <a:r>
              <a:rPr lang="el-GR" sz="2000" dirty="0" smtClean="0"/>
              <a:t>Μπότες</a:t>
            </a:r>
          </a:p>
          <a:p>
            <a:pPr>
              <a:buFont typeface="Wingdings" pitchFamily="2" charset="2"/>
              <a:buChar char="Ø"/>
            </a:pPr>
            <a:endParaRPr lang="el-GR" sz="2000" dirty="0"/>
          </a:p>
        </p:txBody>
      </p:sp>
      <p:pic>
        <p:nvPicPr>
          <p:cNvPr id="5" name="4 - Εικόνα" descr="Sport-Touring-Motorcycles-Kawasaki-2.jpg"/>
          <p:cNvPicPr>
            <a:picLocks noChangeAspect="1"/>
          </p:cNvPicPr>
          <p:nvPr/>
        </p:nvPicPr>
        <p:blipFill>
          <a:blip r:embed="rId2" cstate="print"/>
          <a:stretch>
            <a:fillRect/>
          </a:stretch>
        </p:blipFill>
        <p:spPr>
          <a:xfrm>
            <a:off x="1763688" y="2924944"/>
            <a:ext cx="5919614" cy="36228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003232" cy="652934"/>
          </a:xfrm>
        </p:spPr>
        <p:txBody>
          <a:bodyPr/>
          <a:lstStyle/>
          <a:p>
            <a:r>
              <a:rPr lang="el-GR" dirty="0" err="1" smtClean="0"/>
              <a:t>Κινδυνοι</a:t>
            </a:r>
            <a:r>
              <a:rPr lang="el-GR" dirty="0" smtClean="0"/>
              <a:t> </a:t>
            </a:r>
            <a:r>
              <a:rPr lang="el-GR" dirty="0" err="1" smtClean="0"/>
              <a:t>στουσ</a:t>
            </a:r>
            <a:r>
              <a:rPr lang="el-GR" dirty="0" smtClean="0"/>
              <a:t> </a:t>
            </a:r>
            <a:r>
              <a:rPr lang="el-GR" dirty="0" err="1" smtClean="0"/>
              <a:t>οποιουσ</a:t>
            </a:r>
            <a:r>
              <a:rPr lang="el-GR" dirty="0" smtClean="0"/>
              <a:t> </a:t>
            </a:r>
            <a:r>
              <a:rPr lang="el-GR" dirty="0" err="1" smtClean="0"/>
              <a:t>εκτιθεται</a:t>
            </a:r>
            <a:r>
              <a:rPr lang="el-GR" dirty="0" smtClean="0"/>
              <a:t> ο </a:t>
            </a:r>
            <a:r>
              <a:rPr lang="el-GR" dirty="0" err="1" smtClean="0"/>
              <a:t>μοτοσικλετιστησ</a:t>
            </a:r>
            <a:endParaRPr lang="el-GR" dirty="0"/>
          </a:p>
        </p:txBody>
      </p:sp>
      <p:sp>
        <p:nvSpPr>
          <p:cNvPr id="3" name="2 - Θέση περιεχομένου"/>
          <p:cNvSpPr>
            <a:spLocks noGrp="1"/>
          </p:cNvSpPr>
          <p:nvPr>
            <p:ph sz="quarter" idx="1"/>
          </p:nvPr>
        </p:nvSpPr>
        <p:spPr>
          <a:xfrm>
            <a:off x="611560" y="1052736"/>
            <a:ext cx="7467600" cy="4873752"/>
          </a:xfrm>
        </p:spPr>
        <p:txBody>
          <a:bodyPr>
            <a:normAutofit/>
          </a:bodyPr>
          <a:lstStyle/>
          <a:p>
            <a:pPr algn="just">
              <a:buFont typeface="Wingdings" pitchFamily="2" charset="2"/>
              <a:buChar char="Ø"/>
            </a:pPr>
            <a:r>
              <a:rPr lang="el-GR" sz="2000" dirty="0" smtClean="0"/>
              <a:t>Καιρικές συνθήκες</a:t>
            </a:r>
          </a:p>
          <a:p>
            <a:pPr algn="just">
              <a:buFont typeface="Wingdings" pitchFamily="2" charset="2"/>
              <a:buChar char="Ø"/>
            </a:pPr>
            <a:r>
              <a:rPr lang="el-GR" sz="2000" dirty="0" smtClean="0"/>
              <a:t>Κακοτεχνίες δρόμων</a:t>
            </a:r>
          </a:p>
          <a:p>
            <a:pPr algn="just">
              <a:buFont typeface="Wingdings" pitchFamily="2" charset="2"/>
              <a:buChar char="Ø"/>
            </a:pPr>
            <a:r>
              <a:rPr lang="el-GR" sz="2000" dirty="0" smtClean="0"/>
              <a:t>Λάθη των άλλων οδηγών</a:t>
            </a:r>
          </a:p>
          <a:p>
            <a:pPr algn="just">
              <a:buFont typeface="Wingdings" pitchFamily="2" charset="2"/>
              <a:buChar char="Ø"/>
            </a:pPr>
            <a:r>
              <a:rPr lang="el-GR" sz="2000" dirty="0" smtClean="0"/>
              <a:t>Πεζοί &amp; ζώα που μπορούν να περάσουν το δρόμο απρόβλεπτα</a:t>
            </a:r>
          </a:p>
          <a:p>
            <a:pPr algn="just">
              <a:buFont typeface="Wingdings" pitchFamily="2" charset="2"/>
              <a:buChar char="Ø"/>
            </a:pPr>
            <a:r>
              <a:rPr lang="el-GR" sz="2000" dirty="0" smtClean="0"/>
              <a:t>Αντικείμενα που μπορεί να πέσουν από άλλα οχήματα</a:t>
            </a:r>
          </a:p>
          <a:p>
            <a:pPr algn="just">
              <a:buFont typeface="Wingdings" pitchFamily="2" charset="2"/>
              <a:buChar char="Ø"/>
            </a:pPr>
            <a:r>
              <a:rPr lang="el-GR" sz="2000" dirty="0" smtClean="0"/>
              <a:t>Σε ένα ατύχημα με μοτοσικλέτα ο οδηγός της έχει πολύ περισσότερες πιθανότητες να τραυματιστεί σε σύγκριση με τον οδηγό ενός αυτοκινήτου.</a:t>
            </a:r>
            <a:endParaRPr lang="el-GR" sz="2000" dirty="0"/>
          </a:p>
        </p:txBody>
      </p:sp>
      <p:sp>
        <p:nvSpPr>
          <p:cNvPr id="4" name="3 - TextBox"/>
          <p:cNvSpPr txBox="1"/>
          <p:nvPr/>
        </p:nvSpPr>
        <p:spPr>
          <a:xfrm>
            <a:off x="1115616" y="4437112"/>
            <a:ext cx="6552728" cy="1200329"/>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dirty="0" smtClean="0"/>
              <a:t>Η οδήγηση της μοτοσικλέτας είναι σύνθετη και απαιτητική διαδικασία. Απαιτεί ισορροπία &amp; αυξημένη εγρήγορση από τον οδηγό της και είναι πιο δύσκολη σε σύγκριση με την οδήγηση ενός αυτοκινήτου.</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652934"/>
          </a:xfrm>
        </p:spPr>
        <p:txBody>
          <a:bodyPr/>
          <a:lstStyle/>
          <a:p>
            <a:pPr algn="ctr"/>
            <a:r>
              <a:rPr lang="el-GR" dirty="0" err="1" smtClean="0"/>
              <a:t>Στατιστικα</a:t>
            </a:r>
            <a:r>
              <a:rPr lang="el-GR" dirty="0" smtClean="0"/>
              <a:t> </a:t>
            </a:r>
            <a:r>
              <a:rPr lang="el-GR" dirty="0" err="1" smtClean="0"/>
              <a:t>τροχαιων</a:t>
            </a:r>
            <a:r>
              <a:rPr lang="el-GR" dirty="0" smtClean="0"/>
              <a:t> με </a:t>
            </a:r>
            <a:r>
              <a:rPr lang="el-GR" dirty="0" err="1" smtClean="0"/>
              <a:t>μοτοσικλετεσ</a:t>
            </a:r>
            <a:endParaRPr lang="el-GR" dirty="0"/>
          </a:p>
        </p:txBody>
      </p:sp>
      <p:sp>
        <p:nvSpPr>
          <p:cNvPr id="3" name="2 - Θέση περιεχομένου"/>
          <p:cNvSpPr>
            <a:spLocks noGrp="1"/>
          </p:cNvSpPr>
          <p:nvPr>
            <p:ph sz="quarter" idx="1"/>
          </p:nvPr>
        </p:nvSpPr>
        <p:spPr>
          <a:xfrm>
            <a:off x="467544" y="908720"/>
            <a:ext cx="7467600" cy="4104456"/>
          </a:xfrm>
        </p:spPr>
        <p:txBody>
          <a:bodyPr>
            <a:normAutofit lnSpcReduction="10000"/>
          </a:bodyPr>
          <a:lstStyle/>
          <a:p>
            <a:pPr algn="just">
              <a:buFont typeface="Wingdings" pitchFamily="2" charset="2"/>
              <a:buChar char="Ø"/>
            </a:pPr>
            <a:r>
              <a:rPr lang="el-GR" sz="2000" dirty="0" smtClean="0"/>
              <a:t>Το 34% των θανατηφόρων ατυχημάτων αφορούν μοτοσικλετιστές.</a:t>
            </a:r>
          </a:p>
          <a:p>
            <a:pPr algn="just">
              <a:buFont typeface="Wingdings" pitchFamily="2" charset="2"/>
              <a:buChar char="Ø"/>
            </a:pPr>
            <a:r>
              <a:rPr lang="el-GR" sz="2000" dirty="0" smtClean="0"/>
              <a:t>Το 40% των τραυματισμένων από τροχαίο ατύχημα ήταν μοτοσικλετιστές.</a:t>
            </a:r>
          </a:p>
          <a:p>
            <a:pPr algn="just">
              <a:buFont typeface="Wingdings" pitchFamily="2" charset="2"/>
              <a:buChar char="Ø"/>
            </a:pPr>
            <a:r>
              <a:rPr lang="el-GR" sz="2000" dirty="0" smtClean="0"/>
              <a:t>4 στα 5 ατυχήματα με μοτοσικλέτα καταλήγουν στον τραυματισμό ή το θάνατο του μοτοσικλετιστή.</a:t>
            </a:r>
          </a:p>
          <a:p>
            <a:pPr algn="just">
              <a:buFont typeface="Wingdings" pitchFamily="2" charset="2"/>
              <a:buChar char="Ø"/>
            </a:pPr>
            <a:r>
              <a:rPr lang="el-GR" sz="2000" dirty="0" smtClean="0"/>
              <a:t>Το 80% των μοτοσικλετιστών που σκοτώνονται σε τροχαίο έχουν υποστεί </a:t>
            </a:r>
            <a:r>
              <a:rPr lang="el-GR" sz="2000" dirty="0" err="1" smtClean="0"/>
              <a:t>κρανιοεγκεφαλική</a:t>
            </a:r>
            <a:r>
              <a:rPr lang="el-GR" sz="2000" dirty="0" smtClean="0"/>
              <a:t> κάκωση.</a:t>
            </a:r>
          </a:p>
          <a:p>
            <a:pPr algn="just">
              <a:buFont typeface="Wingdings" pitchFamily="2" charset="2"/>
              <a:buChar char="Ø"/>
            </a:pPr>
            <a:r>
              <a:rPr lang="el-GR" sz="2000" dirty="0" smtClean="0"/>
              <a:t>Μοτοσικλετιστές που δεν χρησιμοποιούν κράνος κινδυνεύουν να σκοτωθούν σε μια σύγκρουση </a:t>
            </a:r>
            <a:r>
              <a:rPr lang="el-GR" sz="2000" u="sng" dirty="0" smtClean="0"/>
              <a:t>16 φορές</a:t>
            </a:r>
            <a:r>
              <a:rPr lang="el-GR" sz="2000" dirty="0" smtClean="0"/>
              <a:t> περισσότερο από όσους το χρησιμοποιούν.</a:t>
            </a:r>
          </a:p>
          <a:p>
            <a:pPr algn="just">
              <a:buFont typeface="Wingdings" pitchFamily="2" charset="2"/>
              <a:buChar char="Ø"/>
            </a:pPr>
            <a:r>
              <a:rPr lang="el-GR" sz="2000" dirty="0" smtClean="0"/>
              <a:t>Το 90% των θανάτων από χτύπημα στο κεφάλι θα μπορούσε να είχε αποφευχθεί αν οι μοτοσικλετιστές φορούσαν κράνος.</a:t>
            </a:r>
          </a:p>
          <a:p>
            <a:pPr algn="just">
              <a:buFont typeface="Wingdings" pitchFamily="2" charset="2"/>
              <a:buChar char="Ø"/>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652934"/>
          </a:xfrm>
        </p:spPr>
        <p:txBody>
          <a:bodyPr/>
          <a:lstStyle/>
          <a:p>
            <a:pPr algn="ctr"/>
            <a:r>
              <a:rPr lang="el-GR" dirty="0" err="1" smtClean="0"/>
              <a:t>Μυθοι</a:t>
            </a:r>
            <a:r>
              <a:rPr lang="el-GR" dirty="0" smtClean="0"/>
              <a:t> για τα </a:t>
            </a:r>
            <a:r>
              <a:rPr lang="el-GR" dirty="0" err="1" smtClean="0"/>
              <a:t>κρανη</a:t>
            </a:r>
            <a:endParaRPr lang="el-GR" dirty="0"/>
          </a:p>
        </p:txBody>
      </p:sp>
      <p:sp>
        <p:nvSpPr>
          <p:cNvPr id="3" name="2 - Θέση περιεχομένου"/>
          <p:cNvSpPr>
            <a:spLocks noGrp="1"/>
          </p:cNvSpPr>
          <p:nvPr>
            <p:ph sz="quarter" idx="1"/>
          </p:nvPr>
        </p:nvSpPr>
        <p:spPr>
          <a:xfrm>
            <a:off x="467544" y="908720"/>
            <a:ext cx="7920880" cy="5760640"/>
          </a:xfrm>
        </p:spPr>
        <p:txBody>
          <a:bodyPr>
            <a:normAutofit/>
          </a:bodyPr>
          <a:lstStyle/>
          <a:p>
            <a:pPr>
              <a:spcAft>
                <a:spcPts val="600"/>
              </a:spcAft>
              <a:buFont typeface="Wingdings" pitchFamily="2" charset="2"/>
              <a:buChar char="Ø"/>
            </a:pPr>
            <a:r>
              <a:rPr lang="el-GR" sz="2000" dirty="0" smtClean="0"/>
              <a:t>Μύθος 1</a:t>
            </a:r>
            <a:r>
              <a:rPr lang="en-US" sz="2000" dirty="0" smtClean="0"/>
              <a:t>: </a:t>
            </a:r>
            <a:r>
              <a:rPr lang="el-GR" sz="2000" dirty="0" smtClean="0"/>
              <a:t>Το κράνος περιορίζει την ορατότητα</a:t>
            </a:r>
            <a:endParaRPr lang="en-US" sz="2000" dirty="0" smtClean="0"/>
          </a:p>
          <a:p>
            <a:pPr>
              <a:spcAft>
                <a:spcPts val="600"/>
              </a:spcAft>
              <a:buFont typeface="Wingdings" pitchFamily="2" charset="2"/>
              <a:buChar char="Ø"/>
            </a:pPr>
            <a:r>
              <a:rPr lang="el-GR" sz="2000" dirty="0" smtClean="0"/>
              <a:t>Μύθος 2</a:t>
            </a:r>
            <a:r>
              <a:rPr lang="en-US" sz="2000" dirty="0" smtClean="0"/>
              <a:t>: </a:t>
            </a:r>
            <a:r>
              <a:rPr lang="el-GR" sz="2000" dirty="0" smtClean="0"/>
              <a:t>το κράνος χαλάει τα μαλλιά</a:t>
            </a:r>
          </a:p>
          <a:p>
            <a:pPr>
              <a:spcAft>
                <a:spcPts val="600"/>
              </a:spcAft>
              <a:buFont typeface="Wingdings" pitchFamily="2" charset="2"/>
              <a:buChar char="Ø"/>
            </a:pPr>
            <a:r>
              <a:rPr lang="el-GR" sz="2000" dirty="0" smtClean="0"/>
              <a:t>Μύθος 3</a:t>
            </a:r>
            <a:r>
              <a:rPr lang="en-US" sz="2000" dirty="0" smtClean="0"/>
              <a:t>:</a:t>
            </a:r>
            <a:r>
              <a:rPr lang="el-GR" sz="2000" dirty="0" smtClean="0"/>
              <a:t> το κράνος προκαλεί τριχόπτωση και φαλάκρα</a:t>
            </a:r>
          </a:p>
          <a:p>
            <a:pPr>
              <a:spcAft>
                <a:spcPts val="600"/>
              </a:spcAft>
              <a:buFont typeface="Wingdings" pitchFamily="2" charset="2"/>
              <a:buChar char="Ø"/>
            </a:pPr>
            <a:r>
              <a:rPr lang="el-GR" sz="2000" dirty="0" smtClean="0"/>
              <a:t>Μύθος </a:t>
            </a:r>
            <a:r>
              <a:rPr lang="en-US" sz="2000" dirty="0" smtClean="0"/>
              <a:t>4:</a:t>
            </a:r>
            <a:r>
              <a:rPr lang="el-GR" sz="2000" dirty="0" smtClean="0"/>
              <a:t> αν φορέσω κράνος δεν θα ακούω καλά</a:t>
            </a:r>
          </a:p>
          <a:p>
            <a:pPr>
              <a:spcAft>
                <a:spcPts val="600"/>
              </a:spcAft>
              <a:buFont typeface="Wingdings" pitchFamily="2" charset="2"/>
              <a:buChar char="Ø"/>
            </a:pPr>
            <a:r>
              <a:rPr lang="el-GR" sz="2000" dirty="0" smtClean="0"/>
              <a:t>Μύθος </a:t>
            </a:r>
            <a:r>
              <a:rPr lang="en-US" sz="2000" dirty="0" smtClean="0"/>
              <a:t>5:</a:t>
            </a:r>
            <a:r>
              <a:rPr lang="el-GR" sz="2000" dirty="0" smtClean="0"/>
              <a:t> το κράνος δεν μου χρειάζεται γιατί δεν τρέχω</a:t>
            </a:r>
          </a:p>
          <a:p>
            <a:pPr>
              <a:spcAft>
                <a:spcPts val="600"/>
              </a:spcAft>
              <a:buFont typeface="Wingdings" pitchFamily="2" charset="2"/>
              <a:buChar char="Ø"/>
            </a:pPr>
            <a:r>
              <a:rPr lang="el-GR" sz="2000" dirty="0" smtClean="0"/>
              <a:t>Μύθος 6</a:t>
            </a:r>
            <a:r>
              <a:rPr lang="en-US" sz="2000" dirty="0" smtClean="0"/>
              <a:t>: </a:t>
            </a:r>
            <a:r>
              <a:rPr lang="el-GR" sz="2000" dirty="0" smtClean="0"/>
              <a:t>το καλοκαίρι δεν φοράω κράνος γιατί ιδρώνω</a:t>
            </a:r>
          </a:p>
          <a:p>
            <a:pPr>
              <a:spcAft>
                <a:spcPts val="600"/>
              </a:spcAft>
              <a:buFont typeface="Wingdings" pitchFamily="2" charset="2"/>
              <a:buChar char="Ø"/>
            </a:pPr>
            <a:r>
              <a:rPr lang="el-GR" sz="2000" dirty="0" smtClean="0"/>
              <a:t>Μύθος 7</a:t>
            </a:r>
            <a:r>
              <a:rPr lang="en-US" sz="2000" dirty="0" smtClean="0"/>
              <a:t>:</a:t>
            </a:r>
            <a:r>
              <a:rPr lang="el-GR" sz="2000" dirty="0" smtClean="0"/>
              <a:t> δεν φοράω κράνος γιατί είμαι καλός οδηγός και δεν πέφτω</a:t>
            </a:r>
          </a:p>
          <a:p>
            <a:pPr>
              <a:spcAft>
                <a:spcPts val="600"/>
              </a:spcAft>
              <a:buFont typeface="Wingdings" pitchFamily="2" charset="2"/>
              <a:buChar char="Ø"/>
            </a:pPr>
            <a:r>
              <a:rPr lang="el-GR" sz="2000" dirty="0" smtClean="0"/>
              <a:t>Μύθος 8</a:t>
            </a:r>
            <a:r>
              <a:rPr lang="en-US" sz="2000" dirty="0" smtClean="0"/>
              <a:t>: </a:t>
            </a:r>
            <a:r>
              <a:rPr lang="el-GR" sz="2000" dirty="0" smtClean="0"/>
              <a:t> το κράνος προκαλεί τραυματισμούς στον αυχένα</a:t>
            </a:r>
          </a:p>
          <a:p>
            <a:pPr>
              <a:spcAft>
                <a:spcPts val="600"/>
              </a:spcAft>
              <a:buFont typeface="Wingdings" pitchFamily="2" charset="2"/>
              <a:buChar char="Ø"/>
            </a:pPr>
            <a:r>
              <a:rPr lang="el-GR" sz="2000" dirty="0" smtClean="0"/>
              <a:t>Μύθος 9</a:t>
            </a:r>
            <a:r>
              <a:rPr lang="en-US" sz="2000" dirty="0" smtClean="0"/>
              <a:t>:</a:t>
            </a:r>
            <a:r>
              <a:rPr lang="el-GR" sz="2000" dirty="0" smtClean="0"/>
              <a:t> η υποχρεωτική χρήση του κράνους παραβιάζει την ελευθερία μου και δεν θέλω να το φοράω</a:t>
            </a:r>
          </a:p>
          <a:p>
            <a:pPr>
              <a:spcAft>
                <a:spcPts val="600"/>
              </a:spcAft>
              <a:buFont typeface="Wingdings" pitchFamily="2" charset="2"/>
              <a:buChar char="Ø"/>
            </a:pPr>
            <a:r>
              <a:rPr lang="el-GR" sz="2000" dirty="0" smtClean="0"/>
              <a:t>Μύθος 10</a:t>
            </a:r>
            <a:r>
              <a:rPr lang="en-US" sz="2000" dirty="0" smtClean="0"/>
              <a:t>: </a:t>
            </a:r>
            <a:r>
              <a:rPr lang="el-GR" sz="2000" dirty="0" smtClean="0"/>
              <a:t>τα κράνη είναι ακριβά</a:t>
            </a:r>
          </a:p>
          <a:p>
            <a:pPr>
              <a:spcAft>
                <a:spcPts val="600"/>
              </a:spcAft>
              <a:buFont typeface="Wingdings" pitchFamily="2" charset="2"/>
              <a:buChar char="Ø"/>
            </a:pPr>
            <a:r>
              <a:rPr lang="el-GR" sz="2000" dirty="0" smtClean="0"/>
              <a:t>Μύθος 11</a:t>
            </a:r>
            <a:r>
              <a:rPr lang="en-US" sz="2000" dirty="0" smtClean="0"/>
              <a:t>: </a:t>
            </a:r>
            <a:r>
              <a:rPr lang="el-GR" sz="2000" dirty="0" smtClean="0"/>
              <a:t>εδώ δίπλα θα πάω.. Δεν χρειάζομαι κράνος</a:t>
            </a:r>
          </a:p>
          <a:p>
            <a:pPr>
              <a:buFont typeface="Wingdings" pitchFamily="2" charset="2"/>
              <a:buChar char="Ø"/>
            </a:pPr>
            <a:endParaRPr lang="el-GR" sz="2000" dirty="0"/>
          </a:p>
        </p:txBody>
      </p:sp>
      <p:cxnSp>
        <p:nvCxnSpPr>
          <p:cNvPr id="7" name="6 - Ευθεία γραμμή σύνδεσης"/>
          <p:cNvCxnSpPr/>
          <p:nvPr/>
        </p:nvCxnSpPr>
        <p:spPr>
          <a:xfrm>
            <a:off x="1835696" y="1124744"/>
            <a:ext cx="37444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1907704" y="1584000"/>
            <a:ext cx="28803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1907704" y="2034000"/>
            <a:ext cx="4824536" cy="88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1907704" y="2492896"/>
            <a:ext cx="39604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1907704" y="2952000"/>
            <a:ext cx="47525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1907704" y="3420000"/>
            <a:ext cx="47525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a:off x="1835696" y="3861048"/>
            <a:ext cx="61206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a:off x="1979712" y="4320000"/>
            <a:ext cx="50405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a:off x="1835696" y="4797152"/>
            <a:ext cx="64807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827584" y="5085184"/>
            <a:ext cx="32403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a:off x="1979712" y="5544000"/>
            <a:ext cx="23042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41 - Ευθεία γραμμή σύνδεσης"/>
          <p:cNvCxnSpPr/>
          <p:nvPr/>
        </p:nvCxnSpPr>
        <p:spPr>
          <a:xfrm>
            <a:off x="1979712" y="6021288"/>
            <a:ext cx="45365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0-#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0-#ppt_w/2"/>
                                          </p:val>
                                        </p:tav>
                                        <p:tav tm="100000">
                                          <p:val>
                                            <p:strVal val="#ppt_x"/>
                                          </p:val>
                                        </p:tav>
                                      </p:tavLst>
                                    </p:anim>
                                    <p:anim calcmode="lin" valueType="num">
                                      <p:cBhvr additive="base">
                                        <p:cTn id="7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smtClean="0"/>
              <a:t>Το </a:t>
            </a:r>
            <a:r>
              <a:rPr lang="el-GR" dirty="0" err="1" smtClean="0"/>
              <a:t>κρανοσ</a:t>
            </a:r>
            <a:r>
              <a:rPr lang="el-GR" dirty="0" smtClean="0"/>
              <a:t> </a:t>
            </a:r>
            <a:r>
              <a:rPr lang="el-GR" dirty="0" err="1" smtClean="0"/>
              <a:t>ειναι</a:t>
            </a:r>
            <a:r>
              <a:rPr lang="el-GR" dirty="0" smtClean="0"/>
              <a:t> το πιο </a:t>
            </a:r>
            <a:r>
              <a:rPr lang="el-GR" dirty="0" err="1" smtClean="0"/>
              <a:t>απαραιτητο</a:t>
            </a:r>
            <a:r>
              <a:rPr lang="el-GR" dirty="0" smtClean="0"/>
              <a:t> </a:t>
            </a:r>
            <a:r>
              <a:rPr lang="el-GR" dirty="0" err="1" smtClean="0"/>
              <a:t>αξεσουαρ</a:t>
            </a:r>
            <a:endParaRPr lang="el-GR" dirty="0"/>
          </a:p>
        </p:txBody>
      </p:sp>
      <p:sp>
        <p:nvSpPr>
          <p:cNvPr id="3" name="2 - Θέση περιεχομένου"/>
          <p:cNvSpPr>
            <a:spLocks noGrp="1"/>
          </p:cNvSpPr>
          <p:nvPr>
            <p:ph sz="quarter" idx="1"/>
          </p:nvPr>
        </p:nvSpPr>
        <p:spPr>
          <a:xfrm>
            <a:off x="539552" y="908720"/>
            <a:ext cx="5184576" cy="4752528"/>
          </a:xfrm>
        </p:spPr>
        <p:txBody>
          <a:bodyPr>
            <a:normAutofit/>
          </a:bodyPr>
          <a:lstStyle/>
          <a:p>
            <a:pPr marL="0" indent="0" algn="just">
              <a:buNone/>
            </a:pPr>
            <a:r>
              <a:rPr lang="el-GR" sz="2000" dirty="0" smtClean="0"/>
              <a:t>Το κράνος εκτός από τον σοβαρό τραυματισμό μας σε μία σύγκρουση μας προστατεύει από</a:t>
            </a:r>
            <a:r>
              <a:rPr lang="en-US" sz="2000" dirty="0" smtClean="0"/>
              <a:t>:</a:t>
            </a:r>
          </a:p>
          <a:p>
            <a:pPr algn="just">
              <a:buFont typeface="Wingdings" pitchFamily="2" charset="2"/>
              <a:buChar char="Ø"/>
            </a:pPr>
            <a:r>
              <a:rPr lang="el-GR" sz="2000" dirty="0" smtClean="0"/>
              <a:t>Τον αέρα</a:t>
            </a:r>
          </a:p>
          <a:p>
            <a:pPr algn="just">
              <a:buFont typeface="Wingdings" pitchFamily="2" charset="2"/>
              <a:buChar char="Ø"/>
            </a:pPr>
            <a:r>
              <a:rPr lang="el-GR" sz="2000" dirty="0" smtClean="0"/>
              <a:t>Τα καυσαέρια</a:t>
            </a:r>
          </a:p>
          <a:p>
            <a:pPr algn="just">
              <a:buFont typeface="Wingdings" pitchFamily="2" charset="2"/>
              <a:buChar char="Ø"/>
            </a:pPr>
            <a:r>
              <a:rPr lang="el-GR" sz="2000" dirty="0" smtClean="0"/>
              <a:t>Σκόνες</a:t>
            </a:r>
          </a:p>
          <a:p>
            <a:pPr algn="just">
              <a:buFont typeface="Wingdings" pitchFamily="2" charset="2"/>
              <a:buChar char="Ø"/>
            </a:pPr>
            <a:r>
              <a:rPr lang="el-GR" sz="2000" dirty="0" smtClean="0"/>
              <a:t>Πετραδάκια και άλλα αντικείμενα που μπορεί να μας τραυματίσουν</a:t>
            </a:r>
          </a:p>
          <a:p>
            <a:pPr algn="just">
              <a:buFont typeface="Wingdings" pitchFamily="2" charset="2"/>
              <a:buChar char="Ø"/>
            </a:pPr>
            <a:r>
              <a:rPr lang="el-GR" sz="2000" dirty="0" smtClean="0"/>
              <a:t>Έντομα</a:t>
            </a:r>
            <a:endParaRPr lang="el-GR" sz="2000" dirty="0"/>
          </a:p>
        </p:txBody>
      </p:sp>
      <p:pic>
        <p:nvPicPr>
          <p:cNvPr id="5" name="4 - Εικόνα" descr="xh8XX.jpg"/>
          <p:cNvPicPr>
            <a:picLocks noChangeAspect="1"/>
          </p:cNvPicPr>
          <p:nvPr/>
        </p:nvPicPr>
        <p:blipFill>
          <a:blip r:embed="rId3" cstate="print"/>
          <a:stretch>
            <a:fillRect/>
          </a:stretch>
        </p:blipFill>
        <p:spPr>
          <a:xfrm>
            <a:off x="5796136" y="1052736"/>
            <a:ext cx="2879698" cy="3861048"/>
          </a:xfrm>
          <a:prstGeom prst="rect">
            <a:avLst/>
          </a:prstGeom>
        </p:spPr>
      </p:pic>
      <p:sp>
        <p:nvSpPr>
          <p:cNvPr id="6" name="5 - TextBox"/>
          <p:cNvSpPr txBox="1"/>
          <p:nvPr/>
        </p:nvSpPr>
        <p:spPr>
          <a:xfrm>
            <a:off x="827584" y="5157192"/>
            <a:ext cx="7200801"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l-GR" sz="2000" dirty="0" smtClean="0"/>
              <a:t>Η μοτοσυκλέτα είναι απολαυστική αλλά η απόλαυση χάνεται όταν τρώμε αέρα, καυσαέρια, σκόνες, πέτρες και μυγάκια!!!</a:t>
            </a:r>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476672"/>
            <a:ext cx="144016" cy="6250706"/>
          </a:xfrm>
        </p:spPr>
        <p:txBody>
          <a:bodyPr>
            <a:normAutofit/>
          </a:bodyPr>
          <a:lstStyle/>
          <a:p>
            <a:endParaRPr lang="el-GR" sz="800" dirty="0"/>
          </a:p>
        </p:txBody>
      </p:sp>
      <p:pic>
        <p:nvPicPr>
          <p:cNvPr id="4" name="3 - Θέση περιεχομένου" descr="valentinorossi2.jpg"/>
          <p:cNvPicPr>
            <a:picLocks noGrp="1" noChangeAspect="1"/>
          </p:cNvPicPr>
          <p:nvPr>
            <p:ph sz="quarter" idx="1"/>
          </p:nvPr>
        </p:nvPicPr>
        <p:blipFill>
          <a:blip r:embed="rId2" cstate="print"/>
          <a:stretch>
            <a:fillRect/>
          </a:stretch>
        </p:blipFill>
        <p:spPr>
          <a:xfrm>
            <a:off x="1331640" y="476672"/>
            <a:ext cx="6260156" cy="3600400"/>
          </a:xfrm>
        </p:spPr>
      </p:pic>
      <p:sp>
        <p:nvSpPr>
          <p:cNvPr id="5" name="4 - TextBox"/>
          <p:cNvSpPr txBox="1"/>
          <p:nvPr/>
        </p:nvSpPr>
        <p:spPr>
          <a:xfrm>
            <a:off x="1475656" y="4581128"/>
            <a:ext cx="597666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400" b="1" dirty="0" smtClean="0"/>
              <a:t>Το κράνος είναι το μοναδικό μέσο που θα σώσει το κεφάλι μας και τη ζωή μας σε μια σύγκρουση</a:t>
            </a:r>
            <a:endParaRPr lang="el-GR"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580926"/>
          </a:xfrm>
        </p:spPr>
        <p:txBody>
          <a:bodyPr/>
          <a:lstStyle/>
          <a:p>
            <a:pPr algn="ctr"/>
            <a:r>
              <a:rPr lang="el-GR" dirty="0" err="1" smtClean="0"/>
              <a:t>Απο</a:t>
            </a:r>
            <a:r>
              <a:rPr lang="el-GR" dirty="0" smtClean="0"/>
              <a:t> τι </a:t>
            </a:r>
            <a:r>
              <a:rPr lang="el-GR" dirty="0" err="1" smtClean="0"/>
              <a:t>αποτελειται</a:t>
            </a:r>
            <a:r>
              <a:rPr lang="el-GR" dirty="0" smtClean="0"/>
              <a:t> </a:t>
            </a:r>
            <a:r>
              <a:rPr lang="el-GR" dirty="0" err="1" smtClean="0"/>
              <a:t>ενα</a:t>
            </a:r>
            <a:r>
              <a:rPr lang="el-GR" dirty="0" smtClean="0"/>
              <a:t> </a:t>
            </a:r>
            <a:r>
              <a:rPr lang="el-GR" dirty="0" err="1" smtClean="0"/>
              <a:t>κρανοσ</a:t>
            </a:r>
            <a:endParaRPr lang="el-GR" dirty="0"/>
          </a:p>
        </p:txBody>
      </p:sp>
      <p:sp>
        <p:nvSpPr>
          <p:cNvPr id="3" name="2 - Θέση περιεχομένου"/>
          <p:cNvSpPr>
            <a:spLocks noGrp="1"/>
          </p:cNvSpPr>
          <p:nvPr>
            <p:ph sz="quarter" idx="1"/>
          </p:nvPr>
        </p:nvSpPr>
        <p:spPr>
          <a:xfrm>
            <a:off x="467544" y="980728"/>
            <a:ext cx="4608512" cy="3960440"/>
          </a:xfrm>
        </p:spPr>
        <p:txBody>
          <a:bodyPr>
            <a:normAutofit/>
          </a:bodyPr>
          <a:lstStyle/>
          <a:p>
            <a:pPr>
              <a:buNone/>
            </a:pPr>
            <a:r>
              <a:rPr lang="el-GR" sz="2000" dirty="0" smtClean="0"/>
              <a:t>Τα κράνη αποτελούνται από τα εξής μέρη</a:t>
            </a:r>
            <a:endParaRPr lang="en-US" sz="2000" dirty="0" smtClean="0"/>
          </a:p>
          <a:p>
            <a:pPr marL="252000" indent="-252000">
              <a:buSzPct val="85000"/>
              <a:buFont typeface="+mj-lt"/>
              <a:buAutoNum type="arabicPeriod"/>
            </a:pPr>
            <a:r>
              <a:rPr lang="el-GR" sz="2000" dirty="0" smtClean="0"/>
              <a:t>Το εξωτερικό κέλυφος που μπορεί να κατασκευάζεται από</a:t>
            </a:r>
            <a:r>
              <a:rPr lang="en-US" sz="2000" dirty="0" smtClean="0"/>
              <a:t>:</a:t>
            </a:r>
            <a:endParaRPr lang="el-GR" sz="2000" dirty="0" smtClean="0"/>
          </a:p>
          <a:p>
            <a:pPr marL="612000" lvl="1" indent="-252000">
              <a:buFont typeface="Arial" pitchFamily="34" charset="0"/>
              <a:buChar char="•"/>
            </a:pPr>
            <a:r>
              <a:rPr lang="el-GR" sz="2000" dirty="0" smtClean="0"/>
              <a:t>Θερμοπλαστικό</a:t>
            </a:r>
          </a:p>
          <a:p>
            <a:pPr marL="612000" lvl="1" indent="-252000">
              <a:buFont typeface="Arial" pitchFamily="34" charset="0"/>
              <a:buChar char="•"/>
            </a:pPr>
            <a:r>
              <a:rPr lang="en-US" sz="2000" dirty="0" smtClean="0"/>
              <a:t>Fiberglass</a:t>
            </a:r>
          </a:p>
          <a:p>
            <a:pPr marL="612000" lvl="1" indent="-252000">
              <a:buFont typeface="Arial" pitchFamily="34" charset="0"/>
              <a:buChar char="•"/>
            </a:pPr>
            <a:r>
              <a:rPr lang="en-US" sz="2000" dirty="0" smtClean="0"/>
              <a:t>Carbon – </a:t>
            </a:r>
            <a:r>
              <a:rPr lang="en-US" sz="2000" dirty="0" err="1" smtClean="0"/>
              <a:t>cevlar</a:t>
            </a:r>
            <a:endParaRPr lang="en-US" sz="2000" dirty="0" smtClean="0"/>
          </a:p>
          <a:p>
            <a:pPr marL="252000" indent="-252000">
              <a:buSzPct val="85000"/>
              <a:buFont typeface="+mj-lt"/>
              <a:buAutoNum type="arabicPeriod"/>
            </a:pPr>
            <a:r>
              <a:rPr lang="el-GR" sz="2000" dirty="0" smtClean="0"/>
              <a:t>Το αφρώδες υπόστρωμα</a:t>
            </a:r>
          </a:p>
          <a:p>
            <a:pPr marL="252000" indent="-252000">
              <a:buSzPct val="85000"/>
              <a:buFont typeface="+mj-lt"/>
              <a:buAutoNum type="arabicPeriod"/>
            </a:pPr>
            <a:r>
              <a:rPr lang="el-GR" sz="2000" dirty="0" smtClean="0"/>
              <a:t>Την εσωτερική επένδυση</a:t>
            </a:r>
          </a:p>
          <a:p>
            <a:pPr marL="252000" indent="-252000">
              <a:buSzPct val="85000"/>
              <a:buFont typeface="+mj-lt"/>
              <a:buAutoNum type="arabicPeriod"/>
            </a:pPr>
            <a:r>
              <a:rPr lang="el-GR" sz="2000" dirty="0" smtClean="0"/>
              <a:t>Τη ζελατίνα</a:t>
            </a:r>
          </a:p>
          <a:p>
            <a:pPr marL="252000" indent="-252000">
              <a:buSzPct val="85000"/>
              <a:buFont typeface="+mj-lt"/>
              <a:buAutoNum type="arabicPeriod"/>
            </a:pPr>
            <a:r>
              <a:rPr lang="el-GR" sz="2000" dirty="0" smtClean="0"/>
              <a:t>Το λουράκι συγκράτησης</a:t>
            </a:r>
          </a:p>
          <a:p>
            <a:pPr marL="822960" lvl="1" indent="-457200">
              <a:buFont typeface="Wingdings" pitchFamily="2" charset="2"/>
              <a:buChar char="Ø"/>
            </a:pPr>
            <a:endParaRPr lang="en-US" sz="1700" dirty="0" smtClean="0"/>
          </a:p>
        </p:txBody>
      </p:sp>
      <p:pic>
        <p:nvPicPr>
          <p:cNvPr id="4" name="3 - Εικόνα" descr="99c66377d44be1119fa6abb3218f7b20--vintage-motorcycles-motorcycle-helmets.jpg"/>
          <p:cNvPicPr>
            <a:picLocks noChangeAspect="1"/>
          </p:cNvPicPr>
          <p:nvPr/>
        </p:nvPicPr>
        <p:blipFill>
          <a:blip r:embed="rId2" cstate="print"/>
          <a:stretch>
            <a:fillRect/>
          </a:stretch>
        </p:blipFill>
        <p:spPr>
          <a:xfrm>
            <a:off x="5076056" y="1340768"/>
            <a:ext cx="3434691" cy="27363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Τυποι</a:t>
            </a:r>
            <a:r>
              <a:rPr lang="el-GR" dirty="0" smtClean="0"/>
              <a:t> </a:t>
            </a:r>
            <a:r>
              <a:rPr lang="el-GR" dirty="0" err="1" smtClean="0"/>
              <a:t>κρανων</a:t>
            </a:r>
            <a:endParaRPr lang="el-GR" dirty="0"/>
          </a:p>
        </p:txBody>
      </p:sp>
      <p:sp>
        <p:nvSpPr>
          <p:cNvPr id="3" name="2 - Θέση περιεχομένου"/>
          <p:cNvSpPr>
            <a:spLocks noGrp="1"/>
          </p:cNvSpPr>
          <p:nvPr>
            <p:ph sz="quarter" idx="1"/>
          </p:nvPr>
        </p:nvSpPr>
        <p:spPr>
          <a:xfrm>
            <a:off x="467544" y="836712"/>
            <a:ext cx="4608512" cy="5832648"/>
          </a:xfrm>
        </p:spPr>
        <p:txBody>
          <a:bodyPr>
            <a:normAutofit/>
          </a:bodyPr>
          <a:lstStyle/>
          <a:p>
            <a:pPr algn="ctr">
              <a:spcBef>
                <a:spcPts val="0"/>
              </a:spcBef>
              <a:buNone/>
            </a:pPr>
            <a:r>
              <a:rPr lang="en-US" sz="2000" b="1" dirty="0" smtClean="0"/>
              <a:t>Full face</a:t>
            </a:r>
          </a:p>
          <a:p>
            <a:pPr>
              <a:spcBef>
                <a:spcPts val="0"/>
              </a:spcBef>
              <a:buNone/>
            </a:pPr>
            <a:r>
              <a:rPr lang="el-GR" sz="2000" dirty="0" smtClean="0"/>
              <a:t>Πλεονεκτήματα</a:t>
            </a:r>
            <a:r>
              <a:rPr lang="en-US" sz="2000" dirty="0" smtClean="0"/>
              <a:t>:</a:t>
            </a:r>
          </a:p>
          <a:p>
            <a:pPr>
              <a:spcBef>
                <a:spcPts val="0"/>
              </a:spcBef>
              <a:buFont typeface="Wingdings" pitchFamily="2" charset="2"/>
              <a:buChar char="Ø"/>
            </a:pPr>
            <a:r>
              <a:rPr lang="el-GR" sz="2000" dirty="0" smtClean="0"/>
              <a:t>Προστασία</a:t>
            </a:r>
          </a:p>
          <a:p>
            <a:pPr>
              <a:spcBef>
                <a:spcPts val="0"/>
              </a:spcBef>
              <a:buFont typeface="Wingdings" pitchFamily="2" charset="2"/>
              <a:buChar char="Ø"/>
            </a:pPr>
            <a:r>
              <a:rPr lang="el-GR" sz="2000" dirty="0" smtClean="0"/>
              <a:t>Αεροδυναμική</a:t>
            </a:r>
          </a:p>
          <a:p>
            <a:pPr>
              <a:spcBef>
                <a:spcPts val="0"/>
              </a:spcBef>
              <a:spcAft>
                <a:spcPts val="600"/>
              </a:spcAft>
              <a:buFont typeface="Wingdings" pitchFamily="2" charset="2"/>
              <a:buChar char="Ø"/>
            </a:pPr>
            <a:r>
              <a:rPr lang="el-GR" sz="2000" dirty="0" smtClean="0"/>
              <a:t>Εφαρμογή στο κεφάλι</a:t>
            </a:r>
          </a:p>
          <a:p>
            <a:pPr>
              <a:spcBef>
                <a:spcPts val="0"/>
              </a:spcBef>
              <a:buNone/>
            </a:pPr>
            <a:r>
              <a:rPr lang="el-GR" sz="2000" dirty="0" smtClean="0"/>
              <a:t>Μειονεκτήματα</a:t>
            </a:r>
            <a:r>
              <a:rPr lang="en-US" sz="2000" dirty="0" smtClean="0"/>
              <a:t>:</a:t>
            </a:r>
          </a:p>
          <a:p>
            <a:pPr>
              <a:spcBef>
                <a:spcPts val="0"/>
              </a:spcBef>
              <a:spcAft>
                <a:spcPts val="2400"/>
              </a:spcAft>
              <a:buFont typeface="Wingdings" pitchFamily="2" charset="2"/>
              <a:buChar char="Ø"/>
            </a:pPr>
            <a:r>
              <a:rPr lang="el-GR" sz="2000" dirty="0" smtClean="0"/>
              <a:t>Πιο ζεστά τους καλοκαιρινούς μήνες</a:t>
            </a:r>
          </a:p>
          <a:p>
            <a:pPr algn="ctr">
              <a:spcBef>
                <a:spcPts val="0"/>
              </a:spcBef>
              <a:buNone/>
            </a:pPr>
            <a:r>
              <a:rPr lang="el-GR" sz="2000" b="1" dirty="0" smtClean="0"/>
              <a:t>Ανοιχτά (</a:t>
            </a:r>
            <a:r>
              <a:rPr lang="en-US" sz="2000" b="1" dirty="0" smtClean="0"/>
              <a:t>Jet</a:t>
            </a:r>
            <a:r>
              <a:rPr lang="el-GR" sz="2000" b="1" dirty="0" smtClean="0"/>
              <a:t>)</a:t>
            </a:r>
            <a:endParaRPr lang="en-US" sz="2000" b="1" dirty="0" smtClean="0"/>
          </a:p>
          <a:p>
            <a:pPr>
              <a:spcBef>
                <a:spcPts val="0"/>
              </a:spcBef>
              <a:buNone/>
            </a:pPr>
            <a:r>
              <a:rPr lang="el-GR" sz="2000" dirty="0" smtClean="0"/>
              <a:t>Πλεονεκτήματα</a:t>
            </a:r>
            <a:r>
              <a:rPr lang="en-US" sz="2000" dirty="0" smtClean="0"/>
              <a:t>:</a:t>
            </a:r>
            <a:endParaRPr lang="el-GR" sz="2000" dirty="0" smtClean="0"/>
          </a:p>
          <a:p>
            <a:pPr>
              <a:spcBef>
                <a:spcPts val="0"/>
              </a:spcBef>
              <a:buFont typeface="Wingdings" pitchFamily="2" charset="2"/>
              <a:buChar char="Ø"/>
            </a:pPr>
            <a:r>
              <a:rPr lang="el-GR" sz="2000" dirty="0" smtClean="0"/>
              <a:t>Μικρό βάρος</a:t>
            </a:r>
          </a:p>
          <a:p>
            <a:pPr>
              <a:spcBef>
                <a:spcPts val="0"/>
              </a:spcBef>
              <a:spcAft>
                <a:spcPts val="600"/>
              </a:spcAft>
              <a:buFont typeface="Wingdings" pitchFamily="2" charset="2"/>
              <a:buChar char="Ø"/>
            </a:pPr>
            <a:r>
              <a:rPr lang="el-GR" sz="2000" dirty="0" smtClean="0"/>
              <a:t>Πιο δροσερά τους καλοκαιρινούς μήνες</a:t>
            </a:r>
          </a:p>
          <a:p>
            <a:pPr>
              <a:spcBef>
                <a:spcPts val="0"/>
              </a:spcBef>
              <a:buNone/>
            </a:pPr>
            <a:r>
              <a:rPr lang="el-GR" sz="2000" dirty="0" smtClean="0"/>
              <a:t>Μειονεκτήματα</a:t>
            </a:r>
            <a:r>
              <a:rPr lang="en-US" sz="2000" dirty="0" smtClean="0"/>
              <a:t>:</a:t>
            </a:r>
          </a:p>
          <a:p>
            <a:pPr>
              <a:spcBef>
                <a:spcPts val="0"/>
              </a:spcBef>
              <a:buFont typeface="Wingdings" pitchFamily="2" charset="2"/>
              <a:buChar char="Ø"/>
            </a:pPr>
            <a:r>
              <a:rPr lang="el-GR" sz="2000" dirty="0" smtClean="0"/>
              <a:t>Πολύ μικρή προστασία του προσώπου</a:t>
            </a:r>
          </a:p>
          <a:p>
            <a:pPr>
              <a:spcBef>
                <a:spcPts val="0"/>
              </a:spcBef>
              <a:buFont typeface="Wingdings" pitchFamily="2" charset="2"/>
              <a:buChar char="Ø"/>
            </a:pPr>
            <a:r>
              <a:rPr lang="el-GR" sz="2000" dirty="0" smtClean="0"/>
              <a:t>Θόρυβος</a:t>
            </a:r>
          </a:p>
          <a:p>
            <a:pPr>
              <a:spcBef>
                <a:spcPts val="0"/>
              </a:spcBef>
              <a:buFont typeface="Wingdings" pitchFamily="2" charset="2"/>
              <a:buChar char="Ø"/>
            </a:pPr>
            <a:r>
              <a:rPr lang="el-GR" sz="2000" dirty="0" smtClean="0"/>
              <a:t>Αεροδυναμική</a:t>
            </a:r>
          </a:p>
          <a:p>
            <a:pPr>
              <a:spcBef>
                <a:spcPts val="0"/>
              </a:spcBef>
              <a:buFont typeface="Wingdings" pitchFamily="2" charset="2"/>
              <a:buChar char="Ø"/>
            </a:pPr>
            <a:r>
              <a:rPr lang="el-GR" sz="2000" dirty="0" smtClean="0"/>
              <a:t>Εφαρμογή στο κεφάλι</a:t>
            </a:r>
          </a:p>
          <a:p>
            <a:pPr>
              <a:spcBef>
                <a:spcPts val="0"/>
              </a:spcBef>
              <a:buFont typeface="Wingdings" pitchFamily="2" charset="2"/>
              <a:buChar char="Ø"/>
            </a:pPr>
            <a:r>
              <a:rPr lang="el-GR" sz="2000" dirty="0" smtClean="0"/>
              <a:t>Το χειμώνα το κεφάλι κρυώνει</a:t>
            </a:r>
            <a:endParaRPr lang="en-US" sz="2000" dirty="0" smtClean="0"/>
          </a:p>
          <a:p>
            <a:pPr>
              <a:buNone/>
            </a:pPr>
            <a:endParaRPr lang="el-GR" sz="2000" dirty="0"/>
          </a:p>
        </p:txBody>
      </p:sp>
      <p:pic>
        <p:nvPicPr>
          <p:cNvPr id="4" name="3 - Εικόνα" descr="shoei_xspirit3_daijiro_tc1.jpg"/>
          <p:cNvPicPr>
            <a:picLocks noChangeAspect="1"/>
          </p:cNvPicPr>
          <p:nvPr/>
        </p:nvPicPr>
        <p:blipFill>
          <a:blip r:embed="rId2" cstate="print"/>
          <a:stretch>
            <a:fillRect/>
          </a:stretch>
        </p:blipFill>
        <p:spPr>
          <a:xfrm>
            <a:off x="5868144" y="836712"/>
            <a:ext cx="2160240" cy="2160240"/>
          </a:xfrm>
          <a:prstGeom prst="rect">
            <a:avLst/>
          </a:prstGeom>
        </p:spPr>
      </p:pic>
      <p:pic>
        <p:nvPicPr>
          <p:cNvPr id="5" name="4 - Εικόνα" descr="half-face-helmet-jet-helmet-with-ECE22.jpg_350x350.jpg"/>
          <p:cNvPicPr>
            <a:picLocks noChangeAspect="1"/>
          </p:cNvPicPr>
          <p:nvPr/>
        </p:nvPicPr>
        <p:blipFill>
          <a:blip r:embed="rId3" cstate="print"/>
          <a:stretch>
            <a:fillRect/>
          </a:stretch>
        </p:blipFill>
        <p:spPr>
          <a:xfrm>
            <a:off x="5724128" y="3717032"/>
            <a:ext cx="2304256" cy="241463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652934"/>
          </a:xfrm>
        </p:spPr>
        <p:txBody>
          <a:bodyPr/>
          <a:lstStyle/>
          <a:p>
            <a:pPr algn="ctr"/>
            <a:r>
              <a:rPr lang="el-GR" dirty="0" err="1" smtClean="0"/>
              <a:t>Τυποι</a:t>
            </a:r>
            <a:r>
              <a:rPr lang="el-GR" dirty="0" smtClean="0"/>
              <a:t> </a:t>
            </a:r>
            <a:r>
              <a:rPr lang="el-GR" dirty="0" err="1" smtClean="0"/>
              <a:t>κρανων</a:t>
            </a:r>
            <a:endParaRPr lang="el-GR" dirty="0"/>
          </a:p>
        </p:txBody>
      </p:sp>
      <p:sp>
        <p:nvSpPr>
          <p:cNvPr id="3" name="2 - Θέση περιεχομένου"/>
          <p:cNvSpPr>
            <a:spLocks noGrp="1"/>
          </p:cNvSpPr>
          <p:nvPr>
            <p:ph sz="quarter" idx="1"/>
          </p:nvPr>
        </p:nvSpPr>
        <p:spPr>
          <a:xfrm>
            <a:off x="467544" y="620688"/>
            <a:ext cx="4464496" cy="5832648"/>
          </a:xfrm>
        </p:spPr>
        <p:txBody>
          <a:bodyPr>
            <a:normAutofit/>
          </a:bodyPr>
          <a:lstStyle/>
          <a:p>
            <a:pPr algn="ctr">
              <a:spcBef>
                <a:spcPts val="0"/>
              </a:spcBef>
              <a:buNone/>
            </a:pPr>
            <a:r>
              <a:rPr lang="el-GR" sz="2000" b="1" dirty="0" err="1" smtClean="0"/>
              <a:t>Ανοιγόμενα</a:t>
            </a:r>
            <a:r>
              <a:rPr lang="el-GR" sz="2000" b="1" dirty="0" smtClean="0"/>
              <a:t> (</a:t>
            </a:r>
            <a:r>
              <a:rPr lang="en-US" sz="2000" b="1" dirty="0" smtClean="0"/>
              <a:t>modular)</a:t>
            </a:r>
          </a:p>
          <a:p>
            <a:pPr>
              <a:spcBef>
                <a:spcPts val="0"/>
              </a:spcBef>
              <a:buNone/>
            </a:pPr>
            <a:r>
              <a:rPr lang="el-GR" sz="2000" dirty="0" smtClean="0"/>
              <a:t>Πλεονεκτήματα</a:t>
            </a:r>
            <a:r>
              <a:rPr lang="en-US" sz="2000" dirty="0" smtClean="0"/>
              <a:t>:</a:t>
            </a:r>
          </a:p>
          <a:p>
            <a:pPr>
              <a:spcBef>
                <a:spcPts val="0"/>
              </a:spcBef>
              <a:spcAft>
                <a:spcPts val="600"/>
              </a:spcAft>
              <a:buFont typeface="Wingdings" pitchFamily="2" charset="2"/>
              <a:buChar char="Ø"/>
            </a:pPr>
            <a:r>
              <a:rPr lang="el-GR" sz="2000" dirty="0" smtClean="0"/>
              <a:t>Δροσερά τους καλοκαιρινούς μήνες</a:t>
            </a:r>
          </a:p>
          <a:p>
            <a:pPr>
              <a:spcBef>
                <a:spcPts val="0"/>
              </a:spcBef>
              <a:buNone/>
            </a:pPr>
            <a:r>
              <a:rPr lang="el-GR" sz="2000" dirty="0" smtClean="0"/>
              <a:t>Μειονεκτήματα</a:t>
            </a:r>
            <a:r>
              <a:rPr lang="en-US" sz="2000" dirty="0" smtClean="0"/>
              <a:t>:</a:t>
            </a:r>
          </a:p>
          <a:p>
            <a:pPr>
              <a:spcBef>
                <a:spcPts val="0"/>
              </a:spcBef>
              <a:buFont typeface="Wingdings" pitchFamily="2" charset="2"/>
              <a:buChar char="Ø"/>
            </a:pPr>
            <a:r>
              <a:rPr lang="el-GR" sz="2000" dirty="0" smtClean="0"/>
              <a:t>Βάρος</a:t>
            </a:r>
          </a:p>
          <a:p>
            <a:pPr>
              <a:spcBef>
                <a:spcPts val="0"/>
              </a:spcBef>
              <a:buFont typeface="Wingdings" pitchFamily="2" charset="2"/>
              <a:buChar char="Ø"/>
            </a:pPr>
            <a:r>
              <a:rPr lang="el-GR" sz="2000" dirty="0" smtClean="0"/>
              <a:t>Μειωμένη προστασία</a:t>
            </a:r>
          </a:p>
          <a:p>
            <a:pPr>
              <a:spcBef>
                <a:spcPts val="0"/>
              </a:spcBef>
              <a:buFont typeface="Wingdings" pitchFamily="2" charset="2"/>
              <a:buChar char="Ø"/>
            </a:pPr>
            <a:r>
              <a:rPr lang="el-GR" sz="2000" dirty="0" smtClean="0"/>
              <a:t>Αεροδυναμική</a:t>
            </a:r>
          </a:p>
          <a:p>
            <a:pPr>
              <a:spcBef>
                <a:spcPts val="0"/>
              </a:spcBef>
              <a:spcAft>
                <a:spcPts val="2400"/>
              </a:spcAft>
              <a:buFont typeface="Wingdings" pitchFamily="2" charset="2"/>
              <a:buChar char="Ø"/>
            </a:pPr>
            <a:r>
              <a:rPr lang="el-GR" sz="2000" dirty="0" smtClean="0"/>
              <a:t>Θόρυβος</a:t>
            </a:r>
          </a:p>
          <a:p>
            <a:pPr algn="ctr">
              <a:spcBef>
                <a:spcPts val="0"/>
              </a:spcBef>
              <a:buNone/>
            </a:pPr>
            <a:r>
              <a:rPr lang="en-US" sz="2000" b="1" dirty="0" err="1" smtClean="0"/>
              <a:t>Enduro</a:t>
            </a:r>
            <a:r>
              <a:rPr lang="en-US" sz="2000" b="1" dirty="0" smtClean="0"/>
              <a:t> – Motocross</a:t>
            </a:r>
            <a:endParaRPr lang="el-GR" sz="2000" b="1" dirty="0" smtClean="0"/>
          </a:p>
          <a:p>
            <a:pPr>
              <a:spcBef>
                <a:spcPts val="0"/>
              </a:spcBef>
              <a:buNone/>
            </a:pPr>
            <a:r>
              <a:rPr lang="el-GR" sz="2000" dirty="0" smtClean="0"/>
              <a:t>Πλεονεκτήματα</a:t>
            </a:r>
            <a:endParaRPr lang="en-US" sz="2000" dirty="0" smtClean="0"/>
          </a:p>
          <a:p>
            <a:pPr>
              <a:spcBef>
                <a:spcPts val="0"/>
              </a:spcBef>
              <a:buFont typeface="Wingdings" pitchFamily="2" charset="2"/>
              <a:buChar char="Ø"/>
            </a:pPr>
            <a:r>
              <a:rPr lang="el-GR" sz="2000" dirty="0" smtClean="0"/>
              <a:t>Προστασία</a:t>
            </a:r>
          </a:p>
          <a:p>
            <a:pPr>
              <a:spcBef>
                <a:spcPts val="0"/>
              </a:spcBef>
              <a:spcAft>
                <a:spcPts val="600"/>
              </a:spcAft>
              <a:buFont typeface="Wingdings" pitchFamily="2" charset="2"/>
              <a:buChar char="Ø"/>
            </a:pPr>
            <a:r>
              <a:rPr lang="el-GR" sz="2000" dirty="0" smtClean="0"/>
              <a:t>Εξαερισμός</a:t>
            </a:r>
          </a:p>
          <a:p>
            <a:pPr>
              <a:spcBef>
                <a:spcPts val="0"/>
              </a:spcBef>
              <a:buNone/>
            </a:pPr>
            <a:r>
              <a:rPr lang="el-GR" sz="2000" dirty="0" smtClean="0"/>
              <a:t>Μειονεκτήματα</a:t>
            </a:r>
            <a:r>
              <a:rPr lang="en-US" sz="2000" dirty="0" smtClean="0"/>
              <a:t>:</a:t>
            </a:r>
          </a:p>
          <a:p>
            <a:pPr>
              <a:spcBef>
                <a:spcPts val="0"/>
              </a:spcBef>
              <a:buFont typeface="Wingdings" pitchFamily="2" charset="2"/>
              <a:buChar char="Ø"/>
            </a:pPr>
            <a:r>
              <a:rPr lang="el-GR" sz="2000" dirty="0" smtClean="0"/>
              <a:t>Αεροδυναμική</a:t>
            </a:r>
          </a:p>
          <a:p>
            <a:pPr>
              <a:spcBef>
                <a:spcPts val="0"/>
              </a:spcBef>
              <a:buFont typeface="Wingdings" pitchFamily="2" charset="2"/>
              <a:buChar char="Ø"/>
            </a:pPr>
            <a:r>
              <a:rPr lang="el-GR" sz="2000" dirty="0" smtClean="0"/>
              <a:t>Θόρυβος</a:t>
            </a:r>
          </a:p>
          <a:p>
            <a:pPr>
              <a:spcBef>
                <a:spcPts val="0"/>
              </a:spcBef>
              <a:buFont typeface="Wingdings" pitchFamily="2" charset="2"/>
              <a:buChar char="Ø"/>
            </a:pPr>
            <a:r>
              <a:rPr lang="el-GR" sz="2000" dirty="0" smtClean="0"/>
              <a:t>Το χειμώνα το κεφάλι κρυώνει</a:t>
            </a:r>
          </a:p>
          <a:p>
            <a:pPr>
              <a:spcBef>
                <a:spcPts val="0"/>
              </a:spcBef>
              <a:buFont typeface="Wingdings" pitchFamily="2" charset="2"/>
              <a:buChar char="Ø"/>
            </a:pPr>
            <a:r>
              <a:rPr lang="el-GR" sz="2000" dirty="0" smtClean="0"/>
              <a:t>Πρέπει να συνδυαστούν με μάσκα</a:t>
            </a:r>
            <a:endParaRPr lang="en-US" sz="2000" dirty="0" smtClean="0"/>
          </a:p>
          <a:p>
            <a:pPr>
              <a:buNone/>
            </a:pPr>
            <a:endParaRPr lang="el-GR" sz="2000" dirty="0" smtClean="0"/>
          </a:p>
          <a:p>
            <a:pPr>
              <a:buNone/>
            </a:pPr>
            <a:endParaRPr lang="el-GR" sz="2000" dirty="0"/>
          </a:p>
        </p:txBody>
      </p:sp>
      <p:pic>
        <p:nvPicPr>
          <p:cNvPr id="4" name="3 - Εικόνα" descr="Motokrosová-přilba-Scott-350-Pro-Trophy.jpg"/>
          <p:cNvPicPr>
            <a:picLocks noChangeAspect="1"/>
          </p:cNvPicPr>
          <p:nvPr/>
        </p:nvPicPr>
        <p:blipFill>
          <a:blip r:embed="rId2" cstate="print"/>
          <a:stretch>
            <a:fillRect/>
          </a:stretch>
        </p:blipFill>
        <p:spPr>
          <a:xfrm>
            <a:off x="5148064" y="4005064"/>
            <a:ext cx="2368072" cy="2368072"/>
          </a:xfrm>
          <a:prstGeom prst="rect">
            <a:avLst/>
          </a:prstGeom>
        </p:spPr>
      </p:pic>
      <p:pic>
        <p:nvPicPr>
          <p:cNvPr id="5" name="4 - Εικόνα" descr="unik-gx-01-orange-motocross-enduro-goggles.jpg"/>
          <p:cNvPicPr>
            <a:picLocks noChangeAspect="1"/>
          </p:cNvPicPr>
          <p:nvPr/>
        </p:nvPicPr>
        <p:blipFill>
          <a:blip r:embed="rId3" cstate="print"/>
          <a:stretch>
            <a:fillRect/>
          </a:stretch>
        </p:blipFill>
        <p:spPr>
          <a:xfrm>
            <a:off x="7515327" y="5301208"/>
            <a:ext cx="1209176" cy="1381915"/>
          </a:xfrm>
          <a:prstGeom prst="rect">
            <a:avLst/>
          </a:prstGeom>
        </p:spPr>
      </p:pic>
      <p:pic>
        <p:nvPicPr>
          <p:cNvPr id="7" name="6 - Εικόνα" descr="1394_1e.jpg"/>
          <p:cNvPicPr>
            <a:picLocks noChangeAspect="1"/>
          </p:cNvPicPr>
          <p:nvPr/>
        </p:nvPicPr>
        <p:blipFill>
          <a:blip r:embed="rId4" cstate="print"/>
          <a:stretch>
            <a:fillRect/>
          </a:stretch>
        </p:blipFill>
        <p:spPr>
          <a:xfrm>
            <a:off x="5436096" y="764704"/>
            <a:ext cx="2592288" cy="25922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643</TotalTime>
  <Words>900</Words>
  <Application>Microsoft Office PowerPoint</Application>
  <PresentationFormat>Προβολή στην οθόνη (4:3)</PresentationFormat>
  <Paragraphs>117</Paragraphs>
  <Slides>16</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Προεξοχή</vt:lpstr>
      <vt:lpstr>ατυχηματα με μοτοσικλετα</vt:lpstr>
      <vt:lpstr>Κινδυνοι στουσ οποιουσ εκτιθεται ο μοτοσικλετιστησ</vt:lpstr>
      <vt:lpstr>Στατιστικα τροχαιων με μοτοσικλετεσ</vt:lpstr>
      <vt:lpstr>Μυθοι για τα κρανη</vt:lpstr>
      <vt:lpstr>Το κρανοσ ειναι το πιο απαραιτητο αξεσουαρ</vt:lpstr>
      <vt:lpstr>Διαφάνεια 6</vt:lpstr>
      <vt:lpstr>Απο τι αποτελειται ενα κρανοσ</vt:lpstr>
      <vt:lpstr>Τυποι κρανων</vt:lpstr>
      <vt:lpstr>Τυποι κρανων</vt:lpstr>
      <vt:lpstr>Πωσ θα επιλεξω το σωστο μεγεθοσ κρανουσ</vt:lpstr>
      <vt:lpstr>Πωσ θα επιλεξω το σωστο μεγεθοσ κρανουσ</vt:lpstr>
      <vt:lpstr>Πωσ θα επιλεξω το σωστο μεγεθοσ κρανουσ</vt:lpstr>
      <vt:lpstr>Προδιαγραφεσ κρανων</vt:lpstr>
      <vt:lpstr>Διαφάνεια 14</vt:lpstr>
      <vt:lpstr>Διαρκεια ζωησ των κρανων</vt:lpstr>
      <vt:lpstr>Επιπλεον προστατευτικοσ εξοπλισμοσ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ατυχηματα με μοτοσυκλετα</dc:title>
  <dc:creator>Vaggelis</dc:creator>
  <cp:lastModifiedBy>Vaggelis</cp:lastModifiedBy>
  <cp:revision>70</cp:revision>
  <dcterms:created xsi:type="dcterms:W3CDTF">2019-11-03T15:12:11Z</dcterms:created>
  <dcterms:modified xsi:type="dcterms:W3CDTF">2021-04-04T21:56:47Z</dcterms:modified>
</cp:coreProperties>
</file>