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61" r:id="rId5"/>
    <p:sldId id="262" r:id="rId6"/>
    <p:sldId id="259" r:id="rId7"/>
    <p:sldId id="260" r:id="rId8"/>
    <p:sldId id="263" r:id="rId9"/>
    <p:sldId id="268" r:id="rId10"/>
    <p:sldId id="269" r:id="rId11"/>
    <p:sldId id="270" r:id="rId12"/>
    <p:sldId id="271" r:id="rId13"/>
    <p:sldId id="272" r:id="rId14"/>
    <p:sldId id="273" r:id="rId15"/>
    <p:sldId id="274" r:id="rId16"/>
    <p:sldId id="275" r:id="rId17"/>
    <p:sldId id="276" r:id="rId18"/>
    <p:sldId id="277"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81" autoAdjust="0"/>
  </p:normalViewPr>
  <p:slideViewPr>
    <p:cSldViewPr>
      <p:cViewPr varScale="1">
        <p:scale>
          <a:sx n="66" d="100"/>
          <a:sy n="66" d="100"/>
        </p:scale>
        <p:origin x="199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7DDAEE-D285-4C7F-8067-F6B6FFD300AC}" type="datetimeFigureOut">
              <a:rPr lang="el-GR" smtClean="0"/>
              <a:pPr/>
              <a:t>24/2/2021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7DAF18-F599-4580-B4C3-423558C9CD0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5</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6</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7</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8</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10</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13</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DAF18-F599-4580-B4C3-423558C9CD01}"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24/2/2021</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24/2/2021</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24/2/2021</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24/2/2021</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24/2/2021</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24/2/2021</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24/2/2021</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1720" y="764704"/>
            <a:ext cx="6172200" cy="1462314"/>
          </a:xfrm>
        </p:spPr>
        <p:txBody>
          <a:bodyPr>
            <a:normAutofit/>
          </a:bodyPr>
          <a:lstStyle/>
          <a:p>
            <a:pPr algn="ctr"/>
            <a:r>
              <a:rPr lang="el-GR" sz="4800" dirty="0" err="1"/>
              <a:t>Τροχαια</a:t>
            </a:r>
            <a:r>
              <a:rPr lang="el-GR" sz="4800" dirty="0"/>
              <a:t> </a:t>
            </a:r>
            <a:r>
              <a:rPr lang="el-GR" sz="4800" dirty="0" err="1"/>
              <a:t>ατυχηματα</a:t>
            </a:r>
            <a:endParaRPr lang="el-GR" sz="4800" dirty="0"/>
          </a:p>
        </p:txBody>
      </p:sp>
      <p:sp>
        <p:nvSpPr>
          <p:cNvPr id="3" name="2 - Υπότιτλος"/>
          <p:cNvSpPr>
            <a:spLocks noGrp="1"/>
          </p:cNvSpPr>
          <p:nvPr>
            <p:ph type="subTitle" idx="1"/>
          </p:nvPr>
        </p:nvSpPr>
        <p:spPr>
          <a:xfrm>
            <a:off x="9144000" y="2204864"/>
            <a:ext cx="180528" cy="4392488"/>
          </a:xfrm>
        </p:spPr>
        <p:txBody>
          <a:bodyPr>
            <a:normAutofit/>
          </a:bodyPr>
          <a:lstStyle/>
          <a:p>
            <a:endParaRPr lang="el-GR" sz="800" dirty="0"/>
          </a:p>
        </p:txBody>
      </p:sp>
      <p:pic>
        <p:nvPicPr>
          <p:cNvPr id="4" name="3 - Εικόνα" descr="10483218_s.jpg"/>
          <p:cNvPicPr>
            <a:picLocks noChangeAspect="1"/>
          </p:cNvPicPr>
          <p:nvPr/>
        </p:nvPicPr>
        <p:blipFill>
          <a:blip r:embed="rId2" cstate="print"/>
          <a:stretch>
            <a:fillRect/>
          </a:stretch>
        </p:blipFill>
        <p:spPr>
          <a:xfrm>
            <a:off x="2555776" y="2636912"/>
            <a:ext cx="5004048" cy="28137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0"/>
            <a:ext cx="7467600" cy="580926"/>
          </a:xfrm>
        </p:spPr>
        <p:txBody>
          <a:bodyPr/>
          <a:lstStyle/>
          <a:p>
            <a:pPr algn="ctr"/>
            <a:r>
              <a:rPr lang="el-GR" dirty="0" err="1"/>
              <a:t>Οδηγηση</a:t>
            </a:r>
            <a:r>
              <a:rPr lang="el-GR" dirty="0"/>
              <a:t> &amp; </a:t>
            </a:r>
            <a:r>
              <a:rPr lang="el-GR" dirty="0" err="1"/>
              <a:t>κινητο</a:t>
            </a:r>
            <a:r>
              <a:rPr lang="el-GR" dirty="0"/>
              <a:t> </a:t>
            </a:r>
            <a:r>
              <a:rPr lang="el-GR" dirty="0" err="1"/>
              <a:t>τηλεφωνο</a:t>
            </a:r>
            <a:endParaRPr lang="el-GR" dirty="0"/>
          </a:p>
        </p:txBody>
      </p:sp>
      <p:sp>
        <p:nvSpPr>
          <p:cNvPr id="3" name="2 - Θέση περιεχομένου"/>
          <p:cNvSpPr>
            <a:spLocks noGrp="1"/>
          </p:cNvSpPr>
          <p:nvPr>
            <p:ph sz="quarter" idx="1"/>
          </p:nvPr>
        </p:nvSpPr>
        <p:spPr>
          <a:xfrm>
            <a:off x="611560" y="620688"/>
            <a:ext cx="7467600" cy="4392488"/>
          </a:xfrm>
        </p:spPr>
        <p:txBody>
          <a:bodyPr>
            <a:normAutofit lnSpcReduction="10000"/>
          </a:bodyPr>
          <a:lstStyle/>
          <a:p>
            <a:pPr algn="just">
              <a:buNone/>
            </a:pPr>
            <a:r>
              <a:rPr lang="el-GR" sz="2000" dirty="0"/>
              <a:t>Όταν οδηγάμε και χρησιμοποιούμε το κινητό</a:t>
            </a:r>
            <a:r>
              <a:rPr lang="en-US" sz="2000" dirty="0"/>
              <a:t>:</a:t>
            </a:r>
          </a:p>
          <a:p>
            <a:pPr algn="just">
              <a:buFont typeface="Wingdings" pitchFamily="2" charset="2"/>
              <a:buChar char="Ø"/>
            </a:pPr>
            <a:r>
              <a:rPr lang="el-GR" sz="2000" dirty="0"/>
              <a:t>Η προσοχή μας αποσπάται με αποτέλεσμα να μην έχουμε καλή αντίληψη για το τι συμβαίνει στο δρόμο.</a:t>
            </a:r>
          </a:p>
          <a:p>
            <a:pPr algn="just">
              <a:buFont typeface="Wingdings" pitchFamily="2" charset="2"/>
              <a:buChar char="Ø"/>
            </a:pPr>
            <a:r>
              <a:rPr lang="el-GR" sz="2000" dirty="0"/>
              <a:t>Δεν προσέχουμε τις πινακίδες και τους σηματοδότες.</a:t>
            </a:r>
          </a:p>
          <a:p>
            <a:pPr algn="just">
              <a:buFont typeface="Wingdings" pitchFamily="2" charset="2"/>
              <a:buChar char="Ø"/>
            </a:pPr>
            <a:r>
              <a:rPr lang="el-GR" sz="2000" dirty="0"/>
              <a:t>Δεν μπορούμε να διατηρήσουμε την πορεία του οχήματός μας.</a:t>
            </a:r>
          </a:p>
          <a:p>
            <a:pPr algn="just">
              <a:buFont typeface="Wingdings" pitchFamily="2" charset="2"/>
              <a:buChar char="Ø"/>
            </a:pPr>
            <a:r>
              <a:rPr lang="el-GR" sz="2000" dirty="0"/>
              <a:t>Δεν διατηρούμε απόσταση ασφαλείας από το προπορευόμενο όχημα.</a:t>
            </a:r>
          </a:p>
          <a:p>
            <a:pPr algn="just">
              <a:buFont typeface="Wingdings" pitchFamily="2" charset="2"/>
              <a:buChar char="Ø"/>
            </a:pPr>
            <a:r>
              <a:rPr lang="el-GR" sz="2000" dirty="0"/>
              <a:t>Δεν μπορούμε να ελέγξουμε το όχημα αφού το ένα μας χέρι είναι απασχολημένο.</a:t>
            </a:r>
          </a:p>
          <a:p>
            <a:pPr algn="just">
              <a:buFont typeface="Wingdings" pitchFamily="2" charset="2"/>
              <a:buChar char="Ø"/>
            </a:pPr>
            <a:r>
              <a:rPr lang="el-GR" sz="2000" dirty="0"/>
              <a:t>Δεν θα αντιδράσουμε γρήγορα σε περίπτωση κινδύνου.  Έρευνες έχουν δείξει ότι όταν οδηγάμε και χρησιμοποιούμε κινητό τηλέφωνο τα αντανακλαστικά μας είναι παρόμοια με ενός μεθυσμένου.</a:t>
            </a:r>
          </a:p>
        </p:txBody>
      </p:sp>
      <p:sp>
        <p:nvSpPr>
          <p:cNvPr id="4" name="3 - TextBox"/>
          <p:cNvSpPr txBox="1"/>
          <p:nvPr/>
        </p:nvSpPr>
        <p:spPr>
          <a:xfrm>
            <a:off x="1187624" y="5229200"/>
            <a:ext cx="6696744" cy="1015663"/>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a:r>
              <a:rPr lang="el-GR" sz="2000" dirty="0"/>
              <a:t>Να θυμάστε πάντα</a:t>
            </a:r>
            <a:r>
              <a:rPr lang="en-US" sz="2000" dirty="0"/>
              <a:t>: </a:t>
            </a:r>
            <a:r>
              <a:rPr lang="el-GR" sz="2000" dirty="0"/>
              <a:t>σε μια έκτακτη κατάσταση ακόμα και ένα κλάσμα του δευτερολέπτου μπορεί να κάνει τη διαφορά μεταξύ ζωής και θανάτου!!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116632"/>
            <a:ext cx="7467600" cy="580926"/>
          </a:xfrm>
        </p:spPr>
        <p:txBody>
          <a:bodyPr/>
          <a:lstStyle/>
          <a:p>
            <a:pPr algn="ctr"/>
            <a:r>
              <a:rPr lang="el-GR" dirty="0" err="1"/>
              <a:t>Οδηγηση</a:t>
            </a:r>
            <a:r>
              <a:rPr lang="el-GR" dirty="0"/>
              <a:t> </a:t>
            </a:r>
            <a:r>
              <a:rPr lang="el-GR" dirty="0" err="1"/>
              <a:t>υπο</a:t>
            </a:r>
            <a:r>
              <a:rPr lang="el-GR" dirty="0"/>
              <a:t> την </a:t>
            </a:r>
            <a:r>
              <a:rPr lang="el-GR" dirty="0" err="1"/>
              <a:t>επηρεια</a:t>
            </a:r>
            <a:r>
              <a:rPr lang="el-GR" dirty="0"/>
              <a:t> </a:t>
            </a:r>
            <a:r>
              <a:rPr lang="el-GR" dirty="0" err="1"/>
              <a:t>αλκοολ</a:t>
            </a:r>
            <a:endParaRPr lang="el-GR" dirty="0"/>
          </a:p>
        </p:txBody>
      </p:sp>
      <p:sp>
        <p:nvSpPr>
          <p:cNvPr id="3" name="2 - Θέση περιεχομένου"/>
          <p:cNvSpPr>
            <a:spLocks noGrp="1"/>
          </p:cNvSpPr>
          <p:nvPr>
            <p:ph sz="quarter" idx="1"/>
          </p:nvPr>
        </p:nvSpPr>
        <p:spPr>
          <a:xfrm>
            <a:off x="611560" y="692696"/>
            <a:ext cx="7467600" cy="3456384"/>
          </a:xfrm>
        </p:spPr>
        <p:txBody>
          <a:bodyPr>
            <a:normAutofit/>
          </a:bodyPr>
          <a:lstStyle/>
          <a:p>
            <a:pPr algn="just">
              <a:buFont typeface="Wingdings" pitchFamily="2" charset="2"/>
              <a:buChar char="Ø"/>
            </a:pPr>
            <a:r>
              <a:rPr lang="el-GR" sz="2000" dirty="0"/>
              <a:t>Μια πολύ σοβαρή και συνηθισμένη παράβαση είναι η οδήγηση υπό την επήρεια αλκοόλ.</a:t>
            </a:r>
          </a:p>
          <a:p>
            <a:pPr algn="just">
              <a:buFont typeface="Wingdings" pitchFamily="2" charset="2"/>
              <a:buChar char="Ø"/>
            </a:pPr>
            <a:r>
              <a:rPr lang="el-GR" sz="2000" dirty="0"/>
              <a:t>Το 25% των θανατηφόρων ατυχημάτων οφείλεται στο αλκοόλ</a:t>
            </a:r>
            <a:r>
              <a:rPr lang="en-US" sz="2000" dirty="0"/>
              <a:t>.</a:t>
            </a:r>
            <a:endParaRPr lang="el-GR" sz="2000" dirty="0"/>
          </a:p>
          <a:p>
            <a:pPr algn="just">
              <a:buFont typeface="Wingdings" pitchFamily="2" charset="2"/>
              <a:buChar char="Ø"/>
            </a:pPr>
            <a:r>
              <a:rPr lang="el-GR" sz="2000" dirty="0"/>
              <a:t>Τα περισσότερα ατυχήματα σημειώνονται από τα μεσάνυχτα μέχρι τις 7 το πρωί και παρουσιάζουν αύξηση την Παρασκευή, το Σάββατο και τις αργίες</a:t>
            </a:r>
            <a:r>
              <a:rPr lang="en-US" sz="2000" dirty="0"/>
              <a:t>.</a:t>
            </a:r>
          </a:p>
          <a:p>
            <a:pPr algn="just">
              <a:buFont typeface="Wingdings" pitchFamily="2" charset="2"/>
              <a:buChar char="Ø"/>
            </a:pPr>
            <a:r>
              <a:rPr lang="el-GR" sz="2000" dirty="0"/>
              <a:t>Τα ατυχήματα υπό την επήρεια αλκοόλ αφορούν όλες τις ηλικίες αλλά η πληθυσμιακή ομάδα με τα περισσότερα ατυχήματα είναι από 18-25 ετών.</a:t>
            </a:r>
          </a:p>
        </p:txBody>
      </p:sp>
      <p:pic>
        <p:nvPicPr>
          <p:cNvPr id="4" name="3 - Εικόνα" descr="How-Car-Technology-Will-Prevent-Drunk-Driving.jpg"/>
          <p:cNvPicPr>
            <a:picLocks noChangeAspect="1"/>
          </p:cNvPicPr>
          <p:nvPr/>
        </p:nvPicPr>
        <p:blipFill>
          <a:blip r:embed="rId2" cstate="print"/>
          <a:stretch>
            <a:fillRect/>
          </a:stretch>
        </p:blipFill>
        <p:spPr>
          <a:xfrm>
            <a:off x="2915816" y="3933056"/>
            <a:ext cx="3131840" cy="233952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611616" cy="792088"/>
          </a:xfrm>
        </p:spPr>
        <p:txBody>
          <a:bodyPr>
            <a:normAutofit/>
          </a:bodyPr>
          <a:lstStyle/>
          <a:p>
            <a:pPr algn="ctr">
              <a:lnSpc>
                <a:spcPts val="2700"/>
              </a:lnSpc>
            </a:pPr>
            <a:r>
              <a:rPr lang="el-GR" dirty="0" err="1"/>
              <a:t>Πωσ</a:t>
            </a:r>
            <a:r>
              <a:rPr lang="el-GR" dirty="0"/>
              <a:t> </a:t>
            </a:r>
            <a:r>
              <a:rPr lang="el-GR" dirty="0" err="1"/>
              <a:t>υπολογιζονται</a:t>
            </a:r>
            <a:r>
              <a:rPr lang="el-GR" dirty="0"/>
              <a:t> τα </a:t>
            </a:r>
            <a:r>
              <a:rPr lang="el-GR" dirty="0" err="1"/>
              <a:t>επιπεδα</a:t>
            </a:r>
            <a:r>
              <a:rPr lang="el-GR" dirty="0"/>
              <a:t> </a:t>
            </a:r>
            <a:r>
              <a:rPr lang="el-GR" dirty="0" err="1"/>
              <a:t>αλκοολ</a:t>
            </a:r>
            <a:r>
              <a:rPr lang="el-GR" dirty="0"/>
              <a:t> στον </a:t>
            </a:r>
            <a:r>
              <a:rPr lang="el-GR" dirty="0" err="1"/>
              <a:t>οργανισμο</a:t>
            </a:r>
            <a:r>
              <a:rPr lang="el-GR" dirty="0"/>
              <a:t> και τι </a:t>
            </a:r>
            <a:r>
              <a:rPr lang="el-GR" dirty="0" err="1"/>
              <a:t>προβλεπει</a:t>
            </a:r>
            <a:r>
              <a:rPr lang="el-GR" dirty="0"/>
              <a:t> ο </a:t>
            </a:r>
            <a:r>
              <a:rPr lang="el-GR" dirty="0" err="1"/>
              <a:t>κ.ο.κ</a:t>
            </a:r>
            <a:endParaRPr lang="el-GR" dirty="0"/>
          </a:p>
        </p:txBody>
      </p:sp>
      <p:sp>
        <p:nvSpPr>
          <p:cNvPr id="3" name="2 - Θέση περιεχομένου"/>
          <p:cNvSpPr>
            <a:spLocks noGrp="1"/>
          </p:cNvSpPr>
          <p:nvPr>
            <p:ph sz="quarter" idx="1"/>
          </p:nvPr>
        </p:nvSpPr>
        <p:spPr>
          <a:xfrm>
            <a:off x="611560" y="1052736"/>
            <a:ext cx="7704856" cy="5472608"/>
          </a:xfrm>
        </p:spPr>
        <p:txBody>
          <a:bodyPr>
            <a:normAutofit/>
          </a:bodyPr>
          <a:lstStyle/>
          <a:p>
            <a:pPr algn="just">
              <a:buFont typeface="Wingdings" pitchFamily="2" charset="2"/>
              <a:buChar char="Ø"/>
            </a:pPr>
            <a:r>
              <a:rPr lang="el-GR" sz="2000" dirty="0"/>
              <a:t>Υπάρχουν 2 τρόποι</a:t>
            </a:r>
            <a:r>
              <a:rPr lang="en-US" sz="2000" dirty="0"/>
              <a:t>:</a:t>
            </a:r>
            <a:r>
              <a:rPr lang="el-GR" sz="2000" dirty="0"/>
              <a:t> από την αναπνοή </a:t>
            </a:r>
            <a:r>
              <a:rPr lang="en-US" sz="2000" dirty="0"/>
              <a:t>(breath test) </a:t>
            </a:r>
            <a:r>
              <a:rPr lang="el-GR" sz="2000" dirty="0"/>
              <a:t>και με λήψη αίματος (</a:t>
            </a:r>
            <a:r>
              <a:rPr lang="en-US" sz="2000" dirty="0"/>
              <a:t>blood test).</a:t>
            </a:r>
            <a:endParaRPr lang="el-GR" sz="2000" dirty="0"/>
          </a:p>
          <a:p>
            <a:pPr algn="just">
              <a:spcAft>
                <a:spcPts val="1200"/>
              </a:spcAft>
              <a:buFont typeface="Wingdings" pitchFamily="2" charset="2"/>
              <a:buChar char="Ø"/>
            </a:pPr>
            <a:r>
              <a:rPr lang="el-GR" sz="2000" dirty="0"/>
              <a:t>Ο Κ.Ο.Κ στο άρθρο 42 ορίζει τα επιτρεπτά όρια αλκοόλ και προβλεπόμενες ποινές (χρηματικά πρόστιμα, αφαίρεση πινακίδων και διπλώματος, φυλάκιση) ανάλογα με το πόσο αλκοόλ έχουμε στον οργανισμό μας.</a:t>
            </a:r>
          </a:p>
          <a:p>
            <a:pPr algn="just">
              <a:buFont typeface="Wingdings" pitchFamily="2" charset="2"/>
              <a:buChar char="Ø"/>
            </a:pPr>
            <a:endParaRPr lang="el-GR" sz="2000" dirty="0"/>
          </a:p>
          <a:p>
            <a:pPr algn="just">
              <a:buFont typeface="Wingdings" pitchFamily="2" charset="2"/>
              <a:buChar char="Ø"/>
            </a:pPr>
            <a:endParaRPr lang="el-GR" sz="2000" dirty="0"/>
          </a:p>
          <a:p>
            <a:pPr algn="just">
              <a:buFont typeface="Wingdings" pitchFamily="2" charset="2"/>
              <a:buChar char="Ø"/>
            </a:pPr>
            <a:r>
              <a:rPr lang="el-GR" sz="2000" dirty="0"/>
              <a:t>Είναι όμως θανάσιμο λάθος να πιστεύουμε ότι ακόμα και αν είμαστε εντός ορίων μπορούμε να οδηγήσουμε με ασφάλεια. Οποιαδήποτε ποσότητα αλκοόλ μπορεί να επηρεάσει την </a:t>
            </a:r>
            <a:r>
              <a:rPr lang="el-GR" sz="2000" dirty="0" err="1"/>
              <a:t>οδηγική</a:t>
            </a:r>
            <a:r>
              <a:rPr lang="el-GR" sz="2000" dirty="0"/>
              <a:t> μας ικανότητα.</a:t>
            </a:r>
          </a:p>
        </p:txBody>
      </p:sp>
      <p:sp>
        <p:nvSpPr>
          <p:cNvPr id="4" name="3 - TextBox"/>
          <p:cNvSpPr txBox="1"/>
          <p:nvPr/>
        </p:nvSpPr>
        <p:spPr>
          <a:xfrm>
            <a:off x="971600" y="3140968"/>
            <a:ext cx="7200800" cy="707886"/>
          </a:xfrm>
          <a:prstGeom prst="rect">
            <a:avLst/>
          </a:prstGeom>
          <a:ln>
            <a:no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sz="2000" dirty="0"/>
              <a:t>Το επιτρεπτό όριο είναι 0,5 </a:t>
            </a:r>
            <a:r>
              <a:rPr lang="en-US" sz="2000" dirty="0" err="1"/>
              <a:t>gr</a:t>
            </a:r>
            <a:r>
              <a:rPr lang="el-GR" sz="2000" dirty="0"/>
              <a:t> ανά λίτρο αίματος ή 0,25 </a:t>
            </a:r>
            <a:r>
              <a:rPr lang="en-US" sz="2000" dirty="0" err="1"/>
              <a:t>gr</a:t>
            </a:r>
            <a:r>
              <a:rPr lang="en-US" sz="2000" dirty="0"/>
              <a:t> </a:t>
            </a:r>
            <a:r>
              <a:rPr lang="el-GR" sz="2000" dirty="0"/>
              <a:t>ανά λίτρο </a:t>
            </a:r>
            <a:r>
              <a:rPr lang="el-GR" sz="2000" dirty="0" err="1"/>
              <a:t>εκπνεόμενου</a:t>
            </a:r>
            <a:r>
              <a:rPr lang="el-GR" sz="2000" dirty="0"/>
              <a:t> αέρα</a:t>
            </a:r>
          </a:p>
        </p:txBody>
      </p:sp>
      <p:sp>
        <p:nvSpPr>
          <p:cNvPr id="5" name="4 - TextBox"/>
          <p:cNvSpPr txBox="1"/>
          <p:nvPr/>
        </p:nvSpPr>
        <p:spPr>
          <a:xfrm>
            <a:off x="971600" y="5157192"/>
            <a:ext cx="7200800" cy="1015663"/>
          </a:xfrm>
          <a:prstGeom prst="rect">
            <a:avLst/>
          </a:prstGeom>
          <a:ln>
            <a:no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sz="2000" dirty="0"/>
              <a:t>Στην πραγματικότητα για να είμαστε ασφαλείς τα επίπεδα αλκοόλ στον οργανισμό μας θα πρέπει να είναι μηδενικά, δηλαδή δεν θα πρέπει να έχουμε πιεί καθόλου!!!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868958"/>
          </a:xfrm>
        </p:spPr>
        <p:txBody>
          <a:bodyPr/>
          <a:lstStyle/>
          <a:p>
            <a:pPr algn="ctr">
              <a:lnSpc>
                <a:spcPts val="2700"/>
              </a:lnSpc>
            </a:pPr>
            <a:r>
              <a:rPr lang="el-GR" dirty="0" err="1"/>
              <a:t>Ποσο</a:t>
            </a:r>
            <a:r>
              <a:rPr lang="el-GR" dirty="0"/>
              <a:t> </a:t>
            </a:r>
            <a:r>
              <a:rPr lang="el-GR" dirty="0" err="1"/>
              <a:t>μπορω</a:t>
            </a:r>
            <a:r>
              <a:rPr lang="el-GR" dirty="0"/>
              <a:t> να πιω για να </a:t>
            </a:r>
            <a:r>
              <a:rPr lang="el-GR" dirty="0" err="1"/>
              <a:t>παραμεινω</a:t>
            </a:r>
            <a:r>
              <a:rPr lang="el-GR" dirty="0"/>
              <a:t> </a:t>
            </a:r>
            <a:r>
              <a:rPr lang="el-GR" dirty="0" err="1"/>
              <a:t>εντοσ</a:t>
            </a:r>
            <a:r>
              <a:rPr lang="el-GR" dirty="0"/>
              <a:t> των </a:t>
            </a:r>
            <a:r>
              <a:rPr lang="el-GR" dirty="0" err="1"/>
              <a:t>νομιμων</a:t>
            </a:r>
            <a:r>
              <a:rPr lang="el-GR" dirty="0"/>
              <a:t> </a:t>
            </a:r>
            <a:r>
              <a:rPr lang="el-GR" dirty="0" err="1"/>
              <a:t>οριων</a:t>
            </a:r>
            <a:r>
              <a:rPr lang="el-GR" dirty="0"/>
              <a:t>?</a:t>
            </a:r>
          </a:p>
        </p:txBody>
      </p:sp>
      <p:sp>
        <p:nvSpPr>
          <p:cNvPr id="3" name="2 - Θέση περιεχομένου"/>
          <p:cNvSpPr>
            <a:spLocks noGrp="1"/>
          </p:cNvSpPr>
          <p:nvPr>
            <p:ph sz="quarter" idx="1"/>
          </p:nvPr>
        </p:nvSpPr>
        <p:spPr>
          <a:xfrm>
            <a:off x="539552" y="1052736"/>
            <a:ext cx="7467600" cy="5400600"/>
          </a:xfrm>
        </p:spPr>
        <p:txBody>
          <a:bodyPr/>
          <a:lstStyle/>
          <a:p>
            <a:pPr marL="0" indent="0" algn="just">
              <a:buNone/>
            </a:pPr>
            <a:r>
              <a:rPr lang="el-GR" sz="2000" dirty="0"/>
              <a:t>Δεν υπάρχει τρόπος να υπολογίσουμε πόσο μπορούμε να πιούμε για να παραμείνουμε κάτω από τα όρια που προβλέπει ό νόμος. Η ποσότητα του αλκοόλ που περνάει στο αίμα μας εξαρτάται από πολλούς παράγοντες όπως</a:t>
            </a:r>
            <a:r>
              <a:rPr lang="en-US" sz="2000" dirty="0"/>
              <a:t>:</a:t>
            </a:r>
          </a:p>
          <a:p>
            <a:pPr algn="just">
              <a:buFont typeface="Wingdings" pitchFamily="2" charset="2"/>
              <a:buChar char="Ø"/>
            </a:pPr>
            <a:r>
              <a:rPr lang="el-GR" sz="2000" dirty="0"/>
              <a:t>Το βάρος, η ηλικία, το φύλο και ο μεταβολισμός</a:t>
            </a:r>
          </a:p>
          <a:p>
            <a:pPr algn="just">
              <a:buFont typeface="Wingdings" pitchFamily="2" charset="2"/>
              <a:buChar char="Ø"/>
            </a:pPr>
            <a:r>
              <a:rPr lang="el-GR" sz="2000" dirty="0"/>
              <a:t>Ο τύπος του ποτού που καταναλώνουμε</a:t>
            </a:r>
          </a:p>
          <a:p>
            <a:pPr algn="just">
              <a:buFont typeface="Wingdings" pitchFamily="2" charset="2"/>
              <a:buChar char="Ø"/>
            </a:pPr>
            <a:r>
              <a:rPr lang="el-GR" sz="2000" dirty="0"/>
              <a:t>Η κατανάλωση τροφής</a:t>
            </a:r>
          </a:p>
          <a:p>
            <a:pPr algn="just">
              <a:buFont typeface="Wingdings" pitchFamily="2" charset="2"/>
              <a:buChar char="Ø"/>
            </a:pPr>
            <a:r>
              <a:rPr lang="el-GR" sz="2000" dirty="0"/>
              <a:t>Η διάθεση</a:t>
            </a:r>
          </a:p>
          <a:p>
            <a:pPr algn="just">
              <a:buFont typeface="Wingdings" pitchFamily="2" charset="2"/>
              <a:buChar char="Ø"/>
            </a:pPr>
            <a:r>
              <a:rPr lang="el-GR" sz="2000" dirty="0"/>
              <a:t>Η κούραση</a:t>
            </a:r>
          </a:p>
          <a:p>
            <a:pPr algn="just">
              <a:buFont typeface="Wingdings" pitchFamily="2" charset="2"/>
              <a:buChar char="Ø"/>
            </a:pPr>
            <a:r>
              <a:rPr lang="el-GR" sz="2000" dirty="0"/>
              <a:t>Το χρονικό διάστημα στο οποίο καταναλώνουμε το αλκοόλ</a:t>
            </a:r>
          </a:p>
          <a:p>
            <a:pPr algn="just">
              <a:buFont typeface="Wingdings" pitchFamily="2" charset="2"/>
              <a:buChar char="Ø"/>
            </a:pPr>
            <a:r>
              <a:rPr lang="el-GR" sz="2000" dirty="0"/>
              <a:t>Η παράλληλη λήψη νερού</a:t>
            </a:r>
          </a:p>
          <a:p>
            <a:pPr>
              <a:buFont typeface="Wingdings" pitchFamily="2" charset="2"/>
              <a:buChar char="Ø"/>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632848" cy="648072"/>
          </a:xfrm>
        </p:spPr>
        <p:txBody>
          <a:bodyPr>
            <a:normAutofit/>
          </a:bodyPr>
          <a:lstStyle/>
          <a:p>
            <a:pPr algn="ctr"/>
            <a:r>
              <a:rPr lang="el-GR" dirty="0"/>
              <a:t>Τι </a:t>
            </a:r>
            <a:r>
              <a:rPr lang="el-GR" dirty="0" err="1"/>
              <a:t>ειναι</a:t>
            </a:r>
            <a:r>
              <a:rPr lang="el-GR" dirty="0"/>
              <a:t> </a:t>
            </a:r>
            <a:r>
              <a:rPr lang="el-GR" dirty="0" err="1"/>
              <a:t>μοναδα</a:t>
            </a:r>
            <a:r>
              <a:rPr lang="el-GR" dirty="0"/>
              <a:t> </a:t>
            </a:r>
            <a:r>
              <a:rPr lang="el-GR" dirty="0" err="1"/>
              <a:t>αλκοολ</a:t>
            </a:r>
            <a:endParaRPr lang="el-GR" dirty="0"/>
          </a:p>
        </p:txBody>
      </p:sp>
      <p:sp>
        <p:nvSpPr>
          <p:cNvPr id="3" name="2 - Θέση περιεχομένου"/>
          <p:cNvSpPr>
            <a:spLocks noGrp="1"/>
          </p:cNvSpPr>
          <p:nvPr>
            <p:ph sz="quarter" idx="1"/>
          </p:nvPr>
        </p:nvSpPr>
        <p:spPr>
          <a:xfrm>
            <a:off x="611560" y="908720"/>
            <a:ext cx="7467600" cy="2952328"/>
          </a:xfrm>
        </p:spPr>
        <p:txBody>
          <a:bodyPr>
            <a:normAutofit/>
          </a:bodyPr>
          <a:lstStyle/>
          <a:p>
            <a:pPr marL="0" indent="0" algn="just">
              <a:buNone/>
            </a:pPr>
            <a:r>
              <a:rPr lang="el-GR" sz="2000" dirty="0"/>
              <a:t>Μια μονάδα αλκοόλ ισοδυναμεί με ποσότητα αλκοολούχου ποτού που περιέχει 10 </a:t>
            </a:r>
            <a:r>
              <a:rPr lang="en-US" sz="2000" dirty="0" err="1"/>
              <a:t>gr</a:t>
            </a:r>
            <a:r>
              <a:rPr lang="en-US" sz="2000" dirty="0"/>
              <a:t> </a:t>
            </a:r>
            <a:r>
              <a:rPr lang="el-GR" sz="2000" dirty="0"/>
              <a:t>καθαρού οινοπνεύματος. Αυτή η ποσότητα περιέχεται στα παρακάτω ποτά</a:t>
            </a:r>
            <a:r>
              <a:rPr lang="en-US" sz="2000" dirty="0"/>
              <a:t>:</a:t>
            </a:r>
          </a:p>
          <a:p>
            <a:pPr>
              <a:buFont typeface="Wingdings" pitchFamily="2" charset="2"/>
              <a:buChar char="Ø"/>
            </a:pPr>
            <a:r>
              <a:rPr lang="en-US" sz="2000" dirty="0"/>
              <a:t>30ml </a:t>
            </a:r>
            <a:r>
              <a:rPr lang="el-GR" sz="2000" dirty="0"/>
              <a:t>ουίσκι 40%</a:t>
            </a:r>
            <a:r>
              <a:rPr lang="en-US" sz="2000" dirty="0" err="1"/>
              <a:t>vol</a:t>
            </a:r>
            <a:endParaRPr lang="en-US" sz="2000" dirty="0"/>
          </a:p>
          <a:p>
            <a:pPr>
              <a:buFont typeface="Wingdings" pitchFamily="2" charset="2"/>
              <a:buChar char="Ø"/>
            </a:pPr>
            <a:r>
              <a:rPr lang="en-US" sz="2000" dirty="0"/>
              <a:t>30ml </a:t>
            </a:r>
            <a:r>
              <a:rPr lang="el-GR" sz="2000" dirty="0"/>
              <a:t>ούζο 40%</a:t>
            </a:r>
            <a:r>
              <a:rPr lang="en-US" sz="2000" dirty="0" err="1"/>
              <a:t>vol</a:t>
            </a:r>
            <a:endParaRPr lang="el-GR" sz="2000" dirty="0"/>
          </a:p>
          <a:p>
            <a:pPr>
              <a:buFont typeface="Wingdings" pitchFamily="2" charset="2"/>
              <a:buChar char="Ø"/>
            </a:pPr>
            <a:r>
              <a:rPr lang="el-GR" sz="2000" dirty="0"/>
              <a:t>30</a:t>
            </a:r>
            <a:r>
              <a:rPr lang="en-US" sz="2000" dirty="0"/>
              <a:t>ml </a:t>
            </a:r>
            <a:r>
              <a:rPr lang="el-GR" sz="2000" dirty="0"/>
              <a:t>βότκα 40%</a:t>
            </a:r>
            <a:r>
              <a:rPr lang="en-US" sz="2000" dirty="0" err="1"/>
              <a:t>vol</a:t>
            </a:r>
            <a:endParaRPr lang="en-US" sz="2000" dirty="0"/>
          </a:p>
          <a:p>
            <a:pPr>
              <a:buFont typeface="Wingdings" pitchFamily="2" charset="2"/>
              <a:buChar char="Ø"/>
            </a:pPr>
            <a:r>
              <a:rPr lang="en-US" sz="2000" dirty="0"/>
              <a:t>250ml </a:t>
            </a:r>
            <a:r>
              <a:rPr lang="el-GR" sz="2000" dirty="0"/>
              <a:t>μπύρα 5%</a:t>
            </a:r>
            <a:r>
              <a:rPr lang="en-US" sz="2000" dirty="0" err="1"/>
              <a:t>vol</a:t>
            </a:r>
            <a:endParaRPr lang="en-US" sz="2000" dirty="0"/>
          </a:p>
          <a:p>
            <a:pPr>
              <a:buFont typeface="Wingdings" pitchFamily="2" charset="2"/>
              <a:buChar char="Ø"/>
            </a:pPr>
            <a:r>
              <a:rPr lang="en-US" sz="2000" dirty="0"/>
              <a:t>100ml </a:t>
            </a:r>
            <a:r>
              <a:rPr lang="el-GR" sz="2000" dirty="0"/>
              <a:t>κρασί 12%</a:t>
            </a:r>
            <a:r>
              <a:rPr lang="en-US" sz="2000" dirty="0" err="1"/>
              <a:t>vol</a:t>
            </a:r>
            <a:endParaRPr lang="el-GR" sz="2000" dirty="0"/>
          </a:p>
        </p:txBody>
      </p:sp>
      <p:sp>
        <p:nvSpPr>
          <p:cNvPr id="4" name="3 - TextBox"/>
          <p:cNvSpPr txBox="1"/>
          <p:nvPr/>
        </p:nvSpPr>
        <p:spPr>
          <a:xfrm>
            <a:off x="971600" y="4149080"/>
            <a:ext cx="7056784" cy="1323439"/>
          </a:xfrm>
          <a:prstGeom prst="rect">
            <a:avLst/>
          </a:prstGeom>
          <a:ln>
            <a:no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l-GR" sz="2000" dirty="0"/>
              <a:t>Προσοχή μην συγχέετε τη μονάδα αλκοόλ με τη μερίδα σερβιρίσματος. Στη χώρα μας που κατά κανόνα οι μερίδες σερβιρίσματος είναι γενναιόδωρες ένα ποτό μπορεί να περιέχει περισσότερες από μια μονάδες αλκοόλ.</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normAutofit fontScale="90000"/>
          </a:bodyPr>
          <a:lstStyle/>
          <a:p>
            <a:pPr algn="ctr"/>
            <a:r>
              <a:rPr lang="el-GR" dirty="0"/>
              <a:t>Τι ε</a:t>
            </a:r>
            <a:r>
              <a:rPr lang="en-US" dirty="0" err="1"/>
              <a:t>i</a:t>
            </a:r>
            <a:r>
              <a:rPr lang="el-GR" dirty="0"/>
              <a:t>ναι ο </a:t>
            </a:r>
            <a:r>
              <a:rPr lang="el-GR" dirty="0" err="1"/>
              <a:t>δεικτησ</a:t>
            </a:r>
            <a:r>
              <a:rPr lang="el-GR" dirty="0"/>
              <a:t> </a:t>
            </a:r>
            <a:r>
              <a:rPr lang="en-US" dirty="0" err="1"/>
              <a:t>bac</a:t>
            </a:r>
            <a:r>
              <a:rPr lang="en-US" dirty="0"/>
              <a:t> </a:t>
            </a:r>
            <a:r>
              <a:rPr lang="el-GR" dirty="0"/>
              <a:t>και </a:t>
            </a:r>
            <a:r>
              <a:rPr lang="el-GR" dirty="0" err="1"/>
              <a:t>πωσ</a:t>
            </a:r>
            <a:r>
              <a:rPr lang="el-GR" dirty="0"/>
              <a:t> </a:t>
            </a:r>
            <a:r>
              <a:rPr lang="el-GR" dirty="0" err="1"/>
              <a:t>επηραζει</a:t>
            </a:r>
            <a:r>
              <a:rPr lang="el-GR" dirty="0"/>
              <a:t> την </a:t>
            </a:r>
            <a:r>
              <a:rPr lang="el-GR" dirty="0" err="1"/>
              <a:t>οδηγηση</a:t>
            </a:r>
            <a:endParaRPr lang="el-GR" dirty="0"/>
          </a:p>
        </p:txBody>
      </p:sp>
      <p:sp>
        <p:nvSpPr>
          <p:cNvPr id="3" name="2 - Θέση περιεχομένου"/>
          <p:cNvSpPr>
            <a:spLocks noGrp="1"/>
          </p:cNvSpPr>
          <p:nvPr>
            <p:ph sz="quarter" idx="1"/>
          </p:nvPr>
        </p:nvSpPr>
        <p:spPr>
          <a:xfrm>
            <a:off x="539552" y="764704"/>
            <a:ext cx="7467600" cy="5832648"/>
          </a:xfrm>
        </p:spPr>
        <p:txBody>
          <a:bodyPr>
            <a:normAutofit lnSpcReduction="10000"/>
          </a:bodyPr>
          <a:lstStyle/>
          <a:p>
            <a:pPr marL="0" indent="0" algn="just">
              <a:buNone/>
            </a:pPr>
            <a:r>
              <a:rPr lang="el-GR" sz="2000" dirty="0"/>
              <a:t>Ο δείκτης </a:t>
            </a:r>
            <a:r>
              <a:rPr lang="en-US" sz="2000" dirty="0"/>
              <a:t>BAC (blood alcohol concentration) </a:t>
            </a:r>
            <a:r>
              <a:rPr lang="el-GR" sz="2000" dirty="0"/>
              <a:t>εκφράζει τη συγκέντρωση του αλκοόλ στο αίμα μας. Το αλκοόλ είναι κατασταλτικό επηρεάζει τον τρόπο που ο εγκέφαλος επεξεργάζεται τις πληροφορίες και καθυστερεί τις αντιδράσεις. Πρακτικά μπορούν να παρατηρηθούν τα εξής</a:t>
            </a:r>
            <a:r>
              <a:rPr lang="en-US" sz="2000" dirty="0"/>
              <a:t>:</a:t>
            </a:r>
            <a:endParaRPr lang="el-GR" sz="2000" dirty="0"/>
          </a:p>
          <a:p>
            <a:pPr algn="just">
              <a:buFont typeface="Wingdings" pitchFamily="2" charset="2"/>
              <a:buChar char="Ø"/>
            </a:pPr>
            <a:r>
              <a:rPr lang="en-US" sz="2000" b="1" dirty="0"/>
              <a:t>BAC 0,02%: </a:t>
            </a:r>
            <a:r>
              <a:rPr lang="el-GR" sz="2000" dirty="0"/>
              <a:t>χαλάρωση, ελαφριά αύξηση της σωματικής θερμοκρασίας, μείωση κριτικής ικανότητας, εναλλαγές της διάθεσης, μείωση οπτικής ικανότητας, αδυναμία να εκτελέσουμε πολλαπλές δραστηριότητες.</a:t>
            </a:r>
          </a:p>
          <a:p>
            <a:pPr algn="just">
              <a:buFont typeface="Wingdings" pitchFamily="2" charset="2"/>
              <a:buChar char="Ø"/>
            </a:pPr>
            <a:r>
              <a:rPr lang="en-US" sz="2000" b="1" dirty="0"/>
              <a:t>BAC 0,0</a:t>
            </a:r>
            <a:r>
              <a:rPr lang="el-GR" sz="2000" b="1" dirty="0"/>
              <a:t>5</a:t>
            </a:r>
            <a:r>
              <a:rPr lang="en-US" sz="2000" b="1" dirty="0"/>
              <a:t>%:</a:t>
            </a:r>
            <a:r>
              <a:rPr lang="el-GR" sz="2000" b="1" dirty="0"/>
              <a:t> </a:t>
            </a:r>
            <a:r>
              <a:rPr lang="el-GR" sz="2000" dirty="0"/>
              <a:t>αυξημένη ελάττωση κρίσης, επικίνδυνη συμπεριφορά, έλλειψη συντονισμού, μειωμένη ικανότητα να αντιληφθούμε κινούμενα αντικείμενα, μείωση εγρήγορσης, ελάττωση των αναστολών, ελάττωση του ελέγχου των μυών, μειωμένος χρόνος αντίδρασης.</a:t>
            </a:r>
          </a:p>
          <a:p>
            <a:pPr algn="just">
              <a:buFont typeface="Wingdings" pitchFamily="2" charset="2"/>
              <a:buChar char="Ø"/>
            </a:pPr>
            <a:r>
              <a:rPr lang="en-US" sz="2000" b="1" dirty="0"/>
              <a:t>BAC 0,0</a:t>
            </a:r>
            <a:r>
              <a:rPr lang="el-GR" sz="2000" b="1" dirty="0"/>
              <a:t>8</a:t>
            </a:r>
            <a:r>
              <a:rPr lang="en-US" sz="2000" b="1" dirty="0"/>
              <a:t>%:</a:t>
            </a:r>
            <a:r>
              <a:rPr lang="el-GR" sz="2000" b="1" dirty="0"/>
              <a:t> </a:t>
            </a:r>
            <a:r>
              <a:rPr lang="el-GR" sz="2000" dirty="0"/>
              <a:t>ακόμα περισσότερη ελάττωση του συντονισμού στις κινήσεις και της κριτικής ικανότητας, μειωμένος αυτοέλεγχος, απώλεια της βραχυπρόθεσμης μνήμης, αδυναμία συγκέντρωσης, αδυναμία ελέγχου της ταχύτητας του οχήματος, αδυναμία να επεξεργαστούμε πληροφορίες.</a:t>
            </a:r>
          </a:p>
          <a:p>
            <a:pPr algn="just">
              <a:buFont typeface="Wingdings" pitchFamily="2" charset="2"/>
              <a:buChar char="Ø"/>
            </a:pPr>
            <a:endParaRPr lang="el-GR" sz="2000" dirty="0"/>
          </a:p>
          <a:p>
            <a:pPr algn="just">
              <a:buFont typeface="Wingdings" pitchFamily="2" charset="2"/>
              <a:buChar char="Ø"/>
            </a:pPr>
            <a:endParaRPr lang="el-GR" sz="2000" dirty="0"/>
          </a:p>
          <a:p>
            <a:pPr algn="just">
              <a:buFont typeface="Wingdings" pitchFamily="2" charset="2"/>
              <a:buChar char="Ø"/>
            </a:pPr>
            <a:endParaRPr lang="el-G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404664"/>
            <a:ext cx="144016" cy="5602634"/>
          </a:xfrm>
        </p:spPr>
        <p:txBody>
          <a:bodyPr>
            <a:normAutofit/>
          </a:bodyPr>
          <a:lstStyle/>
          <a:p>
            <a:endParaRPr lang="el-GR" sz="800" dirty="0"/>
          </a:p>
        </p:txBody>
      </p:sp>
      <p:sp>
        <p:nvSpPr>
          <p:cNvPr id="3" name="2 - Θέση περιεχομένου"/>
          <p:cNvSpPr>
            <a:spLocks noGrp="1"/>
          </p:cNvSpPr>
          <p:nvPr>
            <p:ph sz="quarter" idx="1"/>
          </p:nvPr>
        </p:nvSpPr>
        <p:spPr>
          <a:xfrm>
            <a:off x="683568" y="332656"/>
            <a:ext cx="7467600" cy="2736304"/>
          </a:xfrm>
        </p:spPr>
        <p:txBody>
          <a:bodyPr>
            <a:noAutofit/>
          </a:bodyPr>
          <a:lstStyle/>
          <a:p>
            <a:pPr algn="just">
              <a:buFont typeface="Wingdings" pitchFamily="2" charset="2"/>
              <a:buChar char="Ø"/>
            </a:pPr>
            <a:r>
              <a:rPr lang="en-US" sz="2000" b="1" dirty="0"/>
              <a:t>BAC 0,</a:t>
            </a:r>
            <a:r>
              <a:rPr lang="el-GR" sz="2000" b="1" dirty="0"/>
              <a:t>10</a:t>
            </a:r>
            <a:r>
              <a:rPr lang="en-US" sz="2000" b="1" dirty="0"/>
              <a:t>%:</a:t>
            </a:r>
            <a:r>
              <a:rPr lang="el-GR" sz="2000" b="1" dirty="0"/>
              <a:t> </a:t>
            </a:r>
            <a:r>
              <a:rPr lang="el-GR" sz="2000" dirty="0"/>
              <a:t>απώλεια συντονισμού, αισθητά μειωμένοι χρόνοι αντίδρασης, αδυναμία ελέγχου του οχήματος, αδυναμία να κρατήσουμε το όχημα σε μια λωρίδα και να φρενάρουμε έγκαιρα, μπερδεμένη ομιλία.</a:t>
            </a:r>
          </a:p>
          <a:p>
            <a:pPr algn="just">
              <a:buFont typeface="Wingdings" pitchFamily="2" charset="2"/>
              <a:buChar char="Ø"/>
            </a:pPr>
            <a:r>
              <a:rPr lang="en-US" sz="2000" b="1" dirty="0"/>
              <a:t>BAC 0,</a:t>
            </a:r>
            <a:r>
              <a:rPr lang="el-GR" sz="2000" b="1" dirty="0"/>
              <a:t>15</a:t>
            </a:r>
            <a:r>
              <a:rPr lang="en-US" sz="2000" b="1" dirty="0"/>
              <a:t>%:</a:t>
            </a:r>
            <a:r>
              <a:rPr lang="el-GR" sz="2000" b="1" dirty="0"/>
              <a:t> </a:t>
            </a:r>
            <a:r>
              <a:rPr lang="el-GR" sz="2000" dirty="0"/>
              <a:t>σημαντική απώλεια ισορροπίας, σχεδόν μηδενικός έλεγχος των κινήσεων, εμετός, αδυναμία να επεξεργαστούμε οπτικά και ακουστικά ερεθίσματα, σημαντική έλλειψη προσοχής στην οδήγηση.</a:t>
            </a:r>
            <a:endParaRPr lang="el-GR" sz="2000" b="1" dirty="0"/>
          </a:p>
          <a:p>
            <a:pPr algn="just">
              <a:buFont typeface="Wingdings" pitchFamily="2" charset="2"/>
              <a:buChar char="Ø"/>
            </a:pPr>
            <a:endParaRPr lang="el-GR" sz="2000" dirty="0"/>
          </a:p>
          <a:p>
            <a:pPr>
              <a:buNone/>
            </a:pPr>
            <a:endParaRPr lang="el-GR" dirty="0"/>
          </a:p>
        </p:txBody>
      </p:sp>
      <p:sp>
        <p:nvSpPr>
          <p:cNvPr id="4" name="3 - TextBox"/>
          <p:cNvSpPr txBox="1"/>
          <p:nvPr/>
        </p:nvSpPr>
        <p:spPr>
          <a:xfrm>
            <a:off x="1187624" y="3140968"/>
            <a:ext cx="6768752" cy="1631216"/>
          </a:xfrm>
          <a:prstGeom prst="rect">
            <a:avLst/>
          </a:prstGeom>
          <a:ln>
            <a:no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l-GR" sz="2000" u="sng" dirty="0"/>
              <a:t>Προσοχή</a:t>
            </a:r>
            <a:r>
              <a:rPr lang="en-US" sz="2000" dirty="0"/>
              <a:t>: </a:t>
            </a:r>
            <a:r>
              <a:rPr lang="el-GR" sz="2000" dirty="0"/>
              <a:t>όπως εξηγήσαμε και παραπάνω η ανοχή στο αλκοόλ εξαρτάται από πολλούς παράγοντες, άρα ακόμα και με ένα ποτό μπορεί να βρεθούμε με επικίνδυνα επίπεδα </a:t>
            </a:r>
            <a:r>
              <a:rPr lang="en-US" sz="2000" dirty="0"/>
              <a:t>BAC.</a:t>
            </a:r>
            <a:r>
              <a:rPr lang="el-GR" sz="2000" dirty="0"/>
              <a:t> Επομένως όταν πρόκειται να οδηγήσουμε δε πρέπει να πιούμε καθόλου!!!</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60648"/>
            <a:ext cx="7467600" cy="580926"/>
          </a:xfrm>
        </p:spPr>
        <p:txBody>
          <a:bodyPr/>
          <a:lstStyle/>
          <a:p>
            <a:pPr algn="ctr"/>
            <a:r>
              <a:rPr lang="el-GR" dirty="0"/>
              <a:t>Τι να </a:t>
            </a:r>
            <a:r>
              <a:rPr lang="el-GR" dirty="0" err="1"/>
              <a:t>πρεπει</a:t>
            </a:r>
            <a:r>
              <a:rPr lang="el-GR" dirty="0"/>
              <a:t> </a:t>
            </a:r>
            <a:r>
              <a:rPr lang="el-GR" dirty="0" err="1"/>
              <a:t>κανουμε</a:t>
            </a:r>
            <a:r>
              <a:rPr lang="el-GR" dirty="0"/>
              <a:t> αν </a:t>
            </a:r>
            <a:r>
              <a:rPr lang="el-GR" dirty="0" err="1"/>
              <a:t>πιουμε</a:t>
            </a:r>
            <a:r>
              <a:rPr lang="el-GR" dirty="0"/>
              <a:t> </a:t>
            </a:r>
            <a:r>
              <a:rPr lang="el-GR" dirty="0" err="1"/>
              <a:t>λιγο</a:t>
            </a:r>
            <a:r>
              <a:rPr lang="el-GR" dirty="0"/>
              <a:t> </a:t>
            </a:r>
            <a:r>
              <a:rPr lang="el-GR" dirty="0" err="1"/>
              <a:t>παραπανω</a:t>
            </a:r>
            <a:endParaRPr lang="el-GR" dirty="0"/>
          </a:p>
        </p:txBody>
      </p:sp>
      <p:sp>
        <p:nvSpPr>
          <p:cNvPr id="3" name="2 - Θέση περιεχομένου"/>
          <p:cNvSpPr>
            <a:spLocks noGrp="1"/>
          </p:cNvSpPr>
          <p:nvPr>
            <p:ph sz="quarter" idx="1"/>
          </p:nvPr>
        </p:nvSpPr>
        <p:spPr>
          <a:xfrm>
            <a:off x="539552" y="980728"/>
            <a:ext cx="7467600" cy="4320480"/>
          </a:xfrm>
        </p:spPr>
        <p:txBody>
          <a:bodyPr>
            <a:normAutofit lnSpcReduction="10000"/>
          </a:bodyPr>
          <a:lstStyle/>
          <a:p>
            <a:pPr algn="just">
              <a:buFont typeface="Wingdings" pitchFamily="2" charset="2"/>
              <a:buChar char="Ø"/>
            </a:pPr>
            <a:r>
              <a:rPr lang="el-GR" sz="2000" dirty="0"/>
              <a:t>Να ζητήσουμε από κάποιο φίλο/η που δεν έχει πιεί να μας πάει στο σπίτι.</a:t>
            </a:r>
          </a:p>
          <a:p>
            <a:pPr algn="just">
              <a:buFont typeface="Wingdings" pitchFamily="2" charset="2"/>
              <a:buChar char="Ø"/>
            </a:pPr>
            <a:r>
              <a:rPr lang="el-GR" sz="2000" dirty="0"/>
              <a:t>Να αφήσουμε το όχημά μας και να επιστρέψουμε σπίτι μας με ταξί.</a:t>
            </a:r>
          </a:p>
          <a:p>
            <a:pPr algn="just">
              <a:buFont typeface="Wingdings" pitchFamily="2" charset="2"/>
              <a:buChar char="Ø"/>
            </a:pPr>
            <a:r>
              <a:rPr lang="el-GR" sz="2000" dirty="0"/>
              <a:t>Αν είμαστε παρέα με το ίδιο όχημα να συμφωνήσουμε από την αρχή ποιος θα είναι ο οδηγός της παρέας. Αυτός εννοείται δεν θα πρέπει να πιεί καθόλου.</a:t>
            </a:r>
          </a:p>
          <a:p>
            <a:pPr algn="just">
              <a:buFont typeface="Wingdings" pitchFamily="2" charset="2"/>
              <a:buChar char="Ø"/>
            </a:pPr>
            <a:r>
              <a:rPr lang="el-GR" sz="2000" dirty="0"/>
              <a:t>Αν ο φίλος μας που οδηγεί έχει πιεί, μένουμε νηφάλιοι και στο τέλος της βραδιάς ζητάμε ευγενικά τα κλειδιά του οχήματος ώστε να επιστρέψουμε με ασφάλεια σπίτι μας.</a:t>
            </a:r>
          </a:p>
          <a:p>
            <a:pPr algn="just">
              <a:buFont typeface="Wingdings" pitchFamily="2" charset="2"/>
              <a:buChar char="Ø"/>
            </a:pPr>
            <a:r>
              <a:rPr lang="el-GR" sz="2000" dirty="0"/>
              <a:t>Αν θέλουμε να βγούμε και έχουμε σκοπό να πιούμε κάτι παραπάνω, ας μην οδηγήσουμε καθόλου. Μια κούρσα ταξί κοστίζει πολύ λιγότερο από ένα πρόστιμο, υλικές ζημιές, σωματικές βλάβες και φυσικά από τη ζωή τη δική μας ή των άλλων.</a:t>
            </a:r>
          </a:p>
        </p:txBody>
      </p:sp>
      <p:sp>
        <p:nvSpPr>
          <p:cNvPr id="4" name="3 - TextBox"/>
          <p:cNvSpPr txBox="1"/>
          <p:nvPr/>
        </p:nvSpPr>
        <p:spPr>
          <a:xfrm>
            <a:off x="611560" y="5589240"/>
            <a:ext cx="7873822" cy="461665"/>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l-GR" sz="2400" dirty="0"/>
              <a:t>ΝΑ ΘΥΜΑΣΤΕ ΠΑΝΤΑ</a:t>
            </a:r>
            <a:r>
              <a:rPr lang="en-US" sz="2400" dirty="0"/>
              <a:t>: </a:t>
            </a:r>
            <a:r>
              <a:rPr lang="el-GR" sz="2400" dirty="0"/>
              <a:t>ΠΟΤΟ ΚΑΙ ΟΔΗΓΗΣΗ ΔΕΝ ΠΑΝΕ ΜΑΖΙ!!!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a:t>Ηπιεσ</a:t>
            </a:r>
            <a:r>
              <a:rPr lang="el-GR" dirty="0"/>
              <a:t>? </a:t>
            </a:r>
            <a:r>
              <a:rPr lang="el-GR" dirty="0" err="1"/>
              <a:t>Διαλεξε</a:t>
            </a:r>
            <a:r>
              <a:rPr lang="el-GR" dirty="0"/>
              <a:t> </a:t>
            </a:r>
            <a:r>
              <a:rPr lang="el-GR" dirty="0" err="1"/>
              <a:t>ποιοσ</a:t>
            </a:r>
            <a:r>
              <a:rPr lang="el-GR" dirty="0"/>
              <a:t> θα σε </a:t>
            </a:r>
            <a:r>
              <a:rPr lang="el-GR" dirty="0" err="1"/>
              <a:t>παει</a:t>
            </a:r>
            <a:r>
              <a:rPr lang="el-GR" dirty="0"/>
              <a:t> </a:t>
            </a:r>
            <a:r>
              <a:rPr lang="el-GR" dirty="0" err="1"/>
              <a:t>σπιτι</a:t>
            </a:r>
            <a:endParaRPr lang="el-GR" dirty="0"/>
          </a:p>
        </p:txBody>
      </p:sp>
      <p:pic>
        <p:nvPicPr>
          <p:cNvPr id="4" name="3 - Θέση περιεχομένου" descr="drink-driving.jpg"/>
          <p:cNvPicPr>
            <a:picLocks noGrp="1" noChangeAspect="1"/>
          </p:cNvPicPr>
          <p:nvPr>
            <p:ph sz="quarter" idx="1"/>
          </p:nvPr>
        </p:nvPicPr>
        <p:blipFill>
          <a:blip r:embed="rId2" cstate="print"/>
          <a:stretch>
            <a:fillRect/>
          </a:stretch>
        </p:blipFill>
        <p:spPr>
          <a:xfrm>
            <a:off x="827584" y="1340768"/>
            <a:ext cx="7112088" cy="352839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7467600" cy="724942"/>
          </a:xfrm>
        </p:spPr>
        <p:txBody>
          <a:bodyPr/>
          <a:lstStyle/>
          <a:p>
            <a:pPr algn="ctr"/>
            <a:r>
              <a:rPr lang="el-GR" dirty="0" err="1"/>
              <a:t>Στατιστικα</a:t>
            </a:r>
            <a:r>
              <a:rPr lang="el-GR" dirty="0"/>
              <a:t> </a:t>
            </a:r>
            <a:r>
              <a:rPr lang="el-GR" dirty="0" err="1"/>
              <a:t>τροχαιων</a:t>
            </a:r>
            <a:r>
              <a:rPr lang="el-GR" dirty="0"/>
              <a:t> </a:t>
            </a:r>
            <a:r>
              <a:rPr lang="el-GR" dirty="0" err="1"/>
              <a:t>ατυχηματων</a:t>
            </a:r>
            <a:r>
              <a:rPr lang="el-GR" dirty="0"/>
              <a:t> στην </a:t>
            </a:r>
            <a:r>
              <a:rPr lang="el-GR" dirty="0" err="1"/>
              <a:t>ελλαδα</a:t>
            </a:r>
            <a:endParaRPr lang="el-GR" dirty="0"/>
          </a:p>
        </p:txBody>
      </p:sp>
      <p:sp>
        <p:nvSpPr>
          <p:cNvPr id="3" name="2 - Θέση περιεχομένου"/>
          <p:cNvSpPr>
            <a:spLocks noGrp="1"/>
          </p:cNvSpPr>
          <p:nvPr>
            <p:ph sz="quarter" idx="1"/>
          </p:nvPr>
        </p:nvSpPr>
        <p:spPr>
          <a:xfrm>
            <a:off x="611560" y="980728"/>
            <a:ext cx="7467600" cy="3096344"/>
          </a:xfrm>
        </p:spPr>
        <p:txBody>
          <a:bodyPr>
            <a:normAutofit lnSpcReduction="10000"/>
          </a:bodyPr>
          <a:lstStyle/>
          <a:p>
            <a:pPr algn="just">
              <a:buFont typeface="Wingdings" pitchFamily="2" charset="2"/>
              <a:buChar char="Ø"/>
            </a:pPr>
            <a:r>
              <a:rPr lang="el-GR" sz="2000" dirty="0"/>
              <a:t>Κάθε χρόνο χάνουν τη ζωή τους στην άσφαλτο 2500 οδηγοί επιβάτες και πεζοί και τραυματίζονται άλλοι 30.000.</a:t>
            </a:r>
          </a:p>
          <a:p>
            <a:pPr algn="just">
              <a:buFont typeface="Wingdings" pitchFamily="2" charset="2"/>
              <a:buChar char="Ø"/>
            </a:pPr>
            <a:r>
              <a:rPr lang="el-GR" sz="2000" dirty="0"/>
              <a:t>Από αυτούς 10.000 μένουν ανάπηροι.</a:t>
            </a:r>
          </a:p>
          <a:p>
            <a:pPr algn="just">
              <a:buFont typeface="Wingdings" pitchFamily="2" charset="2"/>
              <a:buChar char="Ø"/>
            </a:pPr>
            <a:r>
              <a:rPr lang="el-GR" sz="2000" dirty="0"/>
              <a:t>Τα τροχαία είναι η πρώτη αιτία θανάτου σε ηλικίες 18-35 ετών.</a:t>
            </a:r>
          </a:p>
          <a:p>
            <a:pPr algn="just">
              <a:buFont typeface="Wingdings" pitchFamily="2" charset="2"/>
              <a:buChar char="Ø"/>
            </a:pPr>
            <a:r>
              <a:rPr lang="el-GR" sz="2000" dirty="0"/>
              <a:t>Τα περισσότερα ατυχήματα συμβαίνουν μέσα σε πόλεις και με ταχύτητες μικρότερες των 50 </a:t>
            </a:r>
            <a:r>
              <a:rPr lang="el-GR" sz="2000" dirty="0" err="1"/>
              <a:t>χλμ</a:t>
            </a:r>
            <a:r>
              <a:rPr lang="el-GR" sz="2000" dirty="0"/>
              <a:t>/ώρα.</a:t>
            </a:r>
            <a:endParaRPr lang="en-US" sz="2000" dirty="0"/>
          </a:p>
          <a:p>
            <a:pPr algn="just">
              <a:buFont typeface="Wingdings" pitchFamily="2" charset="2"/>
              <a:buChar char="Ø"/>
            </a:pPr>
            <a:r>
              <a:rPr lang="el-GR" sz="2000" dirty="0"/>
              <a:t>Όλοι θα εμπλακούμε σε τροχαίο τουλάχιστον μια φορά είτε ως οδηγοί είτε ως επιβάτες.</a:t>
            </a:r>
          </a:p>
          <a:p>
            <a:pPr algn="just">
              <a:buFont typeface="Wingdings" pitchFamily="2" charset="2"/>
              <a:buChar char="Ø"/>
            </a:pPr>
            <a:r>
              <a:rPr lang="el-GR" sz="2000" dirty="0"/>
              <a:t>Η χώρα μας είναι η πρώτη σε τροχαία σε όλη την Ευρώπη.</a:t>
            </a:r>
          </a:p>
          <a:p>
            <a:pPr algn="just">
              <a:buFont typeface="Wingdings" pitchFamily="2" charset="2"/>
              <a:buChar char="Ø"/>
            </a:pPr>
            <a:endParaRPr lang="el-GR" sz="2000" dirty="0"/>
          </a:p>
          <a:p>
            <a:pPr algn="just">
              <a:buNone/>
            </a:pPr>
            <a:endParaRPr lang="el-GR" sz="2000" dirty="0"/>
          </a:p>
          <a:p>
            <a:pPr>
              <a:buNone/>
            </a:pPr>
            <a:endParaRPr lang="el-GR" dirty="0"/>
          </a:p>
        </p:txBody>
      </p:sp>
      <p:sp>
        <p:nvSpPr>
          <p:cNvPr id="4" name="3 - TextBox"/>
          <p:cNvSpPr txBox="1"/>
          <p:nvPr/>
        </p:nvSpPr>
        <p:spPr>
          <a:xfrm>
            <a:off x="683568" y="4437112"/>
            <a:ext cx="7776864" cy="707886"/>
          </a:xfrm>
          <a:prstGeom prst="rect">
            <a:avLst/>
          </a:prstGeom>
          <a:ln/>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a:r>
              <a:rPr lang="el-GR" sz="2000" dirty="0"/>
              <a:t>Κάθε χρόνο ο πληθυσμός μιας μικρής πόλης εξαφανίζεται εξαιτίας των τροχαίων. Τα νούμερα αυτά ισοδυναμούν με πόλεμο!!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467600" cy="652934"/>
          </a:xfrm>
        </p:spPr>
        <p:txBody>
          <a:bodyPr/>
          <a:lstStyle/>
          <a:p>
            <a:pPr algn="ctr"/>
            <a:r>
              <a:rPr lang="el-GR" dirty="0" err="1"/>
              <a:t>Αιτιεσ</a:t>
            </a:r>
            <a:r>
              <a:rPr lang="el-GR" dirty="0"/>
              <a:t> </a:t>
            </a:r>
            <a:r>
              <a:rPr lang="el-GR" dirty="0" err="1"/>
              <a:t>τροχαιων</a:t>
            </a:r>
            <a:r>
              <a:rPr lang="el-GR" dirty="0"/>
              <a:t> </a:t>
            </a:r>
            <a:r>
              <a:rPr lang="el-GR" dirty="0" err="1"/>
              <a:t>ατυχηματων</a:t>
            </a:r>
            <a:endParaRPr lang="el-GR" dirty="0"/>
          </a:p>
        </p:txBody>
      </p:sp>
      <p:sp>
        <p:nvSpPr>
          <p:cNvPr id="3" name="2 - Θέση περιεχομένου"/>
          <p:cNvSpPr>
            <a:spLocks noGrp="1"/>
          </p:cNvSpPr>
          <p:nvPr>
            <p:ph sz="quarter" idx="1"/>
          </p:nvPr>
        </p:nvSpPr>
        <p:spPr>
          <a:xfrm>
            <a:off x="611560" y="620688"/>
            <a:ext cx="7467600" cy="4968552"/>
          </a:xfrm>
        </p:spPr>
        <p:txBody>
          <a:bodyPr>
            <a:normAutofit fontScale="92500" lnSpcReduction="20000"/>
          </a:bodyPr>
          <a:lstStyle/>
          <a:p>
            <a:pPr>
              <a:buFont typeface="Wingdings" pitchFamily="2" charset="2"/>
              <a:buChar char="Ø"/>
            </a:pPr>
            <a:r>
              <a:rPr lang="el-GR" sz="2000" dirty="0"/>
              <a:t>Υπερβολική ταχύτητα</a:t>
            </a:r>
          </a:p>
          <a:p>
            <a:pPr>
              <a:buFont typeface="Wingdings" pitchFamily="2" charset="2"/>
              <a:buChar char="Ø"/>
            </a:pPr>
            <a:r>
              <a:rPr lang="el-GR" sz="2000" dirty="0"/>
              <a:t>Ριψοκίνδυνη συμπεριφορά</a:t>
            </a:r>
          </a:p>
          <a:p>
            <a:pPr>
              <a:buFont typeface="Wingdings" pitchFamily="2" charset="2"/>
              <a:buChar char="Ø"/>
            </a:pPr>
            <a:r>
              <a:rPr lang="el-GR" sz="2000" dirty="0"/>
              <a:t>Παραβίαση κόκκινου σηματοδότη</a:t>
            </a:r>
          </a:p>
          <a:p>
            <a:pPr>
              <a:buFont typeface="Wingdings" pitchFamily="2" charset="2"/>
              <a:buChar char="Ø"/>
            </a:pPr>
            <a:r>
              <a:rPr lang="el-GR" sz="2000" dirty="0"/>
              <a:t>Παραβίαση </a:t>
            </a:r>
            <a:r>
              <a:rPr lang="en-US" sz="2000" dirty="0"/>
              <a:t>stop</a:t>
            </a:r>
          </a:p>
          <a:p>
            <a:pPr>
              <a:buFont typeface="Wingdings" pitchFamily="2" charset="2"/>
              <a:buChar char="Ø"/>
            </a:pPr>
            <a:r>
              <a:rPr lang="el-GR" sz="2000" dirty="0"/>
              <a:t>Παραβίαση διπλής διαχωριστικής</a:t>
            </a:r>
          </a:p>
          <a:p>
            <a:pPr>
              <a:buFont typeface="Wingdings" pitchFamily="2" charset="2"/>
              <a:buChar char="Ø"/>
            </a:pPr>
            <a:r>
              <a:rPr lang="el-GR" sz="2000" dirty="0"/>
              <a:t>Κίνηση σε μονόδρομο</a:t>
            </a:r>
          </a:p>
          <a:p>
            <a:pPr>
              <a:buFont typeface="Wingdings" pitchFamily="2" charset="2"/>
              <a:buChar char="Ø"/>
            </a:pPr>
            <a:r>
              <a:rPr lang="el-GR" sz="2000" dirty="0"/>
              <a:t>Οδήγηση υπό την επήρεια αλκοόλ &amp; ναρκωτικών ουσιών</a:t>
            </a:r>
          </a:p>
          <a:p>
            <a:pPr>
              <a:buFont typeface="Wingdings" pitchFamily="2" charset="2"/>
              <a:buChar char="Ø"/>
            </a:pPr>
            <a:r>
              <a:rPr lang="el-GR" sz="2000" dirty="0"/>
              <a:t>Χρήση κινητού</a:t>
            </a:r>
          </a:p>
          <a:p>
            <a:pPr>
              <a:buFont typeface="Wingdings" pitchFamily="2" charset="2"/>
              <a:buChar char="Ø"/>
            </a:pPr>
            <a:r>
              <a:rPr lang="el-GR" sz="2000" dirty="0"/>
              <a:t>Μη χρήση ζώνης ασφαλείας</a:t>
            </a:r>
          </a:p>
          <a:p>
            <a:pPr>
              <a:buFont typeface="Wingdings" pitchFamily="2" charset="2"/>
              <a:buChar char="Ø"/>
            </a:pPr>
            <a:r>
              <a:rPr lang="el-GR" sz="2000" dirty="0"/>
              <a:t>Μη χρήση προστατευτικού κράνους</a:t>
            </a:r>
          </a:p>
          <a:p>
            <a:pPr>
              <a:buFont typeface="Wingdings" pitchFamily="2" charset="2"/>
              <a:buChar char="Ø"/>
            </a:pPr>
            <a:r>
              <a:rPr lang="el-GR" sz="2000" dirty="0"/>
              <a:t>Κόπωση</a:t>
            </a:r>
          </a:p>
          <a:p>
            <a:pPr>
              <a:buFont typeface="Wingdings" pitchFamily="2" charset="2"/>
              <a:buChar char="Ø"/>
            </a:pPr>
            <a:r>
              <a:rPr lang="el-GR" sz="2000" dirty="0"/>
              <a:t>Έλλειψη εμπειρίας</a:t>
            </a:r>
          </a:p>
          <a:p>
            <a:pPr>
              <a:buFont typeface="Wingdings" pitchFamily="2" charset="2"/>
              <a:buChar char="Ø"/>
            </a:pPr>
            <a:r>
              <a:rPr lang="el-GR" sz="2000" dirty="0" err="1"/>
              <a:t>Κακοσυντηρημένα</a:t>
            </a:r>
            <a:r>
              <a:rPr lang="el-GR" sz="2000" dirty="0"/>
              <a:t> οχήματα</a:t>
            </a:r>
          </a:p>
          <a:p>
            <a:pPr>
              <a:buFont typeface="Wingdings" pitchFamily="2" charset="2"/>
              <a:buChar char="Ø"/>
            </a:pPr>
            <a:r>
              <a:rPr lang="el-GR" sz="2000" dirty="0"/>
              <a:t>Κακοτεχνίες δρόμων</a:t>
            </a:r>
          </a:p>
          <a:p>
            <a:pPr>
              <a:buFont typeface="Wingdings" pitchFamily="2" charset="2"/>
              <a:buChar char="Ø"/>
            </a:pPr>
            <a:r>
              <a:rPr lang="el-GR" sz="2000" dirty="0"/>
              <a:t>Ελλιπής φωτισμός</a:t>
            </a:r>
          </a:p>
          <a:p>
            <a:pPr>
              <a:buFont typeface="Wingdings" pitchFamily="2" charset="2"/>
              <a:buChar char="Ø"/>
            </a:pPr>
            <a:r>
              <a:rPr lang="el-GR" sz="2000" dirty="0"/>
              <a:t>Καιρικές συνθήκες</a:t>
            </a:r>
          </a:p>
          <a:p>
            <a:pPr>
              <a:buFont typeface="Wingdings" pitchFamily="2" charset="2"/>
              <a:buChar char="Ø"/>
            </a:pPr>
            <a:endParaRPr lang="el-GR" sz="2000" dirty="0"/>
          </a:p>
          <a:p>
            <a:pPr>
              <a:buNone/>
            </a:pPr>
            <a:endParaRPr lang="el-GR" sz="2000" dirty="0"/>
          </a:p>
          <a:p>
            <a:pPr>
              <a:buFont typeface="Wingdings" pitchFamily="2" charset="2"/>
              <a:buChar char="Ø"/>
            </a:pPr>
            <a:endParaRPr lang="el-GR" sz="2000" dirty="0"/>
          </a:p>
          <a:p>
            <a:pPr>
              <a:buFont typeface="Wingdings" pitchFamily="2" charset="2"/>
              <a:buChar char="Ø"/>
            </a:pPr>
            <a:endParaRPr lang="el-GR" sz="2000" dirty="0"/>
          </a:p>
        </p:txBody>
      </p:sp>
      <p:sp>
        <p:nvSpPr>
          <p:cNvPr id="4" name="3 - TextBox"/>
          <p:cNvSpPr txBox="1"/>
          <p:nvPr/>
        </p:nvSpPr>
        <p:spPr>
          <a:xfrm>
            <a:off x="827584" y="5733256"/>
            <a:ext cx="7056784" cy="707886"/>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l-GR" sz="2000" dirty="0"/>
              <a:t>Η συντριπτική πλειοψηφία των παραπάνω αιτιών έχει ένα κοινό</a:t>
            </a:r>
            <a:r>
              <a:rPr lang="en-US" sz="2000" dirty="0"/>
              <a:t>: </a:t>
            </a:r>
            <a:r>
              <a:rPr lang="el-GR" sz="2000" dirty="0"/>
              <a:t>ΤΟΝ ΑΝΘΡΩΠΟ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7467600" cy="580926"/>
          </a:xfrm>
        </p:spPr>
        <p:txBody>
          <a:bodyPr/>
          <a:lstStyle/>
          <a:p>
            <a:pPr algn="ctr"/>
            <a:r>
              <a:rPr lang="el-GR" dirty="0"/>
              <a:t>Η </a:t>
            </a:r>
            <a:r>
              <a:rPr lang="el-GR" dirty="0" err="1"/>
              <a:t>υπερβολικη</a:t>
            </a:r>
            <a:r>
              <a:rPr lang="el-GR" dirty="0"/>
              <a:t> </a:t>
            </a:r>
            <a:r>
              <a:rPr lang="el-GR" dirty="0" err="1"/>
              <a:t>ταχυτητα</a:t>
            </a:r>
            <a:endParaRPr lang="el-GR" dirty="0"/>
          </a:p>
        </p:txBody>
      </p:sp>
      <p:sp>
        <p:nvSpPr>
          <p:cNvPr id="3" name="2 - Θέση περιεχομένου"/>
          <p:cNvSpPr>
            <a:spLocks noGrp="1"/>
          </p:cNvSpPr>
          <p:nvPr>
            <p:ph sz="quarter" idx="1"/>
          </p:nvPr>
        </p:nvSpPr>
        <p:spPr>
          <a:xfrm>
            <a:off x="611560" y="692696"/>
            <a:ext cx="7467600" cy="2808312"/>
          </a:xfrm>
        </p:spPr>
        <p:txBody>
          <a:bodyPr>
            <a:normAutofit/>
          </a:bodyPr>
          <a:lstStyle/>
          <a:p>
            <a:pPr marL="0" indent="0" algn="just">
              <a:buNone/>
            </a:pPr>
            <a:r>
              <a:rPr lang="el-GR" sz="2000" dirty="0"/>
              <a:t>Ας υποθέσουμε ότι οδηγούμε ένα αυτοκίνητο με 50 </a:t>
            </a:r>
            <a:r>
              <a:rPr lang="el-GR" sz="2000" dirty="0" err="1"/>
              <a:t>χλμ</a:t>
            </a:r>
            <a:r>
              <a:rPr lang="el-GR" sz="2000" dirty="0"/>
              <a:t>/ώρα. Ξαφνικά πετάγεται μπροστά μας ένα παιδί.  Τι θα συμβεί</a:t>
            </a:r>
            <a:r>
              <a:rPr lang="en-US" sz="2000" dirty="0"/>
              <a:t>:</a:t>
            </a:r>
          </a:p>
          <a:p>
            <a:pPr marL="252000" indent="-252000" algn="just">
              <a:buFont typeface="Wingdings" pitchFamily="2" charset="2"/>
              <a:buChar char="Ø"/>
            </a:pPr>
            <a:r>
              <a:rPr lang="el-GR" sz="2000" dirty="0"/>
              <a:t>Με 50 </a:t>
            </a:r>
            <a:r>
              <a:rPr lang="el-GR" sz="2000" dirty="0" err="1"/>
              <a:t>χλμ</a:t>
            </a:r>
            <a:r>
              <a:rPr lang="el-GR" sz="2000" dirty="0"/>
              <a:t>/ώρα καλύπτουμε απόσταση 14 μέτρων/δευτερόλεπτο.</a:t>
            </a:r>
            <a:endParaRPr lang="en-US" sz="2000" dirty="0"/>
          </a:p>
          <a:p>
            <a:pPr marL="252000" indent="-252000" algn="just">
              <a:buFont typeface="Wingdings" pitchFamily="2" charset="2"/>
              <a:buChar char="Ø"/>
            </a:pPr>
            <a:r>
              <a:rPr lang="el-GR" sz="2000" dirty="0"/>
              <a:t>Ένας μέσος οδηγός έχει χρόνο αντίδρασης 2 δευτερόλεπτα. (ενδεικτικά αναφέρουμε ότι ο </a:t>
            </a:r>
            <a:r>
              <a:rPr lang="en-US" sz="2000" dirty="0"/>
              <a:t>Schumacher</a:t>
            </a:r>
            <a:r>
              <a:rPr lang="el-GR" sz="2000" dirty="0"/>
              <a:t> έχει χρόνο αντίδρασης 0,8 δευτερόλεπτα). Άρα θα έχουμε διανύσει 2χ14=28 μέτρα.</a:t>
            </a:r>
          </a:p>
          <a:p>
            <a:pPr marL="252000" indent="-252000" algn="just">
              <a:buFont typeface="Wingdings" pitchFamily="2" charset="2"/>
              <a:buChar char="Ø"/>
            </a:pPr>
            <a:r>
              <a:rPr lang="el-GR" sz="2000" dirty="0"/>
              <a:t>Ένα αυτοκίνητο για να ακινητοποιηθεί από τα 50 </a:t>
            </a:r>
            <a:r>
              <a:rPr lang="el-GR" sz="2000" dirty="0" err="1"/>
              <a:t>χλμ</a:t>
            </a:r>
            <a:r>
              <a:rPr lang="el-GR" sz="2000" dirty="0"/>
              <a:t>/ώρα χρειάζεται 12 μέτρα.</a:t>
            </a:r>
          </a:p>
          <a:p>
            <a:pPr marL="252000" indent="-252000">
              <a:buNone/>
            </a:pPr>
            <a:endParaRPr lang="en-US" sz="2000" dirty="0"/>
          </a:p>
          <a:p>
            <a:pPr marL="252000" indent="-252000">
              <a:buFont typeface="Wingdings" pitchFamily="2" charset="2"/>
              <a:buChar char="Ø"/>
            </a:pPr>
            <a:endParaRPr lang="el-GR" sz="2000" dirty="0"/>
          </a:p>
        </p:txBody>
      </p:sp>
      <p:sp>
        <p:nvSpPr>
          <p:cNvPr id="4" name="3 - TextBox"/>
          <p:cNvSpPr txBox="1"/>
          <p:nvPr/>
        </p:nvSpPr>
        <p:spPr>
          <a:xfrm>
            <a:off x="1187624" y="3861048"/>
            <a:ext cx="6552727" cy="707886"/>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a:r>
              <a:rPr lang="el-GR" sz="2000" dirty="0"/>
              <a:t>Άρα από τη στιγμή που θα δούμε το παιδί μπροστά μας θα σταματήσουμε μετά από 28+12=40 μέτρα!!</a:t>
            </a:r>
          </a:p>
        </p:txBody>
      </p:sp>
      <p:sp>
        <p:nvSpPr>
          <p:cNvPr id="5" name="4 - TextBox"/>
          <p:cNvSpPr txBox="1"/>
          <p:nvPr/>
        </p:nvSpPr>
        <p:spPr>
          <a:xfrm>
            <a:off x="1043608" y="5013176"/>
            <a:ext cx="6912768" cy="132343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l-GR" sz="2000" u="sng" dirty="0"/>
              <a:t>Θέμα συζήτησης</a:t>
            </a:r>
            <a:r>
              <a:rPr lang="en-US" sz="2000" dirty="0"/>
              <a:t>: </a:t>
            </a:r>
            <a:r>
              <a:rPr lang="el-GR" sz="2000" dirty="0"/>
              <a:t>το νόμιμο όριο ταχύτητας σε κατοικημένες περιοχές είναι 50χλμ/ώρα. </a:t>
            </a:r>
          </a:p>
          <a:p>
            <a:pPr algn="just"/>
            <a:r>
              <a:rPr lang="el-GR" sz="2000" dirty="0"/>
              <a:t>Πιστεύετε ότι είναι ασφαλές να κινούμαστε με αυτή την ταχύτητα μέσα στις πόλεις?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83568" y="188640"/>
            <a:ext cx="7467600" cy="580926"/>
          </a:xfrm>
        </p:spPr>
        <p:txBody>
          <a:bodyPr/>
          <a:lstStyle/>
          <a:p>
            <a:pPr algn="ctr"/>
            <a:r>
              <a:rPr lang="el-GR" dirty="0"/>
              <a:t>Η </a:t>
            </a:r>
            <a:r>
              <a:rPr lang="el-GR" dirty="0" err="1"/>
              <a:t>υπερβολικη</a:t>
            </a:r>
            <a:r>
              <a:rPr lang="el-GR" dirty="0"/>
              <a:t> </a:t>
            </a:r>
            <a:r>
              <a:rPr lang="el-GR" dirty="0" err="1"/>
              <a:t>ταχυτητα</a:t>
            </a:r>
            <a:endParaRPr lang="el-GR" dirty="0"/>
          </a:p>
        </p:txBody>
      </p:sp>
      <p:sp>
        <p:nvSpPr>
          <p:cNvPr id="5" name="4 - Θέση περιεχομένου"/>
          <p:cNvSpPr>
            <a:spLocks noGrp="1"/>
          </p:cNvSpPr>
          <p:nvPr>
            <p:ph sz="quarter" idx="1"/>
          </p:nvPr>
        </p:nvSpPr>
        <p:spPr>
          <a:xfrm>
            <a:off x="467544" y="764704"/>
            <a:ext cx="7920880" cy="2592288"/>
          </a:xfrm>
        </p:spPr>
        <p:txBody>
          <a:bodyPr>
            <a:normAutofit/>
          </a:bodyPr>
          <a:lstStyle/>
          <a:p>
            <a:pPr marL="0" indent="0" algn="just">
              <a:buNone/>
            </a:pPr>
            <a:r>
              <a:rPr lang="el-GR" sz="2000" dirty="0"/>
              <a:t>Όταν συγκρουόμαστε με όχημα από το αντίθετο ρεύμα κυκλοφορίας η ταχύτητα της σύγκρουσης ισούται με το άθροισμα της ταχύτητας και των δύο οχημάτων. </a:t>
            </a:r>
          </a:p>
          <a:p>
            <a:pPr marL="0" indent="0" algn="just">
              <a:buNone/>
            </a:pPr>
            <a:r>
              <a:rPr lang="el-GR" sz="2000" dirty="0"/>
              <a:t>Δηλαδή αν οδηγούμε με 100 </a:t>
            </a:r>
            <a:r>
              <a:rPr lang="el-GR" sz="2000" dirty="0" err="1"/>
              <a:t>χλμ</a:t>
            </a:r>
            <a:r>
              <a:rPr lang="el-GR" sz="2000" dirty="0"/>
              <a:t>/ώρα και περάσουμε στο αντίθετο ρεύμα και συγκρουστούμε με άλλο αυτοκίνητο που πηγαίνει με την ίδια ταχύτητα τότε η ταχύτητα της σύγκρουσης θα είναι </a:t>
            </a:r>
            <a:r>
              <a:rPr lang="el-GR" sz="2000" b="1" dirty="0"/>
              <a:t>100+100=200 </a:t>
            </a:r>
            <a:r>
              <a:rPr lang="el-GR" sz="2000" b="1" dirty="0" err="1"/>
              <a:t>χλμ</a:t>
            </a:r>
            <a:r>
              <a:rPr lang="el-GR" sz="2000" b="1" dirty="0"/>
              <a:t>/ώρα!!</a:t>
            </a:r>
          </a:p>
        </p:txBody>
      </p:sp>
      <p:pic>
        <p:nvPicPr>
          <p:cNvPr id="10" name="9 - Θέση περιεχομένου" descr="1526345551.jpg"/>
          <p:cNvPicPr>
            <a:picLocks noGrp="1" noChangeAspect="1"/>
          </p:cNvPicPr>
          <p:nvPr>
            <p:ph sz="quarter" idx="2"/>
          </p:nvPr>
        </p:nvPicPr>
        <p:blipFill>
          <a:blip r:embed="rId3" cstate="print"/>
          <a:stretch>
            <a:fillRect/>
          </a:stretch>
        </p:blipFill>
        <p:spPr>
          <a:xfrm>
            <a:off x="2123728" y="3717032"/>
            <a:ext cx="4248472" cy="239033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lstStyle/>
          <a:p>
            <a:pPr algn="ctr"/>
            <a:r>
              <a:rPr lang="el-GR" dirty="0" err="1"/>
              <a:t>Γιατι</a:t>
            </a:r>
            <a:r>
              <a:rPr lang="el-GR" dirty="0"/>
              <a:t> οι </a:t>
            </a:r>
            <a:r>
              <a:rPr lang="el-GR" dirty="0" err="1"/>
              <a:t>νεοι</a:t>
            </a:r>
            <a:r>
              <a:rPr lang="el-GR" dirty="0"/>
              <a:t> </a:t>
            </a:r>
            <a:r>
              <a:rPr lang="el-GR" dirty="0" err="1"/>
              <a:t>ειναι</a:t>
            </a:r>
            <a:r>
              <a:rPr lang="el-GR" dirty="0"/>
              <a:t> </a:t>
            </a:r>
            <a:r>
              <a:rPr lang="el-GR" dirty="0" err="1"/>
              <a:t>ριψοκινδυνοι</a:t>
            </a:r>
            <a:endParaRPr lang="el-GR" dirty="0"/>
          </a:p>
        </p:txBody>
      </p:sp>
      <p:sp>
        <p:nvSpPr>
          <p:cNvPr id="3" name="2 - Θέση περιεχομένου"/>
          <p:cNvSpPr>
            <a:spLocks noGrp="1"/>
          </p:cNvSpPr>
          <p:nvPr>
            <p:ph sz="quarter" idx="1"/>
          </p:nvPr>
        </p:nvSpPr>
        <p:spPr>
          <a:xfrm>
            <a:off x="539552" y="764704"/>
            <a:ext cx="7467600" cy="2592288"/>
          </a:xfrm>
        </p:spPr>
        <p:txBody>
          <a:bodyPr>
            <a:normAutofit/>
          </a:bodyPr>
          <a:lstStyle/>
          <a:p>
            <a:pPr>
              <a:buFont typeface="Wingdings" pitchFamily="2" charset="2"/>
              <a:buChar char="Ø"/>
            </a:pPr>
            <a:r>
              <a:rPr lang="el-GR" sz="2000" dirty="0"/>
              <a:t>Υποτιμούν τον κίνδυνο</a:t>
            </a:r>
          </a:p>
          <a:p>
            <a:pPr>
              <a:buFont typeface="Wingdings" pitchFamily="2" charset="2"/>
              <a:buChar char="Ø"/>
            </a:pPr>
            <a:r>
              <a:rPr lang="el-GR" sz="2000" dirty="0"/>
              <a:t>Πιστεύουν ότι είναι οι καλύτεροι οδηγοί</a:t>
            </a:r>
          </a:p>
          <a:p>
            <a:pPr>
              <a:buFont typeface="Wingdings" pitchFamily="2" charset="2"/>
              <a:buChar char="Ø"/>
            </a:pPr>
            <a:r>
              <a:rPr lang="el-GR" sz="2000" dirty="0"/>
              <a:t>Θέλουν να κάνουν επίδειξη</a:t>
            </a:r>
          </a:p>
          <a:p>
            <a:pPr>
              <a:buFont typeface="Wingdings" pitchFamily="2" charset="2"/>
              <a:buChar char="Ø"/>
            </a:pPr>
            <a:r>
              <a:rPr lang="el-GR" sz="2000" dirty="0"/>
              <a:t>Πιστεύουν ότι το κακό δεν θα συμβεί σε αυτούς</a:t>
            </a:r>
          </a:p>
          <a:p>
            <a:pPr>
              <a:buFont typeface="Wingdings" pitchFamily="2" charset="2"/>
              <a:buChar char="Ø"/>
            </a:pPr>
            <a:r>
              <a:rPr lang="el-GR" sz="2000" dirty="0"/>
              <a:t>Δεν έχουν την απαιτούμενη εμπειρία</a:t>
            </a:r>
          </a:p>
          <a:p>
            <a:pPr>
              <a:buFont typeface="Wingdings" pitchFamily="2" charset="2"/>
              <a:buChar char="Ø"/>
            </a:pPr>
            <a:r>
              <a:rPr lang="el-GR" sz="2000" dirty="0"/>
              <a:t>Δεν έχουν οδική παιδεία</a:t>
            </a:r>
          </a:p>
        </p:txBody>
      </p:sp>
      <p:sp>
        <p:nvSpPr>
          <p:cNvPr id="4" name="3 - TextBox"/>
          <p:cNvSpPr txBox="1"/>
          <p:nvPr/>
        </p:nvSpPr>
        <p:spPr>
          <a:xfrm>
            <a:off x="971600" y="3429000"/>
            <a:ext cx="7056784" cy="224676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u="sng" dirty="0"/>
              <a:t>Θέμα για συζήτηση</a:t>
            </a:r>
            <a:r>
              <a:rPr lang="en-US" sz="2000" dirty="0"/>
              <a:t>: </a:t>
            </a:r>
            <a:r>
              <a:rPr lang="el-GR" sz="2000" dirty="0"/>
              <a:t>Ο Γιάννης παίρνει το αμάξι του πατέρα του και πάει βόλτα με το κορίτσι του την Δέσποινα. Ο Γιάννης θέλοντας να εντυπωσιάσει τη Δέσποινα οδηγεί γρήγορα και επικίνδυνα κάνοντας </a:t>
            </a:r>
            <a:r>
              <a:rPr lang="el-GR" sz="2000" dirty="0" err="1"/>
              <a:t>παντιλίκια</a:t>
            </a:r>
            <a:r>
              <a:rPr lang="el-GR" sz="2000" dirty="0"/>
              <a:t> τραβώντας χειρόφρενο κτλ.. Η Δέσποινα καμαρώνει που το αγόρι της είναι καλός οδηγός</a:t>
            </a:r>
            <a:r>
              <a:rPr lang="en-US" sz="2000" dirty="0"/>
              <a:t> </a:t>
            </a:r>
            <a:r>
              <a:rPr lang="el-GR" sz="2000" dirty="0"/>
              <a:t>και εκθειάζει το Γιάννη στις φίλες της. </a:t>
            </a:r>
          </a:p>
          <a:p>
            <a:pPr algn="just"/>
            <a:r>
              <a:rPr lang="el-GR" sz="2000" dirty="0"/>
              <a:t>Τι λάθη εντοπίζετε στη συμπεριφορά και των δύο νέων?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a:t>Η </a:t>
            </a:r>
            <a:r>
              <a:rPr lang="el-GR" dirty="0" err="1"/>
              <a:t>ζωνη</a:t>
            </a:r>
            <a:r>
              <a:rPr lang="el-GR" dirty="0"/>
              <a:t> </a:t>
            </a:r>
            <a:r>
              <a:rPr lang="el-GR" dirty="0" err="1"/>
              <a:t>ασφαλειασ</a:t>
            </a:r>
            <a:endParaRPr lang="el-GR" dirty="0"/>
          </a:p>
        </p:txBody>
      </p:sp>
      <p:sp>
        <p:nvSpPr>
          <p:cNvPr id="3" name="2 - Θέση περιεχομένου"/>
          <p:cNvSpPr>
            <a:spLocks noGrp="1"/>
          </p:cNvSpPr>
          <p:nvPr>
            <p:ph sz="quarter" idx="1"/>
          </p:nvPr>
        </p:nvSpPr>
        <p:spPr>
          <a:xfrm>
            <a:off x="611560" y="764704"/>
            <a:ext cx="7467600" cy="3312368"/>
          </a:xfrm>
        </p:spPr>
        <p:txBody>
          <a:bodyPr>
            <a:normAutofit/>
          </a:bodyPr>
          <a:lstStyle/>
          <a:p>
            <a:pPr algn="just">
              <a:buFont typeface="Wingdings" pitchFamily="2" charset="2"/>
              <a:buChar char="Ø"/>
            </a:pPr>
            <a:r>
              <a:rPr lang="el-GR" sz="2000" dirty="0"/>
              <a:t>Μια πολύ συνηθισμένη παράβαση του </a:t>
            </a:r>
            <a:r>
              <a:rPr lang="el-GR" sz="2000" dirty="0" err="1"/>
              <a:t>κ.ο.κ</a:t>
            </a:r>
            <a:r>
              <a:rPr lang="el-GR" sz="2000" dirty="0"/>
              <a:t> είναι η μη χρήση ζώνης ασφαλείας.</a:t>
            </a:r>
          </a:p>
          <a:p>
            <a:pPr algn="just">
              <a:buFont typeface="Wingdings" pitchFamily="2" charset="2"/>
              <a:buChar char="Ø"/>
            </a:pPr>
            <a:r>
              <a:rPr lang="el-GR" sz="2000" dirty="0"/>
              <a:t>Ένας πολύ σημαντικός αριθμός ατυχημάτων θα μπορούσε να προληφθεί αν οι επιβάτες των αυτοκινήτων φορούσαν τη ζώνη τους.</a:t>
            </a:r>
          </a:p>
          <a:p>
            <a:pPr algn="just">
              <a:buFont typeface="Wingdings" pitchFamily="2" charset="2"/>
              <a:buChar char="Ø"/>
            </a:pPr>
            <a:r>
              <a:rPr lang="el-GR" sz="2000" dirty="0"/>
              <a:t>Ο αερόσακος είναι ένα πολύ σημαντικό εξάρτημα ασφαλείας αλλά χωρίς ζώνη ασφαλείας είναι άχρηστος.</a:t>
            </a:r>
          </a:p>
          <a:p>
            <a:pPr algn="just">
              <a:buFont typeface="Wingdings" pitchFamily="2" charset="2"/>
              <a:buChar char="Ø"/>
            </a:pPr>
            <a:r>
              <a:rPr lang="el-GR" sz="2000" dirty="0"/>
              <a:t>Μια σύγκρουση με 30 </a:t>
            </a:r>
            <a:r>
              <a:rPr lang="el-GR" sz="2000" dirty="0" err="1"/>
              <a:t>χλμ</a:t>
            </a:r>
            <a:r>
              <a:rPr lang="el-GR" sz="2000" dirty="0"/>
              <a:t>/ώρα μπορεί να αποβεί θανατηφόρα αν δεν φοράμε ζώνη ασφαλείας.</a:t>
            </a:r>
          </a:p>
        </p:txBody>
      </p:sp>
      <p:sp>
        <p:nvSpPr>
          <p:cNvPr id="4" name="3 - TextBox"/>
          <p:cNvSpPr txBox="1"/>
          <p:nvPr/>
        </p:nvSpPr>
        <p:spPr>
          <a:xfrm>
            <a:off x="1115616" y="4149080"/>
            <a:ext cx="6768752" cy="1323439"/>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a:r>
              <a:rPr lang="el-GR" sz="2000" dirty="0"/>
              <a:t>Ένας άνθρωπος που ζυγίζει 70 κιλά αν προσκρούσει σε ένα εμπόδιο με</a:t>
            </a:r>
            <a:r>
              <a:rPr lang="en-US" sz="2000" dirty="0"/>
              <a:t> </a:t>
            </a:r>
            <a:r>
              <a:rPr lang="el-GR" sz="2000" dirty="0"/>
              <a:t>ταχύτητα 30 </a:t>
            </a:r>
            <a:r>
              <a:rPr lang="el-GR" sz="2000" dirty="0" err="1"/>
              <a:t>χλμ</a:t>
            </a:r>
            <a:r>
              <a:rPr lang="el-GR" sz="2000" dirty="0"/>
              <a:t> τότε δέχεται δύναμη 70χ30=2.100 κιλών. Αυτό ισοδυναμεί με πτώση από τον τρίτο όροφο ή με το να μας πατήσει ένα μικρό φορτηγό!!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467600" cy="580926"/>
          </a:xfrm>
        </p:spPr>
        <p:txBody>
          <a:bodyPr/>
          <a:lstStyle/>
          <a:p>
            <a:pPr algn="ctr"/>
            <a:r>
              <a:rPr lang="el-GR" dirty="0"/>
              <a:t>Η </a:t>
            </a:r>
            <a:r>
              <a:rPr lang="el-GR" dirty="0" err="1"/>
              <a:t>ζωνη</a:t>
            </a:r>
            <a:r>
              <a:rPr lang="el-GR" dirty="0"/>
              <a:t> </a:t>
            </a:r>
            <a:r>
              <a:rPr lang="el-GR" dirty="0" err="1"/>
              <a:t>ασφαλειασ</a:t>
            </a:r>
            <a:endParaRPr lang="el-GR" dirty="0"/>
          </a:p>
        </p:txBody>
      </p:sp>
      <p:sp>
        <p:nvSpPr>
          <p:cNvPr id="3" name="2 - Θέση περιεχομένου"/>
          <p:cNvSpPr>
            <a:spLocks noGrp="1"/>
          </p:cNvSpPr>
          <p:nvPr>
            <p:ph sz="quarter" idx="1"/>
          </p:nvPr>
        </p:nvSpPr>
        <p:spPr>
          <a:xfrm>
            <a:off x="611560" y="548680"/>
            <a:ext cx="7467600" cy="3888432"/>
          </a:xfrm>
        </p:spPr>
        <p:txBody>
          <a:bodyPr>
            <a:normAutofit lnSpcReduction="10000"/>
          </a:bodyPr>
          <a:lstStyle/>
          <a:p>
            <a:pPr algn="just">
              <a:buFont typeface="Wingdings" pitchFamily="2" charset="2"/>
              <a:buChar char="Ø"/>
            </a:pPr>
            <a:r>
              <a:rPr lang="el-GR" sz="2000" dirty="0"/>
              <a:t>Οι ζώνες ασφαλείας συγκρατούν τα σώματα των επιβατών στη θέση τους ώστε να μη χτυπήσουν το κεφάλι τους στο παρμπρίζ και το ταμπλό του αυτοκινήτου ή ακόμα χειρότερα να μην πεταχτούν έξω από το όχημα σε περίπτωση σύγκρουσης.</a:t>
            </a:r>
          </a:p>
          <a:p>
            <a:pPr algn="just">
              <a:buFont typeface="Wingdings" pitchFamily="2" charset="2"/>
              <a:buChar char="Ø"/>
            </a:pPr>
            <a:r>
              <a:rPr lang="el-GR" sz="2000" dirty="0"/>
              <a:t>Ο οδηγός που φοράει ζώνη ασφαλείας θα ελέγξει καλύτερα το αυτοκίνητο σε περίπτωση απότομου ελιγμού.</a:t>
            </a:r>
          </a:p>
          <a:p>
            <a:pPr algn="just">
              <a:buFont typeface="Wingdings" pitchFamily="2" charset="2"/>
              <a:buChar char="Ø"/>
            </a:pPr>
            <a:r>
              <a:rPr lang="el-GR" sz="2000" dirty="0"/>
              <a:t>Οι ζώνες ασφαλείας είναι σχεδιασμένες να συγκρατούν τα σώματα των ενήλικων επιβατών. Τα μικρά παιδιά κάθονται στο ειδικό </a:t>
            </a:r>
            <a:r>
              <a:rPr lang="el-GR" sz="2000" dirty="0" err="1"/>
              <a:t>καθισματάκι</a:t>
            </a:r>
            <a:r>
              <a:rPr lang="el-GR" sz="2000" dirty="0"/>
              <a:t> και ΠΑΝΤΑ στο πίσω κάθισμα του αυτοκινήτου. ΠΟΤΕ στο εμπρός κάθισμα ΠΟΤΕ στην αγκαλιά της μητέρας.</a:t>
            </a:r>
          </a:p>
          <a:p>
            <a:pPr algn="just">
              <a:buFont typeface="Wingdings" pitchFamily="2" charset="2"/>
              <a:buChar char="Ø"/>
            </a:pPr>
            <a:r>
              <a:rPr lang="el-GR" sz="2000" dirty="0"/>
              <a:t>Οι ζώνες είναι απαραίτητες και για τους επιβάτες του πίσω καθίσματος.</a:t>
            </a:r>
          </a:p>
          <a:p>
            <a:pPr algn="just">
              <a:buFont typeface="Wingdings" pitchFamily="2" charset="2"/>
              <a:buChar char="Ø"/>
            </a:pPr>
            <a:endParaRPr lang="el-GR" sz="2000" dirty="0"/>
          </a:p>
        </p:txBody>
      </p:sp>
      <p:pic>
        <p:nvPicPr>
          <p:cNvPr id="6" name="5 - Εικόνα" descr="2-10.jpg"/>
          <p:cNvPicPr>
            <a:picLocks noChangeAspect="1"/>
          </p:cNvPicPr>
          <p:nvPr/>
        </p:nvPicPr>
        <p:blipFill>
          <a:blip r:embed="rId3" cstate="print"/>
          <a:stretch>
            <a:fillRect/>
          </a:stretch>
        </p:blipFill>
        <p:spPr>
          <a:xfrm>
            <a:off x="2771800" y="4509120"/>
            <a:ext cx="3975348" cy="198767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a:t>Οδηγηση</a:t>
            </a:r>
            <a:r>
              <a:rPr lang="el-GR" dirty="0"/>
              <a:t> &amp; </a:t>
            </a:r>
            <a:r>
              <a:rPr lang="el-GR" dirty="0" err="1"/>
              <a:t>κινητο</a:t>
            </a:r>
            <a:r>
              <a:rPr lang="el-GR" dirty="0"/>
              <a:t> </a:t>
            </a:r>
            <a:r>
              <a:rPr lang="el-GR" dirty="0" err="1"/>
              <a:t>τηλεφωνο</a:t>
            </a:r>
            <a:endParaRPr lang="el-GR" dirty="0"/>
          </a:p>
        </p:txBody>
      </p:sp>
      <p:sp>
        <p:nvSpPr>
          <p:cNvPr id="3" name="2 - Θέση περιεχομένου"/>
          <p:cNvSpPr>
            <a:spLocks noGrp="1"/>
          </p:cNvSpPr>
          <p:nvPr>
            <p:ph sz="quarter" idx="1"/>
          </p:nvPr>
        </p:nvSpPr>
        <p:spPr>
          <a:xfrm>
            <a:off x="611560" y="764704"/>
            <a:ext cx="7467600" cy="3528392"/>
          </a:xfrm>
        </p:spPr>
        <p:txBody>
          <a:bodyPr>
            <a:normAutofit/>
          </a:bodyPr>
          <a:lstStyle/>
          <a:p>
            <a:pPr algn="just">
              <a:buFont typeface="Wingdings" pitchFamily="2" charset="2"/>
              <a:buChar char="Ø"/>
            </a:pPr>
            <a:r>
              <a:rPr lang="el-GR" sz="2000" dirty="0"/>
              <a:t>Μια από τις συχνότερες και πλέον επικίνδυνες παραβάσεις είναι η χρήση κινητού κατά τη διάρκεια της οδήγησης.</a:t>
            </a:r>
          </a:p>
          <a:p>
            <a:pPr algn="just">
              <a:buFont typeface="Wingdings" pitchFamily="2" charset="2"/>
              <a:buChar char="Ø"/>
            </a:pPr>
            <a:r>
              <a:rPr lang="el-GR" sz="2000" dirty="0"/>
              <a:t>Ένα στα τέσσερα δυστυχήματα οφείλεται στη χρήση κινητού.</a:t>
            </a:r>
          </a:p>
          <a:p>
            <a:pPr algn="just">
              <a:buFont typeface="Wingdings" pitchFamily="2" charset="2"/>
              <a:buChar char="Ø"/>
            </a:pPr>
            <a:r>
              <a:rPr lang="el-GR" sz="2000" dirty="0"/>
              <a:t>Οι οδηγοί που χρησιμοποιούν το τηλέφωνό τους κατά τη διάρκεια της οδήγησης έχουν 4 φορές μεγαλύτερες πιθανότητες να εμπλακούν σε ατύχημα.</a:t>
            </a:r>
          </a:p>
          <a:p>
            <a:pPr algn="just">
              <a:buFont typeface="Wingdings" pitchFamily="2" charset="2"/>
              <a:buChar char="Ø"/>
            </a:pPr>
            <a:r>
              <a:rPr lang="el-GR" sz="2000" dirty="0"/>
              <a:t>Το πρόβλημα στην χώρα μας είναι τόσο μεγάλο που το περασμένο έτος σε μία μόνο ημέρα η τροχαία στην Αττική βεβαίωσε 259 κλήσεις για χρήση κινητού!!</a:t>
            </a:r>
          </a:p>
        </p:txBody>
      </p:sp>
      <p:pic>
        <p:nvPicPr>
          <p:cNvPr id="4" name="3 - Εικόνα" descr="driving-with-a-cellphone.jpg"/>
          <p:cNvPicPr>
            <a:picLocks noChangeAspect="1"/>
          </p:cNvPicPr>
          <p:nvPr/>
        </p:nvPicPr>
        <p:blipFill>
          <a:blip r:embed="rId2" cstate="print"/>
          <a:stretch>
            <a:fillRect/>
          </a:stretch>
        </p:blipFill>
        <p:spPr>
          <a:xfrm>
            <a:off x="2771800" y="4149080"/>
            <a:ext cx="3456519" cy="230290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1389</TotalTime>
  <Words>1702</Words>
  <Application>Microsoft Office PowerPoint</Application>
  <PresentationFormat>Προβολή στην οθόνη (4:3)</PresentationFormat>
  <Paragraphs>130</Paragraphs>
  <Slides>18</Slides>
  <Notes>8</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Calibri</vt:lpstr>
      <vt:lpstr>Wingdings</vt:lpstr>
      <vt:lpstr>Wingdings 2</vt:lpstr>
      <vt:lpstr>Προεξοχή</vt:lpstr>
      <vt:lpstr>Τροχαια ατυχηματα</vt:lpstr>
      <vt:lpstr>Στατιστικα τροχαιων ατυχηματων στην ελλαδα</vt:lpstr>
      <vt:lpstr>Αιτιεσ τροχαιων ατυχηματων</vt:lpstr>
      <vt:lpstr>Η υπερβολικη ταχυτητα</vt:lpstr>
      <vt:lpstr>Η υπερβολικη ταχυτητα</vt:lpstr>
      <vt:lpstr>Γιατι οι νεοι ειναι ριψοκινδυνοι</vt:lpstr>
      <vt:lpstr>Η ζωνη ασφαλειασ</vt:lpstr>
      <vt:lpstr>Η ζωνη ασφαλειασ</vt:lpstr>
      <vt:lpstr>Οδηγηση &amp; κινητο τηλεφωνο</vt:lpstr>
      <vt:lpstr>Οδηγηση &amp; κινητο τηλεφωνο</vt:lpstr>
      <vt:lpstr>Οδηγηση υπο την επηρεια αλκοολ</vt:lpstr>
      <vt:lpstr>Πωσ υπολογιζονται τα επιπεδα αλκοολ στον οργανισμο και τι προβλεπει ο κ.ο.κ</vt:lpstr>
      <vt:lpstr>Ποσο μπορω να πιω για να παραμεινω εντοσ των νομιμων οριων?</vt:lpstr>
      <vt:lpstr>Τι ειναι μοναδα αλκοολ</vt:lpstr>
      <vt:lpstr>Τι εiναι ο δεικτησ bac και πωσ επηραζει την οδηγηση</vt:lpstr>
      <vt:lpstr>Παρουσίαση του PowerPoint</vt:lpstr>
      <vt:lpstr>Τι να πρεπει κανουμε αν πιουμε λιγο παραπανω</vt:lpstr>
      <vt:lpstr>Ηπιεσ? Διαλεξε ποιοσ θα σε παει σπιτι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Τροχαια ατυχηματα</dc:title>
  <dc:creator>Vaggelis</dc:creator>
  <cp:lastModifiedBy>User 1 Epal Peramatos</cp:lastModifiedBy>
  <cp:revision>133</cp:revision>
  <dcterms:created xsi:type="dcterms:W3CDTF">2019-09-28T12:43:53Z</dcterms:created>
  <dcterms:modified xsi:type="dcterms:W3CDTF">2021-02-24T07:34:49Z</dcterms:modified>
</cp:coreProperties>
</file>