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0" r:id="rId9"/>
    <p:sldId id="261" r:id="rId10"/>
    <p:sldId id="266" r:id="rId11"/>
    <p:sldId id="262" r:id="rId12"/>
    <p:sldId id="267" r:id="rId13"/>
    <p:sldId id="268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B9C7C5-77A3-4D3D-B994-577CAF38F53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35A8931-17A2-4631-848E-C22E20CCEBCD}">
      <dgm:prSet phldrT="[Κείμενο]" custT="1"/>
      <dgm:spPr/>
      <dgm:t>
        <a:bodyPr/>
        <a:lstStyle/>
        <a:p>
          <a:r>
            <a:rPr lang="el-GR" sz="2400" dirty="0"/>
            <a:t>Άνοδος βιοτικού επιπέδου</a:t>
          </a:r>
        </a:p>
      </dgm:t>
    </dgm:pt>
    <dgm:pt modelId="{42AFF87C-C903-4FD6-834B-9BC3E6F5164A}" type="parTrans" cxnId="{FA2DBA51-3C06-42B8-BC2D-DE9AF2FF1E01}">
      <dgm:prSet/>
      <dgm:spPr/>
      <dgm:t>
        <a:bodyPr/>
        <a:lstStyle/>
        <a:p>
          <a:endParaRPr lang="el-GR" sz="2400"/>
        </a:p>
      </dgm:t>
    </dgm:pt>
    <dgm:pt modelId="{355E420B-8FCA-4F38-BC02-23AE42563E68}" type="sibTrans" cxnId="{FA2DBA51-3C06-42B8-BC2D-DE9AF2FF1E01}">
      <dgm:prSet/>
      <dgm:spPr/>
      <dgm:t>
        <a:bodyPr/>
        <a:lstStyle/>
        <a:p>
          <a:endParaRPr lang="el-GR" sz="2400"/>
        </a:p>
      </dgm:t>
    </dgm:pt>
    <dgm:pt modelId="{9E9D5810-243E-449F-B013-DB832C634B44}">
      <dgm:prSet phldrT="[Κείμενο]" custT="1"/>
      <dgm:spPr/>
      <dgm:t>
        <a:bodyPr/>
        <a:lstStyle/>
        <a:p>
          <a:r>
            <a:rPr lang="el-GR" sz="2400" dirty="0"/>
            <a:t>Αύξηση ετήσιας κατά κεφαλήν κατανάλωσης νερού  </a:t>
          </a:r>
        </a:p>
      </dgm:t>
    </dgm:pt>
    <dgm:pt modelId="{8AEC0559-7212-4374-8456-2862388A5635}" type="parTrans" cxnId="{168A8486-9EC3-4914-8160-A62240CF3A7D}">
      <dgm:prSet/>
      <dgm:spPr/>
      <dgm:t>
        <a:bodyPr/>
        <a:lstStyle/>
        <a:p>
          <a:endParaRPr lang="el-GR" sz="2400"/>
        </a:p>
      </dgm:t>
    </dgm:pt>
    <dgm:pt modelId="{825A5AE7-A7A5-4507-8957-64D8C108C7EC}" type="sibTrans" cxnId="{168A8486-9EC3-4914-8160-A62240CF3A7D}">
      <dgm:prSet/>
      <dgm:spPr/>
      <dgm:t>
        <a:bodyPr/>
        <a:lstStyle/>
        <a:p>
          <a:endParaRPr lang="el-GR" sz="2400"/>
        </a:p>
      </dgm:t>
    </dgm:pt>
    <dgm:pt modelId="{618DF84D-BCA9-47C0-9A48-893E5BAB8222}">
      <dgm:prSet phldrT="[Κείμενο]" custT="1"/>
      <dgm:spPr/>
      <dgm:t>
        <a:bodyPr/>
        <a:lstStyle/>
        <a:p>
          <a:r>
            <a:rPr lang="el-GR" sz="2400" dirty="0"/>
            <a:t>Στο μέλλον οι ανάγκες θα αυξηθούν</a:t>
          </a:r>
        </a:p>
      </dgm:t>
    </dgm:pt>
    <dgm:pt modelId="{9CA98366-B8E5-4014-9A6C-D08A5A6B6458}" type="parTrans" cxnId="{434F9E50-9B52-4BC4-8B93-DE5C408CB73B}">
      <dgm:prSet/>
      <dgm:spPr/>
      <dgm:t>
        <a:bodyPr/>
        <a:lstStyle/>
        <a:p>
          <a:endParaRPr lang="el-GR" sz="2400"/>
        </a:p>
      </dgm:t>
    </dgm:pt>
    <dgm:pt modelId="{C156705B-32C1-4BA0-9A6D-DBA88D450879}" type="sibTrans" cxnId="{434F9E50-9B52-4BC4-8B93-DE5C408CB73B}">
      <dgm:prSet/>
      <dgm:spPr/>
      <dgm:t>
        <a:bodyPr/>
        <a:lstStyle/>
        <a:p>
          <a:endParaRPr lang="el-GR" sz="2400"/>
        </a:p>
      </dgm:t>
    </dgm:pt>
    <dgm:pt modelId="{E76ECDB2-9F54-482E-881A-4C2B90FF5FA8}" type="pres">
      <dgm:prSet presAssocID="{CAB9C7C5-77A3-4D3D-B994-577CAF38F53D}" presName="Name0" presStyleCnt="0">
        <dgm:presLayoutVars>
          <dgm:dir/>
          <dgm:animLvl val="lvl"/>
          <dgm:resizeHandles val="exact"/>
        </dgm:presLayoutVars>
      </dgm:prSet>
      <dgm:spPr/>
    </dgm:pt>
    <dgm:pt modelId="{B1BED301-D83F-41A9-BEF8-C87B7B0BA4B8}" type="pres">
      <dgm:prSet presAssocID="{135A8931-17A2-4631-848E-C22E20CCEBC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D619275-CF50-48F2-98F8-90B55CA7A8B4}" type="pres">
      <dgm:prSet presAssocID="{355E420B-8FCA-4F38-BC02-23AE42563E68}" presName="parTxOnlySpace" presStyleCnt="0"/>
      <dgm:spPr/>
    </dgm:pt>
    <dgm:pt modelId="{DBE35C0E-9461-4CF3-A775-8B061B1212E6}" type="pres">
      <dgm:prSet presAssocID="{9E9D5810-243E-449F-B013-DB832C634B44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0C4CB4A-F54B-48BA-A441-E2DBB40C046C}" type="pres">
      <dgm:prSet presAssocID="{825A5AE7-A7A5-4507-8957-64D8C108C7EC}" presName="parTxOnlySpace" presStyleCnt="0"/>
      <dgm:spPr/>
    </dgm:pt>
    <dgm:pt modelId="{D565A1D7-B73A-4174-9C6C-6CF3D71B0A97}" type="pres">
      <dgm:prSet presAssocID="{618DF84D-BCA9-47C0-9A48-893E5BAB8222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1B3C852C-2888-4E36-9D36-16C1BB4B6523}" type="presOf" srcId="{CAB9C7C5-77A3-4D3D-B994-577CAF38F53D}" destId="{E76ECDB2-9F54-482E-881A-4C2B90FF5FA8}" srcOrd="0" destOrd="0" presId="urn:microsoft.com/office/officeart/2005/8/layout/chevron1"/>
    <dgm:cxn modelId="{4884A15C-2404-49E7-A390-E55ED46E1673}" type="presOf" srcId="{9E9D5810-243E-449F-B013-DB832C634B44}" destId="{DBE35C0E-9461-4CF3-A775-8B061B1212E6}" srcOrd="0" destOrd="0" presId="urn:microsoft.com/office/officeart/2005/8/layout/chevron1"/>
    <dgm:cxn modelId="{93080444-A05B-43DB-817E-A30F351FCACC}" type="presOf" srcId="{135A8931-17A2-4631-848E-C22E20CCEBCD}" destId="{B1BED301-D83F-41A9-BEF8-C87B7B0BA4B8}" srcOrd="0" destOrd="0" presId="urn:microsoft.com/office/officeart/2005/8/layout/chevron1"/>
    <dgm:cxn modelId="{434F9E50-9B52-4BC4-8B93-DE5C408CB73B}" srcId="{CAB9C7C5-77A3-4D3D-B994-577CAF38F53D}" destId="{618DF84D-BCA9-47C0-9A48-893E5BAB8222}" srcOrd="2" destOrd="0" parTransId="{9CA98366-B8E5-4014-9A6C-D08A5A6B6458}" sibTransId="{C156705B-32C1-4BA0-9A6D-DBA88D450879}"/>
    <dgm:cxn modelId="{FA2DBA51-3C06-42B8-BC2D-DE9AF2FF1E01}" srcId="{CAB9C7C5-77A3-4D3D-B994-577CAF38F53D}" destId="{135A8931-17A2-4631-848E-C22E20CCEBCD}" srcOrd="0" destOrd="0" parTransId="{42AFF87C-C903-4FD6-834B-9BC3E6F5164A}" sibTransId="{355E420B-8FCA-4F38-BC02-23AE42563E68}"/>
    <dgm:cxn modelId="{168A8486-9EC3-4914-8160-A62240CF3A7D}" srcId="{CAB9C7C5-77A3-4D3D-B994-577CAF38F53D}" destId="{9E9D5810-243E-449F-B013-DB832C634B44}" srcOrd="1" destOrd="0" parTransId="{8AEC0559-7212-4374-8456-2862388A5635}" sibTransId="{825A5AE7-A7A5-4507-8957-64D8C108C7EC}"/>
    <dgm:cxn modelId="{30606FFB-A1E3-48BA-9B9D-183E3EDD3B23}" type="presOf" srcId="{618DF84D-BCA9-47C0-9A48-893E5BAB8222}" destId="{D565A1D7-B73A-4174-9C6C-6CF3D71B0A97}" srcOrd="0" destOrd="0" presId="urn:microsoft.com/office/officeart/2005/8/layout/chevron1"/>
    <dgm:cxn modelId="{035D9068-541A-4111-8808-8698ADA8F799}" type="presParOf" srcId="{E76ECDB2-9F54-482E-881A-4C2B90FF5FA8}" destId="{B1BED301-D83F-41A9-BEF8-C87B7B0BA4B8}" srcOrd="0" destOrd="0" presId="urn:microsoft.com/office/officeart/2005/8/layout/chevron1"/>
    <dgm:cxn modelId="{01A67980-E9FE-4814-BDC9-AD03D30434AB}" type="presParOf" srcId="{E76ECDB2-9F54-482E-881A-4C2B90FF5FA8}" destId="{5D619275-CF50-48F2-98F8-90B55CA7A8B4}" srcOrd="1" destOrd="0" presId="urn:microsoft.com/office/officeart/2005/8/layout/chevron1"/>
    <dgm:cxn modelId="{06F2754B-9F20-4F71-9169-6C834DBA38AE}" type="presParOf" srcId="{E76ECDB2-9F54-482E-881A-4C2B90FF5FA8}" destId="{DBE35C0E-9461-4CF3-A775-8B061B1212E6}" srcOrd="2" destOrd="0" presId="urn:microsoft.com/office/officeart/2005/8/layout/chevron1"/>
    <dgm:cxn modelId="{FA10415B-69CE-4042-B0B1-83044B739BB7}" type="presParOf" srcId="{E76ECDB2-9F54-482E-881A-4C2B90FF5FA8}" destId="{B0C4CB4A-F54B-48BA-A441-E2DBB40C046C}" srcOrd="3" destOrd="0" presId="urn:microsoft.com/office/officeart/2005/8/layout/chevron1"/>
    <dgm:cxn modelId="{9096F080-882A-4E41-A601-B1D6FBE89491}" type="presParOf" srcId="{E76ECDB2-9F54-482E-881A-4C2B90FF5FA8}" destId="{D565A1D7-B73A-4174-9C6C-6CF3D71B0A9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BED301-D83F-41A9-BEF8-C87B7B0BA4B8}">
      <dsp:nvSpPr>
        <dsp:cNvPr id="0" name=""/>
        <dsp:cNvSpPr/>
      </dsp:nvSpPr>
      <dsp:spPr>
        <a:xfrm>
          <a:off x="3210" y="756452"/>
          <a:ext cx="3911564" cy="15646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Άνοδος βιοτικού επιπέδου</a:t>
          </a:r>
        </a:p>
      </dsp:txBody>
      <dsp:txXfrm>
        <a:off x="785523" y="756452"/>
        <a:ext cx="2346939" cy="1564625"/>
      </dsp:txXfrm>
    </dsp:sp>
    <dsp:sp modelId="{DBE35C0E-9461-4CF3-A775-8B061B1212E6}">
      <dsp:nvSpPr>
        <dsp:cNvPr id="0" name=""/>
        <dsp:cNvSpPr/>
      </dsp:nvSpPr>
      <dsp:spPr>
        <a:xfrm>
          <a:off x="3523618" y="756452"/>
          <a:ext cx="3911564" cy="15646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Αύξηση ετήσιας κατά κεφαλήν κατανάλωσης νερού  </a:t>
          </a:r>
        </a:p>
      </dsp:txBody>
      <dsp:txXfrm>
        <a:off x="4305931" y="756452"/>
        <a:ext cx="2346939" cy="1564625"/>
      </dsp:txXfrm>
    </dsp:sp>
    <dsp:sp modelId="{D565A1D7-B73A-4174-9C6C-6CF3D71B0A97}">
      <dsp:nvSpPr>
        <dsp:cNvPr id="0" name=""/>
        <dsp:cNvSpPr/>
      </dsp:nvSpPr>
      <dsp:spPr>
        <a:xfrm>
          <a:off x="7044026" y="756452"/>
          <a:ext cx="3911564" cy="156462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Στο μέλλον οι ανάγκες θα αυξηθούν</a:t>
          </a:r>
        </a:p>
      </dsp:txBody>
      <dsp:txXfrm>
        <a:off x="7826339" y="756452"/>
        <a:ext cx="2346939" cy="1564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AF114-4ECC-477A-8624-2B2393ACAC5D}" type="datetimeFigureOut">
              <a:rPr lang="el-GR" smtClean="0"/>
              <a:t>6/2/2024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53713-C904-4388-8E58-8F34146BD58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5819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E66893-8C9E-9FD9-5FB2-A28332358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8FF147A-7FD4-1F86-8628-C9A69BC5F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699059-1288-88D7-D509-026D99AAF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DE9A6-63A6-498D-8EC0-52EEB0B631C6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2C53247-DEE2-4218-2AEE-D1DA49C91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9E7E47-7809-6EDF-93A0-4469BB79C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76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CC0A33-C26B-8ED8-5CF1-B9B274CB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EEB6EA7-E5FF-C240-00A2-770150001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270C7FF-3901-4315-D547-6DF06841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D34D9-2739-44AC-BF53-8464C7A30F9B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7B09914-E634-0C1B-B654-AA72ECCDE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D2221D7-BCF0-1E8B-0880-5510DA511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884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CA9687C-8FD5-A2C2-565E-5B87A5B68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BED3EC0-CF47-F2E8-67DF-69E3356D6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6AE9317-5F9E-27DC-6240-51E702D3B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1B9BD-EF26-40A2-8633-F7791BC3EFD9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CFEA572-2BD4-FED1-29C7-72D5C54F5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88363A2-3D41-C093-3D05-83BBD3DF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2576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76F6F0-C5A6-73BC-7880-3766227C1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F34977-CE06-48E4-A042-5C9DAED33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07FEDD-ED2C-6699-1233-F812F578D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AA3F-15F5-454E-A1DA-AA3029199A5B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C45A3A-683A-234D-4166-8F26C46A1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AC5091-B4B7-0778-1EDC-9D908F591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334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92B258-CAC1-DC33-F1E5-EEFFCFE99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43EBAE-59EF-D0CC-B480-EB0E6233A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1C239E-A6F3-5C27-FC5A-623C23C0C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997D-6A9A-4C9F-BC53-0709319382B2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12925F-F125-C7F4-35C4-A5E217A57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4F3B13B-8628-DCD7-A066-F1CA2420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335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62335C-6FF8-1D64-2307-DCAF8FDE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F48420-6CA5-624C-5A6A-D548F7E1E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952F06-6BAA-C5D5-04FE-B46A1AC29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D2077D0-5238-420F-D820-D104EA0FF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ADDA4-6C78-419E-B17D-105593945110}" type="datetime1">
              <a:rPr lang="el-GR" smtClean="0"/>
              <a:t>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7971123-7C59-FB33-AEE7-0C6AC9EE6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F1BA8A-5286-2A57-CC47-F171EE7E5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2641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AE92DC-1FB1-9EE7-B62C-3A496A5C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7EC23AD-4FEE-90E3-0A09-CDAA86119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ACD1E82-4666-C61C-8618-4555B3BF94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11A2324-0EEF-04E0-F84C-4F35AEF779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C60F3706-FBC0-6F0A-4665-698F8015E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9603C9FC-3408-902A-9C57-6C712E1F0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E34-9D9A-4C0C-A3FF-8F09F05A746E}" type="datetime1">
              <a:rPr lang="el-GR" smtClean="0"/>
              <a:t>6/2/2024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D1A3527-177B-4B2F-4671-1D334F64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8CD1BD6-2834-E473-3334-9CE59B84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925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602D68-9CF1-01C8-CD7E-7CA58FCE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4055F0E-9EB5-4F02-EC14-9BC68A213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8663-95FC-41FE-9EF1-09B7E23D47BA}" type="datetime1">
              <a:rPr lang="el-GR" smtClean="0"/>
              <a:t>6/2/2024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A8C6C27-91AE-EAD0-53A3-3756644A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08CFB3A0-EE04-B1EA-BAB2-C38144C4F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38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6F54B9E-0BA2-0059-0ED6-3A743DA32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630D3-1348-4586-B24E-6FC45683EFD9}" type="datetime1">
              <a:rPr lang="el-GR" smtClean="0"/>
              <a:t>6/2/2024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BE2BB2E-9ADB-BEA5-5F4D-28C639B1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9B5A67A-22DE-CC00-3C80-022395855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172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C9C539-0C60-75AD-8702-55AFD070A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4D0497-9BC6-A175-0FEA-2AD1EAD28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73B17D5-5A9C-420D-30EC-13DE6616F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28F653D-8AAC-F054-A3C2-74E81009B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117A-A56F-4529-84D0-B47081FEA1B4}" type="datetime1">
              <a:rPr lang="el-GR" smtClean="0"/>
              <a:t>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F244750-5889-D81A-06D1-3C5A0A63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B2451BF-C794-C454-5AA5-D3C97EDEF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026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0F068B-5BE1-9823-5F80-2DA9CDC71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68AFC1ED-2619-AA4B-D157-549186170A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FB4D7B9-7C4D-E985-FFC0-1E18F36740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4367BEE-FF27-1C9A-0C90-3B9475A3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ED356-176E-4EF0-999B-62F204647891}" type="datetime1">
              <a:rPr lang="el-GR" smtClean="0"/>
              <a:t>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146332C-9315-93AE-D12F-55746E5FF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9FC548B-2079-B5BB-369B-DFFDC286A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002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D03C9C1-A0C7-5605-1E80-65EDEF58C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30D6194-D08E-DA80-73E7-C823CB2D5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C23F960-F757-F10B-E6E0-CA4603B94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CF1EC-90E3-44FE-9197-B184230B3EB6}" type="datetime1">
              <a:rPr lang="el-GR" smtClean="0"/>
              <a:t>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FC26736-CDE6-9BE5-9237-1BE96122BA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ΠΑΝΑΓΟΥ ΑΓΟΡΙΤΣΑ ΠΕ87.02</a:t>
            </a:r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45F9263-E5BC-0A3A-D3FC-DC0B56915A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0C451-15EB-4ED9-B8A5-D3369AB2AC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425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>
            <a:extLst>
              <a:ext uri="{FF2B5EF4-FFF2-40B4-BE49-F238E27FC236}">
                <a16:creationId xmlns:a16="http://schemas.microsoft.com/office/drawing/2014/main" id="{FA8E9D9D-6845-D1C1-E9F4-537503679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308A3858-BB4D-BB54-21DF-0B0AC89D11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7200" dirty="0"/>
              <a:t>5.3. </a:t>
            </a:r>
            <a:br>
              <a:rPr lang="el-GR" sz="7200" dirty="0"/>
            </a:br>
            <a:r>
              <a:rPr lang="el-GR" sz="7200" dirty="0"/>
              <a:t>Νερό - Ύδρευση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52A01E7-E97B-8D54-662C-717AE3797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1958"/>
            <a:ext cx="9144000" cy="545841"/>
          </a:xfrm>
        </p:spPr>
        <p:txBody>
          <a:bodyPr/>
          <a:lstStyle/>
          <a:p>
            <a:r>
              <a:rPr lang="el-GR" dirty="0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330019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07ED6F-BCEC-2592-2984-85731D1D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A7AEAD-9038-155F-76EF-4135F649A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Χημική εξέταση: </a:t>
            </a:r>
            <a:r>
              <a:rPr lang="el-GR" dirty="0"/>
              <a:t>πιθανή μόλυνση νερού</a:t>
            </a:r>
          </a:p>
          <a:p>
            <a:pPr marL="0" indent="0">
              <a:buNone/>
            </a:pPr>
            <a:r>
              <a:rPr lang="el-GR" dirty="0"/>
              <a:t>              </a:t>
            </a:r>
            <a:r>
              <a:rPr lang="el-GR" sz="3200" dirty="0">
                <a:solidFill>
                  <a:srgbClr val="C00000"/>
                </a:solidFill>
                <a:highlight>
                  <a:srgbClr val="FFFF00"/>
                </a:highlight>
              </a:rPr>
              <a:t>≠</a:t>
            </a:r>
          </a:p>
          <a:p>
            <a:r>
              <a:rPr lang="el-GR" b="1" dirty="0"/>
              <a:t>Μικροβιολογική εξέταση: </a:t>
            </a:r>
            <a:r>
              <a:rPr lang="el-GR" dirty="0"/>
              <a:t>εξακρίβωση μικροβίων </a:t>
            </a:r>
          </a:p>
          <a:p>
            <a:endParaRPr lang="el-GR" dirty="0"/>
          </a:p>
          <a:p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483F1491-1890-EB88-B75A-537A2240C0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498" y="4599992"/>
            <a:ext cx="4548285" cy="2083059"/>
          </a:xfrm>
          <a:prstGeom prst="rect">
            <a:avLst/>
          </a:prstGeom>
        </p:spPr>
      </p:pic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40BDF72-7E60-7E80-A73D-0C0D428B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19066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F74F57B-4133-6E41-0B1F-E398D1C6E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Ύδρευση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7BDA34-F855-618A-B9CA-06DB89C72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2062065"/>
            <a:ext cx="11243388" cy="4590662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</a:t>
            </a:r>
            <a:r>
              <a:rPr lang="el-GR" b="1" dirty="0"/>
              <a:t>καλύτερος τρόπος </a:t>
            </a:r>
            <a:r>
              <a:rPr lang="el-GR" dirty="0"/>
              <a:t>ύδρευσης είναι με το </a:t>
            </a:r>
            <a:r>
              <a:rPr lang="el-GR" b="1" dirty="0"/>
              <a:t>υδραγωγείο</a:t>
            </a:r>
          </a:p>
          <a:p>
            <a:pPr algn="just"/>
            <a:r>
              <a:rPr lang="el-GR" dirty="0"/>
              <a:t>Το νερό </a:t>
            </a:r>
            <a:r>
              <a:rPr lang="el-GR" b="1" dirty="0">
                <a:solidFill>
                  <a:srgbClr val="FF0000"/>
                </a:solidFill>
              </a:rPr>
              <a:t>καθαρίζεται</a:t>
            </a:r>
            <a:r>
              <a:rPr lang="el-GR" dirty="0"/>
              <a:t> και </a:t>
            </a:r>
            <a:r>
              <a:rPr lang="el-GR" b="1" dirty="0" err="1">
                <a:solidFill>
                  <a:srgbClr val="FF0000"/>
                </a:solidFill>
              </a:rPr>
              <a:t>απολυμαίνεται</a:t>
            </a:r>
            <a:r>
              <a:rPr lang="el-GR" dirty="0"/>
              <a:t> πριν φτάσει στον καταναλωτή</a:t>
            </a:r>
          </a:p>
          <a:p>
            <a:pPr algn="just"/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F777D15-1A59-39AD-8E32-E62471826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62265"/>
            <a:ext cx="4041710" cy="2694214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926A2275-7859-1B9D-739D-3D86C9A9A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901" y="3662264"/>
            <a:ext cx="4159899" cy="2694213"/>
          </a:xfrm>
          <a:prstGeom prst="rect">
            <a:avLst/>
          </a:prstGeom>
        </p:spPr>
      </p:pic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F09BF8E-0BDC-C397-B109-44FDC862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168638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46F00C-5941-77EC-930C-3B42B9790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Ύδρευση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B5FA3B0-E8A9-628C-B61F-8E28663F4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41090" cy="466725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l-GR" dirty="0"/>
              <a:t>Το νερό που προέρχεται συνήθως </a:t>
            </a:r>
            <a:r>
              <a:rPr lang="el-GR" b="1" dirty="0"/>
              <a:t>από λίμνες </a:t>
            </a:r>
            <a:r>
              <a:rPr lang="el-GR" dirty="0"/>
              <a:t>διοχετεύεται </a:t>
            </a:r>
            <a:r>
              <a:rPr lang="el-GR" b="1" dirty="0"/>
              <a:t>σε τεχνητές λίμνες</a:t>
            </a:r>
            <a:r>
              <a:rPr lang="el-GR" dirty="0"/>
              <a:t> και </a:t>
            </a:r>
            <a:r>
              <a:rPr lang="el-GR" b="1" dirty="0">
                <a:solidFill>
                  <a:srgbClr val="FF0000"/>
                </a:solidFill>
              </a:rPr>
              <a:t>εκτοξεύεται προς τα πάνω </a:t>
            </a:r>
            <a:r>
              <a:rPr lang="el-GR" dirty="0"/>
              <a:t>για να απαλλαχθεί από δυσάρεστες οσμές και να </a:t>
            </a:r>
            <a:r>
              <a:rPr lang="el-GR" b="1" dirty="0">
                <a:solidFill>
                  <a:srgbClr val="00B0F0"/>
                </a:solidFill>
              </a:rPr>
              <a:t>οξυγονωθεί.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Μετά διοχετεύεται στις </a:t>
            </a:r>
            <a:r>
              <a:rPr lang="el-GR" b="1" dirty="0">
                <a:solidFill>
                  <a:srgbClr val="00B050"/>
                </a:solidFill>
              </a:rPr>
              <a:t>δεξαμενές καθίζησης </a:t>
            </a:r>
            <a:r>
              <a:rPr lang="el-GR" dirty="0"/>
              <a:t>όπου καθιζάνουν οι ουσίες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Μετά μεταφέρεται στα </a:t>
            </a:r>
            <a:r>
              <a:rPr lang="el-GR" b="1" dirty="0" err="1">
                <a:solidFill>
                  <a:srgbClr val="7030A0"/>
                </a:solidFill>
              </a:rPr>
              <a:t>αμμοδιυλιστήρια</a:t>
            </a:r>
            <a:r>
              <a:rPr lang="el-GR" dirty="0"/>
              <a:t> όπου </a:t>
            </a:r>
            <a:r>
              <a:rPr lang="el-GR" b="1" dirty="0">
                <a:solidFill>
                  <a:srgbClr val="7030A0"/>
                </a:solidFill>
              </a:rPr>
              <a:t>κατακρατούνται οι μικροσκοπικές ουσίες</a:t>
            </a:r>
            <a:r>
              <a:rPr lang="el-GR" dirty="0"/>
              <a:t> και το νερό βγαίνει διαυγές χωρίς μικρόβια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Στο τέλος γίνεται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απολύμανση με χλωρίωση </a:t>
            </a:r>
            <a:r>
              <a:rPr lang="el-GR" dirty="0"/>
              <a:t>– αέριο υπό  πίεση – και μικρόβια που πιθανόν διέφυγαν καταστρέφονται με αυτόν τον τρόπο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E320DC4-9242-AEE5-0CDC-BDBFD248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135955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05CAD7-47BC-BCD7-5E67-F16E452DB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Ύδρευση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027F79-62F5-D6EB-AB6B-4603F079A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b="1" dirty="0"/>
              <a:t>Πρέπει: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Το </a:t>
            </a:r>
            <a:r>
              <a:rPr lang="el-GR" b="1" dirty="0">
                <a:solidFill>
                  <a:srgbClr val="FF0000"/>
                </a:solidFill>
              </a:rPr>
              <a:t>δίκτυο σωλήνων διανομής </a:t>
            </a:r>
            <a:r>
              <a:rPr lang="el-GR" dirty="0"/>
              <a:t>να είναι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/>
              <a:t>σε </a:t>
            </a:r>
            <a:r>
              <a:rPr lang="el-GR" b="1" dirty="0">
                <a:solidFill>
                  <a:srgbClr val="00B050"/>
                </a:solidFill>
              </a:rPr>
              <a:t>καλή κατάσταση </a:t>
            </a:r>
            <a:r>
              <a:rPr lang="el-GR" dirty="0"/>
              <a:t>και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b="1" dirty="0">
                <a:solidFill>
                  <a:srgbClr val="0070C0"/>
                </a:solidFill>
              </a:rPr>
              <a:t>μακριά από το δίκτυο αποχέτευσης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dirty="0"/>
              <a:t>σε </a:t>
            </a:r>
            <a:r>
              <a:rPr lang="el-GR" b="1" dirty="0"/>
              <a:t>περίπτωση φθοράς </a:t>
            </a:r>
            <a:r>
              <a:rPr lang="el-GR" dirty="0"/>
              <a:t>μπορεί </a:t>
            </a:r>
            <a:r>
              <a:rPr lang="el-GR" b="1" dirty="0"/>
              <a:t>τα ακάθαρτα νερά να μολύνουν το σύστημα ύδρευσης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l-G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dirty="0"/>
              <a:t>Το </a:t>
            </a:r>
            <a:r>
              <a:rPr lang="el-GR" b="1" dirty="0">
                <a:solidFill>
                  <a:srgbClr val="FF0000"/>
                </a:solidFill>
              </a:rPr>
              <a:t>νερό μέσα στους σωλήνες </a:t>
            </a:r>
            <a:r>
              <a:rPr lang="el-GR" dirty="0"/>
              <a:t>να είναι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υπό πίεση και συνεχή ροή</a:t>
            </a:r>
          </a:p>
          <a:p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C141426-274E-A2A5-E760-AC06962A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3048255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EC8308-1EA1-883D-C723-03509B989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Νερό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763901-EEC7-B22E-709C-EF7708B82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559"/>
            <a:ext cx="10515600" cy="498131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Ένας από τους </a:t>
            </a:r>
            <a:r>
              <a:rPr lang="el-GR" b="1" dirty="0">
                <a:solidFill>
                  <a:srgbClr val="FF0000"/>
                </a:solidFill>
              </a:rPr>
              <a:t>βασικούς παράγοντες </a:t>
            </a:r>
            <a:r>
              <a:rPr lang="el-GR" dirty="0"/>
              <a:t>για την </a:t>
            </a:r>
            <a:r>
              <a:rPr lang="el-GR" b="1" dirty="0">
                <a:solidFill>
                  <a:srgbClr val="FF0000"/>
                </a:solidFill>
              </a:rPr>
              <a:t>ανάπτυξη της ζωής στον πλανήτη μας</a:t>
            </a:r>
          </a:p>
          <a:p>
            <a:pPr algn="just"/>
            <a:r>
              <a:rPr lang="el-GR" dirty="0"/>
              <a:t>Απαραίτητο στοιχείο μετά το οξυγόνο για τη διατήρηση της ζωής</a:t>
            </a:r>
          </a:p>
          <a:p>
            <a:pPr algn="just"/>
            <a:r>
              <a:rPr lang="el-GR" dirty="0"/>
              <a:t>Αποτελεί το 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90% του αίματος</a:t>
            </a:r>
          </a:p>
          <a:p>
            <a:pPr algn="just"/>
            <a:r>
              <a:rPr lang="el-GR" dirty="0"/>
              <a:t>Αποτελεί το </a:t>
            </a:r>
            <a:r>
              <a:rPr lang="el-GR" dirty="0">
                <a:solidFill>
                  <a:srgbClr val="00B0F0"/>
                </a:solidFill>
              </a:rPr>
              <a:t>60 – 70% του σώματος</a:t>
            </a:r>
          </a:p>
          <a:p>
            <a:pPr algn="just"/>
            <a:r>
              <a:rPr lang="el-GR" b="1" dirty="0"/>
              <a:t>Βασικό συστατικό των κυττάρων </a:t>
            </a:r>
            <a:r>
              <a:rPr lang="el-GR" dirty="0"/>
              <a:t>(φυτικών και ζωικών οργανισμών) 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A77AD6E-CB6C-8737-CA94-3BF391AF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93387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8CD2AF4-9A8A-BF16-897F-6730F8ABC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Νερό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76CA0D-775D-4D1F-9AF3-BEE254A05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6204"/>
            <a:ext cx="10515600" cy="4590759"/>
          </a:xfrm>
        </p:spPr>
        <p:txBody>
          <a:bodyPr/>
          <a:lstStyle/>
          <a:p>
            <a:r>
              <a:rPr lang="el-GR" dirty="0"/>
              <a:t>Ο άνθρωπος: </a:t>
            </a: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95872A6A-C8F3-9080-9FA5-5E787AF80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01560"/>
              </p:ext>
            </p:extLst>
          </p:nvPr>
        </p:nvGraphicFramePr>
        <p:xfrm>
          <a:off x="838199" y="2313992"/>
          <a:ext cx="10367866" cy="3862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83933">
                  <a:extLst>
                    <a:ext uri="{9D8B030D-6E8A-4147-A177-3AD203B41FA5}">
                      <a16:colId xmlns:a16="http://schemas.microsoft.com/office/drawing/2014/main" val="1453630279"/>
                    </a:ext>
                  </a:extLst>
                </a:gridCol>
                <a:gridCol w="5183933">
                  <a:extLst>
                    <a:ext uri="{9D8B030D-6E8A-4147-A177-3AD203B41FA5}">
                      <a16:colId xmlns:a16="http://schemas.microsoft.com/office/drawing/2014/main" val="3356044916"/>
                    </a:ext>
                  </a:extLst>
                </a:gridCol>
              </a:tblGrid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Προσλαμβάνει 2-3 λίτρα νερό με: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Αποβάλλει νερό με: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993076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Νερό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Ούρα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575496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Διάφορα υγρά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Κόπρανα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18695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Τροφές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Αναπνοή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302393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Φρούτα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/>
                        <a:t>Ιδρώτα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084320"/>
                  </a:ext>
                </a:extLst>
              </a:tr>
              <a:tr h="643829">
                <a:tc>
                  <a:txBody>
                    <a:bodyPr/>
                    <a:lstStyle/>
                    <a:p>
                      <a:r>
                        <a:rPr lang="el-GR" sz="2800" dirty="0"/>
                        <a:t>Λαχανικά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828050"/>
                  </a:ext>
                </a:extLst>
              </a:tr>
            </a:tbl>
          </a:graphicData>
        </a:graphic>
      </p:graphicFrame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DACB359-742C-BA7D-C3FF-6347A4ACE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231891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1CF88A-23F6-23CE-F209-F9914588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Νερό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0A7D8A3-63D5-1C12-EF8B-9863D47C4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457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Οι </a:t>
            </a:r>
            <a:r>
              <a:rPr lang="el-GR" dirty="0">
                <a:solidFill>
                  <a:srgbClr val="00B0F0"/>
                </a:solidFill>
              </a:rPr>
              <a:t>χημικές αντιδράσεις του ανθρώπινου οργανισμού </a:t>
            </a:r>
            <a:r>
              <a:rPr lang="el-GR" dirty="0"/>
              <a:t>γίνονται με την παρουσία νερού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Μεταφέρει τα θρεπτικά συστατικά </a:t>
            </a:r>
            <a:r>
              <a:rPr lang="el-GR" dirty="0"/>
              <a:t>και </a:t>
            </a:r>
            <a:r>
              <a:rPr lang="el-GR" dirty="0">
                <a:solidFill>
                  <a:srgbClr val="00B050"/>
                </a:solidFill>
              </a:rPr>
              <a:t>αποβάλλει τα άχρηστα προϊόντα του μεταβολισμού </a:t>
            </a:r>
          </a:p>
          <a:p>
            <a:pPr algn="just"/>
            <a:r>
              <a:rPr lang="el-GR" dirty="0"/>
              <a:t>Συμβάλλει στη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ρύθμιση της θερμοκρασίας του σώματος</a:t>
            </a:r>
          </a:p>
          <a:p>
            <a:pPr marL="0" indent="0" algn="just">
              <a:buNone/>
            </a:pP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F90CBD6-BCE8-B58F-75A6-0CA6D6AA2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2389104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DED13F-8EE3-4AC2-3F13-394A72415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537" y="110418"/>
            <a:ext cx="10515600" cy="1325563"/>
          </a:xfrm>
        </p:spPr>
        <p:txBody>
          <a:bodyPr/>
          <a:lstStyle/>
          <a:p>
            <a:r>
              <a:rPr lang="el-GR" dirty="0"/>
              <a:t>Νερό </a:t>
            </a:r>
          </a:p>
        </p:txBody>
      </p:sp>
      <p:graphicFrame>
        <p:nvGraphicFramePr>
          <p:cNvPr id="4" name="Πίνακας 3">
            <a:extLst>
              <a:ext uri="{FF2B5EF4-FFF2-40B4-BE49-F238E27FC236}">
                <a16:creationId xmlns:a16="http://schemas.microsoft.com/office/drawing/2014/main" id="{D4F2C290-1497-8087-BE9C-3EBEEB048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097533"/>
              </p:ext>
            </p:extLst>
          </p:nvPr>
        </p:nvGraphicFramePr>
        <p:xfrm>
          <a:off x="819537" y="1435981"/>
          <a:ext cx="10448732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24366">
                  <a:extLst>
                    <a:ext uri="{9D8B030D-6E8A-4147-A177-3AD203B41FA5}">
                      <a16:colId xmlns:a16="http://schemas.microsoft.com/office/drawing/2014/main" val="2994831075"/>
                    </a:ext>
                  </a:extLst>
                </a:gridCol>
                <a:gridCol w="5224366">
                  <a:extLst>
                    <a:ext uri="{9D8B030D-6E8A-4147-A177-3AD203B41FA5}">
                      <a16:colId xmlns:a16="http://schemas.microsoft.com/office/drawing/2014/main" val="2120024786"/>
                    </a:ext>
                  </a:extLst>
                </a:gridCol>
              </a:tblGrid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Χρησιμοποιείται: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Προέρχεται από: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421666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1. Ως πόσιμο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1. Τα νερά της βροχής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247568"/>
                  </a:ext>
                </a:extLst>
              </a:tr>
              <a:tr h="767794">
                <a:tc>
                  <a:txBody>
                    <a:bodyPr/>
                    <a:lstStyle/>
                    <a:p>
                      <a:r>
                        <a:rPr lang="el-GR" sz="2400" dirty="0"/>
                        <a:t>2. Για ατομική καθαριότητα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2. Τα επιφανειακά νερά: ποτάμια – λίμνες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758173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3. Για οικιακή χρήση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400" dirty="0"/>
                        <a:t>3. Υπόγεια νερά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480400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4. Στη γεωργία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137716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5. Στην κτηνοτροφία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431589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6. Στη βιομηχανία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705512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7. Στα ξενοδοχεία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9671134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8. Στα νοσοκομεία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901015"/>
                  </a:ext>
                </a:extLst>
              </a:tr>
              <a:tr h="426552">
                <a:tc>
                  <a:txBody>
                    <a:bodyPr/>
                    <a:lstStyle/>
                    <a:p>
                      <a:r>
                        <a:rPr lang="el-GR" sz="2400" dirty="0"/>
                        <a:t>9. Στα σχολεία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221556"/>
                  </a:ext>
                </a:extLst>
              </a:tr>
            </a:tbl>
          </a:graphicData>
        </a:graphic>
      </p:graphicFrame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3F45277-20A5-CBFE-4C5F-EB6436526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0836FE8-600D-CAB7-DDA0-9792A3371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1745355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2CAB17-7D5B-9FA5-B217-E6F4B2E68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Νερό </a:t>
            </a:r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id="{451046A9-95F5-CE82-2218-0FA4C55757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3215823"/>
              </p:ext>
            </p:extLst>
          </p:nvPr>
        </p:nvGraphicFramePr>
        <p:xfrm>
          <a:off x="671804" y="1502229"/>
          <a:ext cx="10958801" cy="3077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E55CAC43-565B-5060-AEB4-81E2B2BF4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298" y="5598367"/>
            <a:ext cx="10515600" cy="245870"/>
          </a:xfrm>
        </p:spPr>
        <p:txBody>
          <a:bodyPr>
            <a:normAutofit fontScale="47500" lnSpcReduction="20000"/>
          </a:bodyPr>
          <a:lstStyle/>
          <a:p>
            <a:endParaRPr lang="el-GR" dirty="0"/>
          </a:p>
        </p:txBody>
      </p:sp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999F6F53-7CDC-4BF0-A08C-B0A9B28DC21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2408" y="4579759"/>
            <a:ext cx="5682343" cy="1685925"/>
          </a:xfrm>
          <a:prstGeom prst="rect">
            <a:avLst/>
          </a:prstGeom>
        </p:spPr>
      </p:pic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AE4711B-1F9C-E17E-1B6F-0067197D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97008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DE7F88-BF10-D8C5-EE3A-CC51F9399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Χαρακτηριστικά πόσιμου νερού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7DA021C-5B5B-3BF5-F0FC-44CCFAF17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11559"/>
            <a:ext cx="10881049" cy="466540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Άχρωμο</a:t>
            </a:r>
            <a:r>
              <a:rPr lang="el-GR" b="1" dirty="0"/>
              <a:t>, </a:t>
            </a:r>
            <a:r>
              <a:rPr lang="el-GR" b="1" dirty="0">
                <a:solidFill>
                  <a:srgbClr val="00B050"/>
                </a:solidFill>
              </a:rPr>
              <a:t>άοσμο</a:t>
            </a:r>
            <a:r>
              <a:rPr lang="el-GR" b="1" dirty="0"/>
              <a:t>, </a:t>
            </a:r>
            <a:r>
              <a:rPr lang="el-GR" b="1" dirty="0">
                <a:solidFill>
                  <a:srgbClr val="00B0F0"/>
                </a:solidFill>
              </a:rPr>
              <a:t>άγευστο</a:t>
            </a:r>
          </a:p>
          <a:p>
            <a:pPr algn="just"/>
            <a:r>
              <a:rPr lang="el-GR" dirty="0"/>
              <a:t>Θερμοκρασία: </a:t>
            </a:r>
            <a:r>
              <a:rPr lang="el-GR" b="1" dirty="0"/>
              <a:t>5-15</a:t>
            </a:r>
            <a:r>
              <a:rPr lang="el-GR" b="1" baseline="30000" dirty="0"/>
              <a:t>ο</a:t>
            </a:r>
            <a:r>
              <a:rPr lang="el-GR" b="1" dirty="0"/>
              <a:t> </a:t>
            </a:r>
            <a:r>
              <a:rPr lang="en-US" b="1" dirty="0"/>
              <a:t>C</a:t>
            </a:r>
            <a:r>
              <a:rPr lang="el-GR" b="1" dirty="0"/>
              <a:t> </a:t>
            </a:r>
            <a:r>
              <a:rPr lang="el-GR" dirty="0"/>
              <a:t>– θερμοκρασία </a:t>
            </a:r>
            <a:r>
              <a:rPr lang="el-GR" b="1" dirty="0"/>
              <a:t>πάνω από 25</a:t>
            </a:r>
            <a:r>
              <a:rPr lang="el-GR" b="1" baseline="30000" dirty="0"/>
              <a:t>ο</a:t>
            </a:r>
            <a:r>
              <a:rPr lang="el-GR" b="1" dirty="0"/>
              <a:t> </a:t>
            </a:r>
            <a:r>
              <a:rPr lang="en-US" b="1" dirty="0"/>
              <a:t>C </a:t>
            </a:r>
            <a:r>
              <a:rPr lang="el-GR" b="1" dirty="0"/>
              <a:t>δημιουργούν δυσάρεστη γεύση</a:t>
            </a:r>
          </a:p>
          <a:p>
            <a:pPr algn="just"/>
            <a:r>
              <a:rPr lang="el-GR" dirty="0"/>
              <a:t>Τα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άλατα</a:t>
            </a:r>
            <a:r>
              <a:rPr lang="el-GR" dirty="0"/>
              <a:t> να βρίσκονται σε σωστή αναλογία – η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σκληρότητα</a:t>
            </a:r>
            <a:r>
              <a:rPr lang="el-GR" dirty="0"/>
              <a:t> να είναι κανονική</a:t>
            </a:r>
          </a:p>
          <a:p>
            <a:pPr algn="just"/>
            <a:r>
              <a:rPr lang="el-GR" dirty="0"/>
              <a:t>Αντίδραση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ουδέτερη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l-GR" dirty="0"/>
              <a:t>έως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ελαφρώς αλκαλική </a:t>
            </a:r>
            <a:r>
              <a:rPr lang="el-GR" b="1" dirty="0"/>
              <a:t>– 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</a:rPr>
              <a:t>pH </a:t>
            </a:r>
            <a:r>
              <a:rPr lang="el-GR" b="1" dirty="0">
                <a:solidFill>
                  <a:schemeClr val="accent4">
                    <a:lumMod val="75000"/>
                  </a:schemeClr>
                </a:solidFill>
              </a:rPr>
              <a:t>6.8 – 7.8</a:t>
            </a:r>
          </a:p>
          <a:p>
            <a:pPr algn="just"/>
            <a:r>
              <a:rPr lang="el-GR" b="1" dirty="0">
                <a:solidFill>
                  <a:srgbClr val="FF0000"/>
                </a:solidFill>
              </a:rPr>
              <a:t>Χωρίς χημικές ουσίες </a:t>
            </a:r>
            <a:r>
              <a:rPr lang="el-GR" dirty="0"/>
              <a:t>ή σε ορισμένη αναλογία – π.χ. ο </a:t>
            </a:r>
            <a:r>
              <a:rPr lang="el-GR" b="1" dirty="0">
                <a:solidFill>
                  <a:srgbClr val="7030A0"/>
                </a:solidFill>
              </a:rPr>
              <a:t>μόλυβδος</a:t>
            </a:r>
            <a:r>
              <a:rPr lang="el-GR" dirty="0"/>
              <a:t> σε μεγάλη αναλογία προκαλεί </a:t>
            </a:r>
            <a:r>
              <a:rPr lang="el-GR" b="1" dirty="0">
                <a:solidFill>
                  <a:srgbClr val="7030A0"/>
                </a:solidFill>
              </a:rPr>
              <a:t>χρόνιες δηλητηριάσεις</a:t>
            </a:r>
          </a:p>
          <a:p>
            <a:pPr algn="just"/>
            <a:r>
              <a:rPr lang="el-GR" b="1" dirty="0">
                <a:solidFill>
                  <a:srgbClr val="00B050"/>
                </a:solidFill>
              </a:rPr>
              <a:t>Χωρίς αζωτούχες ενώσεις </a:t>
            </a:r>
            <a:r>
              <a:rPr lang="el-GR" dirty="0"/>
              <a:t>– αλλιώς είναι </a:t>
            </a:r>
            <a:r>
              <a:rPr lang="el-GR" b="1" dirty="0">
                <a:solidFill>
                  <a:srgbClr val="00B050"/>
                </a:solidFill>
              </a:rPr>
              <a:t>ένδειξη μόλυνσης </a:t>
            </a:r>
            <a:r>
              <a:rPr lang="el-GR" dirty="0"/>
              <a:t>του νερού από λύματα, περιττώματα – </a:t>
            </a:r>
            <a:r>
              <a:rPr lang="el-GR" b="1" dirty="0">
                <a:solidFill>
                  <a:srgbClr val="FF0000"/>
                </a:solidFill>
              </a:rPr>
              <a:t>όχι απόδειξη μόλυνσης </a:t>
            </a:r>
            <a:r>
              <a:rPr lang="el-GR" dirty="0"/>
              <a:t>γιατί οι αζωτούχες ενώσεις μπορεί να προέρχονται από λιπάσματα ή τη γεωλογική σύσταση του εδάφους</a:t>
            </a:r>
          </a:p>
          <a:p>
            <a:pPr algn="just"/>
            <a:r>
              <a:rPr lang="el-GR" b="1" dirty="0">
                <a:solidFill>
                  <a:srgbClr val="00B0F0"/>
                </a:solidFill>
              </a:rPr>
              <a:t>Μικρή ποσότητα χλωριούχων αλάτων </a:t>
            </a:r>
            <a:r>
              <a:rPr lang="el-GR" dirty="0"/>
              <a:t>(30</a:t>
            </a:r>
            <a:r>
              <a:rPr lang="en-US" dirty="0"/>
              <a:t>mg/</a:t>
            </a:r>
            <a:r>
              <a:rPr lang="en-US" dirty="0" err="1"/>
              <a:t>lt</a:t>
            </a:r>
            <a:r>
              <a:rPr lang="el-GR" dirty="0"/>
              <a:t>)</a:t>
            </a:r>
            <a:r>
              <a:rPr lang="en-US" dirty="0"/>
              <a:t>. </a:t>
            </a:r>
            <a:r>
              <a:rPr lang="el-GR" dirty="0"/>
              <a:t>Σε νερό κοντά σε θάλασσα ή αλυκές είναι φυσιολογικό να υπάρχουν σε μεγαλύτερες ποσότητες – αλλιώς </a:t>
            </a:r>
            <a:r>
              <a:rPr lang="el-GR" b="1" dirty="0">
                <a:solidFill>
                  <a:srgbClr val="00B0F0"/>
                </a:solidFill>
              </a:rPr>
              <a:t>ένδειξη μόλυνσης 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AF19A4E-ACA3-0BD6-0732-01392EB46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142001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B45D7C-BB94-1BA6-62B6-D166F507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Χημική εξέταση νερού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8D6F22-28D2-1B32-A9A4-7A81CE728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Περιλαμβάνει τον </a:t>
            </a:r>
            <a:r>
              <a:rPr lang="el-GR" b="1" dirty="0"/>
              <a:t>προσδιορισμό</a:t>
            </a:r>
            <a:r>
              <a:rPr lang="el-GR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Της </a:t>
            </a:r>
            <a:r>
              <a:rPr lang="el-GR" dirty="0">
                <a:solidFill>
                  <a:srgbClr val="FF0000"/>
                </a:solidFill>
              </a:rPr>
              <a:t>σκληρότητας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Των </a:t>
            </a:r>
            <a:r>
              <a:rPr lang="el-GR" dirty="0">
                <a:solidFill>
                  <a:srgbClr val="7030A0"/>
                </a:solidFill>
              </a:rPr>
              <a:t>χημικών ουσιών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Των </a:t>
            </a:r>
            <a:r>
              <a:rPr lang="el-GR" dirty="0">
                <a:solidFill>
                  <a:srgbClr val="00B0F0"/>
                </a:solidFill>
              </a:rPr>
              <a:t>νιτρικών</a:t>
            </a:r>
            <a:r>
              <a:rPr lang="el-GR" dirty="0"/>
              <a:t> και </a:t>
            </a:r>
            <a:r>
              <a:rPr lang="el-GR" dirty="0">
                <a:solidFill>
                  <a:srgbClr val="00B050"/>
                </a:solidFill>
              </a:rPr>
              <a:t>νιτρωδών αλάτων </a:t>
            </a:r>
            <a:r>
              <a:rPr lang="el-GR" dirty="0"/>
              <a:t>και της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αμμωνίας</a:t>
            </a:r>
          </a:p>
          <a:p>
            <a:endParaRPr lang="el-GR" dirty="0"/>
          </a:p>
          <a:p>
            <a:r>
              <a:rPr lang="el-GR" b="1" dirty="0"/>
              <a:t>Χημική εξέταση: </a:t>
            </a:r>
            <a:r>
              <a:rPr lang="el-GR" dirty="0"/>
              <a:t>πιθανή μόλυνση νερού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166520A-FCEA-76DC-6AA7-CE854B599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3454" y="3872204"/>
            <a:ext cx="3328210" cy="2770317"/>
          </a:xfrm>
          <a:prstGeom prst="rect">
            <a:avLst/>
          </a:prstGeom>
        </p:spPr>
      </p:pic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7E02F5C-23CD-1525-5DEB-E9AE26D0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69414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8947B0-4EC7-FDF4-8842-B4F700FB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Μικροβιολογική εξέταση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72363C6-27E7-6FAE-4387-4DEAB61AE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dirty="0"/>
              <a:t>Στο νερό υπάρχουν </a:t>
            </a:r>
            <a:r>
              <a:rPr lang="el-GR" b="1" dirty="0">
                <a:solidFill>
                  <a:srgbClr val="00B050"/>
                </a:solidFill>
              </a:rPr>
              <a:t>πολλών ειδών μικρόβια</a:t>
            </a:r>
          </a:p>
          <a:p>
            <a:pPr algn="just"/>
            <a:r>
              <a:rPr lang="el-GR" dirty="0"/>
              <a:t>Παθογόνα και μη</a:t>
            </a:r>
          </a:p>
          <a:p>
            <a:pPr algn="just"/>
            <a:r>
              <a:rPr lang="el-GR" dirty="0"/>
              <a:t>Γίνεται με την </a:t>
            </a:r>
            <a:r>
              <a:rPr lang="el-GR" b="1" dirty="0">
                <a:solidFill>
                  <a:srgbClr val="7030A0"/>
                </a:solidFill>
              </a:rPr>
              <a:t>ανάλυση δεικτών</a:t>
            </a:r>
          </a:p>
          <a:p>
            <a:pPr algn="just"/>
            <a:r>
              <a:rPr lang="el-GR" dirty="0"/>
              <a:t>Οι </a:t>
            </a:r>
            <a:r>
              <a:rPr lang="el-GR" b="1" dirty="0">
                <a:solidFill>
                  <a:srgbClr val="7030A0"/>
                </a:solidFill>
              </a:rPr>
              <a:t>δείκτες</a:t>
            </a:r>
            <a:r>
              <a:rPr lang="el-GR" b="1" dirty="0"/>
              <a:t> </a:t>
            </a:r>
            <a:r>
              <a:rPr lang="el-GR" dirty="0"/>
              <a:t>περιλαμβάνουν: </a:t>
            </a:r>
            <a:r>
              <a:rPr lang="el-GR" b="1" dirty="0">
                <a:solidFill>
                  <a:srgbClr val="FF0000"/>
                </a:solidFill>
              </a:rPr>
              <a:t>ομάδα </a:t>
            </a:r>
            <a:r>
              <a:rPr lang="el-GR" b="1" dirty="0" err="1">
                <a:solidFill>
                  <a:srgbClr val="FF0000"/>
                </a:solidFill>
              </a:rPr>
              <a:t>κολοβακτηριοειδών</a:t>
            </a:r>
            <a:r>
              <a:rPr lang="el-GR" b="1" dirty="0">
                <a:solidFill>
                  <a:srgbClr val="FF0000"/>
                </a:solidFill>
              </a:rPr>
              <a:t>: </a:t>
            </a:r>
          </a:p>
          <a:p>
            <a:pPr algn="just"/>
            <a:r>
              <a:rPr lang="el-GR" b="1" dirty="0"/>
              <a:t>Η ρύπανση από περιττώματα </a:t>
            </a:r>
            <a:r>
              <a:rPr lang="el-GR" dirty="0"/>
              <a:t>προσδιορίζεται από τα </a:t>
            </a:r>
            <a:r>
              <a:rPr lang="el-GR" b="1" dirty="0"/>
              <a:t>κολοβακτηρίδια </a:t>
            </a:r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Παθογόνοι μικροοργανισμοί: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Σαλμονέλες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err="1"/>
              <a:t>Σιγκέλλες</a:t>
            </a:r>
            <a:endParaRPr lang="el-GR" dirty="0"/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δονάκιο της χολέρας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/>
              <a:t>παράσιτα (αμοιβάδες, </a:t>
            </a:r>
            <a:r>
              <a:rPr lang="el-GR" dirty="0" err="1"/>
              <a:t>λάμβλιες</a:t>
            </a:r>
            <a:r>
              <a:rPr lang="el-GR" dirty="0"/>
              <a:t>)</a:t>
            </a:r>
          </a:p>
          <a:p>
            <a:pPr algn="just"/>
            <a:endParaRPr lang="el-GR" dirty="0"/>
          </a:p>
          <a:p>
            <a:pPr algn="just"/>
            <a:r>
              <a:rPr lang="el-GR" b="1" dirty="0"/>
              <a:t>Μικροβιολογική εξέταση: </a:t>
            </a:r>
            <a:r>
              <a:rPr lang="el-GR" dirty="0"/>
              <a:t>εξακρίβωση μικροβίων </a:t>
            </a:r>
          </a:p>
          <a:p>
            <a:pPr marL="0" indent="0" algn="just">
              <a:buNone/>
            </a:pP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F44DD48-09B0-3E8F-9610-B4641A0C0C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286" y="3872204"/>
            <a:ext cx="3654781" cy="2620671"/>
          </a:xfrm>
          <a:prstGeom prst="rect">
            <a:avLst/>
          </a:prstGeom>
        </p:spPr>
      </p:pic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21B86FA-0D1F-C584-5FAE-5FC090D7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ΠΑΝΑΓΟΥ ΑΓΟΡΙΤΣΑ ΠΕ87.02</a:t>
            </a:r>
          </a:p>
        </p:txBody>
      </p:sp>
    </p:spTree>
    <p:extLst>
      <p:ext uri="{BB962C8B-B14F-4D97-AF65-F5344CB8AC3E}">
        <p14:creationId xmlns:p14="http://schemas.microsoft.com/office/powerpoint/2010/main" val="5768415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574</Words>
  <Application>Microsoft Office PowerPoint</Application>
  <PresentationFormat>Ευρεία οθόνη</PresentationFormat>
  <Paragraphs>103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Θέμα του Office</vt:lpstr>
      <vt:lpstr>5.3.  Νερό - Ύδρευση</vt:lpstr>
      <vt:lpstr>Νερό </vt:lpstr>
      <vt:lpstr>Νερό </vt:lpstr>
      <vt:lpstr>Νερό </vt:lpstr>
      <vt:lpstr>Νερό </vt:lpstr>
      <vt:lpstr>Νερό </vt:lpstr>
      <vt:lpstr>Χαρακτηριστικά πόσιμου νερού </vt:lpstr>
      <vt:lpstr>Χημική εξέταση νερού</vt:lpstr>
      <vt:lpstr>Μικροβιολογική εξέταση </vt:lpstr>
      <vt:lpstr>Παρουσίαση του PowerPoint</vt:lpstr>
      <vt:lpstr>Ύδρευση </vt:lpstr>
      <vt:lpstr>Ύδρευση </vt:lpstr>
      <vt:lpstr>Ύδρευση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Νερό - Ύδρευση</dc:title>
  <dc:creator>eri panagou</dc:creator>
  <cp:lastModifiedBy>eri panagou</cp:lastModifiedBy>
  <cp:revision>6</cp:revision>
  <dcterms:created xsi:type="dcterms:W3CDTF">2023-02-06T04:44:30Z</dcterms:created>
  <dcterms:modified xsi:type="dcterms:W3CDTF">2024-02-06T18:38:46Z</dcterms:modified>
</cp:coreProperties>
</file>