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8" name="Θέση ημερομηνίας 27"/>
          <p:cNvSpPr>
            <a:spLocks noGrp="1"/>
          </p:cNvSpPr>
          <p:nvPr>
            <p:ph type="dt" sz="half" idx="10"/>
          </p:nvPr>
        </p:nvSpPr>
        <p:spPr/>
        <p:txBody>
          <a:bodyPr/>
          <a:lstStyle>
            <a:extLst/>
          </a:lstStyle>
          <a:p>
            <a:fld id="{F2853615-BFDE-46DE-814C-47EC6EF6D371}" type="datetimeFigureOut">
              <a:rPr lang="el-GR" smtClean="0"/>
              <a:t>17/11/2020</a:t>
            </a:fld>
            <a:endParaRPr lang="el-GR"/>
          </a:p>
        </p:txBody>
      </p:sp>
      <p:sp>
        <p:nvSpPr>
          <p:cNvPr id="17" name="Θέση υποσέλιδου 16"/>
          <p:cNvSpPr>
            <a:spLocks noGrp="1"/>
          </p:cNvSpPr>
          <p:nvPr>
            <p:ph type="ftr" sz="quarter" idx="11"/>
          </p:nvPr>
        </p:nvSpPr>
        <p:spPr/>
        <p:txBody>
          <a:bodyPr/>
          <a:lstStyle>
            <a:extLst/>
          </a:lstStyle>
          <a:p>
            <a:endParaRPr lang="el-GR"/>
          </a:p>
        </p:txBody>
      </p:sp>
      <p:sp>
        <p:nvSpPr>
          <p:cNvPr id="29" name="Θέση αριθμού διαφάνειας 28"/>
          <p:cNvSpPr>
            <a:spLocks noGrp="1"/>
          </p:cNvSpPr>
          <p:nvPr>
            <p:ph type="sldNum" sz="quarter" idx="12"/>
          </p:nvPr>
        </p:nvSpPr>
        <p:spPr/>
        <p:txBody>
          <a:bodyPr/>
          <a:lstStyle>
            <a:extLst/>
          </a:lstStyle>
          <a:p>
            <a:fld id="{3DF53439-851E-44AD-84B1-B6BFC3D0C743}" type="slidenum">
              <a:rPr lang="el-GR" smtClean="0"/>
              <a:t>‹#›</a:t>
            </a:fld>
            <a:endParaRPr lang="el-GR"/>
          </a:p>
        </p:txBody>
      </p:sp>
      <p:sp>
        <p:nvSpPr>
          <p:cNvPr id="32" name="Ορθογώνιο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Ορθογώνιο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Ορθογώνιο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Ορθογώνιο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Ορθογώνιο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Τίτλος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l-GR" smtClean="0"/>
              <a:t>Στυλ κύριου τίτλου</a:t>
            </a:r>
            <a:endParaRPr kumimoji="0" lang="en-US"/>
          </a:p>
        </p:txBody>
      </p:sp>
      <p:sp>
        <p:nvSpPr>
          <p:cNvPr id="9" name="Υπότιτλος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Στυλ κύριου υπότιτλου</a:t>
            </a:r>
            <a:endParaRPr kumimoji="0" lang="en-US"/>
          </a:p>
        </p:txBody>
      </p:sp>
      <p:sp>
        <p:nvSpPr>
          <p:cNvPr id="56" name="Ορθογώνιο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Ορθογώνιο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Ορθογώνιο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Ορθογώνιο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F2853615-BFDE-46DE-814C-47EC6EF6D371}" type="datetimeFigureOut">
              <a:rPr lang="el-GR" smtClean="0"/>
              <a:t>17/11/2020</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9"/>
            <a:ext cx="1981200" cy="5851525"/>
          </a:xfrm>
        </p:spPr>
        <p:txBody>
          <a:bodyPr vert="eaVert" anchor="ctr"/>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609600" y="274639"/>
            <a:ext cx="5867400" cy="5851525"/>
          </a:xfrm>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F2853615-BFDE-46DE-814C-47EC6EF6D371}" type="datetimeFigureOut">
              <a:rPr lang="el-GR" smtClean="0"/>
              <a:t>17/11/2020</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F2853615-BFDE-46DE-814C-47EC6EF6D371}" type="datetimeFigureOut">
              <a:rPr lang="el-GR" smtClean="0"/>
              <a:t>17/11/2020</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4" name="Ελεύθερη σχεδίαση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Ελεύθερη σχεδίαση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Ελεύθερη σχεδίαση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Ελεύθερη σχεδίαση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Ελεύθερη σχεδίαση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Ελεύθερη σχεδίαση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Ελεύθερη σχεδίαση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Ελεύθερη σχεδίαση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Ελεύθερη σχεδίαση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Ελεύθερη σχεδίαση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Ελεύθερη σχεδίαση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Ελεύθερη σχεδίαση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Ελεύθερη σχεδίαση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Ελεύθερη σχεδίαση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Ελεύθερη σχεδίαση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Θέση κειμένου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extLst/>
          </a:lstStyle>
          <a:p>
            <a:fld id="{F2853615-BFDE-46DE-814C-47EC6EF6D371}" type="datetimeFigureOut">
              <a:rPr lang="el-GR" smtClean="0"/>
              <a:t>17/11/2020</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3DF53439-851E-44AD-84B1-B6BFC3D0C743}" type="slidenum">
              <a:rPr lang="el-GR" smtClean="0"/>
              <a:t>‹#›</a:t>
            </a:fld>
            <a:endParaRPr lang="el-GR"/>
          </a:p>
        </p:txBody>
      </p:sp>
      <p:sp>
        <p:nvSpPr>
          <p:cNvPr id="7" name="Ορθογώνιο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Τίτλος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l-GR" smtClean="0"/>
              <a:t>Στυλ κύριου τίτλου</a:t>
            </a:r>
            <a:endParaRPr kumimoji="0" lang="en-US"/>
          </a:p>
        </p:txBody>
      </p:sp>
      <p:sp>
        <p:nvSpPr>
          <p:cNvPr id="8" name="Ορθογώνιο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Ορθογώνιο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Ορθογώνιο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Ορθογώνιο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Ορθογώνιο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512064"/>
            <a:ext cx="8229600" cy="914400"/>
          </a:xfrm>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F2853615-BFDE-46DE-814C-47EC6EF6D371}" type="datetimeFigureOut">
              <a:rPr lang="el-GR" smtClean="0"/>
              <a:t>17/11/2020</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5" name="Ορθογώνιο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Τίτλος 1"/>
          <p:cNvSpPr>
            <a:spLocks noGrp="1"/>
          </p:cNvSpPr>
          <p:nvPr>
            <p:ph type="title"/>
          </p:nvPr>
        </p:nvSpPr>
        <p:spPr>
          <a:xfrm>
            <a:off x="504824" y="512064"/>
            <a:ext cx="7772400" cy="914400"/>
          </a:xfrm>
        </p:spPr>
        <p:txBody>
          <a:bodyPr anchor="t"/>
          <a:lstStyle>
            <a:lvl1pPr>
              <a:defRPr sz="4000"/>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extLst/>
          </a:lstStyle>
          <a:p>
            <a:fld id="{F2853615-BFDE-46DE-814C-47EC6EF6D371}" type="datetimeFigureOut">
              <a:rPr lang="el-GR" smtClean="0"/>
              <a:t>17/11/2020</a:t>
            </a:fld>
            <a:endParaRPr lang="el-GR"/>
          </a:p>
        </p:txBody>
      </p:sp>
      <p:sp>
        <p:nvSpPr>
          <p:cNvPr id="8" name="Θέση υποσέλιδου 7"/>
          <p:cNvSpPr>
            <a:spLocks noGrp="1"/>
          </p:cNvSpPr>
          <p:nvPr>
            <p:ph type="ftr" sz="quarter" idx="11"/>
          </p:nvPr>
        </p:nvSpPr>
        <p:spPr/>
        <p:txBody>
          <a:bodyPr/>
          <a:lstStyle>
            <a:extLst/>
          </a:lstStyle>
          <a:p>
            <a:endParaRPr lang="el-GR"/>
          </a:p>
        </p:txBody>
      </p:sp>
      <p:sp>
        <p:nvSpPr>
          <p:cNvPr id="9" name="Θέση αριθμού διαφάνειας 8"/>
          <p:cNvSpPr>
            <a:spLocks noGrp="1"/>
          </p:cNvSpPr>
          <p:nvPr>
            <p:ph type="sldNum" sz="quarter" idx="12"/>
          </p:nvPr>
        </p:nvSpPr>
        <p:spPr/>
        <p:txBody>
          <a:bodyPr/>
          <a:lstStyle>
            <a:extLst/>
          </a:lstStyle>
          <a:p>
            <a:fld id="{3DF53439-851E-44AD-84B1-B6BFC3D0C743}" type="slidenum">
              <a:rPr lang="el-GR" smtClean="0"/>
              <a:t>‹#›</a:t>
            </a:fld>
            <a:endParaRPr lang="el-GR"/>
          </a:p>
        </p:txBody>
      </p:sp>
      <p:sp>
        <p:nvSpPr>
          <p:cNvPr id="16" name="Ορθογώνιο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Ορθογώνιο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Ορθογώνιο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Ορθογώνιο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Ορθογώνιο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Ορθογώνιο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Ορθογώνιο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Ορθογώνιο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Ορθογώνιο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512064"/>
            <a:ext cx="7772400" cy="914400"/>
          </a:xfrm>
        </p:spPr>
        <p:txBody>
          <a:bodyPr/>
          <a:lstStyle>
            <a:lvl1pPr>
              <a:defRPr sz="4000" cap="none" baseline="0"/>
            </a:lvl1pPr>
            <a:extLst/>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extLst/>
          </a:lstStyle>
          <a:p>
            <a:fld id="{F2853615-BFDE-46DE-814C-47EC6EF6D371}" type="datetimeFigureOut">
              <a:rPr lang="el-GR" smtClean="0"/>
              <a:t>17/11/2020</a:t>
            </a:fld>
            <a:endParaRPr lang="el-GR"/>
          </a:p>
        </p:txBody>
      </p:sp>
      <p:sp>
        <p:nvSpPr>
          <p:cNvPr id="4" name="Θέση υποσέλιδου 3"/>
          <p:cNvSpPr>
            <a:spLocks noGrp="1"/>
          </p:cNvSpPr>
          <p:nvPr>
            <p:ph type="ftr" sz="quarter" idx="11"/>
          </p:nvPr>
        </p:nvSpPr>
        <p:spPr/>
        <p:txBody>
          <a:bodyPr/>
          <a:lstStyle>
            <a:extLst/>
          </a:lstStyle>
          <a:p>
            <a:endParaRPr lang="el-GR"/>
          </a:p>
        </p:txBody>
      </p:sp>
      <p:sp>
        <p:nvSpPr>
          <p:cNvPr id="5" name="Θέση αριθμού διαφάνειας 4"/>
          <p:cNvSpPr>
            <a:spLocks noGrp="1"/>
          </p:cNvSpPr>
          <p:nvPr>
            <p:ph type="sldNum" sz="quarter" idx="12"/>
          </p:nvPr>
        </p:nvSpPr>
        <p:spPr/>
        <p:txBody>
          <a:bodyPr/>
          <a:lstStyle>
            <a:extLst/>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extLst/>
          </a:lstStyle>
          <a:p>
            <a:fld id="{F2853615-BFDE-46DE-814C-47EC6EF6D371}" type="datetimeFigureOut">
              <a:rPr lang="el-GR" smtClean="0"/>
              <a:t>17/11/2020</a:t>
            </a:fld>
            <a:endParaRPr lang="el-GR"/>
          </a:p>
        </p:txBody>
      </p:sp>
      <p:sp>
        <p:nvSpPr>
          <p:cNvPr id="3" name="Θέση υποσέλιδου 2"/>
          <p:cNvSpPr>
            <a:spLocks noGrp="1"/>
          </p:cNvSpPr>
          <p:nvPr>
            <p:ph type="ftr" sz="quarter" idx="11"/>
          </p:nvPr>
        </p:nvSpPr>
        <p:spPr/>
        <p:txBody>
          <a:bodyPr/>
          <a:lstStyle>
            <a:extLst/>
          </a:lstStyle>
          <a:p>
            <a:endParaRPr lang="el-GR"/>
          </a:p>
        </p:txBody>
      </p:sp>
      <p:sp>
        <p:nvSpPr>
          <p:cNvPr id="4" name="Θέση αριθμού διαφάνειας 3"/>
          <p:cNvSpPr>
            <a:spLocks noGrp="1"/>
          </p:cNvSpPr>
          <p:nvPr>
            <p:ph type="sldNum" sz="quarter" idx="12"/>
          </p:nvPr>
        </p:nvSpPr>
        <p:spPr/>
        <p:txBody>
          <a:bodyPr/>
          <a:lstStyle>
            <a:extLst/>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85800" y="273050"/>
            <a:ext cx="8229600" cy="1162050"/>
          </a:xfrm>
        </p:spPr>
        <p:txBody>
          <a:bodyPr anchor="ctr"/>
          <a:lstStyle>
            <a:lvl1pPr algn="l">
              <a:buNone/>
              <a:defRPr sz="3600" b="0"/>
            </a:lvl1pPr>
            <a:extLst/>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F2853615-BFDE-46DE-814C-47EC6EF6D371}" type="datetimeFigureOut">
              <a:rPr lang="el-GR" smtClean="0"/>
              <a:t>17/11/2020</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8" name="Ορθογώνιο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Ευθεία γραμμή σύνδεσης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Ομάδα 9"/>
          <p:cNvGrpSpPr/>
          <p:nvPr/>
        </p:nvGrpSpPr>
        <p:grpSpPr>
          <a:xfrm rot="5400000">
            <a:off x="8514581" y="1219200"/>
            <a:ext cx="132763" cy="128466"/>
            <a:chOff x="6668087" y="1297746"/>
            <a:chExt cx="161840" cy="156602"/>
          </a:xfrm>
        </p:grpSpPr>
        <p:cxnSp>
          <p:nvCxnSpPr>
            <p:cNvPr id="15" name="Ευθεία γραμμή σύνδεσης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Ευθεία γραμμή σύνδεσης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Ευθεία γραμμή σύνδεσης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Τίτλος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
        <p:nvSpPr>
          <p:cNvPr id="4" name="Θέση κειμένου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l-GR" smtClean="0"/>
              <a:t>Στυλ υποδείγματος κειμένου</a:t>
            </a:r>
          </a:p>
        </p:txBody>
      </p:sp>
      <p:grpSp>
        <p:nvGrpSpPr>
          <p:cNvPr id="14" name="Ομάδα 13"/>
          <p:cNvGrpSpPr/>
          <p:nvPr/>
        </p:nvGrpSpPr>
        <p:grpSpPr>
          <a:xfrm rot="5400000">
            <a:off x="8666981" y="1371600"/>
            <a:ext cx="132763" cy="128466"/>
            <a:chOff x="6668087" y="1297746"/>
            <a:chExt cx="161840" cy="156602"/>
          </a:xfrm>
        </p:grpSpPr>
        <p:cxnSp>
          <p:nvCxnSpPr>
            <p:cNvPr id="11" name="Ευθεία γραμμή σύνδεσης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Ευθεία γραμμή σύνδεσης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Ευθεία γραμμή σύνδεσης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Ομάδα 17"/>
          <p:cNvGrpSpPr/>
          <p:nvPr/>
        </p:nvGrpSpPr>
        <p:grpSpPr>
          <a:xfrm rot="5400000">
            <a:off x="8320088" y="1474763"/>
            <a:ext cx="132763" cy="128466"/>
            <a:chOff x="6668087" y="1297746"/>
            <a:chExt cx="161840" cy="156602"/>
          </a:xfrm>
        </p:grpSpPr>
        <p:cxnSp>
          <p:nvCxnSpPr>
            <p:cNvPr id="19" name="Ευθεία γραμμή σύνδεσης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Ευθεία γραμμή σύνδεσης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Ευθεία γραμμή σύνδεσης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Θέση ημερομηνίας 4"/>
          <p:cNvSpPr>
            <a:spLocks noGrp="1"/>
          </p:cNvSpPr>
          <p:nvPr>
            <p:ph type="dt" sz="half" idx="10"/>
          </p:nvPr>
        </p:nvSpPr>
        <p:spPr>
          <a:xfrm>
            <a:off x="6477000" y="55499"/>
            <a:ext cx="2133600" cy="365125"/>
          </a:xfrm>
        </p:spPr>
        <p:txBody>
          <a:bodyPr/>
          <a:lstStyle>
            <a:extLst/>
          </a:lstStyle>
          <a:p>
            <a:fld id="{F2853615-BFDE-46DE-814C-47EC6EF6D371}" type="datetimeFigureOut">
              <a:rPr lang="el-GR" smtClean="0"/>
              <a:t>17/11/2020</a:t>
            </a:fld>
            <a:endParaRPr lang="el-GR"/>
          </a:p>
        </p:txBody>
      </p:sp>
      <p:sp>
        <p:nvSpPr>
          <p:cNvPr id="6" name="Θέση υποσέλιδου 5"/>
          <p:cNvSpPr>
            <a:spLocks noGrp="1"/>
          </p:cNvSpPr>
          <p:nvPr>
            <p:ph type="ftr" sz="quarter" idx="11"/>
          </p:nvPr>
        </p:nvSpPr>
        <p:spPr>
          <a:xfrm>
            <a:off x="914400" y="55499"/>
            <a:ext cx="5562600" cy="365125"/>
          </a:xfrm>
        </p:spPr>
        <p:txBody>
          <a:bodyPr/>
          <a:lstStyle>
            <a:extLst/>
          </a:lstStyle>
          <a:p>
            <a:endParaRPr lang="el-GR"/>
          </a:p>
        </p:txBody>
      </p:sp>
      <p:sp>
        <p:nvSpPr>
          <p:cNvPr id="7" name="Θέση αριθμού διαφάνειας 6"/>
          <p:cNvSpPr>
            <a:spLocks noGrp="1"/>
          </p:cNvSpPr>
          <p:nvPr>
            <p:ph type="sldNum" sz="quarter" idx="12"/>
          </p:nvPr>
        </p:nvSpPr>
        <p:spPr>
          <a:xfrm>
            <a:off x="8610600" y="55499"/>
            <a:ext cx="457200" cy="365125"/>
          </a:xfrm>
        </p:spPr>
        <p:txBody>
          <a:bodyPr/>
          <a:lstStyle>
            <a:extLst/>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Ορθογώνιο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Ορθογώνιο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Ορθογώνιο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Ορθογώνιο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Ορθογώνιο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Ορθογώνιο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Ορθογώνιο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Ορθογώνιο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Ορθογώνιο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Θέση τίτλου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F2853615-BFDE-46DE-814C-47EC6EF6D371}" type="datetimeFigureOut">
              <a:rPr lang="el-GR" smtClean="0"/>
              <a:t>17/11/2020</a:t>
            </a:fld>
            <a:endParaRPr lang="el-GR"/>
          </a:p>
        </p:txBody>
      </p:sp>
      <p:sp>
        <p:nvSpPr>
          <p:cNvPr id="3" name="Θέση υποσέλιδου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l-GR"/>
          </a:p>
        </p:txBody>
      </p:sp>
      <p:sp>
        <p:nvSpPr>
          <p:cNvPr id="23" name="Θέση αριθμού διαφάνειας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3DF53439-851E-44AD-84B1-B6BFC3D0C743}"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idx="4294967295"/>
          </p:nvPr>
        </p:nvSpPr>
        <p:spPr>
          <a:xfrm>
            <a:off x="0" y="0"/>
            <a:ext cx="9144000" cy="6525344"/>
          </a:xfrm>
        </p:spPr>
        <p:txBody>
          <a:bodyPr/>
          <a:lstStyle/>
          <a:p>
            <a:r>
              <a:rPr lang="el-GR" sz="2000" dirty="0"/>
              <a:t/>
            </a:r>
            <a:br>
              <a:rPr lang="el-GR" sz="2000" dirty="0"/>
            </a:br>
            <a:r>
              <a:rPr lang="el-GR" sz="2000" dirty="0"/>
              <a:t> </a:t>
            </a:r>
            <a:br>
              <a:rPr lang="el-GR" sz="2000" dirty="0"/>
            </a:br>
            <a:r>
              <a:rPr lang="en-US" sz="2000" dirty="0" smtClean="0"/>
              <a:t>		         </a:t>
            </a:r>
            <a:r>
              <a:rPr lang="el-GR" sz="2000" u="sng" dirty="0" smtClean="0"/>
              <a:t>ΠΙΝΑΚΑΣ </a:t>
            </a:r>
            <a:r>
              <a:rPr lang="el-GR" sz="2000" u="sng" dirty="0"/>
              <a:t>ΧΡΕΟΥΣ 2001-20</a:t>
            </a:r>
            <a:r>
              <a:rPr lang="el-GR" sz="2000" b="1" u="sng" dirty="0"/>
              <a:t>0</a:t>
            </a:r>
            <a:r>
              <a:rPr lang="el-GR" sz="2000" b="1" dirty="0"/>
              <a:t>3</a:t>
            </a:r>
            <a:r>
              <a:rPr lang="el-GR" sz="2000" dirty="0"/>
              <a:t> </a:t>
            </a:r>
            <a:r>
              <a:rPr lang="en-US" sz="2000" dirty="0" smtClean="0"/>
              <a:t/>
            </a:r>
            <a:br>
              <a:rPr lang="en-US" sz="2000" dirty="0" smtClean="0"/>
            </a:br>
            <a:r>
              <a:rPr lang="en-US" sz="2000" dirty="0"/>
              <a:t/>
            </a:r>
            <a:br>
              <a:rPr lang="en-US" sz="2000" dirty="0"/>
            </a:br>
            <a:r>
              <a:rPr lang="el-GR" sz="2000" dirty="0" smtClean="0"/>
              <a:t> </a:t>
            </a:r>
            <a:r>
              <a:rPr lang="el-GR" sz="2000" dirty="0"/>
              <a:t>Χρονολογία		</a:t>
            </a:r>
            <a:r>
              <a:rPr lang="el-GR" sz="2000" dirty="0" smtClean="0"/>
              <a:t> </a:t>
            </a:r>
            <a:r>
              <a:rPr lang="el-GR" sz="2000" u="sng" dirty="0" smtClean="0"/>
              <a:t>2001</a:t>
            </a:r>
            <a:r>
              <a:rPr lang="el-GR" sz="2000" dirty="0" smtClean="0"/>
              <a:t> 	</a:t>
            </a:r>
            <a:r>
              <a:rPr lang="en-US" sz="2000" dirty="0" smtClean="0"/>
              <a:t>	</a:t>
            </a:r>
            <a:r>
              <a:rPr lang="el-GR" sz="2000" u="sng" dirty="0" smtClean="0"/>
              <a:t>2002 </a:t>
            </a:r>
            <a:r>
              <a:rPr lang="el-GR" sz="2000" dirty="0"/>
              <a:t>	</a:t>
            </a:r>
            <a:r>
              <a:rPr lang="en-US" sz="2000" dirty="0" smtClean="0"/>
              <a:t>	</a:t>
            </a:r>
            <a:r>
              <a:rPr lang="el-GR" sz="2000" dirty="0"/>
              <a:t>	</a:t>
            </a:r>
            <a:r>
              <a:rPr lang="el-GR" sz="2000" b="1" u="sng" dirty="0" smtClean="0"/>
              <a:t>2003</a:t>
            </a:r>
            <a:r>
              <a:rPr lang="el-GR" sz="2000" dirty="0" smtClean="0"/>
              <a:t> </a:t>
            </a:r>
            <a:r>
              <a:rPr lang="el-GR" sz="2000" dirty="0"/>
              <a:t/>
            </a:r>
            <a:br>
              <a:rPr lang="el-GR" sz="2000" dirty="0"/>
            </a:br>
            <a:r>
              <a:rPr lang="el-GR" sz="2000" dirty="0"/>
              <a:t> </a:t>
            </a:r>
            <a:br>
              <a:rPr lang="el-GR" sz="2000" dirty="0"/>
            </a:br>
            <a:r>
              <a:rPr lang="el-GR" sz="2000" dirty="0"/>
              <a:t>Χρέος γενική 		</a:t>
            </a:r>
            <a:r>
              <a:rPr lang="el-GR" sz="2000" dirty="0" smtClean="0"/>
              <a:t>151,869</a:t>
            </a:r>
            <a:r>
              <a:rPr lang="el-GR" sz="2000" dirty="0"/>
              <a:t>		159,214		</a:t>
            </a:r>
            <a:r>
              <a:rPr lang="en-US" sz="2000" dirty="0" smtClean="0"/>
              <a:t>	</a:t>
            </a:r>
            <a:r>
              <a:rPr lang="el-GR" sz="2000" dirty="0" smtClean="0"/>
              <a:t>168,025</a:t>
            </a:r>
            <a:r>
              <a:rPr lang="el-GR" sz="2000" dirty="0"/>
              <a:t/>
            </a:r>
            <a:br>
              <a:rPr lang="el-GR" sz="2000" dirty="0"/>
            </a:br>
            <a:r>
              <a:rPr lang="el-GR" sz="2000" dirty="0" smtClean="0"/>
              <a:t>κυβέρνησης</a:t>
            </a:r>
            <a:r>
              <a:rPr lang="en-US" sz="2000" dirty="0" smtClean="0"/>
              <a:t/>
            </a:r>
            <a:br>
              <a:rPr lang="en-US" sz="2000" dirty="0" smtClean="0"/>
            </a:br>
            <a:r>
              <a:rPr lang="el-GR" sz="2000" dirty="0" smtClean="0"/>
              <a:t> </a:t>
            </a:r>
            <a:r>
              <a:rPr lang="el-GR" sz="2000" dirty="0"/>
              <a:t/>
            </a:r>
            <a:br>
              <a:rPr lang="el-GR" sz="2000" dirty="0"/>
            </a:br>
            <a:r>
              <a:rPr lang="el-GR" sz="2000" dirty="0"/>
              <a:t>Δανειακά κεφάλαια 	</a:t>
            </a:r>
            <a:r>
              <a:rPr lang="el-GR" sz="2000" dirty="0" smtClean="0"/>
              <a:t>131,026</a:t>
            </a:r>
            <a:r>
              <a:rPr lang="el-GR" sz="2000" dirty="0"/>
              <a:t>		141,502		</a:t>
            </a:r>
            <a:r>
              <a:rPr lang="en-US" sz="2000" dirty="0" smtClean="0"/>
              <a:t>	</a:t>
            </a:r>
            <a:r>
              <a:rPr lang="el-GR" sz="2000" dirty="0" smtClean="0"/>
              <a:t>155,773</a:t>
            </a:r>
            <a:r>
              <a:rPr lang="el-GR" sz="2000" dirty="0"/>
              <a:t/>
            </a:r>
            <a:br>
              <a:rPr lang="el-GR" sz="2000" dirty="0"/>
            </a:br>
            <a:r>
              <a:rPr lang="el-GR" sz="2000" dirty="0"/>
              <a:t>εντός της Ε.Ε </a:t>
            </a:r>
            <a:r>
              <a:rPr lang="en-US" sz="2000" dirty="0" smtClean="0"/>
              <a:t/>
            </a:r>
            <a:br>
              <a:rPr lang="en-US" sz="2000" dirty="0" smtClean="0"/>
            </a:br>
            <a:r>
              <a:rPr lang="el-GR" sz="2000" dirty="0"/>
              <a:t/>
            </a:r>
            <a:br>
              <a:rPr lang="el-GR" sz="2000" dirty="0"/>
            </a:br>
            <a:r>
              <a:rPr lang="el-GR" sz="2000" dirty="0"/>
              <a:t>Δανειακά κεφάλαια 	</a:t>
            </a:r>
            <a:r>
              <a:rPr lang="el-GR" sz="2000" dirty="0" smtClean="0"/>
              <a:t>20,843</a:t>
            </a:r>
            <a:r>
              <a:rPr lang="el-GR" sz="2000" dirty="0"/>
              <a:t>		</a:t>
            </a:r>
            <a:r>
              <a:rPr lang="el-GR" sz="2000" dirty="0" smtClean="0"/>
              <a:t>17,712</a:t>
            </a:r>
            <a:r>
              <a:rPr lang="el-GR" sz="2000" dirty="0"/>
              <a:t>			12,252</a:t>
            </a:r>
            <a:br>
              <a:rPr lang="el-GR" sz="2000" dirty="0"/>
            </a:br>
            <a:r>
              <a:rPr lang="el-GR" sz="2000" dirty="0"/>
              <a:t>εκτός της Ε.Ε </a:t>
            </a:r>
            <a:br>
              <a:rPr lang="el-GR" sz="2000" dirty="0"/>
            </a:br>
            <a:r>
              <a:rPr lang="el-GR" sz="2000" dirty="0"/>
              <a:t>ΑΕΠ 			</a:t>
            </a:r>
            <a:r>
              <a:rPr lang="el-GR" sz="2000" dirty="0" smtClean="0"/>
              <a:t>146,428 </a:t>
            </a:r>
            <a:r>
              <a:rPr lang="en-US" sz="2000" dirty="0"/>
              <a:t>	</a:t>
            </a:r>
            <a:r>
              <a:rPr lang="el-GR" sz="2000" dirty="0" smtClean="0"/>
              <a:t>156,62 </a:t>
            </a:r>
            <a:r>
              <a:rPr lang="el-GR" sz="2000" dirty="0"/>
              <a:t>		</a:t>
            </a:r>
            <a:r>
              <a:rPr lang="en-US" sz="2000" dirty="0" smtClean="0"/>
              <a:t>	</a:t>
            </a:r>
            <a:r>
              <a:rPr lang="el-GR" sz="2000" dirty="0" smtClean="0"/>
              <a:t>172,431 </a:t>
            </a:r>
            <a:r>
              <a:rPr lang="en-US" sz="2000" dirty="0" smtClean="0"/>
              <a:t/>
            </a:r>
            <a:br>
              <a:rPr lang="en-US" sz="2000" dirty="0" smtClean="0"/>
            </a:br>
            <a:r>
              <a:rPr lang="el-GR" sz="2000" dirty="0"/>
              <a:t/>
            </a:r>
            <a:br>
              <a:rPr lang="el-GR" sz="2000" dirty="0"/>
            </a:br>
            <a:r>
              <a:rPr lang="el-GR" sz="2000" dirty="0"/>
              <a:t>Λόγος χρέους προ ΑΕΠ 	</a:t>
            </a:r>
            <a:r>
              <a:rPr lang="el-GR" sz="2000" b="1" dirty="0"/>
              <a:t>103,72%</a:t>
            </a:r>
            <a:r>
              <a:rPr lang="el-GR" sz="2000" dirty="0"/>
              <a:t>		</a:t>
            </a:r>
            <a:r>
              <a:rPr lang="el-GR" sz="2000" b="1" dirty="0"/>
              <a:t>101,66%</a:t>
            </a:r>
            <a:r>
              <a:rPr lang="el-GR" sz="2000" dirty="0"/>
              <a:t> 		</a:t>
            </a:r>
            <a:r>
              <a:rPr lang="el-GR" sz="2000" b="1" dirty="0"/>
              <a:t>97,44%</a:t>
            </a:r>
            <a:r>
              <a:rPr lang="el-GR" sz="2000" dirty="0"/>
              <a:t> </a:t>
            </a:r>
            <a:br>
              <a:rPr lang="el-GR" sz="2000" dirty="0"/>
            </a:br>
            <a:r>
              <a:rPr lang="el-GR" sz="2000" dirty="0"/>
              <a:t> </a:t>
            </a:r>
            <a:br>
              <a:rPr lang="el-GR" sz="2000" dirty="0"/>
            </a:br>
            <a:r>
              <a:rPr lang="el-GR" sz="2000" dirty="0"/>
              <a:t>Στα παραπάνω  κατοπτρίζεται το δημόσιο χρέος, ΑΕΠ καθώς και η προέλευση των δημοσίων δανειακών κεφαλαίων την τριετία 2001-2003 </a:t>
            </a:r>
            <a:br>
              <a:rPr lang="el-GR" sz="2000" dirty="0"/>
            </a:br>
            <a:r>
              <a:rPr lang="el-GR" sz="2000" b="1" dirty="0"/>
              <a:t>*(οι τιμές στον παραπάνω πίνακα αφορούν δισεκατομμυριούχα εκατομμύρια €)</a:t>
            </a:r>
            <a:r>
              <a:rPr lang="el-GR" sz="2000" dirty="0"/>
              <a:t/>
            </a:r>
            <a:br>
              <a:rPr lang="el-GR" sz="2000" dirty="0"/>
            </a:br>
            <a:endParaRPr lang="el-GR" sz="2000" dirty="0"/>
          </a:p>
        </p:txBody>
      </p:sp>
    </p:spTree>
    <p:extLst>
      <p:ext uri="{BB962C8B-B14F-4D97-AF65-F5344CB8AC3E}">
        <p14:creationId xmlns:p14="http://schemas.microsoft.com/office/powerpoint/2010/main" val="3289740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G:\ΤΗΛΕΚΠΑΙΔΕΥΣΗ ΩΡΩΠΟΣ\ΦΟΡΟΛΟΓΙΚΗ ΠΡΑΚΤΙΚΗ\201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825" y="1233487"/>
            <a:ext cx="8134350" cy="4391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9707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G:\ΤΗΛΕΚΠΑΙΔΕΥΣΗ ΩΡΩΠΟΣ\ΦΟΡΟΛΟΓΙΚΗ ΠΡΑΚΤΙΚΗ\201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004887"/>
            <a:ext cx="8077200" cy="4848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1190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G:\ΤΗΛΕΚΠΑΙΔΕΥΣΗ ΩΡΩΠΟΣ\ΦΟΡΟΛΟΓΙΚΗ ΠΡΑΚΤΙΚΗ\201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825" y="962025"/>
            <a:ext cx="8134350" cy="4933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7118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ΤΗΛΕΚΠΑΙΔΕΥΣΗ ΩΡΩΠΟΣ\ΦΟΡΟΛΟΓΙΚΗ ΠΡΑΚΤΙΚΗ\200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 y="842962"/>
            <a:ext cx="7715250" cy="5172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6686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G:\ΤΗΛΕΚΠΑΙΔΕΥΣΗ ΩΡΩΠΟΣ\ΦΟΡΟΛΟΓΙΚΗ ΠΡΑΚΤΙΚΗ\200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887" y="1019175"/>
            <a:ext cx="7896225" cy="4819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1278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G:\ΤΗΛΕΚΠΑΙΔΕΥΣΗ ΩΡΩΠΟΣ\ΦΟΡΟΛΟΓΙΚΗ ΠΡΑΚΤΙΚΗ\200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1512" y="1009650"/>
            <a:ext cx="7800975" cy="4838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8944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ΤΗΛΕΚΠΑΙΔΕΥΣΗ ΩΡΩΠΟΣ\ΦΟΡΟΛΟΓΙΚΗ ΠΡΑΚΤΙΚΗ\200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1512" y="1233487"/>
            <a:ext cx="7800975" cy="4391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9304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G:\ΤΗΛΕΚΠΑΙΔΕΥΣΗ ΩΡΩΠΟΣ\ΦΟΡΟΛΟΓΙΚΗ ΠΡΑΚΤΙΚΗ\200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275" y="1209675"/>
            <a:ext cx="7791450" cy="443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4838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G:\ΤΗΛΕΚΠΑΙΔΕΥΣΗ ΩΡΩΠΟΣ\ΦΟΡΟΛΟΓΙΚΗ ΠΡΑΚΤΙΚΗ\200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275" y="1209675"/>
            <a:ext cx="7791450" cy="4438650"/>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G:\ΤΗΛΕΚΠΑΙΔΕΥΣΗ ΩΡΩΠΟΣ\ΦΟΡΟΛΟΓΙΚΗ ΠΡΑΚΤΙΚΗ\2009.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1214438"/>
            <a:ext cx="7943850" cy="4429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2955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G:\ΤΗΛΕΚΠΑΙΔΕΥΣΗ ΩΡΩΠΟΣ\ΦΟΡΟΛΟΓΙΚΗ ΠΡΑΚΤΙΚΗ\201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537" y="1214437"/>
            <a:ext cx="8162925" cy="4429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196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G:\ΤΗΛΕΚΠΑΙΔΕΥΣΗ ΩΡΩΠΟΣ\ΦΟΡΟΛΟΓΙΚΗ ΠΡΑΚΤΙΚΗ\20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1025" y="1066800"/>
            <a:ext cx="7981950" cy="472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1916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Μετρό">
  <a:themeElements>
    <a:clrScheme name="Απαραίτητο">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Μετρό">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Μετρό">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TotalTime>
  <Words>0</Words>
  <Application>Microsoft Office PowerPoint</Application>
  <PresentationFormat>Προβολή στην οθόνη (4:3)</PresentationFormat>
  <Paragraphs>1</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Μετρό</vt:lpstr>
      <vt:lpstr>              ΠΙΝΑΚΑΣ ΧΡΕΟΥΣ 2001-2003    Χρονολογία   2001   2002    2003    Χρέος γενική   151,869  159,214   168,025 κυβέρνησης   Δανειακά κεφάλαια  131,026  141,502   155,773 εντός της Ε.Ε   Δανειακά κεφάλαια  20,843  17,712   12,252 εκτός της Ε.Ε  ΑΕΠ    146,428  156,62    172,431   Λόγος χρέους προ ΑΕΠ  103,72%  101,66%   97,44%    Στα παραπάνω  κατοπτρίζεται το δημόσιο χρέος, ΑΕΠ καθώς και η προέλευση των δημοσίων δανειακών κεφαλαίων την τριετία 2001-2003  *(οι τιμές στον παραπάνω πίνακα αφορούν δισεκατομμυριούχα εκατομμύρια €)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ΠΙΝΑΚΑΣ ΧΡΕΟΥΣ 2001-2003    Χρονολογία   2001   2002    2003    Χρέος γενική   151,869  159,214   168,025 κυβέρνησης   Δανειακά κεφάλαια  131,026  141,502   155,773 εντός της Ε.Ε   Δανειακά κεφάλαια  20,843  17,712   12,252 εκτός της Ε.Ε  ΑΕΠ    146,428  156,62    172,431   Λόγος χρέους προ ΑΕΠ  103,72%  101,66%   97,44%    Στα παραπάνω  κατοπτρίζεται το δημόσιο χρέος, ΑΕΠ καθώς και η προέλευση των δημοσίων δανειακών κεφαλαίων την τριετία 2001-2003  *(οι τιμές στον παραπάνω πίνακα αφορούν δισεκατομμυριούχα εκατομμύρια €) </dc:title>
  <dc:creator>User</dc:creator>
  <cp:lastModifiedBy>User</cp:lastModifiedBy>
  <cp:revision>3</cp:revision>
  <dcterms:created xsi:type="dcterms:W3CDTF">2020-11-17T20:04:53Z</dcterms:created>
  <dcterms:modified xsi:type="dcterms:W3CDTF">2020-11-17T20:20:34Z</dcterms:modified>
</cp:coreProperties>
</file>