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0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l-GR" b="1" dirty="0" smtClean="0"/>
              <a:t>ΕΠΙΧΕΙΡΗΣΗ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187624" y="1844824"/>
            <a:ext cx="7139136" cy="32403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Κάθε οικονομική μονάδα που παράγει υλικά προϊόντα ή υπηρεσίες συνδυάζοντας κατάλληλα τους συντελεστές παραγωγής (κεφάλαια, εργασία, εγκαταστάσεις, επιχειρηματικότητα) προκειμένου να πετύχει τους στόχους της 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0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06090"/>
          </a:xfrm>
        </p:spPr>
        <p:txBody>
          <a:bodyPr>
            <a:normAutofit fontScale="90000"/>
          </a:bodyPr>
          <a:lstStyle/>
          <a:p>
            <a:pPr marL="0" lvl="0" indent="0" algn="ctr">
              <a:buNone/>
            </a:pPr>
            <a:r>
              <a:rPr lang="el-GR" sz="4000" b="1" dirty="0"/>
              <a:t>ΜΟΡΦΕΣ ΕΠΙΧΕΙΡΗΣΕΩΝ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sz="3400" b="1" u="sng" dirty="0">
                <a:solidFill>
                  <a:schemeClr val="accent2">
                    <a:lumMod val="75000"/>
                  </a:schemeClr>
                </a:solidFill>
              </a:rPr>
              <a:t>α. ΙΔΙΟΚΤΗΣΙΑΚΟ ΚΑΘΕΣΤΩΣ</a:t>
            </a:r>
            <a:endParaRPr lang="el-GR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Δημόσιες (ΝΠΔΔ-ΝΠΙΔ)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Δημοτικές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Ιδιωτικές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Μεικτές ( Μερική ιδιωτικοποίηση- Μερική κρατικοποίηση- Κοινωνικοποίηση)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b="1" u="sng" dirty="0">
                <a:solidFill>
                  <a:schemeClr val="accent2">
                    <a:lumMod val="75000"/>
                  </a:schemeClr>
                </a:solidFill>
              </a:rPr>
              <a:t>β. ΤΟΜΕΑΣ ΔΡΑΣΤΗΡΙΟΤΗΤΑΣ</a:t>
            </a:r>
            <a:endParaRPr lang="el-GR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Πρωτογενής τομέας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Δευτερογενής τομέας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Τριτογενής τομέας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b="1" u="sng" dirty="0">
                <a:solidFill>
                  <a:schemeClr val="accent2">
                    <a:lumMod val="75000"/>
                  </a:schemeClr>
                </a:solidFill>
              </a:rPr>
              <a:t>γ. ΜΕΓΕΘΟΣ ΕΠΙΧΕΙΡΗΣΕΩΝ</a:t>
            </a:r>
            <a:endParaRPr lang="el-GR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Μικρές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Μεσαίες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Μεγάλες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b="1" u="sng" dirty="0">
                <a:solidFill>
                  <a:schemeClr val="accent2">
                    <a:lumMod val="75000"/>
                  </a:schemeClr>
                </a:solidFill>
              </a:rPr>
              <a:t>δ. ΓΕΩΓΡΑΦΙΚΗ  ΕΚΤΑΣΗ ΔΡΑΣΤΗΡΙΟΤΗΤΩΝ</a:t>
            </a:r>
            <a:endParaRPr lang="el-GR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Εθνικές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l-GR" sz="3400" dirty="0"/>
              <a:t>- Πολυεθνικές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60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l-GR" sz="3600" b="1" dirty="0" smtClean="0"/>
              <a:t>ΛΕΙΤΟΥΡΓΙΕΣ ΕΠΙΧΕΙΡΗΣΗΣ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043608" y="1844824"/>
            <a:ext cx="6400800" cy="3474720"/>
          </a:xfrm>
        </p:spPr>
        <p:txBody>
          <a:bodyPr/>
          <a:lstStyle/>
          <a:p>
            <a:pPr marL="1863725" indent="-514350">
              <a:lnSpc>
                <a:spcPct val="250000"/>
              </a:lnSpc>
              <a:buFont typeface="+mj-lt"/>
              <a:buAutoNum type="arabicPeriod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Παραγωγική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Λειτουργία</a:t>
            </a:r>
          </a:p>
          <a:p>
            <a:pPr marL="1863725" indent="-514350">
              <a:lnSpc>
                <a:spcPct val="2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Εμπορική </a:t>
            </a:r>
            <a:r>
              <a:rPr lang="el-GR" dirty="0">
                <a:solidFill>
                  <a:srgbClr val="0070C0"/>
                </a:solidFill>
              </a:rPr>
              <a:t>Λειτουργία</a:t>
            </a:r>
          </a:p>
          <a:p>
            <a:pPr marL="1863725" indent="-514350">
              <a:lnSpc>
                <a:spcPct val="2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Οικονομική </a:t>
            </a:r>
            <a:r>
              <a:rPr lang="el-GR" dirty="0">
                <a:solidFill>
                  <a:srgbClr val="FF0000"/>
                </a:solidFill>
              </a:rPr>
              <a:t>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19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l-GR" sz="3600" dirty="0" smtClean="0"/>
              <a:t>ΕΠ</a:t>
            </a:r>
            <a:r>
              <a:rPr lang="el-GR" sz="3600" b="1" dirty="0" smtClean="0"/>
              <a:t>ΙΧΕΙΡΗΣΗ </a:t>
            </a:r>
            <a:r>
              <a:rPr lang="el-GR" sz="3600" b="1" dirty="0"/>
              <a:t>ΩΣ ΚΟΙΝΩΝΙΚΗ ΟΡΓΑΝΩΣΗ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13"/>
          </p:nvPr>
        </p:nvSpPr>
        <p:spPr>
          <a:xfrm>
            <a:off x="755576" y="1340768"/>
            <a:ext cx="334670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000" b="1" dirty="0">
                <a:solidFill>
                  <a:srgbClr val="C00000"/>
                </a:solidFill>
              </a:rPr>
              <a:t>ΚΟΙΝΩΝΙΚΗ ΕΥΘΥΝΗ </a:t>
            </a:r>
            <a:r>
              <a:rPr lang="el-GR" sz="2000" b="1" dirty="0" smtClean="0">
                <a:solidFill>
                  <a:srgbClr val="C00000"/>
                </a:solidFill>
              </a:rPr>
              <a:t>ΕΠΙΧΕΙΡΗΣΕΩΝ</a:t>
            </a:r>
            <a:endParaRPr lang="el-GR" sz="2000" b="1" dirty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l-GR" sz="2000" dirty="0" smtClean="0"/>
              <a:t> Χρήση </a:t>
            </a:r>
            <a:r>
              <a:rPr lang="el-GR" sz="2000" dirty="0"/>
              <a:t>ανακυκλωμένων υλικών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l-GR" sz="2000" dirty="0" smtClean="0"/>
              <a:t> Χρησιμοποίηση </a:t>
            </a:r>
            <a:r>
              <a:rPr lang="el-GR" sz="2000" dirty="0"/>
              <a:t>τεχνικών που σέβονται και προστατεύουν το περιβάλλον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l-GR" sz="2000" dirty="0" smtClean="0"/>
              <a:t> Εκπαίδευση στελεχών </a:t>
            </a:r>
            <a:r>
              <a:rPr lang="el-GR" sz="2000" dirty="0"/>
              <a:t>με προσανατολισμό την προστασία του περιβάλλοντος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l-GR" sz="2000" dirty="0" smtClean="0"/>
              <a:t> Κοινωνικές </a:t>
            </a:r>
            <a:r>
              <a:rPr lang="el-GR" sz="2000" dirty="0"/>
              <a:t>παροχές προς τους εργαζόμενους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l-GR" sz="2000" dirty="0" smtClean="0"/>
              <a:t> Παροχές </a:t>
            </a:r>
            <a:r>
              <a:rPr lang="el-GR" sz="2000" dirty="0"/>
              <a:t>προς το κοινωνικό σύνολο</a:t>
            </a:r>
          </a:p>
          <a:p>
            <a:endParaRPr lang="el-GR" sz="20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4"/>
          </p:nvPr>
        </p:nvSpPr>
        <p:spPr>
          <a:xfrm>
            <a:off x="4860032" y="1412776"/>
            <a:ext cx="3346704" cy="3474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b="1" dirty="0">
                <a:solidFill>
                  <a:srgbClr val="C00000"/>
                </a:solidFill>
              </a:rPr>
              <a:t>ΚΟΙΝΩΝΙΚΟΣ </a:t>
            </a:r>
            <a:r>
              <a:rPr lang="el-GR" sz="2000" b="1" dirty="0" smtClean="0">
                <a:solidFill>
                  <a:srgbClr val="C00000"/>
                </a:solidFill>
              </a:rPr>
              <a:t>ΙΣΟΛΟΓΙΣΜΟΣ</a:t>
            </a:r>
            <a:endParaRPr lang="el-GR" sz="2000" b="1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l-GR" sz="2000" dirty="0" smtClean="0"/>
              <a:t> Αναφέρεται </a:t>
            </a:r>
            <a:r>
              <a:rPr lang="el-GR" sz="2000" dirty="0"/>
              <a:t>σε δαπάνες κοινωνικής πολιτικής προς τους εργαζόμενους αλλά και γενικότερα προς την κοινωνία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7678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3200" b="1" dirty="0"/>
              <a:t>ΠΕΡΙΒΑΛΛΟΝ ΕΠΙΧΕΙΡΗΣΗΣ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4038600" cy="500141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l-GR" sz="3600" b="1" dirty="0">
                <a:solidFill>
                  <a:schemeClr val="accent3">
                    <a:lumMod val="50000"/>
                  </a:schemeClr>
                </a:solidFill>
              </a:rPr>
              <a:t>ΕΣΩΤΕΡΙΚΟ ΠΕΡΙΒΑΛΛΟΝ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400" dirty="0" smtClean="0"/>
              <a:t>Εργατικό </a:t>
            </a:r>
            <a:r>
              <a:rPr lang="el-GR" sz="2400" dirty="0"/>
              <a:t>δυναμικό, στελέχη, μηχανές, πρώτες ύλες, τρόπος διοίκησης, τεχνικές, επικοινωνία, λήψη αποφάσεων κτλ</a:t>
            </a:r>
            <a:r>
              <a:rPr lang="el-GR" sz="2400" dirty="0" smtClean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l-GR" sz="4900" dirty="0"/>
          </a:p>
          <a:p>
            <a:pPr marL="0" indent="0" algn="ctr">
              <a:lnSpc>
                <a:spcPct val="150000"/>
              </a:lnSpc>
              <a:buNone/>
            </a:pPr>
            <a:endParaRPr lang="el-GR" sz="49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4"/>
          </p:nvPr>
        </p:nvSpPr>
        <p:spPr>
          <a:xfrm>
            <a:off x="4648200" y="1196752"/>
            <a:ext cx="4038600" cy="554461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l-GR" sz="6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6200" b="1" dirty="0">
                <a:solidFill>
                  <a:schemeClr val="accent3">
                    <a:lumMod val="50000"/>
                  </a:schemeClr>
                </a:solidFill>
              </a:rPr>
              <a:t>ΕΞΩΤΕΡΙΚΟ </a:t>
            </a:r>
            <a:r>
              <a:rPr lang="el-GR" sz="6200" b="1" dirty="0" smtClean="0">
                <a:solidFill>
                  <a:schemeClr val="accent3">
                    <a:lumMod val="50000"/>
                  </a:schemeClr>
                </a:solidFill>
              </a:rPr>
              <a:t>ΠΕΡΙΒΑΛΛΟΝ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b="1" dirty="0" smtClean="0">
                <a:solidFill>
                  <a:srgbClr val="002060"/>
                </a:solidFill>
              </a:rPr>
              <a:t> Οικονομικό </a:t>
            </a:r>
            <a:r>
              <a:rPr lang="el-GR" sz="4900" dirty="0" smtClean="0">
                <a:solidFill>
                  <a:srgbClr val="002060"/>
                </a:solidFill>
              </a:rPr>
              <a:t>(ρυθμός ανάπτυξης, δείκτες, πληθωρισμού, δημόσιο χρέος </a:t>
            </a:r>
            <a:r>
              <a:rPr lang="el-GR" sz="4900" dirty="0" smtClean="0"/>
              <a:t>)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b="1" dirty="0" smtClean="0">
                <a:solidFill>
                  <a:srgbClr val="FF0000"/>
                </a:solidFill>
              </a:rPr>
              <a:t>Τεχνολογικό</a:t>
            </a:r>
            <a:r>
              <a:rPr lang="el-GR" sz="4900" dirty="0" smtClean="0">
                <a:solidFill>
                  <a:srgbClr val="FF0000"/>
                </a:solidFill>
              </a:rPr>
              <a:t> </a:t>
            </a:r>
            <a:r>
              <a:rPr lang="el-GR" sz="4900" dirty="0">
                <a:solidFill>
                  <a:srgbClr val="FF0000"/>
                </a:solidFill>
              </a:rPr>
              <a:t>(Αυτοματοποίηση παραγωγής, τεχνικές παραγωγής)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b="1" dirty="0" smtClean="0">
                <a:solidFill>
                  <a:schemeClr val="tx2"/>
                </a:solidFill>
              </a:rPr>
              <a:t>Πολιτικό</a:t>
            </a:r>
            <a:r>
              <a:rPr lang="el-GR" sz="4900" dirty="0" smtClean="0">
                <a:solidFill>
                  <a:schemeClr val="tx2"/>
                </a:solidFill>
              </a:rPr>
              <a:t> </a:t>
            </a:r>
            <a:r>
              <a:rPr lang="el-GR" sz="4900" dirty="0">
                <a:solidFill>
                  <a:schemeClr val="tx2"/>
                </a:solidFill>
              </a:rPr>
              <a:t>(Πολιτική σταθερότητα, κλίμα προσέλκυσης κεφαλαίων</a:t>
            </a:r>
            <a:r>
              <a:rPr lang="el-GR" sz="4900" dirty="0"/>
              <a:t>)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b="1" dirty="0" smtClean="0">
                <a:solidFill>
                  <a:srgbClr val="00B050"/>
                </a:solidFill>
              </a:rPr>
              <a:t>Νομικό</a:t>
            </a:r>
            <a:r>
              <a:rPr lang="el-GR" sz="4900" dirty="0" smtClean="0">
                <a:solidFill>
                  <a:srgbClr val="00B050"/>
                </a:solidFill>
              </a:rPr>
              <a:t> </a:t>
            </a:r>
            <a:r>
              <a:rPr lang="el-GR" sz="4900" dirty="0">
                <a:solidFill>
                  <a:srgbClr val="00B050"/>
                </a:solidFill>
              </a:rPr>
              <a:t>(Πλαίσιο νομικής λειτουργίας επιχείρησης </a:t>
            </a:r>
            <a:r>
              <a:rPr lang="el-GR" sz="4900" dirty="0"/>
              <a:t>)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b="1" dirty="0" smtClean="0">
                <a:solidFill>
                  <a:schemeClr val="accent2">
                    <a:lumMod val="75000"/>
                  </a:schemeClr>
                </a:solidFill>
              </a:rPr>
              <a:t>Διεθνές</a:t>
            </a:r>
            <a:r>
              <a:rPr lang="el-GR" sz="49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4900" dirty="0">
                <a:solidFill>
                  <a:schemeClr val="accent2">
                    <a:lumMod val="75000"/>
                  </a:schemeClr>
                </a:solidFill>
              </a:rPr>
              <a:t>(Διμερείς και πολυμερείς οικονομικές σχέσεις, θυγατρικές, διεθνείς οργανισμοί)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dirty="0" smtClean="0"/>
              <a:t> </a:t>
            </a:r>
            <a:r>
              <a:rPr lang="el-GR" sz="4900" b="1" dirty="0">
                <a:solidFill>
                  <a:schemeClr val="accent6">
                    <a:lumMod val="75000"/>
                  </a:schemeClr>
                </a:solidFill>
              </a:rPr>
              <a:t>Κοινωνικό</a:t>
            </a:r>
            <a:r>
              <a:rPr lang="el-GR" sz="4900" dirty="0">
                <a:solidFill>
                  <a:schemeClr val="accent6">
                    <a:lumMod val="75000"/>
                  </a:schemeClr>
                </a:solidFill>
              </a:rPr>
              <a:t> (Δημογραφικά χαρακτηριστικά, οργάνωση της κοινωνίας)</a:t>
            </a:r>
          </a:p>
          <a:p>
            <a:pPr marL="514350" indent="-514350">
              <a:lnSpc>
                <a:spcPct val="120000"/>
              </a:lnSpc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el-GR" sz="4900" b="1" dirty="0" smtClean="0">
                <a:solidFill>
                  <a:schemeClr val="tx2">
                    <a:lumMod val="75000"/>
                  </a:schemeClr>
                </a:solidFill>
              </a:rPr>
              <a:t>Πολιτισμικό</a:t>
            </a:r>
            <a:r>
              <a:rPr lang="el-GR" sz="4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900" dirty="0">
                <a:solidFill>
                  <a:schemeClr val="tx2">
                    <a:lumMod val="75000"/>
                  </a:schemeClr>
                </a:solidFill>
              </a:rPr>
              <a:t>(Εθνολογικά, λαογραφικά, παραδοσιακά και θρησκευτικά στοιχεία ενός λαού)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23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04856" cy="792087"/>
          </a:xfrm>
        </p:spPr>
        <p:txBody>
          <a:bodyPr/>
          <a:lstStyle/>
          <a:p>
            <a:pPr marL="182880" indent="0" algn="ctr">
              <a:buNone/>
            </a:pPr>
            <a:r>
              <a:rPr lang="el-GR" sz="4000" dirty="0">
                <a:effectLst/>
              </a:rPr>
              <a:t>ΕΠΙΔΙΩΞΕΙΣ ΕΠΙΧΕΙΡΗΣΗΣ</a:t>
            </a:r>
            <a:endParaRPr lang="el-GR" sz="400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056784" cy="482453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b="1" dirty="0" smtClean="0"/>
              <a:t>Αποτελεσματικότητα</a:t>
            </a:r>
            <a:r>
              <a:rPr lang="el-GR" dirty="0" smtClean="0"/>
              <a:t> 				(</a:t>
            </a:r>
            <a:r>
              <a:rPr lang="el-GR" dirty="0"/>
              <a:t>Βαθμός επίτευξης των στόχων)</a:t>
            </a:r>
          </a:p>
          <a:p>
            <a:pPr marL="457200" indent="-457200">
              <a:buFont typeface="+mj-lt"/>
              <a:buAutoNum type="arabicPeriod"/>
            </a:pPr>
            <a:r>
              <a:rPr lang="el-GR" b="1" dirty="0" smtClean="0"/>
              <a:t>Αποδοτικότητα</a:t>
            </a:r>
            <a:r>
              <a:rPr lang="el-GR" dirty="0" smtClean="0"/>
              <a:t>  					(Θυσίες που απαιτούνται για την επίτευξη ενός αποτελέσματος - Μετράμε αξίες και χρηματικά μεγέθη)							 </a:t>
            </a:r>
            <a:r>
              <a:rPr lang="el-GR" b="1" dirty="0" smtClean="0"/>
              <a:t>Οικονομική Αποδοτικότητα </a:t>
            </a:r>
          </a:p>
          <a:p>
            <a:pPr marL="457200" indent="-457200">
              <a:buFont typeface="+mj-lt"/>
              <a:buAutoNum type="arabicPeriod"/>
            </a:pPr>
            <a:r>
              <a:rPr lang="el-GR" b="1" dirty="0" smtClean="0"/>
              <a:t>Παραγωγικότητα</a:t>
            </a:r>
            <a:r>
              <a:rPr lang="el-GR" dirty="0" smtClean="0"/>
              <a:t> 					(</a:t>
            </a:r>
            <a:r>
              <a:rPr lang="el-GR" dirty="0"/>
              <a:t>Μετράμε ποσότητες προϊόντων σε σχέση με τον αριθμό των εργατών ή των τεχνολογικό </a:t>
            </a:r>
            <a:r>
              <a:rPr lang="el-GR" dirty="0" smtClean="0"/>
              <a:t>εξοπλισμό)</a:t>
            </a:r>
          </a:p>
          <a:p>
            <a:pPr marL="457200" indent="-457200">
              <a:buFont typeface="+mj-lt"/>
              <a:buAutoNum type="arabicPeriod"/>
            </a:pPr>
            <a:r>
              <a:rPr lang="el-GR" b="1" dirty="0" smtClean="0"/>
              <a:t>Ανταγωνιστικότητα</a:t>
            </a:r>
            <a:r>
              <a:rPr lang="el-GR" dirty="0" smtClean="0"/>
              <a:t> 				(</a:t>
            </a:r>
            <a:r>
              <a:rPr lang="el-GR" dirty="0"/>
              <a:t>Σημαίνει  να </a:t>
            </a:r>
            <a:r>
              <a:rPr lang="el-GR" dirty="0" smtClean="0"/>
              <a:t>προτιμούν οι    </a:t>
            </a:r>
            <a:r>
              <a:rPr lang="el-GR" dirty="0"/>
              <a:t>πελάτες τα  δικά μας προϊόντα και </a:t>
            </a:r>
            <a:r>
              <a:rPr lang="el-GR" b="1" u="sng" dirty="0"/>
              <a:t>ΟΧΙ</a:t>
            </a:r>
            <a:r>
              <a:rPr lang="el-GR" dirty="0"/>
              <a:t> των ανταγωνιστών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20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νοή">
  <a:themeElements>
    <a:clrScheme name="Πνοή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Πνοή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νοή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379</TotalTime>
  <Words>256</Words>
  <Application>Microsoft Office PowerPoint</Application>
  <PresentationFormat>Προβολή στην οθόνη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Πνοή</vt:lpstr>
      <vt:lpstr>ΕΠΙΧΕΙΡΗΣΗ </vt:lpstr>
      <vt:lpstr>ΜΟΡΦΕΣ ΕΠΙΧΕΙΡΗΣΕΩΝ </vt:lpstr>
      <vt:lpstr>ΛΕΙΤΟΥΡΓΙΕΣ ΕΠΙΧΕΙΡΗΣΗΣ</vt:lpstr>
      <vt:lpstr>ΕΠΙΧΕΙΡΗΣΗ ΩΣ ΚΟΙΝΩΝΙΚΗ ΟΡΓΑΝΩΣΗ</vt:lpstr>
      <vt:lpstr>ΠΕΡΙΒΑΛΛΟΝ ΕΠΙΧΕΙΡΗΣΗΣ</vt:lpstr>
      <vt:lpstr>ΕΠΙΔΙΩΞΕΙΣ ΕΠΙΧΕΙΡΗΣΗΣ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ΕΠΙΧΕΙΡΗΣΗ </dc:title>
  <dc:creator>User</dc:creator>
  <cp:lastModifiedBy>User</cp:lastModifiedBy>
  <cp:revision>13</cp:revision>
  <dcterms:created xsi:type="dcterms:W3CDTF">2020-03-26T11:34:37Z</dcterms:created>
  <dcterms:modified xsi:type="dcterms:W3CDTF">2020-03-26T18:03:43Z</dcterms:modified>
</cp:coreProperties>
</file>