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59" r:id="rId5"/>
    <p:sldId id="260" r:id="rId6"/>
    <p:sldId id="261" r:id="rId7"/>
    <p:sldId id="263" r:id="rId8"/>
    <p:sldId id="274" r:id="rId9"/>
    <p:sldId id="262" r:id="rId10"/>
    <p:sldId id="264" r:id="rId11"/>
    <p:sldId id="265" r:id="rId12"/>
    <p:sldId id="266" r:id="rId13"/>
    <p:sldId id="267" r:id="rId14"/>
    <p:sldId id="268" r:id="rId15"/>
    <p:sldId id="269" r:id="rId16"/>
    <p:sldId id="271" r:id="rId17"/>
    <p:sldId id="270" r:id="rId18"/>
    <p:sldId id="272" r:id="rId19"/>
    <p:sldId id="273"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152"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6C97E6-4215-4957-AB8C-D3B58FE485F1}" type="datetimeFigureOut">
              <a:rPr lang="el-GR" smtClean="0"/>
              <a:t>13/4/2020</a:t>
            </a:fld>
            <a:endParaRPr lang="el-GR" dirty="0"/>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05B0C3-585F-4A5E-8925-E4C07FE5286E}" type="slidenum">
              <a:rPr lang="el-GR" smtClean="0"/>
              <a:t>‹#›</a:t>
            </a:fld>
            <a:endParaRPr lang="el-GR" dirty="0"/>
          </a:p>
        </p:txBody>
      </p:sp>
    </p:spTree>
    <p:extLst>
      <p:ext uri="{BB962C8B-B14F-4D97-AF65-F5344CB8AC3E}">
        <p14:creationId xmlns:p14="http://schemas.microsoft.com/office/powerpoint/2010/main" val="2937016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BA05B0C3-585F-4A5E-8925-E4C07FE5286E}" type="slidenum">
              <a:rPr lang="el-GR" smtClean="0"/>
              <a:t>1</a:t>
            </a:fld>
            <a:endParaRPr lang="el-GR" dirty="0"/>
          </a:p>
        </p:txBody>
      </p:sp>
    </p:spTree>
    <p:extLst>
      <p:ext uri="{BB962C8B-B14F-4D97-AF65-F5344CB8AC3E}">
        <p14:creationId xmlns:p14="http://schemas.microsoft.com/office/powerpoint/2010/main" val="3349657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BA05B0C3-585F-4A5E-8925-E4C07FE5286E}" type="slidenum">
              <a:rPr lang="el-GR" smtClean="0"/>
              <a:t>11</a:t>
            </a:fld>
            <a:endParaRPr lang="el-GR" dirty="0"/>
          </a:p>
        </p:txBody>
      </p:sp>
    </p:spTree>
    <p:extLst>
      <p:ext uri="{BB962C8B-B14F-4D97-AF65-F5344CB8AC3E}">
        <p14:creationId xmlns:p14="http://schemas.microsoft.com/office/powerpoint/2010/main" val="2964291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Τίτλος 28"/>
          <p:cNvSpPr>
            <a:spLocks noGrp="1"/>
          </p:cNvSpPr>
          <p:nvPr>
            <p:ph type="ctrTitle"/>
          </p:nvPr>
        </p:nvSpPr>
        <p:spPr>
          <a:xfrm>
            <a:off x="381000" y="4853411"/>
            <a:ext cx="8458200" cy="1222375"/>
          </a:xfrm>
        </p:spPr>
        <p:txBody>
          <a:bodyPr anchor="t"/>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16" name="Θέση ημερομηνίας 15"/>
          <p:cNvSpPr>
            <a:spLocks noGrp="1"/>
          </p:cNvSpPr>
          <p:nvPr>
            <p:ph type="dt" sz="half" idx="10"/>
          </p:nvPr>
        </p:nvSpPr>
        <p:spPr/>
        <p:txBody>
          <a:bodyPr/>
          <a:lstStyle/>
          <a:p>
            <a:fld id="{F2853615-BFDE-46DE-814C-47EC6EF6D371}" type="datetimeFigureOut">
              <a:rPr lang="el-GR" smtClean="0"/>
              <a:t>13/4/2020</a:t>
            </a:fld>
            <a:endParaRPr lang="el-GR" dirty="0"/>
          </a:p>
        </p:txBody>
      </p:sp>
      <p:sp>
        <p:nvSpPr>
          <p:cNvPr id="2" name="Θέση υποσέλιδου 1"/>
          <p:cNvSpPr>
            <a:spLocks noGrp="1"/>
          </p:cNvSpPr>
          <p:nvPr>
            <p:ph type="ftr" sz="quarter" idx="11"/>
          </p:nvPr>
        </p:nvSpPr>
        <p:spPr/>
        <p:txBody>
          <a:bodyPr/>
          <a:lstStyle/>
          <a:p>
            <a:endParaRPr lang="el-GR" dirty="0"/>
          </a:p>
        </p:txBody>
      </p:sp>
      <p:sp>
        <p:nvSpPr>
          <p:cNvPr id="15" name="Θέση αριθμού διαφάνειας 14"/>
          <p:cNvSpPr>
            <a:spLocks noGrp="1"/>
          </p:cNvSpPr>
          <p:nvPr>
            <p:ph type="sldNum" sz="quarter" idx="12"/>
          </p:nvPr>
        </p:nvSpPr>
        <p:spPr>
          <a:xfrm>
            <a:off x="8229600" y="6473952"/>
            <a:ext cx="758952" cy="246888"/>
          </a:xfrm>
        </p:spPr>
        <p:txBody>
          <a:bodyPr/>
          <a:lstStyle/>
          <a:p>
            <a:fld id="{3DF53439-851E-44AD-84B1-B6BFC3D0C743}" type="slidenum">
              <a:rPr lang="el-GR" smtClean="0"/>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t>13/4/2020</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58000" y="549276"/>
            <a:ext cx="18288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549276"/>
            <a:ext cx="62484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t>13/4/2020</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2" name="Τίτλος 21"/>
          <p:cNvSpPr>
            <a:spLocks noGrp="1"/>
          </p:cNvSpPr>
          <p:nvPr>
            <p:ph type="title"/>
          </p:nvPr>
        </p:nvSpPr>
        <p:spPr/>
        <p:txBody>
          <a:bodyPr/>
          <a:lstStyle/>
          <a:p>
            <a:r>
              <a:rPr kumimoji="0" lang="el-GR" smtClean="0"/>
              <a:t>Στυλ κύριου τίτλου</a:t>
            </a:r>
            <a:endParaRPr kumimoji="0" lang="en-US"/>
          </a:p>
        </p:txBody>
      </p:sp>
      <p:sp>
        <p:nvSpPr>
          <p:cNvPr id="27" name="Θέση περιεχομένου 26"/>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Θέση ημερομηνίας 24"/>
          <p:cNvSpPr>
            <a:spLocks noGrp="1"/>
          </p:cNvSpPr>
          <p:nvPr>
            <p:ph type="dt" sz="half" idx="10"/>
          </p:nvPr>
        </p:nvSpPr>
        <p:spPr/>
        <p:txBody>
          <a:bodyPr/>
          <a:lstStyle/>
          <a:p>
            <a:fld id="{F2853615-BFDE-46DE-814C-47EC6EF6D371}" type="datetimeFigureOut">
              <a:rPr lang="el-GR" smtClean="0"/>
              <a:t>13/4/2020</a:t>
            </a:fld>
            <a:endParaRPr lang="el-GR" dirty="0"/>
          </a:p>
        </p:txBody>
      </p:sp>
      <p:sp>
        <p:nvSpPr>
          <p:cNvPr id="19" name="Θέση υποσέλιδου 18"/>
          <p:cNvSpPr>
            <a:spLocks noGrp="1"/>
          </p:cNvSpPr>
          <p:nvPr>
            <p:ph type="ftr" sz="quarter" idx="11"/>
          </p:nvPr>
        </p:nvSpPr>
        <p:spPr>
          <a:xfrm>
            <a:off x="3581400" y="76200"/>
            <a:ext cx="2895600" cy="288925"/>
          </a:xfrm>
        </p:spPr>
        <p:txBody>
          <a:bodyPr/>
          <a:lstStyle/>
          <a:p>
            <a:endParaRPr lang="el-GR" dirty="0"/>
          </a:p>
        </p:txBody>
      </p:sp>
      <p:sp>
        <p:nvSpPr>
          <p:cNvPr id="16" name="Θέση αριθμού διαφάνειας 15"/>
          <p:cNvSpPr>
            <a:spLocks noGrp="1"/>
          </p:cNvSpPr>
          <p:nvPr>
            <p:ph type="sldNum" sz="quarter" idx="12"/>
          </p:nvPr>
        </p:nvSpPr>
        <p:spPr>
          <a:xfrm>
            <a:off x="8229600" y="6473952"/>
            <a:ext cx="758952" cy="246888"/>
          </a:xfrm>
        </p:spPr>
        <p:txBody>
          <a:bodyPr/>
          <a:lstStyle/>
          <a:p>
            <a:fld id="{3DF53439-851E-44AD-84B1-B6BFC3D0C743}" type="slidenum">
              <a:rPr lang="el-GR" smtClean="0"/>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Θέση κειμένου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19" name="Θέση ημερομηνίας 18"/>
          <p:cNvSpPr>
            <a:spLocks noGrp="1"/>
          </p:cNvSpPr>
          <p:nvPr>
            <p:ph type="dt" sz="half" idx="10"/>
          </p:nvPr>
        </p:nvSpPr>
        <p:spPr/>
        <p:txBody>
          <a:bodyPr/>
          <a:lstStyle/>
          <a:p>
            <a:fld id="{F2853615-BFDE-46DE-814C-47EC6EF6D371}" type="datetimeFigureOut">
              <a:rPr lang="el-GR" smtClean="0"/>
              <a:t>13/4/2020</a:t>
            </a:fld>
            <a:endParaRPr lang="el-GR" dirty="0"/>
          </a:p>
        </p:txBody>
      </p:sp>
      <p:sp>
        <p:nvSpPr>
          <p:cNvPr id="11" name="Θέση υποσέλιδου 10"/>
          <p:cNvSpPr>
            <a:spLocks noGrp="1"/>
          </p:cNvSpPr>
          <p:nvPr>
            <p:ph type="ftr" sz="quarter" idx="11"/>
          </p:nvPr>
        </p:nvSpPr>
        <p:spPr/>
        <p:txBody>
          <a:bodyPr/>
          <a:lstStyle/>
          <a:p>
            <a:endParaRPr lang="el-GR" dirty="0"/>
          </a:p>
        </p:txBody>
      </p:sp>
      <p:sp>
        <p:nvSpPr>
          <p:cNvPr id="16" name="Θέση αριθμού διαφάνειας 15"/>
          <p:cNvSpPr>
            <a:spLocks noGrp="1"/>
          </p:cNvSpPr>
          <p:nvPr>
            <p:ph type="sldNum" sz="quarter" idx="12"/>
          </p:nvPr>
        </p:nvSpPr>
        <p:spPr/>
        <p:txBody>
          <a:bodyPr/>
          <a:lstStyle/>
          <a:p>
            <a:fld id="{3DF53439-851E-44AD-84B1-B6BFC3D0C743}" type="slidenum">
              <a:rPr lang="el-GR" smtClean="0"/>
              <a:t>‹#›</a:t>
            </a:fld>
            <a:endParaRPr lang="el-GR" dirty="0"/>
          </a:p>
        </p:txBody>
      </p:sp>
      <p:sp>
        <p:nvSpPr>
          <p:cNvPr id="8" name="Τίτλος 7"/>
          <p:cNvSpPr>
            <a:spLocks noGrp="1"/>
          </p:cNvSpPr>
          <p:nvPr>
            <p:ph type="title"/>
          </p:nvPr>
        </p:nvSpPr>
        <p:spPr>
          <a:xfrm>
            <a:off x="180475" y="2947085"/>
            <a:ext cx="8686800" cy="1184825"/>
          </a:xfrm>
        </p:spPr>
        <p:txBody>
          <a:bodyPr rtlCol="0" anchor="t"/>
          <a:lstStyle>
            <a:lvl1pPr algn="r">
              <a:defRPr/>
            </a:lvl1pPr>
          </a:lstStyle>
          <a:p>
            <a:r>
              <a:rPr kumimoji="0" lang="el-GR" smtClean="0"/>
              <a:t>Στυλ κύριου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Τίτλος 19"/>
          <p:cNvSpPr>
            <a:spLocks noGrp="1"/>
          </p:cNvSpPr>
          <p:nvPr>
            <p:ph type="title"/>
          </p:nvPr>
        </p:nvSpPr>
        <p:spPr>
          <a:xfrm>
            <a:off x="301752" y="457200"/>
            <a:ext cx="8686800" cy="841248"/>
          </a:xfrm>
        </p:spPr>
        <p:txBody>
          <a:bodyPr/>
          <a:lstStyle/>
          <a:p>
            <a:r>
              <a:rPr kumimoji="0" lang="el-GR" smtClean="0"/>
              <a:t>Στυλ κύριου τίτλου</a:t>
            </a:r>
            <a:endParaRPr kumimoji="0" lang="en-US"/>
          </a:p>
        </p:txBody>
      </p:sp>
      <p:sp>
        <p:nvSpPr>
          <p:cNvPr id="14" name="Θέση περιεχομένου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Θέση ημερομηνίας 20"/>
          <p:cNvSpPr>
            <a:spLocks noGrp="1"/>
          </p:cNvSpPr>
          <p:nvPr>
            <p:ph type="dt" sz="half" idx="10"/>
          </p:nvPr>
        </p:nvSpPr>
        <p:spPr/>
        <p:txBody>
          <a:bodyPr/>
          <a:lstStyle/>
          <a:p>
            <a:fld id="{F2853615-BFDE-46DE-814C-47EC6EF6D371}" type="datetimeFigureOut">
              <a:rPr lang="el-GR" smtClean="0"/>
              <a:t>13/4/2020</a:t>
            </a:fld>
            <a:endParaRPr lang="el-GR" dirty="0"/>
          </a:p>
        </p:txBody>
      </p:sp>
      <p:sp>
        <p:nvSpPr>
          <p:cNvPr id="10" name="Θέση υποσέλιδου 9"/>
          <p:cNvSpPr>
            <a:spLocks noGrp="1"/>
          </p:cNvSpPr>
          <p:nvPr>
            <p:ph type="ftr" sz="quarter" idx="11"/>
          </p:nvPr>
        </p:nvSpPr>
        <p:spPr/>
        <p:txBody>
          <a:bodyPr/>
          <a:lstStyle/>
          <a:p>
            <a:endParaRPr lang="el-GR" dirty="0"/>
          </a:p>
        </p:txBody>
      </p:sp>
      <p:sp>
        <p:nvSpPr>
          <p:cNvPr id="31" name="Θέση αριθμού διαφάνειας 30"/>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Τίτλος 28"/>
          <p:cNvSpPr>
            <a:spLocks noGrp="1"/>
          </p:cNvSpPr>
          <p:nvPr>
            <p:ph type="title"/>
          </p:nvPr>
        </p:nvSpPr>
        <p:spPr>
          <a:xfrm>
            <a:off x="304800" y="5410200"/>
            <a:ext cx="8610600" cy="882650"/>
          </a:xfrm>
        </p:spPr>
        <p:txBody>
          <a:bodyPr anchor="ctr"/>
          <a:lstStyle>
            <a:lvl1pPr>
              <a:defRPr/>
            </a:lvl1p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25" name="Θέση κειμένου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Θέση περιεχομένου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Θέση ημερομηνίας 9"/>
          <p:cNvSpPr>
            <a:spLocks noGrp="1"/>
          </p:cNvSpPr>
          <p:nvPr>
            <p:ph type="dt" sz="half" idx="10"/>
          </p:nvPr>
        </p:nvSpPr>
        <p:spPr/>
        <p:txBody>
          <a:bodyPr/>
          <a:lstStyle/>
          <a:p>
            <a:fld id="{F2853615-BFDE-46DE-814C-47EC6EF6D371}" type="datetimeFigureOut">
              <a:rPr lang="el-GR" smtClean="0"/>
              <a:t>13/4/2020</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a:xfrm>
            <a:off x="8229600" y="6477000"/>
            <a:ext cx="762000" cy="246888"/>
          </a:xfrm>
        </p:spPr>
        <p:txBody>
          <a:bodyPr/>
          <a:lstStyle/>
          <a:p>
            <a:fld id="{3DF53439-851E-44AD-84B1-B6BFC3D0C743}" type="slidenum">
              <a:rPr lang="el-GR" smtClean="0"/>
              <a:t>‹#›</a:t>
            </a:fld>
            <a:endParaRPr lang="el-GR" dirty="0"/>
          </a:p>
        </p:txBody>
      </p:sp>
      <p:sp>
        <p:nvSpPr>
          <p:cNvPr id="11" name="Ευθεία γραμμή σύνδεσης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Τίτλος 29"/>
          <p:cNvSpPr>
            <a:spLocks noGrp="1"/>
          </p:cNvSpPr>
          <p:nvPr>
            <p:ph type="title"/>
          </p:nvPr>
        </p:nvSpPr>
        <p:spPr>
          <a:xfrm>
            <a:off x="301752" y="457200"/>
            <a:ext cx="8686800" cy="841248"/>
          </a:xfrm>
        </p:spPr>
        <p:txBody>
          <a:bodyPr/>
          <a:lstStyle/>
          <a:p>
            <a:r>
              <a:rPr kumimoji="0" lang="el-GR" smtClean="0"/>
              <a:t>Στυλ κύριου τίτλου</a:t>
            </a:r>
            <a:endParaRPr kumimoji="0" lang="en-US"/>
          </a:p>
        </p:txBody>
      </p:sp>
      <p:sp>
        <p:nvSpPr>
          <p:cNvPr id="12" name="Θέση ημερομηνίας 11"/>
          <p:cNvSpPr>
            <a:spLocks noGrp="1"/>
          </p:cNvSpPr>
          <p:nvPr>
            <p:ph type="dt" sz="half" idx="10"/>
          </p:nvPr>
        </p:nvSpPr>
        <p:spPr/>
        <p:txBody>
          <a:bodyPr/>
          <a:lstStyle/>
          <a:p>
            <a:fld id="{F2853615-BFDE-46DE-814C-47EC6EF6D371}" type="datetimeFigureOut">
              <a:rPr lang="el-GR" smtClean="0"/>
              <a:t>13/4/2020</a:t>
            </a:fld>
            <a:endParaRPr lang="el-GR" dirty="0"/>
          </a:p>
        </p:txBody>
      </p:sp>
      <p:sp>
        <p:nvSpPr>
          <p:cNvPr id="21" name="Θέση υποσέλιδου 20"/>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fld id="{F2853615-BFDE-46DE-814C-47EC6EF6D371}" type="datetimeFigureOut">
              <a:rPr lang="el-GR" smtClean="0"/>
              <a:t>13/4/2020</a:t>
            </a:fld>
            <a:endParaRPr lang="el-GR" dirty="0"/>
          </a:p>
        </p:txBody>
      </p:sp>
      <p:sp>
        <p:nvSpPr>
          <p:cNvPr id="24" name="Θέση υποσέλιδου 23"/>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Ευθεία γραμμή σύνδεσης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Τίτλος 11"/>
          <p:cNvSpPr>
            <a:spLocks noGrp="1"/>
          </p:cNvSpPr>
          <p:nvPr>
            <p:ph type="title"/>
          </p:nvPr>
        </p:nvSpPr>
        <p:spPr>
          <a:xfrm>
            <a:off x="457200" y="5486400"/>
            <a:ext cx="8458200" cy="520700"/>
          </a:xfrm>
        </p:spPr>
        <p:txBody>
          <a:bodyPr anchor="ctr"/>
          <a:lstStyle>
            <a:lvl1pPr algn="l">
              <a:buNone/>
              <a:defRPr sz="2000" b="1"/>
            </a:lvl1pPr>
          </a:lstStyle>
          <a:p>
            <a:r>
              <a:rPr kumimoji="0" lang="el-GR" smtClean="0"/>
              <a:t>Στυλ κύριου τίτλου</a:t>
            </a:r>
            <a:endParaRPr kumimoji="0" lang="en-US"/>
          </a:p>
        </p:txBody>
      </p:sp>
      <p:sp>
        <p:nvSpPr>
          <p:cNvPr id="26" name="Θέση κειμένου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14" name="Θέση περιεχομένου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Θέση ημερομηνίας 24"/>
          <p:cNvSpPr>
            <a:spLocks noGrp="1"/>
          </p:cNvSpPr>
          <p:nvPr>
            <p:ph type="dt" sz="half" idx="10"/>
          </p:nvPr>
        </p:nvSpPr>
        <p:spPr/>
        <p:txBody>
          <a:bodyPr/>
          <a:lstStyle/>
          <a:p>
            <a:fld id="{F2853615-BFDE-46DE-814C-47EC6EF6D371}" type="datetimeFigureOut">
              <a:rPr lang="el-GR" smtClean="0"/>
              <a:t>13/4/2020</a:t>
            </a:fld>
            <a:endParaRPr lang="el-GR" dirty="0"/>
          </a:p>
        </p:txBody>
      </p:sp>
      <p:sp>
        <p:nvSpPr>
          <p:cNvPr id="29" name="Θέση υποσέλιδου 28"/>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Θέση εικόνας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7" name="Θέση ημερομηνίας 6"/>
          <p:cNvSpPr>
            <a:spLocks noGrp="1"/>
          </p:cNvSpPr>
          <p:nvPr>
            <p:ph type="dt" sz="half" idx="10"/>
          </p:nvPr>
        </p:nvSpPr>
        <p:spPr/>
        <p:txBody>
          <a:bodyPr/>
          <a:lstStyle/>
          <a:p>
            <a:fld id="{F2853615-BFDE-46DE-814C-47EC6EF6D371}" type="datetimeFigureOut">
              <a:rPr lang="el-GR" smtClean="0"/>
              <a:t>13/4/2020</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31" name="Θέση αριθμού διαφάνειας 30"/>
          <p:cNvSpPr>
            <a:spLocks noGrp="1"/>
          </p:cNvSpPr>
          <p:nvPr>
            <p:ph type="sldNum" sz="quarter" idx="12"/>
          </p:nvPr>
        </p:nvSpPr>
        <p:spPr/>
        <p:txBody>
          <a:bodyPr/>
          <a:lstStyle/>
          <a:p>
            <a:fld id="{3DF53439-851E-44AD-84B1-B6BFC3D0C743}" type="slidenum">
              <a:rPr lang="el-GR" smtClean="0"/>
              <a:t>‹#›</a:t>
            </a:fld>
            <a:endParaRPr lang="el-GR" dirty="0"/>
          </a:p>
        </p:txBody>
      </p:sp>
      <p:sp>
        <p:nvSpPr>
          <p:cNvPr id="17" name="Τίτλος 16"/>
          <p:cNvSpPr>
            <a:spLocks noGrp="1"/>
          </p:cNvSpPr>
          <p:nvPr>
            <p:ph type="title"/>
          </p:nvPr>
        </p:nvSpPr>
        <p:spPr>
          <a:xfrm>
            <a:off x="381000" y="4993760"/>
            <a:ext cx="5867400" cy="522288"/>
          </a:xfrm>
        </p:spPr>
        <p:txBody>
          <a:bodyPr anchor="ctr"/>
          <a:lstStyle>
            <a:lvl1pPr algn="l">
              <a:buNone/>
              <a:defRPr sz="2000" b="1"/>
            </a:lvl1pPr>
          </a:lstStyle>
          <a:p>
            <a:r>
              <a:rPr kumimoji="0" lang="el-GR" smtClean="0"/>
              <a:t>Στυλ κύριου τίτλου</a:t>
            </a:r>
            <a:endParaRPr kumimoji="0" lang="en-US"/>
          </a:p>
        </p:txBody>
      </p:sp>
      <p:sp>
        <p:nvSpPr>
          <p:cNvPr id="26" name="Θέση κειμένου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Θέση κειμένου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Θέση ημερομηνίας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2853615-BFDE-46DE-814C-47EC6EF6D371}" type="datetimeFigureOut">
              <a:rPr lang="el-GR" smtClean="0"/>
              <a:t>13/4/2020</a:t>
            </a:fld>
            <a:endParaRPr lang="el-GR" dirty="0"/>
          </a:p>
        </p:txBody>
      </p:sp>
      <p:sp>
        <p:nvSpPr>
          <p:cNvPr id="28" name="Θέση υποσέλιδου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dirty="0"/>
          </a:p>
        </p:txBody>
      </p:sp>
      <p:sp>
        <p:nvSpPr>
          <p:cNvPr id="5" name="Θέση αριθμού διαφάνειας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DF53439-851E-44AD-84B1-B6BFC3D0C743}" type="slidenum">
              <a:rPr lang="el-GR" smtClean="0"/>
              <a:t>‹#›</a:t>
            </a:fld>
            <a:endParaRPr lang="el-GR" dirty="0"/>
          </a:p>
        </p:txBody>
      </p:sp>
      <p:sp>
        <p:nvSpPr>
          <p:cNvPr id="10" name="Θέση τίτλου 9"/>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Στυλ κύριου τίτλου</a:t>
            </a:r>
            <a:endParaRPr kumimoji="0" lang="en-US"/>
          </a:p>
        </p:txBody>
      </p:sp>
      <p:sp>
        <p:nvSpPr>
          <p:cNvPr id="9" name="Ευθεία γραμμή σύνδεσης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Ευθεία γραμμή σύνδεσης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jpeg"/></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8" Type="http://schemas.openxmlformats.org/officeDocument/2006/relationships/hyperlink" Target="https://el.wikipedia.org/wiki/%CE%94%CE%B9%CE%AC%CE%B3%CF%81%CE%B1%CE%BC%CE%BC%CE%B1_%CE%93%CE%BA%CE%B1%CE%BD%CF%84" TargetMode="External"/><Relationship Id="rId3" Type="http://schemas.openxmlformats.org/officeDocument/2006/relationships/hyperlink" Target="https://el.wikipedia.org/wiki/20_%CE%9C%CE%B1%CE%90%CE%BF%CF%85" TargetMode="External"/><Relationship Id="rId7" Type="http://schemas.openxmlformats.org/officeDocument/2006/relationships/hyperlink" Target="https://el.wikipedia.org/wiki/%CE%99%CF%83%CF%84%CF%8C%CE%B3%CF%81%CE%B1%CE%BC%CE%BC%CE%B1" TargetMode="External"/><Relationship Id="rId2"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hyperlink" Target="https://el.wikipedia.org/wiki/1919" TargetMode="External"/><Relationship Id="rId11" Type="http://schemas.openxmlformats.org/officeDocument/2006/relationships/hyperlink" Target="https://el.wikipedia.org/w/index.php?title=%CE%A6%CF%81%CE%AD%CE%BD%CF%84%CE%B5%CF%81%CE%B9%CE%BA_%CE%9F%CF%85%CE%AF%CE%BD%CF%83%CE%BB%CE%BF%CE%BF%CF%85_%CE%A4%CE%AD%CE%B9%CE%BB%CE%BF%CF%81&amp;action=edit&amp;redlink=1" TargetMode="External"/><Relationship Id="rId5" Type="http://schemas.openxmlformats.org/officeDocument/2006/relationships/hyperlink" Target="https://el.wikipedia.org/wiki/23_%CE%9D%CE%BF%CE%B5%CE%BC%CE%B2%CF%81%CE%AF%CE%BF%CF%85" TargetMode="External"/><Relationship Id="rId10" Type="http://schemas.openxmlformats.org/officeDocument/2006/relationships/hyperlink" Target="https://el.wikipedia.org/wiki/%CE%A7%CE%AD%CE%BD%CF%81%CE%B9_%CE%93%CE%BA%CE%B1%CE%BD%CF%84#cite_note-2" TargetMode="External"/><Relationship Id="rId4" Type="http://schemas.openxmlformats.org/officeDocument/2006/relationships/hyperlink" Target="https://el.wikipedia.org/wiki/1861" TargetMode="External"/><Relationship Id="rId9" Type="http://schemas.openxmlformats.org/officeDocument/2006/relationships/hyperlink" Target="https://el.wikipedia.org/w/index.php?title=%CE%94%CE%B9%CE%BF%CE%AF%CE%BA%CE%B7%CF%83%CE%B7_%CE%BA%CE%B1%CE%B9_%CE%B4%CE%B9%CE%B1%CF%87%CE%B5%CE%AF%CF%81%CE%B9%CF%83%CE%B7_%CE%AD%CF%81%CE%B3%CE%BF%CF%85&amp;action=edit&amp;redlink=1"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Έλλειψη 3"/>
          <p:cNvSpPr/>
          <p:nvPr/>
        </p:nvSpPr>
        <p:spPr>
          <a:xfrm>
            <a:off x="1547664" y="370344"/>
            <a:ext cx="6192688"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 name="Τίτλος 1"/>
          <p:cNvSpPr>
            <a:spLocks noGrp="1"/>
          </p:cNvSpPr>
          <p:nvPr>
            <p:ph type="ctrTitle"/>
          </p:nvPr>
        </p:nvSpPr>
        <p:spPr>
          <a:xfrm>
            <a:off x="539552" y="620688"/>
            <a:ext cx="7772400" cy="1470025"/>
          </a:xfrm>
        </p:spPr>
        <p:txBody>
          <a:bodyPr/>
          <a:lstStyle/>
          <a:p>
            <a:pPr algn="ctr"/>
            <a:r>
              <a:rPr lang="el-GR" dirty="0" smtClean="0"/>
              <a:t>ΔΙΟΙΚΗΣΗ- ΟΡΙΣΜΟΣ</a:t>
            </a:r>
            <a:endParaRPr lang="el-GR" dirty="0"/>
          </a:p>
        </p:txBody>
      </p:sp>
      <p:sp>
        <p:nvSpPr>
          <p:cNvPr id="3" name="Υπότιτλος 2"/>
          <p:cNvSpPr>
            <a:spLocks noGrp="1"/>
          </p:cNvSpPr>
          <p:nvPr>
            <p:ph type="subTitle" idx="1"/>
          </p:nvPr>
        </p:nvSpPr>
        <p:spPr>
          <a:xfrm>
            <a:off x="755576" y="908720"/>
            <a:ext cx="7704856" cy="3888432"/>
          </a:xfrm>
        </p:spPr>
        <p:txBody>
          <a:bodyPr>
            <a:noAutofit/>
          </a:bodyPr>
          <a:lstStyle/>
          <a:p>
            <a:pPr algn="just"/>
            <a:r>
              <a:rPr lang="el-GR" sz="3600" b="1" dirty="0" smtClean="0"/>
              <a:t>Σύνολο από διαδικασίες, οι οποίες εξασφαλίζουν σε μια ομάδα ανθρώπων την οργανωτική τους συνοχή και τον επιθυμητό προσανατολισμό τους προς ένα προκαθορισμένο στόχο.</a:t>
            </a:r>
            <a:endParaRPr lang="el-GR" sz="3600" b="1" dirty="0"/>
          </a:p>
        </p:txBody>
      </p:sp>
    </p:spTree>
    <p:extLst>
      <p:ext uri="{BB962C8B-B14F-4D97-AF65-F5344CB8AC3E}">
        <p14:creationId xmlns:p14="http://schemas.microsoft.com/office/powerpoint/2010/main" val="115992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188640"/>
            <a:ext cx="8686800" cy="838200"/>
          </a:xfrm>
        </p:spPr>
        <p:txBody>
          <a:bodyPr/>
          <a:lstStyle/>
          <a:p>
            <a:pPr algn="ctr"/>
            <a:r>
              <a:rPr lang="el-GR" dirty="0" smtClean="0"/>
              <a:t>ΜΑΡΚΕΤΙΝΓκ</a:t>
            </a:r>
            <a:endParaRPr lang="el-GR" dirty="0"/>
          </a:p>
        </p:txBody>
      </p:sp>
      <p:sp>
        <p:nvSpPr>
          <p:cNvPr id="3" name="Θέση περιεχομένου 2"/>
          <p:cNvSpPr>
            <a:spLocks noGrp="1"/>
          </p:cNvSpPr>
          <p:nvPr>
            <p:ph idx="1"/>
          </p:nvPr>
        </p:nvSpPr>
        <p:spPr>
          <a:xfrm>
            <a:off x="304800" y="1554162"/>
            <a:ext cx="8587680" cy="4525963"/>
          </a:xfrm>
          <a:solidFill>
            <a:schemeClr val="accent1">
              <a:lumMod val="60000"/>
              <a:lumOff val="40000"/>
            </a:schemeClr>
          </a:solidFill>
          <a:ln w="38100">
            <a:solidFill>
              <a:schemeClr val="tx1"/>
            </a:solidFill>
          </a:ln>
        </p:spPr>
        <p:txBody>
          <a:bodyPr/>
          <a:lstStyle/>
          <a:p>
            <a:pPr marL="0" indent="0" algn="just">
              <a:buNone/>
            </a:pPr>
            <a:r>
              <a:rPr lang="el-GR" dirty="0" smtClean="0">
                <a:solidFill>
                  <a:schemeClr val="tx1"/>
                </a:solidFill>
              </a:rPr>
              <a:t>Ορίζεται ως το σύνολο των ενεργειών μιας επιχείρησης ή ενός οργανισμού, οι οποίες αποβλέπουν στην </a:t>
            </a:r>
            <a:r>
              <a:rPr lang="el-GR" dirty="0" smtClean="0">
                <a:solidFill>
                  <a:srgbClr val="C00000"/>
                </a:solidFill>
              </a:rPr>
              <a:t>αναγνώριση των αναγκών του καταναλωτή</a:t>
            </a:r>
            <a:r>
              <a:rPr lang="el-GR" dirty="0" smtClean="0">
                <a:solidFill>
                  <a:schemeClr val="tx1"/>
                </a:solidFill>
              </a:rPr>
              <a:t>, </a:t>
            </a:r>
            <a:r>
              <a:rPr lang="el-GR" dirty="0" smtClean="0">
                <a:solidFill>
                  <a:srgbClr val="002060"/>
                </a:solidFill>
              </a:rPr>
              <a:t>στην ανάπτυξη των απαραίτητων προϊόντων και υπηρεσιών που τις ικανοποιούν </a:t>
            </a:r>
            <a:r>
              <a:rPr lang="el-GR" dirty="0" smtClean="0">
                <a:solidFill>
                  <a:schemeClr val="tx1"/>
                </a:solidFill>
              </a:rPr>
              <a:t>και </a:t>
            </a:r>
            <a:r>
              <a:rPr lang="el-GR" dirty="0" smtClean="0">
                <a:solidFill>
                  <a:srgbClr val="009900"/>
                </a:solidFill>
              </a:rPr>
              <a:t>στην δημιουργία των σχετικών προϋποθέσεων ζήτησης</a:t>
            </a:r>
            <a:r>
              <a:rPr lang="el-GR" dirty="0" smtClean="0">
                <a:solidFill>
                  <a:schemeClr val="tx1"/>
                </a:solidFill>
              </a:rPr>
              <a:t>, οι οποίες θα </a:t>
            </a:r>
            <a:r>
              <a:rPr lang="el-GR" dirty="0" smtClean="0">
                <a:solidFill>
                  <a:schemeClr val="tx1"/>
                </a:solidFill>
              </a:rPr>
              <a:t>οδηγήσουν </a:t>
            </a:r>
            <a:r>
              <a:rPr lang="el-GR" dirty="0" smtClean="0">
                <a:solidFill>
                  <a:schemeClr val="tx1"/>
                </a:solidFill>
              </a:rPr>
              <a:t>σε </a:t>
            </a:r>
            <a:r>
              <a:rPr lang="el-GR" b="1" u="sng" dirty="0" smtClean="0">
                <a:solidFill>
                  <a:schemeClr val="tx1"/>
                </a:solidFill>
              </a:rPr>
              <a:t>επικερδείς πωλήσεις</a:t>
            </a:r>
            <a:r>
              <a:rPr lang="el-GR" dirty="0" smtClean="0">
                <a:solidFill>
                  <a:schemeClr val="tx1"/>
                </a:solidFill>
              </a:rPr>
              <a:t>.</a:t>
            </a:r>
            <a:endParaRPr lang="el-GR" dirty="0">
              <a:solidFill>
                <a:schemeClr val="tx1"/>
              </a:solidFill>
            </a:endParaRPr>
          </a:p>
        </p:txBody>
      </p:sp>
    </p:spTree>
    <p:extLst>
      <p:ext uri="{BB962C8B-B14F-4D97-AF65-F5344CB8AC3E}">
        <p14:creationId xmlns:p14="http://schemas.microsoft.com/office/powerpoint/2010/main" val="312634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214536"/>
            <a:ext cx="8686800" cy="838200"/>
          </a:xfrm>
        </p:spPr>
        <p:txBody>
          <a:bodyPr/>
          <a:lstStyle/>
          <a:p>
            <a:pPr algn="ctr"/>
            <a:r>
              <a:rPr lang="el-GR" dirty="0" smtClean="0"/>
              <a:t>μιΓΜΑ ΜΑΡΚΕΤΙΝΓΚ</a:t>
            </a:r>
            <a:endParaRPr lang="el-GR" dirty="0"/>
          </a:p>
        </p:txBody>
      </p:sp>
      <p:sp>
        <p:nvSpPr>
          <p:cNvPr id="4" name="Ορθογώνιο 3"/>
          <p:cNvSpPr/>
          <p:nvPr/>
        </p:nvSpPr>
        <p:spPr>
          <a:xfrm>
            <a:off x="539552" y="1916832"/>
            <a:ext cx="1872208" cy="2664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ΠΡΟΪΟΝ</a:t>
            </a:r>
          </a:p>
          <a:p>
            <a:pPr algn="ctr"/>
            <a:r>
              <a:rPr lang="el-GR" dirty="0" smtClean="0">
                <a:solidFill>
                  <a:schemeClr val="tx1"/>
                </a:solidFill>
              </a:rPr>
              <a:t>Φυσικό προϊόν,</a:t>
            </a:r>
          </a:p>
          <a:p>
            <a:pPr algn="ctr"/>
            <a:r>
              <a:rPr lang="el-GR" dirty="0" smtClean="0">
                <a:solidFill>
                  <a:schemeClr val="tx1"/>
                </a:solidFill>
              </a:rPr>
              <a:t>Ονομασία, σήμα, συσκευασία κ.α</a:t>
            </a:r>
            <a:r>
              <a:rPr lang="el-GR" dirty="0" smtClean="0"/>
              <a:t>.</a:t>
            </a:r>
          </a:p>
          <a:p>
            <a:pPr algn="ctr"/>
            <a:endParaRPr lang="el-GR" dirty="0"/>
          </a:p>
          <a:p>
            <a:pPr algn="ctr"/>
            <a:endParaRPr lang="el-GR" dirty="0" smtClean="0"/>
          </a:p>
          <a:p>
            <a:pPr algn="ctr"/>
            <a:endParaRPr lang="el-GR" dirty="0"/>
          </a:p>
          <a:p>
            <a:pPr algn="ctr"/>
            <a:endParaRPr lang="el-GR" dirty="0"/>
          </a:p>
        </p:txBody>
      </p:sp>
      <p:sp>
        <p:nvSpPr>
          <p:cNvPr id="6" name="Ορθογώνιο 5"/>
          <p:cNvSpPr/>
          <p:nvPr/>
        </p:nvSpPr>
        <p:spPr>
          <a:xfrm>
            <a:off x="4932040" y="1916832"/>
            <a:ext cx="1640579" cy="2664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ΔΙΑΝΟΜΗ</a:t>
            </a:r>
          </a:p>
          <a:p>
            <a:pPr algn="ctr"/>
            <a:r>
              <a:rPr lang="el-GR" dirty="0" smtClean="0">
                <a:solidFill>
                  <a:schemeClr val="tx1"/>
                </a:solidFill>
              </a:rPr>
              <a:t>Κανάλια, γεωγραφική κάλυψη, φυσική διανομή, κ.α.</a:t>
            </a:r>
          </a:p>
          <a:p>
            <a:pPr algn="ctr"/>
            <a:endParaRPr lang="el-GR" dirty="0">
              <a:solidFill>
                <a:schemeClr val="tx1"/>
              </a:solidFill>
            </a:endParaRPr>
          </a:p>
          <a:p>
            <a:pPr algn="ctr"/>
            <a:endParaRPr lang="el-GR" dirty="0" smtClean="0">
              <a:solidFill>
                <a:schemeClr val="tx1"/>
              </a:solidFill>
            </a:endParaRPr>
          </a:p>
        </p:txBody>
      </p:sp>
      <p:sp>
        <p:nvSpPr>
          <p:cNvPr id="7" name="Ορθογώνιο 6"/>
          <p:cNvSpPr/>
          <p:nvPr/>
        </p:nvSpPr>
        <p:spPr>
          <a:xfrm>
            <a:off x="6876256" y="1916832"/>
            <a:ext cx="1728192" cy="2664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ΠΡΟΩΘΗΣΗ</a:t>
            </a:r>
          </a:p>
          <a:p>
            <a:pPr algn="ctr"/>
            <a:r>
              <a:rPr lang="el-GR" dirty="0" smtClean="0">
                <a:solidFill>
                  <a:schemeClr val="tx1"/>
                </a:solidFill>
              </a:rPr>
              <a:t>Διαφήμιση, δημόσιες σχέσεις, προσωπικές πωλήσεις, προώθηση πωλήσεων κ.α</a:t>
            </a:r>
            <a:r>
              <a:rPr lang="el-GR" dirty="0" smtClean="0"/>
              <a:t>.</a:t>
            </a:r>
            <a:endParaRPr lang="el-GR" dirty="0"/>
          </a:p>
        </p:txBody>
      </p:sp>
      <p:sp>
        <p:nvSpPr>
          <p:cNvPr id="9" name="Ορθογώνιο 8"/>
          <p:cNvSpPr/>
          <p:nvPr/>
        </p:nvSpPr>
        <p:spPr>
          <a:xfrm>
            <a:off x="2699792" y="1916832"/>
            <a:ext cx="1872208" cy="2664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ΤΙΜΗ</a:t>
            </a:r>
          </a:p>
          <a:p>
            <a:pPr algn="ctr"/>
            <a:r>
              <a:rPr lang="el-GR" dirty="0" smtClean="0">
                <a:solidFill>
                  <a:schemeClr val="tx1"/>
                </a:solidFill>
              </a:rPr>
              <a:t>Επίπεδο τιμών, εκπτώσεις, διαφοροποίηση κ.α.</a:t>
            </a:r>
          </a:p>
          <a:p>
            <a:pPr algn="ctr"/>
            <a:endParaRPr lang="el-GR" dirty="0">
              <a:solidFill>
                <a:schemeClr val="tx1"/>
              </a:solidFill>
            </a:endParaRPr>
          </a:p>
          <a:p>
            <a:pPr algn="ctr"/>
            <a:endParaRPr lang="el-GR" dirty="0" smtClean="0">
              <a:solidFill>
                <a:schemeClr val="tx1"/>
              </a:solidFill>
            </a:endParaRPr>
          </a:p>
          <a:p>
            <a:pPr algn="ctr"/>
            <a:endParaRPr lang="el-GR" dirty="0">
              <a:solidFill>
                <a:schemeClr val="tx1"/>
              </a:solidFill>
            </a:endParaRPr>
          </a:p>
        </p:txBody>
      </p:sp>
      <p:cxnSp>
        <p:nvCxnSpPr>
          <p:cNvPr id="18" name="Ευθεία γραμμή σύνδεσης 17"/>
          <p:cNvCxnSpPr>
            <a:endCxn id="9" idx="0"/>
          </p:cNvCxnSpPr>
          <p:nvPr/>
        </p:nvCxnSpPr>
        <p:spPr>
          <a:xfrm flipH="1">
            <a:off x="3635896" y="1052736"/>
            <a:ext cx="576064" cy="8640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a:endCxn id="6" idx="0"/>
          </p:cNvCxnSpPr>
          <p:nvPr/>
        </p:nvCxnSpPr>
        <p:spPr>
          <a:xfrm>
            <a:off x="4211960" y="1052736"/>
            <a:ext cx="1540370" cy="8640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a:endCxn id="4" idx="0"/>
          </p:cNvCxnSpPr>
          <p:nvPr/>
        </p:nvCxnSpPr>
        <p:spPr>
          <a:xfrm flipH="1">
            <a:off x="1475656" y="1052736"/>
            <a:ext cx="2736304" cy="8640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Ευθεία γραμμή σύνδεσης 24"/>
          <p:cNvCxnSpPr>
            <a:endCxn id="7" idx="0"/>
          </p:cNvCxnSpPr>
          <p:nvPr/>
        </p:nvCxnSpPr>
        <p:spPr>
          <a:xfrm>
            <a:off x="4211960" y="1052736"/>
            <a:ext cx="3528392" cy="864096"/>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4642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332656"/>
            <a:ext cx="8686800" cy="838200"/>
          </a:xfrm>
        </p:spPr>
        <p:txBody>
          <a:bodyPr/>
          <a:lstStyle/>
          <a:p>
            <a:pPr algn="ctr"/>
            <a:r>
              <a:rPr lang="el-GR" dirty="0" smtClean="0">
                <a:solidFill>
                  <a:srgbClr val="006600"/>
                </a:solidFill>
              </a:rPr>
              <a:t>ΔΙΟΙΚΗΣΗ ΠΩΛΗΣΕΩΝ</a:t>
            </a:r>
            <a:endParaRPr lang="el-GR" dirty="0">
              <a:solidFill>
                <a:srgbClr val="006600"/>
              </a:solidFill>
            </a:endParaRPr>
          </a:p>
        </p:txBody>
      </p:sp>
      <p:sp>
        <p:nvSpPr>
          <p:cNvPr id="3" name="Θέση περιεχομένου 2"/>
          <p:cNvSpPr>
            <a:spLocks noGrp="1"/>
          </p:cNvSpPr>
          <p:nvPr>
            <p:ph idx="1"/>
          </p:nvPr>
        </p:nvSpPr>
        <p:spPr>
          <a:xfrm>
            <a:off x="457200" y="1556792"/>
            <a:ext cx="8686800" cy="4525963"/>
          </a:xfrm>
        </p:spPr>
        <p:txBody>
          <a:bodyPr/>
          <a:lstStyle/>
          <a:p>
            <a:pPr marL="0" indent="0" algn="ctr">
              <a:lnSpc>
                <a:spcPct val="200000"/>
              </a:lnSpc>
              <a:buNone/>
            </a:pPr>
            <a:r>
              <a:rPr lang="el-GR" dirty="0" smtClean="0">
                <a:solidFill>
                  <a:srgbClr val="006600"/>
                </a:solidFill>
              </a:rPr>
              <a:t>Περιλαμβάνει τρία βασικά στάδια:</a:t>
            </a:r>
          </a:p>
          <a:p>
            <a:pPr marL="514350" indent="-514350">
              <a:buClr>
                <a:srgbClr val="006600"/>
              </a:buClr>
              <a:buFont typeface="+mj-lt"/>
              <a:buAutoNum type="arabicParenR"/>
            </a:pPr>
            <a:r>
              <a:rPr lang="el-GR" b="1" dirty="0" smtClean="0"/>
              <a:t>Τον προγραμματισμό (πρόβλεψη πωλήσεων)</a:t>
            </a:r>
          </a:p>
          <a:p>
            <a:pPr marL="514350" indent="-514350">
              <a:buClr>
                <a:srgbClr val="006600"/>
              </a:buClr>
              <a:buFont typeface="+mj-lt"/>
              <a:buAutoNum type="arabicParenR"/>
            </a:pPr>
            <a:r>
              <a:rPr lang="el-GR" b="1" dirty="0" smtClean="0"/>
              <a:t>Την υλοποίηση (επιλογή, πρόσληψη και κατάρτιση πωλητών)</a:t>
            </a:r>
          </a:p>
          <a:p>
            <a:pPr marL="514350" indent="-514350">
              <a:buClr>
                <a:srgbClr val="006600"/>
              </a:buClr>
              <a:buFont typeface="+mj-lt"/>
              <a:buAutoNum type="arabicParenR"/>
            </a:pPr>
            <a:r>
              <a:rPr lang="el-GR" b="1" dirty="0" smtClean="0"/>
              <a:t>Την αξιολόγηση (του αποτελέσματος του προγράμματος)</a:t>
            </a:r>
          </a:p>
          <a:p>
            <a:pPr marL="514350" indent="-514350">
              <a:buFont typeface="+mj-lt"/>
              <a:buAutoNum type="arabicParenR"/>
            </a:pPr>
            <a:endParaRPr lang="el-GR" dirty="0">
              <a:solidFill>
                <a:srgbClr val="006600"/>
              </a:solidFill>
            </a:endParaRPr>
          </a:p>
        </p:txBody>
      </p:sp>
    </p:spTree>
    <p:extLst>
      <p:ext uri="{BB962C8B-B14F-4D97-AF65-F5344CB8AC3E}">
        <p14:creationId xmlns:p14="http://schemas.microsoft.com/office/powerpoint/2010/main" val="1950322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49367" y="260648"/>
            <a:ext cx="8686800" cy="838200"/>
          </a:xfrm>
        </p:spPr>
        <p:txBody>
          <a:bodyPr/>
          <a:lstStyle/>
          <a:p>
            <a:pPr algn="ctr"/>
            <a:r>
              <a:rPr lang="el-GR" dirty="0" smtClean="0"/>
              <a:t>ΧΡΗΜΑΤΟΟΙΚΟΝΟΜΙΚΗ ΔΙΟΙΚΗΣΗ</a:t>
            </a:r>
            <a:endParaRPr lang="el-GR" dirty="0"/>
          </a:p>
        </p:txBody>
      </p:sp>
      <p:sp>
        <p:nvSpPr>
          <p:cNvPr id="3" name="Θέση περιεχομένου 2"/>
          <p:cNvSpPr>
            <a:spLocks noGrp="1"/>
          </p:cNvSpPr>
          <p:nvPr>
            <p:ph idx="1"/>
          </p:nvPr>
        </p:nvSpPr>
        <p:spPr>
          <a:xfrm>
            <a:off x="323528" y="1412776"/>
            <a:ext cx="8686800" cy="4525963"/>
          </a:xfrm>
          <a:ln w="28575">
            <a:solidFill>
              <a:schemeClr val="tx1"/>
            </a:solidFill>
          </a:ln>
        </p:spPr>
        <p:txBody>
          <a:bodyPr>
            <a:normAutofit fontScale="92500" lnSpcReduction="20000"/>
          </a:bodyPr>
          <a:lstStyle/>
          <a:p>
            <a:pPr marL="0" indent="0">
              <a:buNone/>
            </a:pPr>
            <a:r>
              <a:rPr lang="el-GR" dirty="0" smtClean="0"/>
              <a:t>Έχει ως βασικό αντικείμενο την υποστήριξη των επιχειρηματικών αποφάσεων και τη συμμετοχή στη διαδικασία λήψης αυτών.</a:t>
            </a:r>
          </a:p>
          <a:p>
            <a:pPr marL="0" indent="0">
              <a:lnSpc>
                <a:spcPct val="120000"/>
              </a:lnSpc>
              <a:buNone/>
            </a:pPr>
            <a:r>
              <a:rPr lang="el-GR" dirty="0" smtClean="0"/>
              <a:t>Επίσης ασχολείται με την παρακολούθηση των χρηματοοικονομικών στοιχείων της επιχείρησης.</a:t>
            </a:r>
          </a:p>
          <a:p>
            <a:pPr marL="0" indent="0">
              <a:lnSpc>
                <a:spcPct val="120000"/>
              </a:lnSpc>
              <a:buNone/>
            </a:pPr>
            <a:r>
              <a:rPr lang="el-GR" dirty="0"/>
              <a:t>	</a:t>
            </a:r>
            <a:r>
              <a:rPr lang="el-GR" b="1" u="sng" dirty="0" smtClean="0"/>
              <a:t>Τα στοιχεία αυτά είναι χρήσιμα γιατί</a:t>
            </a:r>
            <a:r>
              <a:rPr lang="el-GR" dirty="0" smtClean="0"/>
              <a:t>:</a:t>
            </a:r>
          </a:p>
          <a:p>
            <a:pPr>
              <a:buClrTx/>
              <a:buFont typeface="Wingdings" panose="05000000000000000000" pitchFamily="2" charset="2"/>
              <a:buChar char="Ø"/>
            </a:pPr>
            <a:r>
              <a:rPr lang="el-GR" dirty="0" smtClean="0"/>
              <a:t>Αποτελούν ένα ουσιαστικό έλεγχο στα έσοδα και τα έξοδα της επιχείρησης</a:t>
            </a:r>
          </a:p>
          <a:p>
            <a:pPr>
              <a:buClrTx/>
              <a:buFont typeface="Wingdings" panose="05000000000000000000" pitchFamily="2" charset="2"/>
              <a:buChar char="Ø"/>
            </a:pPr>
            <a:r>
              <a:rPr lang="el-GR" dirty="0" smtClean="0"/>
              <a:t>Παρουσιάζει στα ενδιαφερόμενα μέρη την χρηματοοικονομική κατάσταση της επιχείρησης</a:t>
            </a:r>
          </a:p>
          <a:p>
            <a:pPr marL="0" indent="0">
              <a:buNone/>
            </a:pPr>
            <a:endParaRPr lang="el-GR" dirty="0"/>
          </a:p>
        </p:txBody>
      </p:sp>
    </p:spTree>
    <p:extLst>
      <p:ext uri="{BB962C8B-B14F-4D97-AF65-F5344CB8AC3E}">
        <p14:creationId xmlns:p14="http://schemas.microsoft.com/office/powerpoint/2010/main" val="83863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476672"/>
            <a:ext cx="8686800" cy="838200"/>
          </a:xfrm>
        </p:spPr>
        <p:txBody>
          <a:bodyPr>
            <a:normAutofit fontScale="90000"/>
          </a:bodyPr>
          <a:lstStyle/>
          <a:p>
            <a:pPr algn="ctr"/>
            <a:r>
              <a:rPr lang="el-GR" dirty="0" smtClean="0">
                <a:solidFill>
                  <a:srgbClr val="C00000"/>
                </a:solidFill>
              </a:rPr>
              <a:t>Επιμερουσ λειτουργιεσ χρηματοοικονομικησ διοικησησ</a:t>
            </a:r>
            <a:endParaRPr lang="el-GR" dirty="0">
              <a:solidFill>
                <a:srgbClr val="C00000"/>
              </a:solidFill>
            </a:endParaRPr>
          </a:p>
        </p:txBody>
      </p:sp>
      <p:sp>
        <p:nvSpPr>
          <p:cNvPr id="3" name="Θέση περιεχομένου 2"/>
          <p:cNvSpPr>
            <a:spLocks noGrp="1"/>
          </p:cNvSpPr>
          <p:nvPr>
            <p:ph idx="1"/>
          </p:nvPr>
        </p:nvSpPr>
        <p:spPr>
          <a:ln w="28575">
            <a:solidFill>
              <a:srgbClr val="C00000"/>
            </a:solidFill>
          </a:ln>
        </p:spPr>
        <p:txBody>
          <a:bodyPr>
            <a:normAutofit lnSpcReduction="10000"/>
          </a:bodyPr>
          <a:lstStyle/>
          <a:p>
            <a:pPr marL="514350" indent="-514350">
              <a:buClr>
                <a:srgbClr val="C00000"/>
              </a:buClr>
              <a:buFont typeface="+mj-lt"/>
              <a:buAutoNum type="arabicPeriod"/>
            </a:pPr>
            <a:r>
              <a:rPr lang="el-GR" dirty="0" smtClean="0"/>
              <a:t>Η λειτουργία του προϋπολογισμού (τακτικός προϋπολογισμός, προϋπολογισμός επενδύσεων)</a:t>
            </a:r>
          </a:p>
          <a:p>
            <a:pPr marL="514350" indent="-514350">
              <a:buClr>
                <a:srgbClr val="C00000"/>
              </a:buClr>
              <a:buFont typeface="+mj-lt"/>
              <a:buAutoNum type="arabicPeriod"/>
            </a:pPr>
            <a:r>
              <a:rPr lang="el-GR" dirty="0" smtClean="0"/>
              <a:t>Η ταμειακή λειτουργία (εισπράξεις, πληρωμές)</a:t>
            </a:r>
          </a:p>
          <a:p>
            <a:pPr marL="514350" indent="-514350">
              <a:buClr>
                <a:srgbClr val="C00000"/>
              </a:buClr>
              <a:buFont typeface="+mj-lt"/>
              <a:buAutoNum type="arabicPeriod"/>
            </a:pPr>
            <a:r>
              <a:rPr lang="el-GR" dirty="0" smtClean="0"/>
              <a:t>Η λογιστική λειτουργία (παρακολούθηση και καταγραφή λογιστικών μεγεθών της επιχείρησης)</a:t>
            </a:r>
          </a:p>
          <a:p>
            <a:pPr marL="514350" indent="-514350">
              <a:buClr>
                <a:srgbClr val="C00000"/>
              </a:buClr>
              <a:buFont typeface="+mj-lt"/>
              <a:buAutoNum type="arabicPeriod"/>
            </a:pPr>
            <a:r>
              <a:rPr lang="el-GR" dirty="0" smtClean="0"/>
              <a:t>Η λειτουργία διαχείρισης κεφαλαίων (δεν συμφέρει να υπάρχουν αχρησιμοποίητα κεφάλαια στο ταμείο της επιχείρησης)</a:t>
            </a:r>
          </a:p>
        </p:txBody>
      </p:sp>
      <p:cxnSp>
        <p:nvCxnSpPr>
          <p:cNvPr id="5" name="Ευθεία γραμμή σύνδεσης 4"/>
          <p:cNvCxnSpPr/>
          <p:nvPr/>
        </p:nvCxnSpPr>
        <p:spPr>
          <a:xfrm>
            <a:off x="323528" y="2564904"/>
            <a:ext cx="864096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a:off x="323528" y="3140968"/>
            <a:ext cx="864096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p:cNvCxnSpPr/>
          <p:nvPr/>
        </p:nvCxnSpPr>
        <p:spPr>
          <a:xfrm flipV="1">
            <a:off x="323528" y="4437112"/>
            <a:ext cx="8640960" cy="72008"/>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7687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188640"/>
            <a:ext cx="8686800" cy="838200"/>
          </a:xfrm>
        </p:spPr>
        <p:txBody>
          <a:bodyPr/>
          <a:lstStyle/>
          <a:p>
            <a:pPr algn="ctr"/>
            <a:r>
              <a:rPr lang="el-GR" dirty="0" smtClean="0"/>
              <a:t>Διοικηση παραγωγησ</a:t>
            </a:r>
            <a:endParaRPr lang="el-GR" dirty="0"/>
          </a:p>
        </p:txBody>
      </p:sp>
      <p:sp>
        <p:nvSpPr>
          <p:cNvPr id="3" name="Θέση περιεχομένου 2"/>
          <p:cNvSpPr>
            <a:spLocks noGrp="1"/>
          </p:cNvSpPr>
          <p:nvPr>
            <p:ph idx="1"/>
          </p:nvPr>
        </p:nvSpPr>
        <p:spPr>
          <a:xfrm>
            <a:off x="251520" y="1628801"/>
            <a:ext cx="8686800" cy="3528392"/>
          </a:xfrm>
          <a:ln w="38100">
            <a:solidFill>
              <a:schemeClr val="accent1"/>
            </a:solidFill>
          </a:ln>
        </p:spPr>
        <p:txBody>
          <a:bodyPr/>
          <a:lstStyle/>
          <a:p>
            <a:pPr marL="0" indent="0">
              <a:buNone/>
            </a:pPr>
            <a:endParaRPr lang="el-GR" dirty="0" smtClean="0"/>
          </a:p>
          <a:p>
            <a:pPr marL="0" indent="0">
              <a:buNone/>
            </a:pPr>
            <a:r>
              <a:rPr lang="el-GR" dirty="0" smtClean="0"/>
              <a:t>Ρυθμίζει το σχεδιασμό, τον προγραμματισμό , την οργάνωση και τον έλεγχο της παραγωγικής διαδικασίας, όπου μετατρέπονται οι πρώτες ύλες και τα άλλα υλικά σε τελικά προϊόντα</a:t>
            </a:r>
            <a:endParaRPr lang="el-GR" dirty="0"/>
          </a:p>
        </p:txBody>
      </p:sp>
    </p:spTree>
    <p:extLst>
      <p:ext uri="{BB962C8B-B14F-4D97-AF65-F5344CB8AC3E}">
        <p14:creationId xmlns:p14="http://schemas.microsoft.com/office/powerpoint/2010/main" val="3659592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188640"/>
            <a:ext cx="8812088" cy="838200"/>
          </a:xfrm>
        </p:spPr>
        <p:txBody>
          <a:bodyPr>
            <a:noAutofit/>
          </a:bodyPr>
          <a:lstStyle/>
          <a:p>
            <a:r>
              <a:rPr lang="el-GR" sz="2400" dirty="0" smtClean="0"/>
              <a:t>Σκοποι και επιμερουσ λειτουργιεσ τησ διοικησησ παραγωγησ</a:t>
            </a:r>
            <a:endParaRPr lang="el-GR" sz="2400" dirty="0"/>
          </a:p>
        </p:txBody>
      </p:sp>
      <p:sp>
        <p:nvSpPr>
          <p:cNvPr id="3" name="Θέση περιεχομένου 2"/>
          <p:cNvSpPr>
            <a:spLocks noGrp="1"/>
          </p:cNvSpPr>
          <p:nvPr>
            <p:ph idx="1"/>
          </p:nvPr>
        </p:nvSpPr>
        <p:spPr>
          <a:xfrm>
            <a:off x="179512" y="1196752"/>
            <a:ext cx="8686800" cy="4883373"/>
          </a:xfrm>
          <a:blipFill>
            <a:blip r:embed="rId2"/>
            <a:tile tx="0" ty="0" sx="100000" sy="100000" flip="none" algn="tl"/>
          </a:blipFill>
          <a:ln w="38100">
            <a:solidFill>
              <a:schemeClr val="accent6"/>
            </a:solidFill>
          </a:ln>
        </p:spPr>
        <p:txBody>
          <a:bodyPr>
            <a:normAutofit fontScale="92500" lnSpcReduction="20000"/>
          </a:bodyPr>
          <a:lstStyle/>
          <a:p>
            <a:pPr marL="633413" indent="-279400">
              <a:buClrTx/>
              <a:buFont typeface="+mj-lt"/>
              <a:buAutoNum type="arabicPeriod"/>
            </a:pPr>
            <a:r>
              <a:rPr lang="el-GR" dirty="0" smtClean="0"/>
              <a:t>Τοποθεσία εργοστασίου και διάταξη χώρων</a:t>
            </a:r>
          </a:p>
          <a:p>
            <a:pPr marL="633413" indent="-279400">
              <a:buClrTx/>
              <a:buFont typeface="+mj-lt"/>
              <a:buAutoNum type="arabicPeriod"/>
            </a:pPr>
            <a:r>
              <a:rPr lang="el-GR" dirty="0" smtClean="0"/>
              <a:t>Σχεδιασμός παραγωγής</a:t>
            </a:r>
          </a:p>
          <a:p>
            <a:pPr marL="633413" indent="-279400">
              <a:buClrTx/>
              <a:buFont typeface="+mj-lt"/>
              <a:buAutoNum type="arabicPeriod"/>
            </a:pPr>
            <a:r>
              <a:rPr lang="el-GR" dirty="0" smtClean="0"/>
              <a:t>Προγραμματισμός (μακροπρόθεσμος-βραχυπρόθεσμος)</a:t>
            </a:r>
          </a:p>
          <a:p>
            <a:pPr marL="633413" indent="-279400">
              <a:buClrTx/>
              <a:buFont typeface="+mj-lt"/>
              <a:buAutoNum type="arabicPeriod"/>
            </a:pPr>
            <a:r>
              <a:rPr lang="el-GR" dirty="0" smtClean="0"/>
              <a:t>Διασφάλιση ποιότητας και έλεγχος παραγωγής (ποιοτικός – ποσοτικός - έλεγχος κόστους - έλεγχος αποθεμάτων)</a:t>
            </a:r>
          </a:p>
          <a:p>
            <a:pPr marL="633413" indent="-279400">
              <a:buClrTx/>
              <a:buSzPct val="76000"/>
              <a:buFont typeface="+mj-lt"/>
              <a:buAutoNum type="arabicPeriod"/>
            </a:pPr>
            <a:r>
              <a:rPr lang="el-GR" dirty="0" smtClean="0"/>
              <a:t>Αποθήκευση</a:t>
            </a:r>
          </a:p>
          <a:p>
            <a:pPr marL="633413" indent="-279400">
              <a:buClrTx/>
              <a:buFont typeface="+mj-lt"/>
              <a:buAutoNum type="arabicPeriod"/>
            </a:pPr>
            <a:r>
              <a:rPr lang="el-GR" dirty="0" smtClean="0"/>
              <a:t>Συντήρηση και αντικατάσταση του μηχανικού εξοπλισμού και των εγκαταστάσεων παραγωγής</a:t>
            </a:r>
          </a:p>
          <a:p>
            <a:pPr marL="633413" indent="-279400">
              <a:buClrTx/>
              <a:buFont typeface="+mj-lt"/>
              <a:buAutoNum type="arabicPeriod"/>
            </a:pPr>
            <a:r>
              <a:rPr lang="el-GR" dirty="0" smtClean="0"/>
              <a:t>Προμήθειες</a:t>
            </a:r>
          </a:p>
          <a:p>
            <a:pPr marL="0" indent="0">
              <a:buNone/>
            </a:pPr>
            <a:endParaRPr lang="el-GR" dirty="0"/>
          </a:p>
        </p:txBody>
      </p:sp>
    </p:spTree>
    <p:extLst>
      <p:ext uri="{BB962C8B-B14F-4D97-AF65-F5344CB8AC3E}">
        <p14:creationId xmlns:p14="http://schemas.microsoft.com/office/powerpoint/2010/main" val="560805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260648"/>
            <a:ext cx="8686800" cy="838200"/>
          </a:xfrm>
        </p:spPr>
        <p:txBody>
          <a:bodyPr/>
          <a:lstStyle/>
          <a:p>
            <a:pPr algn="ctr"/>
            <a:r>
              <a:rPr lang="el-GR" dirty="0" smtClean="0"/>
              <a:t>ΔΙΟΙΚΗΣΗ ΑΝΘΡΩΠΙΝΩΝ ΠΟΡΩΝ</a:t>
            </a:r>
            <a:endParaRPr lang="el-GR" dirty="0"/>
          </a:p>
        </p:txBody>
      </p:sp>
      <p:sp>
        <p:nvSpPr>
          <p:cNvPr id="3" name="Θέση περιεχομένου 2"/>
          <p:cNvSpPr>
            <a:spLocks noGrp="1"/>
          </p:cNvSpPr>
          <p:nvPr>
            <p:ph idx="1"/>
          </p:nvPr>
        </p:nvSpPr>
        <p:spPr>
          <a:xfrm>
            <a:off x="827584" y="1556792"/>
            <a:ext cx="7867600" cy="4525963"/>
          </a:xfrm>
          <a:ln w="28575">
            <a:solidFill>
              <a:schemeClr val="accent6"/>
            </a:solidFill>
          </a:ln>
        </p:spPr>
        <p:txBody>
          <a:bodyPr>
            <a:normAutofit lnSpcReduction="10000"/>
          </a:bodyPr>
          <a:lstStyle/>
          <a:p>
            <a:pPr marL="0" indent="0" algn="ctr">
              <a:buNone/>
            </a:pPr>
            <a:r>
              <a:rPr lang="el-GR" b="1" u="sng" dirty="0" smtClean="0">
                <a:solidFill>
                  <a:schemeClr val="accent6">
                    <a:lumMod val="75000"/>
                  </a:schemeClr>
                </a:solidFill>
              </a:rPr>
              <a:t>Επιμέρους Λειτουργίες</a:t>
            </a:r>
            <a:r>
              <a:rPr lang="el-GR" u="sng" dirty="0" smtClean="0"/>
              <a:t>:</a:t>
            </a:r>
          </a:p>
          <a:p>
            <a:pPr marL="514350" indent="-514350">
              <a:buClr>
                <a:schemeClr val="accent6">
                  <a:lumMod val="50000"/>
                </a:schemeClr>
              </a:buClr>
              <a:buFont typeface="+mj-lt"/>
              <a:buAutoNum type="arabicPeriod"/>
            </a:pPr>
            <a:r>
              <a:rPr lang="el-GR" dirty="0" smtClean="0"/>
              <a:t>Προγραμματισμός Ανθρώπινου Δυναμικού</a:t>
            </a:r>
          </a:p>
          <a:p>
            <a:pPr marL="514350" indent="-514350">
              <a:buClr>
                <a:schemeClr val="accent6">
                  <a:lumMod val="50000"/>
                </a:schemeClr>
              </a:buClr>
              <a:buFont typeface="+mj-lt"/>
              <a:buAutoNum type="arabicPeriod"/>
            </a:pPr>
            <a:r>
              <a:rPr lang="el-GR" dirty="0" smtClean="0"/>
              <a:t>Προσλήψεις</a:t>
            </a:r>
          </a:p>
          <a:p>
            <a:pPr marL="514350" indent="-514350">
              <a:buClr>
                <a:schemeClr val="accent6">
                  <a:lumMod val="50000"/>
                </a:schemeClr>
              </a:buClr>
              <a:buFont typeface="+mj-lt"/>
              <a:buAutoNum type="arabicPeriod"/>
            </a:pPr>
            <a:r>
              <a:rPr lang="el-GR" dirty="0" smtClean="0"/>
              <a:t>Εκπαίδευση και Ανάπτυξη</a:t>
            </a:r>
          </a:p>
          <a:p>
            <a:pPr marL="514350" indent="-514350">
              <a:buClr>
                <a:schemeClr val="accent6">
                  <a:lumMod val="50000"/>
                </a:schemeClr>
              </a:buClr>
              <a:buFont typeface="+mj-lt"/>
              <a:buAutoNum type="arabicPeriod"/>
            </a:pPr>
            <a:r>
              <a:rPr lang="el-GR" dirty="0" smtClean="0"/>
              <a:t>Μεταθέσεις και Προαγωγές Προσωπικού</a:t>
            </a:r>
          </a:p>
          <a:p>
            <a:pPr marL="514350" indent="-514350">
              <a:buClr>
                <a:schemeClr val="accent6">
                  <a:lumMod val="50000"/>
                </a:schemeClr>
              </a:buClr>
              <a:buFont typeface="+mj-lt"/>
              <a:buAutoNum type="arabicPeriod"/>
            </a:pPr>
            <a:r>
              <a:rPr lang="el-GR" dirty="0" smtClean="0"/>
              <a:t>Αξιολόγηση και πολιτική Αμοιβών</a:t>
            </a:r>
          </a:p>
          <a:p>
            <a:pPr marL="514350" indent="-514350">
              <a:buClr>
                <a:schemeClr val="accent6">
                  <a:lumMod val="50000"/>
                </a:schemeClr>
              </a:buClr>
              <a:buFont typeface="+mj-lt"/>
              <a:buAutoNum type="arabicPeriod"/>
            </a:pPr>
            <a:r>
              <a:rPr lang="el-GR" dirty="0" smtClean="0"/>
              <a:t>Κοινωνική και Υγειονομική Υποστήριξη</a:t>
            </a:r>
          </a:p>
          <a:p>
            <a:pPr marL="514350" indent="-514350">
              <a:buClr>
                <a:schemeClr val="accent6">
                  <a:lumMod val="50000"/>
                </a:schemeClr>
              </a:buClr>
              <a:buFont typeface="+mj-lt"/>
              <a:buAutoNum type="arabicPeriod"/>
            </a:pPr>
            <a:r>
              <a:rPr lang="el-GR" dirty="0" smtClean="0"/>
              <a:t>Εργασιακές Σχέσεις</a:t>
            </a:r>
          </a:p>
          <a:p>
            <a:pPr marL="0" indent="0">
              <a:buNone/>
            </a:pPr>
            <a:endParaRPr lang="el-GR" dirty="0" smtClean="0"/>
          </a:p>
          <a:p>
            <a:pPr marL="0" indent="0">
              <a:buNone/>
            </a:pPr>
            <a:endParaRPr lang="el-GR" dirty="0"/>
          </a:p>
        </p:txBody>
      </p:sp>
    </p:spTree>
    <p:extLst>
      <p:ext uri="{BB962C8B-B14F-4D97-AF65-F5344CB8AC3E}">
        <p14:creationId xmlns:p14="http://schemas.microsoft.com/office/powerpoint/2010/main" val="1575614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Στυλ Διοίκησης Προσωπικού - PHARMACY management ΚΑΙ ΕΠΙΚΟΙΝΩΝΙ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404665"/>
            <a:ext cx="4240970" cy="237626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Αναγνώριση προϋπηρεσίας εκτός δημοσίου τομέα σε δημόσιους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404665"/>
            <a:ext cx="3816424" cy="237626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edu4u - ΜΗΧΑΝΙΚΩΝ ΠΑΡΑΓ. &amp; ΔΙΟΙΚΗΣΗΣ - ΠΟΛΥΤΕΧΝΕΙΟ ΚΡΗΤΗΣ"/>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3429000"/>
            <a:ext cx="4240970" cy="264866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ΤΜΗΜΑ ΝΑΥΤΙΛΙΑΚΩΝ ΣΠΟΥΔΩΝ ΧΡΗΜΑΤΟΟΙΚΟΝΟΜΙΚΗ ΔΙΟΙΚΗΣΗ ΔΑΠ ΝΔΦΚ ..."/>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98133" y="3374359"/>
            <a:ext cx="3725866" cy="2648667"/>
          </a:xfrm>
          <a:prstGeom prst="rect">
            <a:avLst/>
          </a:prstGeom>
          <a:noFill/>
          <a:extLst>
            <a:ext uri="{909E8E84-426E-40DD-AFC4-6F175D3DCCD1}">
              <a14:hiddenFill xmlns:a14="http://schemas.microsoft.com/office/drawing/2010/main">
                <a:solidFill>
                  <a:srgbClr val="FFFFFF"/>
                </a:solidFill>
              </a14:hiddenFill>
            </a:ext>
          </a:extLst>
        </p:spPr>
      </p:pic>
      <p:sp>
        <p:nvSpPr>
          <p:cNvPr id="2" name="Ορθογώνιο 1"/>
          <p:cNvSpPr/>
          <p:nvPr/>
        </p:nvSpPr>
        <p:spPr>
          <a:xfrm>
            <a:off x="5350947" y="6165304"/>
            <a:ext cx="3496470" cy="369332"/>
          </a:xfrm>
          <a:prstGeom prst="rect">
            <a:avLst/>
          </a:prstGeom>
        </p:spPr>
        <p:txBody>
          <a:bodyPr wrap="none">
            <a:spAutoFit/>
          </a:bodyPr>
          <a:lstStyle/>
          <a:p>
            <a:r>
              <a:rPr lang="el-GR" b="1" dirty="0"/>
              <a:t>ΧΡΗΜΑΤΟΟΙΚΟΝΟΜΙΚΗ ΔΙΟΙΚΗΣΗ</a:t>
            </a:r>
          </a:p>
        </p:txBody>
      </p:sp>
      <p:sp>
        <p:nvSpPr>
          <p:cNvPr id="3" name="Ορθογώνιο 2"/>
          <p:cNvSpPr/>
          <p:nvPr/>
        </p:nvSpPr>
        <p:spPr>
          <a:xfrm>
            <a:off x="778947" y="5887914"/>
            <a:ext cx="4572000" cy="646331"/>
          </a:xfrm>
          <a:prstGeom prst="rect">
            <a:avLst/>
          </a:prstGeom>
        </p:spPr>
        <p:txBody>
          <a:bodyPr>
            <a:spAutoFit/>
          </a:bodyPr>
          <a:lstStyle/>
          <a:p>
            <a:endParaRPr lang="el-GR" dirty="0"/>
          </a:p>
          <a:p>
            <a:r>
              <a:rPr lang="el-GR" b="1" dirty="0" smtClean="0"/>
              <a:t>ΔΙΟΙΚΗΣΗ ΠΑΡΑΓΩΓΗΣ</a:t>
            </a:r>
            <a:endParaRPr lang="el-GR" b="1" dirty="0"/>
          </a:p>
        </p:txBody>
      </p:sp>
      <p:sp>
        <p:nvSpPr>
          <p:cNvPr id="5" name="Ορθογώνιο 4"/>
          <p:cNvSpPr/>
          <p:nvPr/>
        </p:nvSpPr>
        <p:spPr>
          <a:xfrm>
            <a:off x="5350947" y="2564904"/>
            <a:ext cx="4572000" cy="646331"/>
          </a:xfrm>
          <a:prstGeom prst="rect">
            <a:avLst/>
          </a:prstGeom>
        </p:spPr>
        <p:txBody>
          <a:bodyPr>
            <a:spAutoFit/>
          </a:bodyPr>
          <a:lstStyle/>
          <a:p>
            <a:endParaRPr lang="el-GR" dirty="0"/>
          </a:p>
          <a:p>
            <a:r>
              <a:rPr lang="el-GR" b="1" dirty="0" smtClean="0"/>
              <a:t>ΔΙΟΙΚΗΣΗ ΠΡΟΣΩΠΙΚΟΥ</a:t>
            </a:r>
            <a:endParaRPr lang="el-GR" b="1" dirty="0"/>
          </a:p>
        </p:txBody>
      </p:sp>
      <p:sp>
        <p:nvSpPr>
          <p:cNvPr id="11" name="Ορθογώνιο 10"/>
          <p:cNvSpPr/>
          <p:nvPr/>
        </p:nvSpPr>
        <p:spPr>
          <a:xfrm>
            <a:off x="778947" y="2564904"/>
            <a:ext cx="4572000" cy="646331"/>
          </a:xfrm>
          <a:prstGeom prst="rect">
            <a:avLst/>
          </a:prstGeom>
        </p:spPr>
        <p:txBody>
          <a:bodyPr>
            <a:spAutoFit/>
          </a:bodyPr>
          <a:lstStyle/>
          <a:p>
            <a:endParaRPr lang="el-GR" dirty="0"/>
          </a:p>
          <a:p>
            <a:r>
              <a:rPr lang="el-GR" b="1" dirty="0" smtClean="0"/>
              <a:t>ΔΙΟΙΚΗΣΗ ΠΡΟΣΩΠΙΚΟΥ</a:t>
            </a:r>
            <a:endParaRPr lang="el-GR" b="1" dirty="0"/>
          </a:p>
        </p:txBody>
      </p:sp>
    </p:spTree>
    <p:extLst>
      <p:ext uri="{BB962C8B-B14F-4D97-AF65-F5344CB8AC3E}">
        <p14:creationId xmlns:p14="http://schemas.microsoft.com/office/powerpoint/2010/main" val="978675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ΔΙΟΙΚΗΣΗ ΠΩΛΗΣΕΩΝ – ΜΕΤΑΠΤΥΧΙΑΚΟ ΠΡΟΓΡΑΜΜΑ ΕΞΕΙΔΙΚΕΥΣΗΣ | ΕΣΠΑ ΕΡΓΑΣΙ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60648"/>
            <a:ext cx="4427414" cy="244827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Μάρκετινγκ για Δύσκολες Εποχές"/>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7494" y="3212976"/>
            <a:ext cx="3990975" cy="2724151"/>
          </a:xfrm>
          <a:prstGeom prst="rect">
            <a:avLst/>
          </a:prstGeom>
          <a:noFill/>
          <a:extLst>
            <a:ext uri="{909E8E84-426E-40DD-AFC4-6F175D3DCCD1}">
              <a14:hiddenFill xmlns:a14="http://schemas.microsoft.com/office/drawing/2010/main">
                <a:solidFill>
                  <a:srgbClr val="FFFFFF"/>
                </a:solidFill>
              </a14:hiddenFill>
            </a:ext>
          </a:extLst>
        </p:spPr>
      </p:pic>
      <p:cxnSp>
        <p:nvCxnSpPr>
          <p:cNvPr id="3" name="Ευθύγραμμο βέλος σύνδεσης 2"/>
          <p:cNvCxnSpPr>
            <a:stCxn id="2050" idx="3"/>
          </p:cNvCxnSpPr>
          <p:nvPr/>
        </p:nvCxnSpPr>
        <p:spPr>
          <a:xfrm>
            <a:off x="4750942" y="1484784"/>
            <a:ext cx="68515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 name="Έλλειψη 3"/>
          <p:cNvSpPr/>
          <p:nvPr/>
        </p:nvSpPr>
        <p:spPr>
          <a:xfrm>
            <a:off x="5652120" y="620688"/>
            <a:ext cx="2160240" cy="18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ΔΙΟΙΚΗΣΗ ΠΩΛΗΣΕΩΝ</a:t>
            </a:r>
            <a:endParaRPr lang="el-GR" dirty="0"/>
          </a:p>
        </p:txBody>
      </p:sp>
      <p:cxnSp>
        <p:nvCxnSpPr>
          <p:cNvPr id="6" name="Ευθύγραμμο βέλος σύνδεσης 5"/>
          <p:cNvCxnSpPr>
            <a:stCxn id="2052" idx="1"/>
          </p:cNvCxnSpPr>
          <p:nvPr/>
        </p:nvCxnSpPr>
        <p:spPr>
          <a:xfrm flipH="1" flipV="1">
            <a:off x="3347864" y="4575051"/>
            <a:ext cx="1399630" cy="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 name="Έλλειψη 6"/>
          <p:cNvSpPr/>
          <p:nvPr/>
        </p:nvSpPr>
        <p:spPr>
          <a:xfrm>
            <a:off x="683568" y="3717032"/>
            <a:ext cx="2448272" cy="18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ΜΑΡΚΕΤΙΝΓΚ</a:t>
            </a:r>
            <a:endParaRPr lang="el-GR" dirty="0"/>
          </a:p>
        </p:txBody>
      </p:sp>
    </p:spTree>
    <p:extLst>
      <p:ext uri="{BB962C8B-B14F-4D97-AF65-F5344CB8AC3E}">
        <p14:creationId xmlns:p14="http://schemas.microsoft.com/office/powerpoint/2010/main" val="761263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dirty="0"/>
              <a:t>Χαρακτηριστικα συγχρονων διοικητικων στελεχων</a:t>
            </a:r>
          </a:p>
        </p:txBody>
      </p:sp>
      <p:sp>
        <p:nvSpPr>
          <p:cNvPr id="3" name="Θέση περιεχομένου 2"/>
          <p:cNvSpPr>
            <a:spLocks noGrp="1"/>
          </p:cNvSpPr>
          <p:nvPr>
            <p:ph idx="1"/>
          </p:nvPr>
        </p:nvSpPr>
        <p:spPr/>
        <p:txBody>
          <a:bodyPr/>
          <a:lstStyle/>
          <a:p>
            <a:r>
              <a:rPr lang="el-GR" dirty="0" smtClean="0"/>
              <a:t>, αξιολογεί, ταξινομεί  και μ</a:t>
            </a:r>
            <a:endParaRPr lang="el-GR" dirty="0"/>
          </a:p>
        </p:txBody>
      </p:sp>
      <p:sp>
        <p:nvSpPr>
          <p:cNvPr id="4" name="Ορθογώνιο 3"/>
          <p:cNvSpPr/>
          <p:nvPr/>
        </p:nvSpPr>
        <p:spPr>
          <a:xfrm>
            <a:off x="323528" y="1340768"/>
            <a:ext cx="2808312" cy="5184576"/>
          </a:xfrm>
          <a:prstGeom prst="rect">
            <a:avLst/>
          </a:prstGeom>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ΓΝΩΣΕΙΣ</a:t>
            </a:r>
          </a:p>
          <a:p>
            <a:r>
              <a:rPr lang="el-GR" dirty="0" smtClean="0">
                <a:solidFill>
                  <a:schemeClr val="tx1"/>
                </a:solidFill>
              </a:rPr>
              <a:t>Στα κατώτερα ιεραρχικά επίπεδα απαιτούνται περισσότερο ειδικές γνώσεις</a:t>
            </a:r>
          </a:p>
          <a:p>
            <a:r>
              <a:rPr lang="el-GR" dirty="0" smtClean="0">
                <a:solidFill>
                  <a:schemeClr val="tx1"/>
                </a:solidFill>
              </a:rPr>
              <a:t>Στα ανώτερα επίπεδα περισσότερο γενικές γνώσεις</a:t>
            </a:r>
          </a:p>
          <a:p>
            <a:r>
              <a:rPr lang="el-GR" dirty="0" smtClean="0">
                <a:solidFill>
                  <a:schemeClr val="tx1"/>
                </a:solidFill>
              </a:rPr>
              <a:t>π.χ. Στέλεχος Λογιστηρίου</a:t>
            </a:r>
          </a:p>
          <a:p>
            <a:r>
              <a:rPr lang="el-GR" dirty="0" smtClean="0">
                <a:solidFill>
                  <a:schemeClr val="tx1"/>
                </a:solidFill>
              </a:rPr>
              <a:t>α. Βασικές Αρχές Διοίκησης</a:t>
            </a:r>
          </a:p>
          <a:p>
            <a:r>
              <a:rPr lang="el-GR" dirty="0" smtClean="0">
                <a:solidFill>
                  <a:schemeClr val="tx1"/>
                </a:solidFill>
              </a:rPr>
              <a:t>β. Πολύ καλά θέματα Λογιστηρίου</a:t>
            </a:r>
          </a:p>
          <a:p>
            <a:r>
              <a:rPr lang="el-GR" dirty="0" smtClean="0">
                <a:solidFill>
                  <a:schemeClr val="tx1"/>
                </a:solidFill>
              </a:rPr>
              <a:t>γ. Σύνδεση θέσης ευθύνης με τη γενικότερη δραστηριότητα της επιχείρησης.</a:t>
            </a:r>
          </a:p>
          <a:p>
            <a:endParaRPr lang="el-GR" dirty="0">
              <a:solidFill>
                <a:schemeClr val="tx1"/>
              </a:solidFill>
            </a:endParaRPr>
          </a:p>
          <a:p>
            <a:endParaRPr lang="el-GR" dirty="0" smtClean="0">
              <a:solidFill>
                <a:schemeClr val="tx1"/>
              </a:solidFill>
            </a:endParaRPr>
          </a:p>
          <a:p>
            <a:endParaRPr lang="el-GR" dirty="0">
              <a:solidFill>
                <a:schemeClr val="tx1"/>
              </a:solidFill>
            </a:endParaRPr>
          </a:p>
        </p:txBody>
      </p:sp>
      <p:sp>
        <p:nvSpPr>
          <p:cNvPr id="5" name="Ορθογώνιο 4"/>
          <p:cNvSpPr/>
          <p:nvPr/>
        </p:nvSpPr>
        <p:spPr>
          <a:xfrm>
            <a:off x="3275856" y="1340768"/>
            <a:ext cx="2880320" cy="5184576"/>
          </a:xfrm>
          <a:prstGeom prst="rect">
            <a:avLst/>
          </a:prstGeom>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ΙΚΑΝΟΤΗΤΕΣ - ΚΑΤΖ</a:t>
            </a:r>
          </a:p>
          <a:p>
            <a:r>
              <a:rPr lang="el-GR" b="1" dirty="0" smtClean="0">
                <a:solidFill>
                  <a:schemeClr val="tx1"/>
                </a:solidFill>
              </a:rPr>
              <a:t>1. ΔΙΑΝΟΗΤΙΚΕΣ </a:t>
            </a:r>
            <a:r>
              <a:rPr lang="el-GR" dirty="0" smtClean="0">
                <a:solidFill>
                  <a:schemeClr val="tx1"/>
                </a:solidFill>
              </a:rPr>
              <a:t>– Ικανότητα να συλλαμβάνει φαινόμενα, καταστάσεις και αντικείμενα και να είναι σε θέση να τα συγκρίνει, ταξινομεί και ιεραρχεί.</a:t>
            </a:r>
          </a:p>
          <a:p>
            <a:r>
              <a:rPr lang="el-GR" b="1" dirty="0" smtClean="0">
                <a:solidFill>
                  <a:schemeClr val="tx1"/>
                </a:solidFill>
              </a:rPr>
              <a:t>2. ΑΝΘΡΩΠΙΝΕΣ </a:t>
            </a:r>
            <a:r>
              <a:rPr lang="el-GR" dirty="0" smtClean="0">
                <a:solidFill>
                  <a:schemeClr val="tx1"/>
                </a:solidFill>
              </a:rPr>
              <a:t>– Ικανότητα να επικοινωνεί, εμπνέει</a:t>
            </a:r>
            <a:r>
              <a:rPr lang="el-GR" dirty="0">
                <a:solidFill>
                  <a:schemeClr val="tx1"/>
                </a:solidFill>
              </a:rPr>
              <a:t>, </a:t>
            </a:r>
            <a:r>
              <a:rPr lang="el-GR" dirty="0" smtClean="0">
                <a:solidFill>
                  <a:schemeClr val="tx1"/>
                </a:solidFill>
              </a:rPr>
              <a:t>ενθαρρύνει </a:t>
            </a:r>
            <a:r>
              <a:rPr lang="el-GR" dirty="0">
                <a:solidFill>
                  <a:schemeClr val="tx1"/>
                </a:solidFill>
              </a:rPr>
              <a:t>και </a:t>
            </a:r>
            <a:r>
              <a:rPr lang="el-GR" dirty="0" smtClean="0">
                <a:solidFill>
                  <a:schemeClr val="tx1"/>
                </a:solidFill>
              </a:rPr>
              <a:t>υποκινεί</a:t>
            </a:r>
          </a:p>
          <a:p>
            <a:r>
              <a:rPr lang="el-GR" b="1" dirty="0" smtClean="0">
                <a:solidFill>
                  <a:schemeClr val="tx1"/>
                </a:solidFill>
              </a:rPr>
              <a:t>3. ΤΕΧΝΙΚΕΣ- </a:t>
            </a:r>
            <a:r>
              <a:rPr lang="el-GR" dirty="0" smtClean="0">
                <a:solidFill>
                  <a:schemeClr val="tx1"/>
                </a:solidFill>
              </a:rPr>
              <a:t>Ικανότητα να χρησιμοποιεί το στέλεχος αποτελεσματικά εργαλεία, τεχνικές και διαδικασίες (χρήση Η/Υ, διαχείριση χρόνου, χρήση τεχνικών προγραμματισμού κτλ. </a:t>
            </a:r>
            <a:endParaRPr lang="el-GR" dirty="0">
              <a:solidFill>
                <a:schemeClr val="tx1"/>
              </a:solidFill>
            </a:endParaRPr>
          </a:p>
          <a:p>
            <a:pPr algn="ctr"/>
            <a:endParaRPr lang="el-GR" dirty="0"/>
          </a:p>
        </p:txBody>
      </p:sp>
      <p:sp>
        <p:nvSpPr>
          <p:cNvPr id="6" name="Ορθογώνιο 5"/>
          <p:cNvSpPr/>
          <p:nvPr/>
        </p:nvSpPr>
        <p:spPr>
          <a:xfrm>
            <a:off x="6372200" y="1340768"/>
            <a:ext cx="2232248" cy="5184576"/>
          </a:xfrm>
          <a:prstGeom prst="rect">
            <a:avLst/>
          </a:prstGeom>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ΧΑΡΑΚΤΗΡΙΣΤΙΚΑ ΠΡΟΣΩΠΙΚΟΤΗΤΑΣ</a:t>
            </a:r>
          </a:p>
          <a:p>
            <a:pPr marL="285750" indent="-285750">
              <a:lnSpc>
                <a:spcPct val="150000"/>
              </a:lnSpc>
              <a:buFont typeface="Wingdings" panose="05000000000000000000" pitchFamily="2" charset="2"/>
              <a:buChar char="Ø"/>
            </a:pPr>
            <a:r>
              <a:rPr lang="el-GR" dirty="0" smtClean="0">
                <a:solidFill>
                  <a:schemeClr val="tx1"/>
                </a:solidFill>
              </a:rPr>
              <a:t>Ενδιαφέρον για τους ανθρώπους</a:t>
            </a:r>
          </a:p>
          <a:p>
            <a:pPr marL="285750" indent="-285750">
              <a:lnSpc>
                <a:spcPct val="150000"/>
              </a:lnSpc>
              <a:buFont typeface="Wingdings" panose="05000000000000000000" pitchFamily="2" charset="2"/>
              <a:buChar char="Ø"/>
            </a:pPr>
            <a:r>
              <a:rPr lang="el-GR" dirty="0" smtClean="0">
                <a:solidFill>
                  <a:schemeClr val="tx1"/>
                </a:solidFill>
              </a:rPr>
              <a:t>Πρωτοβουλία</a:t>
            </a:r>
          </a:p>
          <a:p>
            <a:pPr marL="285750" indent="-285750">
              <a:lnSpc>
                <a:spcPct val="150000"/>
              </a:lnSpc>
              <a:buFont typeface="Wingdings" panose="05000000000000000000" pitchFamily="2" charset="2"/>
              <a:buChar char="Ø"/>
            </a:pPr>
            <a:r>
              <a:rPr lang="el-GR" dirty="0" smtClean="0">
                <a:solidFill>
                  <a:schemeClr val="tx1"/>
                </a:solidFill>
              </a:rPr>
              <a:t>Φιλοδοξίες</a:t>
            </a:r>
          </a:p>
          <a:p>
            <a:pPr marL="285750" indent="-285750">
              <a:lnSpc>
                <a:spcPct val="150000"/>
              </a:lnSpc>
              <a:buFont typeface="Wingdings" panose="05000000000000000000" pitchFamily="2" charset="2"/>
              <a:buChar char="Ø"/>
            </a:pPr>
            <a:r>
              <a:rPr lang="el-GR" dirty="0" smtClean="0">
                <a:solidFill>
                  <a:schemeClr val="tx1"/>
                </a:solidFill>
              </a:rPr>
              <a:t>Αυτοπεποίθηση</a:t>
            </a:r>
          </a:p>
          <a:p>
            <a:pPr marL="285750" indent="-285750">
              <a:lnSpc>
                <a:spcPct val="150000"/>
              </a:lnSpc>
              <a:buFont typeface="Wingdings" panose="05000000000000000000" pitchFamily="2" charset="2"/>
              <a:buChar char="Ø"/>
            </a:pPr>
            <a:r>
              <a:rPr lang="el-GR" dirty="0" smtClean="0">
                <a:solidFill>
                  <a:schemeClr val="tx1"/>
                </a:solidFill>
              </a:rPr>
              <a:t>Εντιμότητα</a:t>
            </a:r>
          </a:p>
          <a:p>
            <a:pPr marL="285750" indent="-285750">
              <a:lnSpc>
                <a:spcPct val="150000"/>
              </a:lnSpc>
              <a:buFont typeface="Wingdings" panose="05000000000000000000" pitchFamily="2" charset="2"/>
              <a:buChar char="Ø"/>
            </a:pPr>
            <a:r>
              <a:rPr lang="el-GR" dirty="0" smtClean="0">
                <a:solidFill>
                  <a:schemeClr val="tx1"/>
                </a:solidFill>
              </a:rPr>
              <a:t>Ψυχραιμία κτλ.</a:t>
            </a:r>
            <a:endParaRPr lang="el-GR" dirty="0" smtClean="0"/>
          </a:p>
          <a:p>
            <a:pPr algn="ctr"/>
            <a:endParaRPr lang="el-GR" dirty="0"/>
          </a:p>
          <a:p>
            <a:pPr algn="ctr"/>
            <a:endParaRPr lang="el-GR" dirty="0" smtClean="0"/>
          </a:p>
          <a:p>
            <a:pPr algn="ctr"/>
            <a:endParaRPr lang="el-GR" dirty="0" smtClean="0"/>
          </a:p>
          <a:p>
            <a:pPr algn="ctr"/>
            <a:endParaRPr lang="el-GR" dirty="0"/>
          </a:p>
          <a:p>
            <a:pPr algn="ctr"/>
            <a:endParaRPr lang="el-GR" dirty="0" smtClean="0"/>
          </a:p>
          <a:p>
            <a:pPr algn="ctr"/>
            <a:endParaRPr lang="el-GR" dirty="0"/>
          </a:p>
        </p:txBody>
      </p:sp>
    </p:spTree>
    <p:extLst>
      <p:ext uri="{BB962C8B-B14F-4D97-AF65-F5344CB8AC3E}">
        <p14:creationId xmlns:p14="http://schemas.microsoft.com/office/powerpoint/2010/main" val="351270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Έλλειψη 3"/>
          <p:cNvSpPr/>
          <p:nvPr/>
        </p:nvSpPr>
        <p:spPr>
          <a:xfrm>
            <a:off x="1259632" y="182083"/>
            <a:ext cx="6624736"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 name="Τίτλος 1"/>
          <p:cNvSpPr>
            <a:spLocks noGrp="1"/>
          </p:cNvSpPr>
          <p:nvPr>
            <p:ph type="title"/>
          </p:nvPr>
        </p:nvSpPr>
        <p:spPr>
          <a:xfrm>
            <a:off x="323528" y="260648"/>
            <a:ext cx="8686800" cy="838200"/>
          </a:xfrm>
        </p:spPr>
        <p:txBody>
          <a:bodyPr/>
          <a:lstStyle/>
          <a:p>
            <a:pPr algn="ctr"/>
            <a:r>
              <a:rPr lang="en-US" dirty="0" smtClean="0"/>
              <a:t>MANAGMENT</a:t>
            </a:r>
            <a:r>
              <a:rPr lang="el-GR" dirty="0" smtClean="0"/>
              <a:t> - ΟΡΙΣΜΟΣ</a:t>
            </a:r>
            <a:endParaRPr lang="el-GR" dirty="0"/>
          </a:p>
        </p:txBody>
      </p:sp>
      <p:sp>
        <p:nvSpPr>
          <p:cNvPr id="3" name="Θέση περιεχομένου 2"/>
          <p:cNvSpPr>
            <a:spLocks noGrp="1"/>
          </p:cNvSpPr>
          <p:nvPr>
            <p:ph idx="1"/>
          </p:nvPr>
        </p:nvSpPr>
        <p:spPr>
          <a:xfrm>
            <a:off x="539552" y="1340768"/>
            <a:ext cx="8136904" cy="4741987"/>
          </a:xfrm>
        </p:spPr>
        <p:txBody>
          <a:bodyPr/>
          <a:lstStyle/>
          <a:p>
            <a:endParaRPr lang="el-GR" dirty="0" smtClean="0"/>
          </a:p>
          <a:p>
            <a:pPr marL="0" indent="0" algn="just">
              <a:buNone/>
            </a:pPr>
            <a:r>
              <a:rPr lang="el-GR" b="1" dirty="0" smtClean="0"/>
              <a:t>Είναι η διαδικασία του </a:t>
            </a:r>
            <a:r>
              <a:rPr lang="el-GR" b="1" u="sng" dirty="0" smtClean="0">
                <a:solidFill>
                  <a:srgbClr val="C00000"/>
                </a:solidFill>
              </a:rPr>
              <a:t>προγραμματισμού</a:t>
            </a:r>
            <a:r>
              <a:rPr lang="el-GR" b="1" dirty="0" smtClean="0"/>
              <a:t>, της </a:t>
            </a:r>
            <a:r>
              <a:rPr lang="el-GR" b="1" u="sng" dirty="0" smtClean="0">
                <a:solidFill>
                  <a:srgbClr val="C00000"/>
                </a:solidFill>
              </a:rPr>
              <a:t>οργάνωσης</a:t>
            </a:r>
            <a:r>
              <a:rPr lang="el-GR" b="1" dirty="0" smtClean="0"/>
              <a:t>, της </a:t>
            </a:r>
            <a:r>
              <a:rPr lang="el-GR" b="1" u="sng" dirty="0" smtClean="0">
                <a:solidFill>
                  <a:srgbClr val="C00000"/>
                </a:solidFill>
              </a:rPr>
              <a:t>διεύθυνσης</a:t>
            </a:r>
            <a:r>
              <a:rPr lang="el-GR" b="1" dirty="0" smtClean="0"/>
              <a:t> και του </a:t>
            </a:r>
            <a:r>
              <a:rPr lang="el-GR" b="1" u="sng" dirty="0" smtClean="0">
                <a:solidFill>
                  <a:srgbClr val="C00000"/>
                </a:solidFill>
              </a:rPr>
              <a:t>ελέγχου</a:t>
            </a:r>
            <a:r>
              <a:rPr lang="el-GR" b="1" dirty="0" smtClean="0"/>
              <a:t>, που ασκούνται σε μια επιχείρηση ή σε ένα οργανισμό, προκειμένου να επιτευχθούν αποτελεσματικά οι στόχοι τους</a:t>
            </a:r>
            <a:endParaRPr lang="el-GR" b="1" dirty="0"/>
          </a:p>
        </p:txBody>
      </p:sp>
    </p:spTree>
    <p:extLst>
      <p:ext uri="{BB962C8B-B14F-4D97-AF65-F5344CB8AC3E}">
        <p14:creationId xmlns:p14="http://schemas.microsoft.com/office/powerpoint/2010/main" val="635461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01752" y="0"/>
            <a:ext cx="8686800" cy="1052736"/>
          </a:xfrm>
        </p:spPr>
        <p:txBody>
          <a:bodyPr/>
          <a:lstStyle/>
          <a:p>
            <a:pPr algn="ctr"/>
            <a:r>
              <a:rPr lang="el-GR" dirty="0" smtClean="0"/>
              <a:t>ΙΣΤΟΡΙΚΗ ΕΞΕΛΙΞΗ ΤΟΥ </a:t>
            </a:r>
            <a:r>
              <a:rPr lang="en-US" dirty="0" smtClean="0"/>
              <a:t>MANAGEMNT</a:t>
            </a:r>
            <a:endParaRPr lang="el-GR" dirty="0"/>
          </a:p>
        </p:txBody>
      </p:sp>
      <p:sp>
        <p:nvSpPr>
          <p:cNvPr id="3" name="Θέση περιεχομένου 2"/>
          <p:cNvSpPr>
            <a:spLocks noGrp="1"/>
          </p:cNvSpPr>
          <p:nvPr>
            <p:ph sz="half" idx="1"/>
          </p:nvPr>
        </p:nvSpPr>
        <p:spPr>
          <a:xfrm>
            <a:off x="251520" y="1124744"/>
            <a:ext cx="4104456" cy="5616624"/>
          </a:xfrm>
          <a:ln w="38100" cmpd="dbl">
            <a:solidFill>
              <a:schemeClr val="tx2">
                <a:lumMod val="50000"/>
              </a:schemeClr>
            </a:solidFill>
          </a:ln>
        </p:spPr>
        <p:txBody>
          <a:bodyPr lIns="108000" tIns="72000" rIns="108000" bIns="72000">
            <a:noAutofit/>
          </a:bodyPr>
          <a:lstStyle/>
          <a:p>
            <a:pPr marL="0" indent="0">
              <a:buNone/>
            </a:pPr>
            <a:r>
              <a:rPr lang="en-US" sz="2400" b="1" u="sng" dirty="0" smtClean="0"/>
              <a:t>Faderick Taylor 1856-1915</a:t>
            </a:r>
          </a:p>
          <a:p>
            <a:pPr marL="0" indent="0">
              <a:buNone/>
            </a:pPr>
            <a:r>
              <a:rPr lang="el-GR" sz="2200" b="1" dirty="0" smtClean="0">
                <a:solidFill>
                  <a:srgbClr val="C00000"/>
                </a:solidFill>
              </a:rPr>
              <a:t>Θεμελιωτής</a:t>
            </a:r>
            <a:r>
              <a:rPr lang="el-GR" sz="2200" dirty="0" smtClean="0"/>
              <a:t> της Οργάνωσης και Διοίκησης</a:t>
            </a:r>
          </a:p>
          <a:p>
            <a:pPr marL="0" indent="0">
              <a:buNone/>
            </a:pPr>
            <a:r>
              <a:rPr lang="el-GR" sz="2200" dirty="0" smtClean="0"/>
              <a:t>Αξιοποίηση παραγωγικών δυνατοτήτων, αύξηση παραγωγικότητας, μεγαλύτερα κέρδη, υψηλότεροι  μισθοί, </a:t>
            </a:r>
          </a:p>
          <a:p>
            <a:pPr marL="0" indent="0">
              <a:buNone/>
            </a:pPr>
            <a:r>
              <a:rPr lang="el-GR" sz="2200" dirty="0" smtClean="0"/>
              <a:t>εφαρμογή επιστημονικών μεθόδων, περιορισμός σπατάλης ανθρώπινης εργασίας, κλίμα συνεργασίας και αμοιβαίας κατανόησης, εστίαση στην αύξηση των κερδών και όχι στην διανομή τους.</a:t>
            </a:r>
            <a:endParaRPr lang="el-GR" sz="2200" dirty="0"/>
          </a:p>
        </p:txBody>
      </p:sp>
      <p:sp>
        <p:nvSpPr>
          <p:cNvPr id="4" name="Θέση περιεχομένου 3"/>
          <p:cNvSpPr>
            <a:spLocks noGrp="1"/>
          </p:cNvSpPr>
          <p:nvPr>
            <p:ph sz="half" idx="2"/>
          </p:nvPr>
        </p:nvSpPr>
        <p:spPr>
          <a:xfrm>
            <a:off x="4427984" y="1124744"/>
            <a:ext cx="4563616" cy="5616624"/>
          </a:xfrm>
          <a:ln w="28575" cmpd="dbl">
            <a:solidFill>
              <a:schemeClr val="tx2">
                <a:lumMod val="50000"/>
              </a:schemeClr>
            </a:solidFill>
          </a:ln>
        </p:spPr>
        <p:txBody>
          <a:bodyPr>
            <a:normAutofit fontScale="92500" lnSpcReduction="10000"/>
          </a:bodyPr>
          <a:lstStyle/>
          <a:p>
            <a:pPr marL="0" indent="0">
              <a:buNone/>
            </a:pPr>
            <a:r>
              <a:rPr lang="en-US" b="1" u="sng" dirty="0" smtClean="0"/>
              <a:t>HENRI FAYOL 1841-1925</a:t>
            </a:r>
          </a:p>
          <a:p>
            <a:pPr marL="0" indent="0">
              <a:buNone/>
            </a:pPr>
            <a:r>
              <a:rPr lang="el-GR" sz="2400" dirty="0" smtClean="0"/>
              <a:t>Γάλλος μηχανικός, </a:t>
            </a:r>
            <a:r>
              <a:rPr lang="el-GR" sz="2400" b="1" dirty="0" smtClean="0">
                <a:solidFill>
                  <a:srgbClr val="C00000"/>
                </a:solidFill>
              </a:rPr>
              <a:t>πατέρας</a:t>
            </a:r>
            <a:r>
              <a:rPr lang="el-GR" sz="2400" dirty="0" smtClean="0"/>
              <a:t> της Θεωρίας της Διοίκησης και στην Ευρώπη θεμελιωτής της επιστημονικής Οργάνωσης και Διοίκησης</a:t>
            </a:r>
          </a:p>
          <a:p>
            <a:pPr marL="0" indent="0">
              <a:buNone/>
            </a:pPr>
            <a:r>
              <a:rPr lang="el-GR" sz="2400" dirty="0" smtClean="0"/>
              <a:t>Έδωσε σημασία στα υψηλά ιεραρχικά επίπεδα και στην ανάλυση των καθηκόντων των διοικητικών στελεχών</a:t>
            </a:r>
          </a:p>
          <a:p>
            <a:pPr marL="0" indent="0">
              <a:buNone/>
            </a:pPr>
            <a:r>
              <a:rPr lang="el-GR" sz="2400" b="1" dirty="0" smtClean="0"/>
              <a:t>Λειτουργίες Επιχείρησης </a:t>
            </a:r>
            <a:r>
              <a:rPr lang="el-GR" sz="2400" dirty="0" smtClean="0"/>
              <a:t>– </a:t>
            </a:r>
          </a:p>
          <a:p>
            <a:pPr marL="0" indent="0">
              <a:buNone/>
            </a:pPr>
            <a:r>
              <a:rPr lang="el-GR" sz="2400" dirty="0" smtClean="0"/>
              <a:t>Τεχνική, Εμπορική, Χρηματοοικονομική, Ασφάλειας και Λογιστική</a:t>
            </a:r>
          </a:p>
          <a:p>
            <a:pPr marL="0" indent="0">
              <a:buNone/>
            </a:pPr>
            <a:r>
              <a:rPr lang="el-GR" sz="2400" b="1" dirty="0" smtClean="0"/>
              <a:t>Εργασίες Διεύθυνσης </a:t>
            </a:r>
            <a:r>
              <a:rPr lang="el-GR" sz="2400" dirty="0" smtClean="0"/>
              <a:t>– Σχεδιασμού, πρόβλεψης, οργάνωσης, διοίκησης, συντονισμού και ελέγχου </a:t>
            </a:r>
            <a:endParaRPr lang="en-US" sz="2400" dirty="0" smtClean="0"/>
          </a:p>
        </p:txBody>
      </p:sp>
    </p:spTree>
    <p:extLst>
      <p:ext uri="{BB962C8B-B14F-4D97-AF65-F5344CB8AC3E}">
        <p14:creationId xmlns:p14="http://schemas.microsoft.com/office/powerpoint/2010/main" val="1416507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60648"/>
            <a:ext cx="8686800" cy="841248"/>
          </a:xfrm>
        </p:spPr>
        <p:txBody>
          <a:bodyPr/>
          <a:lstStyle/>
          <a:p>
            <a:pPr algn="ctr"/>
            <a:r>
              <a:rPr lang="el-GR" dirty="0"/>
              <a:t>ΙΣΤΟΡΙΚΗ ΕΞΕΛΙΞΗ ΤΟΥ </a:t>
            </a:r>
            <a:r>
              <a:rPr lang="en-US" dirty="0"/>
              <a:t>MANAGEMNT</a:t>
            </a:r>
            <a:endParaRPr lang="el-GR" dirty="0"/>
          </a:p>
        </p:txBody>
      </p:sp>
      <p:sp>
        <p:nvSpPr>
          <p:cNvPr id="3" name="Θέση περιεχομένου 2"/>
          <p:cNvSpPr>
            <a:spLocks noGrp="1"/>
          </p:cNvSpPr>
          <p:nvPr>
            <p:ph sz="half" idx="1"/>
          </p:nvPr>
        </p:nvSpPr>
        <p:spPr>
          <a:blipFill>
            <a:blip r:embed="rId2"/>
            <a:tile tx="0" ty="0" sx="100000" sy="100000" flip="none" algn="tl"/>
          </a:blipFill>
          <a:ln w="28575">
            <a:solidFill>
              <a:schemeClr val="tx1"/>
            </a:solidFill>
          </a:ln>
        </p:spPr>
        <p:txBody>
          <a:bodyPr>
            <a:normAutofit fontScale="77500" lnSpcReduction="20000"/>
          </a:bodyPr>
          <a:lstStyle/>
          <a:p>
            <a:pPr marL="0" indent="0" algn="ctr">
              <a:buNone/>
            </a:pPr>
            <a:r>
              <a:rPr lang="en-US" b="1" u="sng" dirty="0" smtClean="0"/>
              <a:t>MAX WEBER 1864-1920</a:t>
            </a:r>
          </a:p>
          <a:p>
            <a:pPr>
              <a:buClr>
                <a:srgbClr val="C00000"/>
              </a:buClr>
              <a:buFont typeface="Wingdings" panose="05000000000000000000" pitchFamily="2" charset="2"/>
              <a:buChar char="Ø"/>
            </a:pPr>
            <a:r>
              <a:rPr lang="el-GR" dirty="0" smtClean="0"/>
              <a:t>Ασχολήθηκε με τις μεθόδους έρευνας και κοινωνικών επιστημών</a:t>
            </a:r>
          </a:p>
          <a:p>
            <a:pPr>
              <a:buClr>
                <a:srgbClr val="C00000"/>
              </a:buClr>
              <a:buFont typeface="Wingdings" panose="05000000000000000000" pitchFamily="2" charset="2"/>
              <a:buChar char="Ø"/>
            </a:pPr>
            <a:r>
              <a:rPr lang="el-GR" dirty="0" smtClean="0"/>
              <a:t>Υποστηρικτής της γραφειοκρατίας σύμφωνα με τον οποίο δεν αποτελεί αρνητικό φαινόμενο</a:t>
            </a:r>
          </a:p>
          <a:p>
            <a:pPr>
              <a:buClr>
                <a:srgbClr val="C00000"/>
              </a:buClr>
              <a:buFont typeface="Wingdings" panose="05000000000000000000" pitchFamily="2" charset="2"/>
              <a:buChar char="Ø"/>
            </a:pPr>
            <a:r>
              <a:rPr lang="el-GR" dirty="0" smtClean="0"/>
              <a:t>Στενά καθορισμένες αρμοδιότητες, αυστηροί κανόνες, εφαρμογή ιεραρχικού συστήματος οργάνωσης</a:t>
            </a:r>
            <a:endParaRPr lang="en-US" dirty="0" smtClean="0"/>
          </a:p>
          <a:p>
            <a:pPr marL="0" indent="0">
              <a:buNone/>
            </a:pPr>
            <a:endParaRPr lang="el-GR" dirty="0"/>
          </a:p>
        </p:txBody>
      </p:sp>
      <p:sp>
        <p:nvSpPr>
          <p:cNvPr id="4" name="Θέση περιεχομένου 3"/>
          <p:cNvSpPr>
            <a:spLocks noGrp="1"/>
          </p:cNvSpPr>
          <p:nvPr>
            <p:ph sz="half" idx="2"/>
          </p:nvPr>
        </p:nvSpPr>
        <p:spPr>
          <a:blipFill>
            <a:blip r:embed="rId2"/>
            <a:tile tx="0" ty="0" sx="100000" sy="100000" flip="none" algn="tl"/>
          </a:blipFill>
          <a:ln w="28575">
            <a:solidFill>
              <a:schemeClr val="tx1"/>
            </a:solidFill>
          </a:ln>
        </p:spPr>
        <p:txBody>
          <a:bodyPr>
            <a:normAutofit fontScale="77500" lnSpcReduction="20000"/>
          </a:bodyPr>
          <a:lstStyle/>
          <a:p>
            <a:pPr marL="0" indent="0" algn="ctr">
              <a:buNone/>
            </a:pPr>
            <a:r>
              <a:rPr lang="en-US" b="1" u="sng" dirty="0" smtClean="0"/>
              <a:t>HENRY GANTT </a:t>
            </a:r>
          </a:p>
          <a:p>
            <a:pPr>
              <a:buClr>
                <a:srgbClr val="C00000"/>
              </a:buClr>
              <a:buFont typeface="Wingdings" panose="05000000000000000000" pitchFamily="2" charset="2"/>
              <a:buChar char="Ø"/>
            </a:pPr>
            <a:r>
              <a:rPr lang="el-GR" dirty="0" smtClean="0"/>
              <a:t>Συνεργάτης του </a:t>
            </a:r>
            <a:r>
              <a:rPr lang="en-US" dirty="0" smtClean="0"/>
              <a:t>TAYLOR</a:t>
            </a:r>
          </a:p>
          <a:p>
            <a:pPr>
              <a:buClr>
                <a:srgbClr val="C00000"/>
              </a:buClr>
              <a:buFont typeface="Wingdings" panose="05000000000000000000" pitchFamily="2" charset="2"/>
              <a:buChar char="Ø"/>
            </a:pPr>
            <a:r>
              <a:rPr lang="el-GR" dirty="0" smtClean="0"/>
              <a:t>Σύμβουλος επιχειρήσεων σε θέματα επιλογής προσωπικού και ανάπτυξης συστημάτων κινήτρων και πρόσθετων αμοιβών </a:t>
            </a:r>
          </a:p>
          <a:p>
            <a:pPr>
              <a:buClr>
                <a:srgbClr val="C00000"/>
              </a:buClr>
              <a:buFont typeface="Wingdings" panose="05000000000000000000" pitchFamily="2" charset="2"/>
              <a:buChar char="Ø"/>
            </a:pPr>
            <a:r>
              <a:rPr lang="el-GR" dirty="0" smtClean="0"/>
              <a:t>Ανάπτυξη συνεργασίας, κατανόηση διοίκησης και εργαζομένων</a:t>
            </a:r>
          </a:p>
          <a:p>
            <a:pPr>
              <a:buClr>
                <a:srgbClr val="C00000"/>
              </a:buClr>
              <a:buFont typeface="Wingdings" panose="05000000000000000000" pitchFamily="2" charset="2"/>
              <a:buChar char="Ø"/>
            </a:pPr>
            <a:r>
              <a:rPr lang="el-GR" dirty="0" smtClean="0"/>
              <a:t>Μεγάλη σημασία της εκπαίδευσης και του ανθρώπινου παράγοντα σε όλα τα διοικητικά προβλήματα</a:t>
            </a:r>
            <a:endParaRPr lang="el-GR" dirty="0"/>
          </a:p>
        </p:txBody>
      </p:sp>
    </p:spTree>
    <p:extLst>
      <p:ext uri="{BB962C8B-B14F-4D97-AF65-F5344CB8AC3E}">
        <p14:creationId xmlns:p14="http://schemas.microsoft.com/office/powerpoint/2010/main" val="1121088676"/>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40698" y="260648"/>
            <a:ext cx="8686800" cy="838200"/>
          </a:xfrm>
        </p:spPr>
        <p:txBody>
          <a:bodyPr/>
          <a:lstStyle/>
          <a:p>
            <a:pPr algn="ctr"/>
            <a:r>
              <a:rPr lang="el-GR" dirty="0"/>
              <a:t>ΙΣΤΟΡΙΚΗ ΕΞΕΛΙΞΗ ΤΟΥ </a:t>
            </a:r>
            <a:r>
              <a:rPr lang="en-US" dirty="0"/>
              <a:t>MANAGEMNT</a:t>
            </a:r>
            <a:endParaRPr lang="el-GR" dirty="0"/>
          </a:p>
        </p:txBody>
      </p:sp>
      <p:sp>
        <p:nvSpPr>
          <p:cNvPr id="3" name="Θέση περιεχομένου 2"/>
          <p:cNvSpPr>
            <a:spLocks noGrp="1"/>
          </p:cNvSpPr>
          <p:nvPr>
            <p:ph idx="1"/>
          </p:nvPr>
        </p:nvSpPr>
        <p:spPr>
          <a:ln w="28575">
            <a:solidFill>
              <a:schemeClr val="tx2">
                <a:lumMod val="50000"/>
              </a:schemeClr>
            </a:solidFill>
          </a:ln>
        </p:spPr>
        <p:txBody>
          <a:bodyPr>
            <a:normAutofit fontScale="92500" lnSpcReduction="10000"/>
          </a:bodyPr>
          <a:lstStyle/>
          <a:p>
            <a:pPr marL="0" indent="0" algn="ctr">
              <a:buNone/>
            </a:pPr>
            <a:r>
              <a:rPr lang="el-GR" b="1" dirty="0" smtClean="0"/>
              <a:t>ΚΙΝΗΜΑ ΑΝΘΡΩΠΙΝΩΝ ΣΧΕΣΕΩΝ 1920 </a:t>
            </a:r>
            <a:r>
              <a:rPr lang="en-US" b="1" dirty="0" smtClean="0"/>
              <a:t>– </a:t>
            </a:r>
            <a:r>
              <a:rPr lang="el-GR" b="1" dirty="0" smtClean="0"/>
              <a:t>Εκπρόσωποι: </a:t>
            </a:r>
          </a:p>
          <a:p>
            <a:pPr marL="0" indent="0" algn="ctr">
              <a:buNone/>
            </a:pPr>
            <a:r>
              <a:rPr lang="en-US" b="1" dirty="0" smtClean="0"/>
              <a:t>ELTON MAYO – FRITZ </a:t>
            </a:r>
            <a:r>
              <a:rPr lang="el-GR" b="1" dirty="0" smtClean="0"/>
              <a:t> </a:t>
            </a:r>
            <a:r>
              <a:rPr lang="en-US" b="1" dirty="0" smtClean="0"/>
              <a:t>ROETHLISBERGER</a:t>
            </a:r>
            <a:endParaRPr lang="el-GR" b="1" dirty="0" smtClean="0"/>
          </a:p>
          <a:p>
            <a:pPr marL="0" indent="0">
              <a:buNone/>
            </a:pPr>
            <a:r>
              <a:rPr lang="el-GR" u="sng" dirty="0" smtClean="0">
                <a:solidFill>
                  <a:srgbClr val="C00000"/>
                </a:solidFill>
              </a:rPr>
              <a:t>Συμπέρασμα έρευνας</a:t>
            </a:r>
            <a:r>
              <a:rPr lang="el-GR" dirty="0" smtClean="0"/>
              <a:t>: η συμμετοχή των εργαζομένων σε μια ομάδα εργασίας  και το γεγονός ότι οι εργαζόμενοι νιώθουν ότι οι γνώμες και τα συναισθήματά τους είχαν σημασία για την επιχείρηση, βοηθούσε στην αύξηση της παραγωγικότητας και μάλιστα ανεξάρτητα από την βελτίωση ή την χειροτέρευση των συνθηκών εργασίας</a:t>
            </a:r>
            <a:endParaRPr lang="el-GR" dirty="0"/>
          </a:p>
        </p:txBody>
      </p:sp>
    </p:spTree>
    <p:extLst>
      <p:ext uri="{BB962C8B-B14F-4D97-AF65-F5344CB8AC3E}">
        <p14:creationId xmlns:p14="http://schemas.microsoft.com/office/powerpoint/2010/main" val="1980976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Αποτέλεσμα εικόνας για f. roethlisberger τι ειναι"/>
          <p:cNvSpPr>
            <a:spLocks noChangeAspect="1" noChangeArrowheads="1"/>
          </p:cNvSpPr>
          <p:nvPr/>
        </p:nvSpPr>
        <p:spPr bwMode="auto">
          <a:xfrm>
            <a:off x="155575" y="-731838"/>
            <a:ext cx="1095375" cy="1524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dirty="0"/>
          </a:p>
        </p:txBody>
      </p:sp>
      <p:sp>
        <p:nvSpPr>
          <p:cNvPr id="3" name="AutoShape 4" descr="Αποτέλεσμα εικόνας για f. roethlisberger τι ειναι"/>
          <p:cNvSpPr>
            <a:spLocks noChangeAspect="1" noChangeArrowheads="1"/>
          </p:cNvSpPr>
          <p:nvPr/>
        </p:nvSpPr>
        <p:spPr bwMode="auto">
          <a:xfrm>
            <a:off x="307975" y="-579438"/>
            <a:ext cx="1095375" cy="1524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dirty="0"/>
          </a:p>
        </p:txBody>
      </p:sp>
      <p:pic>
        <p:nvPicPr>
          <p:cNvPr id="1030" name="Picture 6" descr="peopleysk2.s3-us-west-2.amazonaws.com/person-i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1094" y="3637796"/>
            <a:ext cx="2031777" cy="2592288"/>
          </a:xfrm>
          <a:prstGeom prst="rect">
            <a:avLst/>
          </a:prstGeom>
          <a:noFill/>
          <a:extLst>
            <a:ext uri="{909E8E84-426E-40DD-AFC4-6F175D3DCCD1}">
              <a14:hiddenFill xmlns:a14="http://schemas.microsoft.com/office/drawing/2010/main">
                <a:solidFill>
                  <a:srgbClr val="FFFFFF"/>
                </a:solidFill>
              </a14:hiddenFill>
            </a:ext>
          </a:extLst>
        </p:spPr>
      </p:pic>
      <p:sp>
        <p:nvSpPr>
          <p:cNvPr id="4" name="Ορθογώνιο 3"/>
          <p:cNvSpPr/>
          <p:nvPr/>
        </p:nvSpPr>
        <p:spPr>
          <a:xfrm>
            <a:off x="3541094" y="6273872"/>
            <a:ext cx="2299027" cy="369332"/>
          </a:xfrm>
          <a:prstGeom prst="rect">
            <a:avLst/>
          </a:prstGeom>
        </p:spPr>
        <p:txBody>
          <a:bodyPr wrap="none">
            <a:spAutoFit/>
          </a:bodyPr>
          <a:lstStyle/>
          <a:p>
            <a:r>
              <a:rPr lang="el-GR" dirty="0"/>
              <a:t>Φριτζ Ροθλισμπέργκερ</a:t>
            </a:r>
          </a:p>
        </p:txBody>
      </p:sp>
      <p:pic>
        <p:nvPicPr>
          <p:cNvPr id="1032" name="Picture 8" descr="Elton Mayo - Alchetron, The Free Social Encycloped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69818" y="3586615"/>
            <a:ext cx="2304256" cy="2603864"/>
          </a:xfrm>
          <a:prstGeom prst="rect">
            <a:avLst/>
          </a:prstGeom>
          <a:noFill/>
          <a:extLst>
            <a:ext uri="{909E8E84-426E-40DD-AFC4-6F175D3DCCD1}">
              <a14:hiddenFill xmlns:a14="http://schemas.microsoft.com/office/drawing/2010/main">
                <a:solidFill>
                  <a:srgbClr val="FFFFFF"/>
                </a:solidFill>
              </a14:hiddenFill>
            </a:ext>
          </a:extLst>
        </p:spPr>
      </p:pic>
      <p:sp>
        <p:nvSpPr>
          <p:cNvPr id="5" name="Ορθογώνιο 4"/>
          <p:cNvSpPr/>
          <p:nvPr/>
        </p:nvSpPr>
        <p:spPr>
          <a:xfrm>
            <a:off x="6886719" y="6237312"/>
            <a:ext cx="1374094" cy="369332"/>
          </a:xfrm>
          <a:prstGeom prst="rect">
            <a:avLst/>
          </a:prstGeom>
        </p:spPr>
        <p:txBody>
          <a:bodyPr wrap="none">
            <a:spAutoFit/>
          </a:bodyPr>
          <a:lstStyle/>
          <a:p>
            <a:r>
              <a:rPr lang="el-GR" dirty="0"/>
              <a:t>Έλτον Μάγιο</a:t>
            </a:r>
          </a:p>
        </p:txBody>
      </p:sp>
      <p:sp>
        <p:nvSpPr>
          <p:cNvPr id="6" name="AutoShape 10" descr="Frederick Winslow Taylor - Wikipedi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dirty="0"/>
          </a:p>
        </p:txBody>
      </p:sp>
      <p:pic>
        <p:nvPicPr>
          <p:cNvPr id="1036" name="Picture 12" descr="Frederick Winslow Taylor - Wikipedi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496566"/>
            <a:ext cx="1800200" cy="2592288"/>
          </a:xfrm>
          <a:prstGeom prst="rect">
            <a:avLst/>
          </a:prstGeom>
          <a:noFill/>
          <a:extLst>
            <a:ext uri="{909E8E84-426E-40DD-AFC4-6F175D3DCCD1}">
              <a14:hiddenFill xmlns:a14="http://schemas.microsoft.com/office/drawing/2010/main">
                <a:solidFill>
                  <a:srgbClr val="FFFFFF"/>
                </a:solidFill>
              </a14:hiddenFill>
            </a:ext>
          </a:extLst>
        </p:spPr>
      </p:pic>
      <p:sp>
        <p:nvSpPr>
          <p:cNvPr id="7" name="Ορθογώνιο 6"/>
          <p:cNvSpPr/>
          <p:nvPr/>
        </p:nvSpPr>
        <p:spPr>
          <a:xfrm>
            <a:off x="3831787" y="3088854"/>
            <a:ext cx="1879041" cy="369332"/>
          </a:xfrm>
          <a:prstGeom prst="rect">
            <a:avLst/>
          </a:prstGeom>
        </p:spPr>
        <p:txBody>
          <a:bodyPr wrap="none">
            <a:spAutoFit/>
          </a:bodyPr>
          <a:lstStyle/>
          <a:p>
            <a:r>
              <a:rPr lang="el-GR" dirty="0"/>
              <a:t>Φρέντερικ </a:t>
            </a:r>
            <a:r>
              <a:rPr lang="el-GR" dirty="0" smtClean="0"/>
              <a:t> </a:t>
            </a:r>
            <a:r>
              <a:rPr lang="el-GR" dirty="0"/>
              <a:t>Τέιλορ</a:t>
            </a:r>
          </a:p>
        </p:txBody>
      </p:sp>
      <p:pic>
        <p:nvPicPr>
          <p:cNvPr id="1038" name="Picture 14" descr="Henri Fayol biography and books, management principles guru ..."/>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5756" y="455086"/>
            <a:ext cx="1972379" cy="2485198"/>
          </a:xfrm>
          <a:prstGeom prst="rect">
            <a:avLst/>
          </a:prstGeom>
          <a:noFill/>
          <a:extLst>
            <a:ext uri="{909E8E84-426E-40DD-AFC4-6F175D3DCCD1}">
              <a14:hiddenFill xmlns:a14="http://schemas.microsoft.com/office/drawing/2010/main">
                <a:solidFill>
                  <a:srgbClr val="FFFFFF"/>
                </a:solidFill>
              </a14:hiddenFill>
            </a:ext>
          </a:extLst>
        </p:spPr>
      </p:pic>
      <p:sp>
        <p:nvSpPr>
          <p:cNvPr id="8" name="Ορθογώνιο 7"/>
          <p:cNvSpPr/>
          <p:nvPr/>
        </p:nvSpPr>
        <p:spPr>
          <a:xfrm>
            <a:off x="6886719" y="3088854"/>
            <a:ext cx="1311578" cy="369332"/>
          </a:xfrm>
          <a:prstGeom prst="rect">
            <a:avLst/>
          </a:prstGeom>
        </p:spPr>
        <p:txBody>
          <a:bodyPr wrap="none">
            <a:spAutoFit/>
          </a:bodyPr>
          <a:lstStyle/>
          <a:p>
            <a:r>
              <a:rPr lang="el-GR" dirty="0"/>
              <a:t>Ανρί Φαγιόλ</a:t>
            </a:r>
          </a:p>
        </p:txBody>
      </p:sp>
      <p:pic>
        <p:nvPicPr>
          <p:cNvPr id="1040" name="Picture 16" descr="elsito.gr/images/article_images/2013-04/weber3.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5662" y="3631837"/>
            <a:ext cx="1857375" cy="2466975"/>
          </a:xfrm>
          <a:prstGeom prst="rect">
            <a:avLst/>
          </a:prstGeom>
          <a:noFill/>
          <a:extLst>
            <a:ext uri="{909E8E84-426E-40DD-AFC4-6F175D3DCCD1}">
              <a14:hiddenFill xmlns:a14="http://schemas.microsoft.com/office/drawing/2010/main">
                <a:solidFill>
                  <a:srgbClr val="FFFFFF"/>
                </a:solidFill>
              </a14:hiddenFill>
            </a:ext>
          </a:extLst>
        </p:spPr>
      </p:pic>
      <p:sp>
        <p:nvSpPr>
          <p:cNvPr id="9" name="Ορθογώνιο 8"/>
          <p:cNvSpPr/>
          <p:nvPr/>
        </p:nvSpPr>
        <p:spPr>
          <a:xfrm>
            <a:off x="1043608" y="6135372"/>
            <a:ext cx="2005080" cy="646331"/>
          </a:xfrm>
          <a:prstGeom prst="rect">
            <a:avLst/>
          </a:prstGeom>
        </p:spPr>
        <p:txBody>
          <a:bodyPr wrap="square">
            <a:spAutoFit/>
          </a:bodyPr>
          <a:lstStyle/>
          <a:p>
            <a:r>
              <a:rPr lang="el-GR" dirty="0"/>
              <a:t>Μαξ Βέμπερ</a:t>
            </a:r>
          </a:p>
          <a:p>
            <a:endParaRPr lang="el-GR" dirty="0"/>
          </a:p>
        </p:txBody>
      </p:sp>
      <p:sp>
        <p:nvSpPr>
          <p:cNvPr id="10" name="Ορθογώνιο 9"/>
          <p:cNvSpPr/>
          <p:nvPr/>
        </p:nvSpPr>
        <p:spPr>
          <a:xfrm>
            <a:off x="703262" y="706924"/>
            <a:ext cx="2160240" cy="23493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l-GR" b="1" dirty="0" smtClean="0">
                <a:solidFill>
                  <a:schemeClr val="tx1"/>
                </a:solidFill>
              </a:rPr>
              <a:t>ΕΠΙΣΤΗΜΟΝΕΣ ΚΑΙ ΕΡΕΥΝΗΤΕΣ ΠΟΥ ΣΥΝΕΒΑΛΛΑΝ ΣΤΗΝ ΑΝΑΠΤΥΞΗ ΤΟΥ </a:t>
            </a:r>
            <a:r>
              <a:rPr lang="en-US" b="1" dirty="0" smtClean="0">
                <a:solidFill>
                  <a:schemeClr val="tx1"/>
                </a:solidFill>
              </a:rPr>
              <a:t>NANAGMENT</a:t>
            </a:r>
            <a:endParaRPr lang="el-GR" b="1" dirty="0">
              <a:solidFill>
                <a:schemeClr val="tx1"/>
              </a:solidFill>
            </a:endParaRPr>
          </a:p>
        </p:txBody>
      </p:sp>
    </p:spTree>
    <p:extLst>
      <p:ext uri="{BB962C8B-B14F-4D97-AF65-F5344CB8AC3E}">
        <p14:creationId xmlns:p14="http://schemas.microsoft.com/office/powerpoint/2010/main" val="2972959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enry L. Gantt, 19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908720"/>
            <a:ext cx="3816424" cy="5800966"/>
          </a:xfrm>
          <a:prstGeom prst="rect">
            <a:avLst/>
          </a:prstGeom>
          <a:noFill/>
          <a:extLst>
            <a:ext uri="{909E8E84-426E-40DD-AFC4-6F175D3DCCD1}">
              <a14:hiddenFill xmlns:a14="http://schemas.microsoft.com/office/drawing/2010/main">
                <a:solidFill>
                  <a:srgbClr val="FFFFFF"/>
                </a:solidFill>
              </a14:hiddenFill>
            </a:ext>
          </a:extLst>
        </p:spPr>
      </p:pic>
      <p:sp>
        <p:nvSpPr>
          <p:cNvPr id="2" name="Ορθογώνιο 1"/>
          <p:cNvSpPr/>
          <p:nvPr/>
        </p:nvSpPr>
        <p:spPr>
          <a:xfrm>
            <a:off x="1259632" y="724054"/>
            <a:ext cx="2016224" cy="523220"/>
          </a:xfrm>
          <a:prstGeom prst="rect">
            <a:avLst/>
          </a:prstGeom>
        </p:spPr>
        <p:txBody>
          <a:bodyPr wrap="square">
            <a:spAutoFit/>
          </a:bodyPr>
          <a:lstStyle/>
          <a:p>
            <a:r>
              <a:rPr lang="el-GR" sz="2800" b="1" dirty="0"/>
              <a:t>Χένρι Γκαντ</a:t>
            </a:r>
          </a:p>
        </p:txBody>
      </p:sp>
      <p:sp>
        <p:nvSpPr>
          <p:cNvPr id="3" name="Ορθογώνιο 2"/>
          <p:cNvSpPr/>
          <p:nvPr/>
        </p:nvSpPr>
        <p:spPr>
          <a:xfrm>
            <a:off x="245244" y="1700808"/>
            <a:ext cx="4572000" cy="4708981"/>
          </a:xfrm>
          <a:prstGeom prst="rect">
            <a:avLst/>
          </a:prstGeom>
        </p:spPr>
        <p:txBody>
          <a:bodyPr>
            <a:spAutoFit/>
          </a:bodyPr>
          <a:lstStyle/>
          <a:p>
            <a:r>
              <a:rPr lang="el-GR" sz="2000" dirty="0"/>
              <a:t>O </a:t>
            </a:r>
            <a:r>
              <a:rPr lang="el-GR" sz="2000" b="1" dirty="0"/>
              <a:t>Χένρι Γκαντ</a:t>
            </a:r>
            <a:r>
              <a:rPr lang="el-GR" sz="2000" dirty="0"/>
              <a:t> (</a:t>
            </a:r>
            <a:r>
              <a:rPr lang="el-GR" sz="2000" i="1" dirty="0"/>
              <a:t>Henry Gantt</a:t>
            </a:r>
            <a:r>
              <a:rPr lang="el-GR" sz="2000" dirty="0"/>
              <a:t>, </a:t>
            </a:r>
            <a:r>
              <a:rPr lang="el-GR" sz="2000" dirty="0">
                <a:hlinkClick r:id="rId3" tooltip="20 Μαΐου"/>
              </a:rPr>
              <a:t>20 Μαΐου</a:t>
            </a:r>
            <a:r>
              <a:rPr lang="el-GR" sz="2000" dirty="0"/>
              <a:t> </a:t>
            </a:r>
            <a:r>
              <a:rPr lang="el-GR" sz="2000" dirty="0">
                <a:hlinkClick r:id="rId4" tooltip="1861"/>
              </a:rPr>
              <a:t>1861</a:t>
            </a:r>
            <a:r>
              <a:rPr lang="el-GR" sz="2000" dirty="0"/>
              <a:t> - </a:t>
            </a:r>
            <a:r>
              <a:rPr lang="el-GR" sz="2000" dirty="0">
                <a:hlinkClick r:id="rId5" tooltip="23 Νοεμβρίου"/>
              </a:rPr>
              <a:t>23 Νοεμβρίου</a:t>
            </a:r>
            <a:r>
              <a:rPr lang="el-GR" sz="2000" dirty="0"/>
              <a:t> </a:t>
            </a:r>
            <a:r>
              <a:rPr lang="el-GR" sz="2000" dirty="0">
                <a:hlinkClick r:id="rId6" tooltip="1919"/>
              </a:rPr>
              <a:t>1919</a:t>
            </a:r>
            <a:r>
              <a:rPr lang="el-GR" sz="2000" dirty="0"/>
              <a:t> ) ήταν ένας Αμερικάνος μηχανικός και διοικητικός σύμβουλος, ο οποίος έμεινε γνωστός από την ανάπτυξη του ομώνυμου </a:t>
            </a:r>
            <a:r>
              <a:rPr lang="el-GR" sz="2000" dirty="0">
                <a:hlinkClick r:id="rId7" tooltip="Ιστόγραμμα"/>
              </a:rPr>
              <a:t>ιστογράμματος</a:t>
            </a:r>
            <a:r>
              <a:rPr lang="el-GR" sz="2000" dirty="0"/>
              <a:t>, </a:t>
            </a:r>
            <a:r>
              <a:rPr lang="el-GR" sz="2000" dirty="0">
                <a:hlinkClick r:id="rId8" tooltip="Διάγραμμα Γκαντ"/>
              </a:rPr>
              <a:t>διάγραμμα Γκαντ</a:t>
            </a:r>
            <a:r>
              <a:rPr lang="el-GR" sz="2000" dirty="0"/>
              <a:t> στη δεκαετία του 1910. Το διάγραμμα αυτό χρησιμοποιήθηκε κατά καιρούς σε πολλά κατασκευαστικά έργα και εξακολουθεί να αποτελεί βασικό εργαλείο της επιστήμης </a:t>
            </a:r>
            <a:r>
              <a:rPr lang="el-GR" sz="2000" dirty="0">
                <a:hlinkClick r:id="rId9" tooltip="Διοίκηση και διαχείριση έργου (δεν έχει γραφτεί ακόμα)"/>
              </a:rPr>
              <a:t>διαχείρισης έργων</a:t>
            </a:r>
            <a:r>
              <a:rPr lang="el-GR" sz="2000" dirty="0"/>
              <a:t>.</a:t>
            </a:r>
            <a:r>
              <a:rPr lang="el-GR" sz="2000" baseline="30000" dirty="0">
                <a:hlinkClick r:id="rId10"/>
              </a:rPr>
              <a:t>[2]</a:t>
            </a:r>
            <a:r>
              <a:rPr lang="el-GR" sz="2000" dirty="0"/>
              <a:t> Ήταν συνεργάτης του </a:t>
            </a:r>
            <a:r>
              <a:rPr lang="el-GR" sz="2000" dirty="0" err="1">
                <a:hlinkClick r:id="rId11" tooltip="Φρέντερικ Ουίνσλοου Τέιλορ (δεν έχει γραφτεί ακόμα)"/>
              </a:rPr>
              <a:t>Taylor</a:t>
            </a:r>
            <a:r>
              <a:rPr lang="el-GR" sz="2000" dirty="0"/>
              <a:t>, συνέβαλε σημαντικά στους τομείς χρονικού προγραμματισμού και του ελέγχου της εργασίας, καθώς και στα συστήματα αμοιβής των εργαζόμενων. </a:t>
            </a:r>
          </a:p>
        </p:txBody>
      </p:sp>
    </p:spTree>
    <p:extLst>
      <p:ext uri="{BB962C8B-B14F-4D97-AF65-F5344CB8AC3E}">
        <p14:creationId xmlns:p14="http://schemas.microsoft.com/office/powerpoint/2010/main" val="1343426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38964" y="260648"/>
            <a:ext cx="8686800" cy="838200"/>
          </a:xfrm>
        </p:spPr>
        <p:txBody>
          <a:bodyPr>
            <a:normAutofit fontScale="90000"/>
          </a:bodyPr>
          <a:lstStyle/>
          <a:p>
            <a:pPr algn="ctr"/>
            <a:r>
              <a:rPr lang="el-GR" dirty="0" smtClean="0"/>
              <a:t>ΛΕΙΤΟΥΡΓΙΕΣ ΤΗΣ ΟΡΓΑΝΩΣΗΣ ΚΑΙ ΔΙΟΙΚΗΣΗΣ</a:t>
            </a:r>
            <a:endParaRPr lang="el-GR" dirty="0"/>
          </a:p>
        </p:txBody>
      </p:sp>
      <p:sp>
        <p:nvSpPr>
          <p:cNvPr id="3" name="Θέση περιεχομένου 2"/>
          <p:cNvSpPr>
            <a:spLocks noGrp="1"/>
          </p:cNvSpPr>
          <p:nvPr>
            <p:ph idx="1"/>
          </p:nvPr>
        </p:nvSpPr>
        <p:spPr>
          <a:xfrm>
            <a:off x="611560" y="1628800"/>
            <a:ext cx="8227640" cy="4525963"/>
          </a:xfrm>
          <a:blipFill>
            <a:blip r:embed="rId2"/>
            <a:tile tx="0" ty="0" sx="100000" sy="100000" flip="none" algn="tl"/>
          </a:blipFill>
          <a:ln w="38100" cmpd="dbl">
            <a:solidFill>
              <a:schemeClr val="tx1"/>
            </a:solidFill>
          </a:ln>
        </p:spPr>
        <p:txBody>
          <a:bodyPr/>
          <a:lstStyle/>
          <a:p>
            <a:pPr marL="0" indent="0">
              <a:buNone/>
            </a:pPr>
            <a:endParaRPr lang="el-GR" dirty="0" smtClean="0"/>
          </a:p>
          <a:p>
            <a:pPr marL="0" indent="0" algn="ctr">
              <a:buNone/>
            </a:pPr>
            <a:r>
              <a:rPr lang="el-GR" dirty="0" smtClean="0"/>
              <a:t>Η διαδικασία της αποτελεσματικής διοίκησης ξεκινά με τον </a:t>
            </a:r>
            <a:r>
              <a:rPr lang="el-GR" dirty="0" smtClean="0">
                <a:solidFill>
                  <a:srgbClr val="C00000"/>
                </a:solidFill>
              </a:rPr>
              <a:t>προγραμματισμό</a:t>
            </a:r>
            <a:r>
              <a:rPr lang="el-GR" dirty="0" smtClean="0"/>
              <a:t>, συνεχίζει με την </a:t>
            </a:r>
            <a:r>
              <a:rPr lang="el-GR" dirty="0" smtClean="0">
                <a:solidFill>
                  <a:srgbClr val="C00000"/>
                </a:solidFill>
              </a:rPr>
              <a:t>οργάνωση</a:t>
            </a:r>
            <a:r>
              <a:rPr lang="el-GR" dirty="0" smtClean="0"/>
              <a:t> και τη </a:t>
            </a:r>
            <a:r>
              <a:rPr lang="el-GR" dirty="0" smtClean="0">
                <a:solidFill>
                  <a:srgbClr val="C00000"/>
                </a:solidFill>
              </a:rPr>
              <a:t>διεύθυνση</a:t>
            </a:r>
            <a:r>
              <a:rPr lang="el-GR" dirty="0" smtClean="0"/>
              <a:t> και καταλήγει στον </a:t>
            </a:r>
            <a:r>
              <a:rPr lang="el-GR" dirty="0" smtClean="0">
                <a:solidFill>
                  <a:srgbClr val="C00000"/>
                </a:solidFill>
              </a:rPr>
              <a:t>έλεγχο</a:t>
            </a:r>
            <a:r>
              <a:rPr lang="el-GR" dirty="0" smtClean="0"/>
              <a:t>, ο οποίος με τη σειρά του οδηγεί στην αναθεώρηση ή μη του προγραμματισμού</a:t>
            </a:r>
            <a:endParaRPr lang="el-GR" dirty="0"/>
          </a:p>
        </p:txBody>
      </p:sp>
    </p:spTree>
    <p:extLst>
      <p:ext uri="{BB962C8B-B14F-4D97-AF65-F5344CB8AC3E}">
        <p14:creationId xmlns:p14="http://schemas.microsoft.com/office/powerpoint/2010/main" val="10014403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391</TotalTime>
  <Words>917</Words>
  <Application>Microsoft Office PowerPoint</Application>
  <PresentationFormat>Προβολή στην οθόνη (4:3)</PresentationFormat>
  <Paragraphs>128</Paragraphs>
  <Slides>19</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Διαστημικό</vt:lpstr>
      <vt:lpstr>ΔΙΟΙΚΗΣΗ- ΟΡΙΣΜΟΣ</vt:lpstr>
      <vt:lpstr>Χαρακτηριστικα συγχρονων διοικητικων στελεχων</vt:lpstr>
      <vt:lpstr>MANAGMENT - ΟΡΙΣΜΟΣ</vt:lpstr>
      <vt:lpstr>ΙΣΤΟΡΙΚΗ ΕΞΕΛΙΞΗ ΤΟΥ MANAGEMNT</vt:lpstr>
      <vt:lpstr>ΙΣΤΟΡΙΚΗ ΕΞΕΛΙΞΗ ΤΟΥ MANAGEMNT</vt:lpstr>
      <vt:lpstr>ΙΣΤΟΡΙΚΗ ΕΞΕΛΙΞΗ ΤΟΥ MANAGEMNT</vt:lpstr>
      <vt:lpstr>Παρουσίαση του PowerPoint</vt:lpstr>
      <vt:lpstr>Παρουσίαση του PowerPoint</vt:lpstr>
      <vt:lpstr>ΛΕΙΤΟΥΡΓΙΕΣ ΤΗΣ ΟΡΓΑΝΩΣΗΣ ΚΑΙ ΔΙΟΙΚΗΣΗΣ</vt:lpstr>
      <vt:lpstr>ΜΑΡΚΕΤΙΝΓκ</vt:lpstr>
      <vt:lpstr>μιΓΜΑ ΜΑΡΚΕΤΙΝΓΚ</vt:lpstr>
      <vt:lpstr>ΔΙΟΙΚΗΣΗ ΠΩΛΗΣΕΩΝ</vt:lpstr>
      <vt:lpstr>ΧΡΗΜΑΤΟΟΙΚΟΝΟΜΙΚΗ ΔΙΟΙΚΗΣΗ</vt:lpstr>
      <vt:lpstr>Επιμερουσ λειτουργιεσ χρηματοοικονομικησ διοικησησ</vt:lpstr>
      <vt:lpstr>Διοικηση παραγωγησ</vt:lpstr>
      <vt:lpstr>Σκοποι και επιμερουσ λειτουργιεσ τησ διοικησησ παραγωγησ</vt:lpstr>
      <vt:lpstr>ΔΙΟΙΚΗΣΗ ΑΝΘΡΩΠΙΝΩΝ ΠΟΡΩΝ</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ΔΙΟΙΚΗΣΗ- ΟΡΙΣΜΟΣ</dc:title>
  <dc:creator>User</dc:creator>
  <cp:lastModifiedBy>User</cp:lastModifiedBy>
  <cp:revision>38</cp:revision>
  <dcterms:created xsi:type="dcterms:W3CDTF">2020-04-04T08:38:15Z</dcterms:created>
  <dcterms:modified xsi:type="dcterms:W3CDTF">2020-04-13T16:56:49Z</dcterms:modified>
</cp:coreProperties>
</file>