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1" r:id="rId5"/>
    <p:sldId id="27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Μαρία" initials="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0T18:22:49.04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20/11/2012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ΑΙΤΙΑ, Η ΑΦΟΡΜΗ, </a:t>
            </a:r>
          </a:p>
          <a:p>
            <a:r>
              <a:rPr lang="el-GR" sz="2400" dirty="0" smtClean="0"/>
              <a:t>ΟΙ ΣΥΝΑΣΠΙΣΜΟΙ</a:t>
            </a:r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 ΠΑΓΚΟΣΜΙΟΣ ΠΟΛΕΜΟΣ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ΝΕΟΙ ΣΥΜΜΑΧΟΙ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ΤΙΣ ΚΕΝΤΡΙΚΕΣ ΑΥΤΟΚΡΑΤΟΡΙΕΣ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ΜΕ ΤΗΝ ΑΝΤΑΝΤ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 Οθωμανική  Αυτοκρατορία (1914)</a:t>
            </a:r>
          </a:p>
          <a:p>
            <a:pPr lvl="0"/>
            <a:endParaRPr lang="el-GR" dirty="0" smtClean="0"/>
          </a:p>
          <a:p>
            <a:r>
              <a:rPr lang="el-GR" dirty="0" smtClean="0"/>
              <a:t> Βουλγαρία (1915)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pPr lvl="0"/>
            <a:endParaRPr lang="el-GR" dirty="0" smtClean="0"/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Σερβία (1914) </a:t>
            </a:r>
          </a:p>
          <a:p>
            <a:pPr lvl="0"/>
            <a:r>
              <a:rPr lang="el-GR" dirty="0" smtClean="0"/>
              <a:t>Μαυροβούνιο (1914)</a:t>
            </a:r>
          </a:p>
          <a:p>
            <a:pPr lvl="0"/>
            <a:r>
              <a:rPr lang="el-GR" dirty="0" smtClean="0"/>
              <a:t>Ρουμανία (1916)</a:t>
            </a:r>
          </a:p>
          <a:p>
            <a:pPr lvl="0"/>
            <a:r>
              <a:rPr lang="el-GR" dirty="0" smtClean="0"/>
              <a:t>Πορτογαλία (1916)</a:t>
            </a:r>
          </a:p>
          <a:p>
            <a:pPr lvl="0"/>
            <a:r>
              <a:rPr lang="el-GR" dirty="0" smtClean="0"/>
              <a:t>Ελλάδα (1917) </a:t>
            </a:r>
          </a:p>
          <a:p>
            <a:r>
              <a:rPr lang="el-GR" dirty="0" smtClean="0"/>
              <a:t>ΗΠΑ (1917) 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l-G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ΜΙΑ ΑΦΟΡΜΗ ΧΡΕΙΑΖΟΤΑΝ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457200" y="1435100"/>
            <a:ext cx="3655168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 smtClean="0">
                <a:latin typeface="Bookman Old Style" pitchFamily="18" charset="0"/>
                <a:ea typeface="Batang" pitchFamily="18" charset="-127"/>
              </a:rPr>
              <a:t>Η </a:t>
            </a:r>
            <a:r>
              <a:rPr lang="el-GR" sz="1800" dirty="0">
                <a:latin typeface="Bookman Old Style" pitchFamily="18" charset="0"/>
                <a:ea typeface="Batang" pitchFamily="18" charset="-127"/>
              </a:rPr>
              <a:t>δολοφονία του διαδόχου του </a:t>
            </a:r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>
                <a:latin typeface="Bookman Old Style" pitchFamily="18" charset="0"/>
                <a:ea typeface="Batang" pitchFamily="18" charset="-127"/>
              </a:rPr>
              <a:t>Αυστριακού θρόνου </a:t>
            </a:r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>
                <a:latin typeface="Bookman Old Style" pitchFamily="18" charset="0"/>
                <a:ea typeface="Batang" pitchFamily="18" charset="-127"/>
              </a:rPr>
              <a:t>Φραγκίσκου Φερδινάνδου </a:t>
            </a:r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>
                <a:latin typeface="Bookman Old Style" pitchFamily="18" charset="0"/>
                <a:ea typeface="Batang" pitchFamily="18" charset="-127"/>
              </a:rPr>
              <a:t>από ένα νεαρό Σέρβο εθνικιστή </a:t>
            </a:r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>
                <a:latin typeface="Bookman Old Style" pitchFamily="18" charset="0"/>
                <a:ea typeface="Batang" pitchFamily="18" charset="-127"/>
              </a:rPr>
              <a:t>(Ιούνιος 1914</a:t>
            </a:r>
            <a:r>
              <a:rPr lang="el-GR" sz="1800" dirty="0" smtClean="0">
                <a:latin typeface="Bookman Old Style" pitchFamily="18" charset="0"/>
                <a:ea typeface="Batang" pitchFamily="18" charset="-127"/>
              </a:rPr>
              <a:t>)</a:t>
            </a:r>
          </a:p>
          <a:p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endParaRPr lang="el-GR" sz="1800" dirty="0" smtClean="0">
              <a:latin typeface="Bookman Old Style" pitchFamily="18" charset="0"/>
              <a:ea typeface="Batang" pitchFamily="18" charset="-127"/>
            </a:endParaRPr>
          </a:p>
          <a:p>
            <a:r>
              <a:rPr lang="el-GR" sz="1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Batang" pitchFamily="18" charset="-127"/>
              </a:rPr>
              <a:t>ΔΟΛΟΦΟΝΙΑ ΣΤΟ ΣΕΡΑΓΕΒΟ</a:t>
            </a:r>
            <a:endParaRPr lang="en-US" sz="18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Batang" pitchFamily="18" charset="-127"/>
            </a:endParaRPr>
          </a:p>
        </p:txBody>
      </p:sp>
      <p:pic>
        <p:nvPicPr>
          <p:cNvPr id="5" name="3 - Θέση περιεχομένου" descr="www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52950" y="1556792"/>
            <a:ext cx="4267522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800" dirty="0" smtClean="0"/>
              <a:t>Η ΠΛΗΘΥΣΜΙΑΚΗ ΣΥΝΘΕΣΗ ΤΗΣ ΑΥΣΤΡΟΥΓΓΑΡΙΑΣ Ή Ο ΚΑΗΜΟΣ ΤΟΥ ΓΚΑΒΡΙΛΟ ΠΡΙΝΤΣΙΠ</a:t>
            </a:r>
            <a:endParaRPr lang="el-GR" sz="2800" dirty="0"/>
          </a:p>
        </p:txBody>
      </p:sp>
      <p:pic>
        <p:nvPicPr>
          <p:cNvPr id="4" name="3 - Θέση περιεχομένου" descr="Austria_hungary_1911 in Greek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132856"/>
            <a:ext cx="720709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ΚΑΙ ΑΠΟ ΤΟ ΣΕΡΑΓΕΒΟ ΣΕ ΟΛΟ ΣΧΕΔΟΝ ΤΟΝ ΚΟΣΜΟ.</a:t>
            </a:r>
            <a:endParaRPr lang="el-GR" dirty="0"/>
          </a:p>
        </p:txBody>
      </p:sp>
      <p:pic>
        <p:nvPicPr>
          <p:cNvPr id="4" name="il_fi" descr="http://i161.photobucket.com/albums/t220/Greek71/Blog/02-First-World-War-Map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1" y="1628800"/>
            <a:ext cx="77048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ΑΙΤΙΑ</a:t>
            </a:r>
            <a:endParaRPr lang="el-G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l-GR" sz="2800" b="1" dirty="0">
                <a:solidFill>
                  <a:srgbClr val="0000FF"/>
                </a:solidFill>
                <a:latin typeface="Malgun Gothic" pitchFamily="34" charset="-127"/>
                <a:ea typeface="Malgun Gothic" pitchFamily="34" charset="-127"/>
              </a:rPr>
              <a:t>Ιμπεριαλισμός</a:t>
            </a:r>
            <a:r>
              <a:rPr lang="el-GR" sz="2800" dirty="0">
                <a:latin typeface="Malgun Gothic" pitchFamily="34" charset="-127"/>
                <a:ea typeface="Malgun Gothic" pitchFamily="34" charset="-127"/>
              </a:rPr>
              <a:t>: Η επεκτατική πολιτική των βιομηχανικά αναπτυγμένων κρατών σε βάρος άλλων κρατών (οικονομικοί λόγοι).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800" dirty="0"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80000"/>
              </a:lnSpc>
            </a:pPr>
            <a:r>
              <a:rPr lang="el-GR" sz="2800" b="1" dirty="0">
                <a:solidFill>
                  <a:srgbClr val="0000FF"/>
                </a:solidFill>
                <a:latin typeface="Malgun Gothic" pitchFamily="34" charset="-127"/>
                <a:ea typeface="Malgun Gothic" pitchFamily="34" charset="-127"/>
              </a:rPr>
              <a:t>Εθνικισμός</a:t>
            </a:r>
            <a:r>
              <a:rPr lang="el-GR" sz="2800" dirty="0">
                <a:latin typeface="Malgun Gothic" pitchFamily="34" charset="-127"/>
                <a:ea typeface="Malgun Gothic" pitchFamily="34" charset="-127"/>
              </a:rPr>
              <a:t>: Η ανάπτυξη εθνικιστικών συναισθημάτων από λαούς της Ευρώπης (καλλιέργεια μίσους για οτιδήποτε απειλούσε τα εθνικά συμφέροντα).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sz="2800" dirty="0">
                <a:latin typeface="Malgun Gothic" pitchFamily="34" charset="-127"/>
                <a:ea typeface="Malgun Gothic" pitchFamily="34" charset="-127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l-GR" sz="2800" b="1" dirty="0">
                <a:solidFill>
                  <a:srgbClr val="0000FF"/>
                </a:solidFill>
                <a:latin typeface="Malgun Gothic" pitchFamily="34" charset="-127"/>
                <a:ea typeface="Malgun Gothic" pitchFamily="34" charset="-127"/>
              </a:rPr>
              <a:t>Μιλιταρισμός</a:t>
            </a:r>
            <a:r>
              <a:rPr lang="el-GR" sz="2800" dirty="0">
                <a:latin typeface="Malgun Gothic" pitchFamily="34" charset="-127"/>
                <a:ea typeface="Malgun Gothic" pitchFamily="34" charset="-127"/>
              </a:rPr>
              <a:t>: Η πεποίθηση ότι οι διακρατικές διαφορές μπορούσαν να επιλυθούν μόνο με ένοπλη σύγκρουση. Έτσι ξεκινά ένας ξέφρενος στρατιωτικός ανταγωνισμός.      </a:t>
            </a:r>
            <a:endParaRPr lang="en-US" sz="2800" dirty="0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ΓΑΛΛΙΚΗ ΠΡΟΠΑΓΑΝΔΑ</a:t>
            </a:r>
            <a:endParaRPr lang="el-GR" dirty="0"/>
          </a:p>
        </p:txBody>
      </p:sp>
      <p:pic>
        <p:nvPicPr>
          <p:cNvPr id="5" name="4 - Θέση περιεχομένου" descr="bismarck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340768"/>
            <a:ext cx="398588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6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9458" y="1484784"/>
            <a:ext cx="3509005" cy="45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ΓΕΡΜΑΝΙΚΗ ΠΡΟΠΑΓΑΝΔΑ</a:t>
            </a:r>
            <a:endParaRPr lang="el-GR" dirty="0"/>
          </a:p>
        </p:txBody>
      </p:sp>
      <p:pic>
        <p:nvPicPr>
          <p:cNvPr id="5" name="4 - Θέση περιεχομένου" descr="γερμανικη αφισα για τους γάλλους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3856817" cy="482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original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1268760"/>
            <a:ext cx="3939887" cy="47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ΡΩΣΙΚΗ ΠΡΟΠΑΓΑΝΔΑ </a:t>
            </a:r>
            <a:endParaRPr lang="el-GR" dirty="0"/>
          </a:p>
        </p:txBody>
      </p:sp>
      <p:pic>
        <p:nvPicPr>
          <p:cNvPr id="4" name="4 - Θέση περιεχομένου" descr="ρωσική προπαγάνδα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447800"/>
            <a:ext cx="5184575" cy="47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ΑΓΓΛΙΚΉ ΠΡΟΠΑΓΑΝΔΑ</a:t>
            </a:r>
            <a:endParaRPr lang="el-GR" dirty="0"/>
          </a:p>
        </p:txBody>
      </p:sp>
      <p:pic>
        <p:nvPicPr>
          <p:cNvPr id="4" name="3 - Θέση περιεχομένου" descr="06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9752" y="1340768"/>
            <a:ext cx="47525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…</a:t>
            </a:r>
            <a:endParaRPr lang="el-GR" dirty="0"/>
          </a:p>
        </p:txBody>
      </p:sp>
      <p:pic>
        <p:nvPicPr>
          <p:cNvPr id="4" name="5 - Θέση περιεχομένου" descr="ΑΦΟΡΜΗΣΗ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3587" y="1268760"/>
            <a:ext cx="59947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ΠΟΛΩΣΗ</a:t>
            </a:r>
            <a:endParaRPr lang="el-GR" dirty="0"/>
          </a:p>
        </p:txBody>
      </p:sp>
      <p:pic>
        <p:nvPicPr>
          <p:cNvPr id="4" name="3 - Θέση περιεχομένου" descr="scan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4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ΑΝΤΙΜΑΧΟΜΕΝΑ ΣΤΡΑΤΟΠΕΔΑ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dirty="0" smtClean="0"/>
              <a:t>Τριπλή Συμμαχία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0"/>
            <a:r>
              <a:rPr lang="el-GR" dirty="0" smtClean="0"/>
              <a:t>Τριπλή Συνεννόηση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l-GR" dirty="0" smtClean="0"/>
              <a:t>- Γερμανία</a:t>
            </a:r>
          </a:p>
          <a:p>
            <a:pPr lvl="0"/>
            <a:r>
              <a:rPr lang="el-GR" dirty="0" smtClean="0"/>
              <a:t>- Αυστρία</a:t>
            </a:r>
          </a:p>
          <a:p>
            <a:r>
              <a:rPr lang="el-GR" dirty="0" smtClean="0"/>
              <a:t>- Ιταλία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lvl="0"/>
            <a:r>
              <a:rPr lang="el-GR" dirty="0" smtClean="0"/>
              <a:t>- Βρετανία</a:t>
            </a:r>
          </a:p>
          <a:p>
            <a:pPr lvl="0"/>
            <a:r>
              <a:rPr lang="el-GR" dirty="0" smtClean="0"/>
              <a:t>- Γαλλία</a:t>
            </a:r>
          </a:p>
          <a:p>
            <a:pPr lvl="0"/>
            <a:r>
              <a:rPr lang="el-GR" dirty="0" smtClean="0"/>
              <a:t>- Ρωσία</a:t>
            </a:r>
          </a:p>
          <a:p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196</Words>
  <Application>Microsoft Office PowerPoint</Application>
  <PresentationFormat>Προβολή στην οθόνη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Δικαιοσύνη</vt:lpstr>
      <vt:lpstr>Α ΠΑΓΚΟΣΜΙΟΣ ΠΟΛΕΜΟΣ</vt:lpstr>
      <vt:lpstr>ΑΙΤΙΑ</vt:lpstr>
      <vt:lpstr>Η ΓΑΛΛΙΚΗ ΠΡΟΠΑΓΑΝΔΑ</vt:lpstr>
      <vt:lpstr>Η ΓΕΡΜΑΝΙΚΗ ΠΡΟΠΑΓΑΝΔΑ</vt:lpstr>
      <vt:lpstr>Η ΡΩΣΙΚΗ ΠΡΟΠΑΓΑΝΔΑ </vt:lpstr>
      <vt:lpstr>Η ΑΓΓΛΙΚΉ ΠΡΟΠΑΓΑΝΔΑ</vt:lpstr>
      <vt:lpstr>ΚΑΙ …</vt:lpstr>
      <vt:lpstr>Η ΠΟΛΩΣΗ</vt:lpstr>
      <vt:lpstr>ΑΝΤΙΜΑΧΟΜΕΝΑ ΣΤΡΑΤΟΠΕΔΑ</vt:lpstr>
      <vt:lpstr>ΝΕΟΙ ΣΥΜΜΑΧΟΙ</vt:lpstr>
      <vt:lpstr>ΜΙΑ ΑΦΟΡΜΗ ΧΡΕΙΑΖΟΤΑΝ</vt:lpstr>
      <vt:lpstr>Η ΠΛΗΘΥΣΜΙΑΚΗ ΣΥΝΘΕΣΗ ΤΗΣ ΑΥΣΤΡΟΥΓΓΑΡΙΑΣ Ή Ο ΚΑΗΜΟΣ ΤΟΥ ΓΚΑΒΡΙΛΟ ΠΡΙΝΤΣΙΠ</vt:lpstr>
      <vt:lpstr>ΚΑΙ ΑΠΟ ΤΟ ΣΕΡΑΓΕΒΟ ΣΕ ΟΛΟ ΣΧΕΔΟΝ ΤΟΝ ΚΟΣΜΟ.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 ΠΑΓΚΟΣΜΙΟΣ ΠΟΛΕΜΟΣ</dc:title>
  <dc:creator>Μαρία</dc:creator>
  <cp:lastModifiedBy>Μαρία</cp:lastModifiedBy>
  <cp:revision>25</cp:revision>
  <dcterms:created xsi:type="dcterms:W3CDTF">2012-11-19T19:55:23Z</dcterms:created>
  <dcterms:modified xsi:type="dcterms:W3CDTF">2012-11-20T16:26:51Z</dcterms:modified>
</cp:coreProperties>
</file>