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DCB3-CEFF-46CC-AC66-7812FC49769F}" type="datetimeFigureOut">
              <a:rPr lang="el-GR" smtClean="0"/>
              <a:pPr/>
              <a:t>12/Δεκ/2020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107-A7D4-49CB-9796-FF92C07BD5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DCB3-CEFF-46CC-AC66-7812FC49769F}" type="datetimeFigureOut">
              <a:rPr lang="el-GR" smtClean="0"/>
              <a:pPr/>
              <a:t>12/Δεκ/2020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107-A7D4-49CB-9796-FF92C07BD5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DCB3-CEFF-46CC-AC66-7812FC49769F}" type="datetimeFigureOut">
              <a:rPr lang="el-GR" smtClean="0"/>
              <a:pPr/>
              <a:t>12/Δεκ/2020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107-A7D4-49CB-9796-FF92C07BD5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DCB3-CEFF-46CC-AC66-7812FC49769F}" type="datetimeFigureOut">
              <a:rPr lang="el-GR" smtClean="0"/>
              <a:pPr/>
              <a:t>12/Δεκ/2020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107-A7D4-49CB-9796-FF92C07BD5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DCB3-CEFF-46CC-AC66-7812FC49769F}" type="datetimeFigureOut">
              <a:rPr lang="el-GR" smtClean="0"/>
              <a:pPr/>
              <a:t>12/Δεκ/2020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107-A7D4-49CB-9796-FF92C07BD5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DCB3-CEFF-46CC-AC66-7812FC49769F}" type="datetimeFigureOut">
              <a:rPr lang="el-GR" smtClean="0"/>
              <a:pPr/>
              <a:t>12/Δεκ/2020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107-A7D4-49CB-9796-FF92C07BD5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DCB3-CEFF-46CC-AC66-7812FC49769F}" type="datetimeFigureOut">
              <a:rPr lang="el-GR" smtClean="0"/>
              <a:pPr/>
              <a:t>12/Δεκ/2020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107-A7D4-49CB-9796-FF92C07BD5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DCB3-CEFF-46CC-AC66-7812FC49769F}" type="datetimeFigureOut">
              <a:rPr lang="el-GR" smtClean="0"/>
              <a:pPr/>
              <a:t>12/Δεκ/2020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107-A7D4-49CB-9796-FF92C07BD5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DCB3-CEFF-46CC-AC66-7812FC49769F}" type="datetimeFigureOut">
              <a:rPr lang="el-GR" smtClean="0"/>
              <a:pPr/>
              <a:t>12/Δεκ/2020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107-A7D4-49CB-9796-FF92C07BD5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DCB3-CEFF-46CC-AC66-7812FC49769F}" type="datetimeFigureOut">
              <a:rPr lang="el-GR" smtClean="0"/>
              <a:pPr/>
              <a:t>12/Δεκ/2020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107-A7D4-49CB-9796-FF92C07BD5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DCB3-CEFF-46CC-AC66-7812FC49769F}" type="datetimeFigureOut">
              <a:rPr lang="el-GR" smtClean="0"/>
              <a:pPr/>
              <a:t>12/Δεκ/2020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107-A7D4-49CB-9796-FF92C07BD57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2DCB3-CEFF-46CC-AC66-7812FC49769F}" type="datetimeFigureOut">
              <a:rPr lang="el-GR" smtClean="0"/>
              <a:pPr/>
              <a:t>12/Δεκ/2020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66107-A7D4-49CB-9796-FF92C07BD57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1008112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</a:rPr>
              <a:t>ΤΑ ΒΑΣΙΚΑ ΘΕΜΑΤΑ ΤΟΥ ΚΕΦΑΛΑΙΟΥ 41</a:t>
            </a:r>
            <a:endParaRPr lang="el-GR" sz="32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776864" cy="3816424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Ο πανελλαδικός παιδευτικός ρόλος της Αθήνας- η αυτάρκεια και η πολυμέρεια του Αθηναίου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Η ισχύς της πόλης προκύπτει ανώτερη από τη φήμη της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b="1" dirty="0" smtClean="0">
                <a:solidFill>
                  <a:srgbClr val="00B0F0"/>
                </a:solidFill>
              </a:rPr>
              <a:t>Ο θαυμασμός της Αθήνας από τους συγχρόνους και τους μελλοντικούς</a:t>
            </a:r>
          </a:p>
          <a:p>
            <a:pPr marL="514350" indent="-514350" algn="just">
              <a:buFont typeface="+mj-lt"/>
              <a:buAutoNum type="arabicPeriod"/>
            </a:pPr>
            <a:endParaRPr lang="el-G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el-GR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B050"/>
                </a:solidFill>
              </a:rPr>
              <a:t>4. ιστορικά τεκμήρια της αθηναϊκής δύναμης σε στεριά και σε θάλασσα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5. οι νεκροί που κείτονται μπροστά τους, οι οποίοι θυσιάστηκαν για μια τέτοια πόλη, αποτελούν το παράδειγμα για τους ζωντανούς</a:t>
            </a:r>
          </a:p>
          <a:p>
            <a:pPr>
              <a:buNone/>
            </a:pP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60648"/>
            <a:ext cx="7848872" cy="6264696"/>
          </a:xfrm>
        </p:spPr>
        <p:txBody>
          <a:bodyPr>
            <a:normAutofit/>
          </a:bodyPr>
          <a:lstStyle/>
          <a:p>
            <a:pPr algn="just"/>
            <a:r>
              <a:rPr lang="el-GR" sz="2800" dirty="0" smtClean="0">
                <a:solidFill>
                  <a:schemeClr val="tx2">
                    <a:lumMod val="75000"/>
                  </a:schemeClr>
                </a:solidFill>
              </a:rPr>
              <a:t>Εντοπίστε τη μετάφραση και συμπληρώστε την στη στήλη των ν.ε.</a:t>
            </a:r>
            <a:endParaRPr lang="el-G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1268760"/>
          <a:ext cx="7920880" cy="5172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620757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α.ε. 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ν.ε.</a:t>
                      </a:r>
                      <a:endParaRPr lang="el-GR" sz="2800" dirty="0"/>
                    </a:p>
                  </a:txBody>
                  <a:tcPr/>
                </a:tc>
              </a:tr>
              <a:tr h="1086949"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rgbClr val="FF0000"/>
                          </a:solidFill>
                        </a:rPr>
                        <a:t>1.  </a:t>
                      </a:r>
                      <a:r>
                        <a:rPr lang="el-GR" sz="2400" dirty="0" smtClean="0">
                          <a:solidFill>
                            <a:srgbClr val="FF0000"/>
                          </a:solidFill>
                        </a:rPr>
                        <a:t>πᾶσαν πόλιν τῆς Ἑλλάδος παίδευσιν εἶναι</a:t>
                      </a:r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στο σύνολό της η πόλη μας είναι ένα σχολείο για την Ελλάδα</a:t>
                      </a:r>
                      <a:endParaRPr lang="el-GR" sz="2400" dirty="0"/>
                    </a:p>
                  </a:txBody>
                  <a:tcPr/>
                </a:tc>
              </a:tr>
              <a:tr h="1086949"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rgbClr val="00B050"/>
                          </a:solidFill>
                        </a:rPr>
                        <a:t>2. τὸ σῶμα αὔταρκες παρέχεσθαι.</a:t>
                      </a:r>
                      <a:endParaRPr lang="el-GR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να</a:t>
                      </a:r>
                      <a:r>
                        <a:rPr lang="el-GR" sz="2400" baseline="0" dirty="0" smtClean="0"/>
                        <a:t>  παρουσιάσει τον εαυτό του αυτάρκη ή αυτοδύναμο (να ανταποκριθεί)</a:t>
                      </a:r>
                      <a:endParaRPr lang="el-GR" sz="2400" dirty="0"/>
                    </a:p>
                  </a:txBody>
                  <a:tcPr/>
                </a:tc>
              </a:tr>
              <a:tr h="1086949">
                <a:tc>
                  <a:txBody>
                    <a:bodyPr/>
                    <a:lstStyle/>
                    <a:p>
                      <a:r>
                        <a:rPr lang="el-GR" sz="2400" dirty="0" smtClean="0">
                          <a:solidFill>
                            <a:srgbClr val="0070C0"/>
                          </a:solidFill>
                        </a:rPr>
                        <a:t>3. ἢ ἔργων ἐστὶν </a:t>
                      </a:r>
                      <a:r>
                        <a:rPr lang="el-GR" sz="2400" dirty="0" smtClean="0">
                          <a:solidFill>
                            <a:srgbClr val="0070C0"/>
                          </a:solidFill>
                        </a:rPr>
                        <a:t>ἀλήθεια...σημαίνει</a:t>
                      </a:r>
                      <a:endParaRPr lang="el-GR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αλλά</a:t>
                      </a:r>
                      <a:r>
                        <a:rPr lang="el-GR" sz="2400" baseline="0" dirty="0" smtClean="0"/>
                        <a:t> </a:t>
                      </a:r>
                      <a:r>
                        <a:rPr lang="el-GR" sz="2400" dirty="0" smtClean="0"/>
                        <a:t>αλήθεια</a:t>
                      </a:r>
                      <a:r>
                        <a:rPr lang="el-GR" sz="2400" baseline="0" dirty="0" smtClean="0"/>
                        <a:t> </a:t>
                      </a:r>
                      <a:r>
                        <a:rPr lang="el-GR" sz="2400" baseline="0" dirty="0" smtClean="0"/>
                        <a:t>πραγματική το φανερώνει</a:t>
                      </a:r>
                      <a:endParaRPr lang="el-GR" sz="2400" dirty="0"/>
                    </a:p>
                  </a:txBody>
                  <a:tcPr/>
                </a:tc>
              </a:tr>
              <a:tr h="1086949">
                <a:tc>
                  <a:txBody>
                    <a:bodyPr/>
                    <a:lstStyle/>
                    <a:p>
                      <a:r>
                        <a:rPr lang="el-GR" sz="2400" dirty="0" smtClean="0">
                          <a:solidFill>
                            <a:srgbClr val="002060"/>
                          </a:solidFill>
                        </a:rPr>
                        <a:t>4. κρείσσων ἐς πεῖραν ἔρχεται</a:t>
                      </a:r>
                      <a:endParaRPr lang="el-GR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την</a:t>
                      </a:r>
                      <a:r>
                        <a:rPr lang="el-GR" sz="2400" baseline="0" dirty="0" smtClean="0"/>
                        <a:t> ώρα της δοκιμασίας αποδεικνύεται ανώτερη</a:t>
                      </a:r>
                      <a:endParaRPr lang="el-G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3568" y="764705"/>
          <a:ext cx="7704856" cy="525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1051317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α.</a:t>
                      </a:r>
                      <a:r>
                        <a:rPr lang="el-GR" sz="2400" baseline="0" dirty="0" smtClean="0"/>
                        <a:t> ε.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ν.ε.</a:t>
                      </a:r>
                      <a:endParaRPr lang="el-GR" sz="2400" dirty="0"/>
                    </a:p>
                  </a:txBody>
                  <a:tcPr/>
                </a:tc>
              </a:tr>
              <a:tr h="1051317">
                <a:tc>
                  <a:txBody>
                    <a:bodyPr/>
                    <a:lstStyle/>
                    <a:p>
                      <a:r>
                        <a:rPr lang="el-GR" sz="2400" dirty="0" smtClean="0">
                          <a:solidFill>
                            <a:srgbClr val="FF0000"/>
                          </a:solidFill>
                        </a:rPr>
                        <a:t>5. </a:t>
                      </a:r>
                      <a:r>
                        <a:rPr lang="el-GR" sz="2400" dirty="0" smtClean="0">
                          <a:solidFill>
                            <a:srgbClr val="FF0000"/>
                          </a:solidFill>
                        </a:rPr>
                        <a:t>ὑφ’ οἵων κακοπαθεῖ</a:t>
                      </a:r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051317">
                <a:tc>
                  <a:txBody>
                    <a:bodyPr/>
                    <a:lstStyle/>
                    <a:p>
                      <a:r>
                        <a:rPr lang="el-GR" sz="2400" dirty="0" smtClean="0">
                          <a:solidFill>
                            <a:srgbClr val="00B050"/>
                          </a:solidFill>
                        </a:rPr>
                        <a:t>6. </a:t>
                      </a:r>
                      <a:r>
                        <a:rPr lang="el-GR" sz="2400" b="1" dirty="0" smtClean="0">
                          <a:solidFill>
                            <a:srgbClr val="00B050"/>
                          </a:solidFill>
                        </a:rPr>
                        <a:t>ὑπ’ ἀξίων ἄρχεται</a:t>
                      </a:r>
                      <a:endParaRPr lang="el-GR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051317"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rgbClr val="0070C0"/>
                          </a:solidFill>
                        </a:rPr>
                        <a:t>7. </a:t>
                      </a:r>
                      <a:r>
                        <a:rPr lang="el-GR" sz="2400" dirty="0" smtClean="0">
                          <a:solidFill>
                            <a:srgbClr val="0070C0"/>
                          </a:solidFill>
                        </a:rPr>
                        <a:t>μετὰ μεγάλων δὲ σημείων </a:t>
                      </a:r>
                      <a:endParaRPr lang="el-GR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051317">
                <a:tc>
                  <a:txBody>
                    <a:bodyPr/>
                    <a:lstStyle/>
                    <a:p>
                      <a:r>
                        <a:rPr lang="el-GR" sz="2400" dirty="0" smtClean="0">
                          <a:solidFill>
                            <a:srgbClr val="7030A0"/>
                          </a:solidFill>
                        </a:rPr>
                        <a:t>8. </a:t>
                      </a:r>
                      <a:r>
                        <a:rPr lang="el-GR" sz="2400" dirty="0" smtClean="0">
                          <a:solidFill>
                            <a:srgbClr val="7030A0"/>
                          </a:solidFill>
                        </a:rPr>
                        <a:t>καὶ τοῖς ἔπειτα θαυμασθησόμεθα</a:t>
                      </a:r>
                      <a:endParaRPr lang="el-GR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3568" y="548680"/>
          <a:ext cx="7776864" cy="4738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3888432"/>
              </a:tblGrid>
              <a:tr h="576064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α.ε.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ν.ε.</a:t>
                      </a:r>
                      <a:endParaRPr lang="el-GR" sz="2400" dirty="0"/>
                    </a:p>
                  </a:txBody>
                  <a:tcPr/>
                </a:tc>
              </a:tr>
              <a:tr h="1036915"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rgbClr val="00B050"/>
                          </a:solidFill>
                        </a:rPr>
                        <a:t>9. </a:t>
                      </a:r>
                      <a:endParaRPr lang="el-GR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rgbClr val="00B050"/>
                          </a:solidFill>
                        </a:rPr>
                        <a:t>την αυθαίρετη</a:t>
                      </a:r>
                      <a:r>
                        <a:rPr lang="el-GR" sz="2400" b="1" baseline="0" dirty="0" smtClean="0">
                          <a:solidFill>
                            <a:srgbClr val="00B050"/>
                          </a:solidFill>
                        </a:rPr>
                        <a:t> εικόνα</a:t>
                      </a:r>
                      <a:endParaRPr lang="el-GR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051317"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rgbClr val="0070C0"/>
                          </a:solidFill>
                        </a:rPr>
                        <a:t>10.</a:t>
                      </a:r>
                      <a:endParaRPr lang="el-GR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rgbClr val="0070C0"/>
                          </a:solidFill>
                        </a:rPr>
                        <a:t>αιώνια (μνημεία)</a:t>
                      </a:r>
                      <a:endParaRPr lang="el-GR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1036915"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rgbClr val="7030A0"/>
                          </a:solidFill>
                        </a:rPr>
                        <a:t>11.</a:t>
                      </a:r>
                      <a:endParaRPr lang="el-GR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rgbClr val="7030A0"/>
                          </a:solidFill>
                        </a:rPr>
                        <a:t>έπεσαν </a:t>
                      </a:r>
                      <a:endParaRPr lang="el-GR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1036915"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rgbClr val="FF0000"/>
                          </a:solidFill>
                        </a:rPr>
                        <a:t>12.</a:t>
                      </a:r>
                      <a:endParaRPr lang="el-GR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rgbClr val="FF0000"/>
                          </a:solidFill>
                        </a:rPr>
                        <a:t>να υποστεί</a:t>
                      </a:r>
                      <a:endParaRPr lang="el-GR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ΑΣΚΗΣΕΙΣ 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83870"/>
            <a:ext cx="8568952" cy="60902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205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ΤΑ ΒΑΣΙΚΑ ΘΕΜΑΤΑ ΤΟΥ ΚΕΦΑΛΑΙΟΥ 41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ΒΑΣΙΚΑ ΘΕΜΑΤΑ ΤΟΥ ΚΕΦΑΛΑΙΟΥ 41</dc:title>
  <dc:creator>Margarita</dc:creator>
  <cp:lastModifiedBy>Margarita</cp:lastModifiedBy>
  <cp:revision>11</cp:revision>
  <dcterms:created xsi:type="dcterms:W3CDTF">2020-12-11T10:12:30Z</dcterms:created>
  <dcterms:modified xsi:type="dcterms:W3CDTF">2020-12-12T17:40:34Z</dcterms:modified>
</cp:coreProperties>
</file>