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1" r:id="rId5"/>
    <p:sldId id="259" r:id="rId6"/>
    <p:sldId id="260" r:id="rId7"/>
    <p:sldId id="261" r:id="rId8"/>
    <p:sldId id="262" r:id="rId9"/>
    <p:sldId id="267" r:id="rId10"/>
    <p:sldId id="269" r:id="rId11"/>
    <p:sldId id="270"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2200017-A6C9-41CB-9694-AA836A853258}" type="datetimeFigureOut">
              <a:rPr lang="el-GR" smtClean="0"/>
              <a:pPr/>
              <a:t>12/1/2022</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D538E689-EC6B-489D-9049-D536D2AD9B47}"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2200017-A6C9-41CB-9694-AA836A853258}" type="datetimeFigureOut">
              <a:rPr lang="el-GR" smtClean="0"/>
              <a:pPr/>
              <a:t>12/1/2022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538E689-EC6B-489D-9049-D536D2AD9B4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42200017-A6C9-41CB-9694-AA836A853258}" type="datetimeFigureOut">
              <a:rPr lang="el-GR" smtClean="0"/>
              <a:pPr/>
              <a:t>12/1/2022</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D538E689-EC6B-489D-9049-D536D2AD9B47}"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42200017-A6C9-41CB-9694-AA836A853258}" type="datetimeFigureOut">
              <a:rPr lang="el-GR" smtClean="0"/>
              <a:pPr/>
              <a:t>12/1/2022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D538E689-EC6B-489D-9049-D536D2AD9B47}"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42200017-A6C9-41CB-9694-AA836A853258}" type="datetimeFigureOut">
              <a:rPr lang="el-GR" smtClean="0"/>
              <a:pPr/>
              <a:t>12/1/2022</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538E689-EC6B-489D-9049-D536D2AD9B47}"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42200017-A6C9-41CB-9694-AA836A853258}" type="datetimeFigureOut">
              <a:rPr lang="el-GR" smtClean="0"/>
              <a:pPr/>
              <a:t>12/1/2022</a:t>
            </a:fld>
            <a:endParaRPr lang="el-GR"/>
          </a:p>
        </p:txBody>
      </p:sp>
      <p:sp>
        <p:nvSpPr>
          <p:cNvPr id="10" name="9 - Θέση αριθμού διαφάνειας"/>
          <p:cNvSpPr>
            <a:spLocks noGrp="1"/>
          </p:cNvSpPr>
          <p:nvPr>
            <p:ph type="sldNum" sz="quarter" idx="16"/>
          </p:nvPr>
        </p:nvSpPr>
        <p:spPr/>
        <p:txBody>
          <a:bodyPr rtlCol="0"/>
          <a:lstStyle/>
          <a:p>
            <a:fld id="{D538E689-EC6B-489D-9049-D536D2AD9B47}"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42200017-A6C9-41CB-9694-AA836A853258}" type="datetimeFigureOut">
              <a:rPr lang="el-GR" smtClean="0"/>
              <a:pPr/>
              <a:t>12/1/2022</a:t>
            </a:fld>
            <a:endParaRPr lang="el-GR"/>
          </a:p>
        </p:txBody>
      </p:sp>
      <p:sp>
        <p:nvSpPr>
          <p:cNvPr id="12" name="11 - Θέση αριθμού διαφάνειας"/>
          <p:cNvSpPr>
            <a:spLocks noGrp="1"/>
          </p:cNvSpPr>
          <p:nvPr>
            <p:ph type="sldNum" sz="quarter" idx="16"/>
          </p:nvPr>
        </p:nvSpPr>
        <p:spPr/>
        <p:txBody>
          <a:bodyPr rtlCol="0"/>
          <a:lstStyle/>
          <a:p>
            <a:fld id="{D538E689-EC6B-489D-9049-D536D2AD9B47}"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2200017-A6C9-41CB-9694-AA836A853258}" type="datetimeFigureOut">
              <a:rPr lang="el-GR" smtClean="0"/>
              <a:pPr/>
              <a:t>12/1/2022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D538E689-EC6B-489D-9049-D536D2AD9B4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2200017-A6C9-41CB-9694-AA836A853258}" type="datetimeFigureOut">
              <a:rPr lang="el-GR" smtClean="0"/>
              <a:pPr/>
              <a:t>12/1/2022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D538E689-EC6B-489D-9049-D536D2AD9B4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42200017-A6C9-41CB-9694-AA836A853258}" type="datetimeFigureOut">
              <a:rPr lang="el-GR" smtClean="0"/>
              <a:pPr/>
              <a:t>12/1/2022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D538E689-EC6B-489D-9049-D536D2AD9B47}"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42200017-A6C9-41CB-9694-AA836A853258}" type="datetimeFigureOut">
              <a:rPr lang="el-GR" smtClean="0"/>
              <a:pPr/>
              <a:t>12/1/2022</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D538E689-EC6B-489D-9049-D536D2AD9B47}"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2200017-A6C9-41CB-9694-AA836A853258}" type="datetimeFigureOut">
              <a:rPr lang="el-GR" smtClean="0"/>
              <a:pPr/>
              <a:t>12/1/2022</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538E689-EC6B-489D-9049-D536D2AD9B4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err="1" smtClean="0"/>
              <a:t>ΜεσαιωνικΕΣ</a:t>
            </a:r>
            <a:r>
              <a:rPr lang="el-GR" dirty="0" smtClean="0"/>
              <a:t> </a:t>
            </a:r>
            <a:r>
              <a:rPr lang="el-GR" dirty="0" err="1" smtClean="0"/>
              <a:t>πΟΛΕΙΣ</a:t>
            </a:r>
            <a:r>
              <a:rPr lang="el-GR" dirty="0" smtClean="0"/>
              <a:t> </a:t>
            </a:r>
            <a:r>
              <a:rPr lang="el-GR" dirty="0" err="1" smtClean="0"/>
              <a:t>τηΣ</a:t>
            </a:r>
            <a:r>
              <a:rPr lang="el-GR" dirty="0" smtClean="0"/>
              <a:t> </a:t>
            </a:r>
            <a:r>
              <a:rPr lang="el-GR" dirty="0" err="1" smtClean="0"/>
              <a:t>ΕυρΩΠΗΣ</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ΑΡΧΑΙΟΤΕΡΑ ΠΑΝΕΠΙΣΤΗΜΙΑ ΤΗΣ ΕΥΡΩΠΗΣ</a:t>
            </a:r>
            <a:endParaRPr lang="el-GR" dirty="0"/>
          </a:p>
        </p:txBody>
      </p:sp>
      <p:sp>
        <p:nvSpPr>
          <p:cNvPr id="3" name="2 - Θέση περιεχομένου"/>
          <p:cNvSpPr>
            <a:spLocks noGrp="1"/>
          </p:cNvSpPr>
          <p:nvPr>
            <p:ph sz="quarter" idx="1"/>
          </p:nvPr>
        </p:nvSpPr>
        <p:spPr/>
        <p:txBody>
          <a:bodyPr>
            <a:normAutofit/>
          </a:bodyPr>
          <a:lstStyle/>
          <a:p>
            <a:r>
              <a:rPr lang="el-GR" b="1" dirty="0" smtClean="0"/>
              <a:t>Πανεπιστήμιο της Μπολόνια(1088)</a:t>
            </a:r>
          </a:p>
          <a:p>
            <a:r>
              <a:rPr lang="el-GR" b="1" dirty="0" smtClean="0"/>
              <a:t>Πανεπιστήμιο της Οξφόρδης(1096)</a:t>
            </a:r>
          </a:p>
          <a:p>
            <a:r>
              <a:rPr lang="el-GR" b="1" dirty="0" smtClean="0"/>
              <a:t>Πανεπιστήμιο της Σαλαμάνκα(1134)</a:t>
            </a:r>
          </a:p>
          <a:p>
            <a:r>
              <a:rPr lang="el-GR" b="1" dirty="0" smtClean="0"/>
              <a:t>Πανεπιστήμιο του </a:t>
            </a:r>
            <a:r>
              <a:rPr lang="en-US" b="1" dirty="0" smtClean="0"/>
              <a:t>Cambridge</a:t>
            </a:r>
            <a:r>
              <a:rPr lang="el-GR" b="1" dirty="0" smtClean="0"/>
              <a:t>(1209)</a:t>
            </a:r>
          </a:p>
          <a:p>
            <a:r>
              <a:rPr lang="el-GR" b="1" dirty="0" smtClean="0"/>
              <a:t>Πανεπιστήμιο της </a:t>
            </a:r>
            <a:r>
              <a:rPr lang="el-GR" b="1" dirty="0" err="1" smtClean="0"/>
              <a:t>Πάδοβας</a:t>
            </a:r>
            <a:r>
              <a:rPr lang="el-GR" b="1" dirty="0" smtClean="0"/>
              <a:t>(1222)</a:t>
            </a:r>
          </a:p>
          <a:p>
            <a:r>
              <a:rPr lang="el-GR" b="1" dirty="0" smtClean="0"/>
              <a:t>Πανεπιστήμιο της Νάπολης </a:t>
            </a:r>
            <a:r>
              <a:rPr lang="el-GR" b="1" dirty="0" err="1" smtClean="0"/>
              <a:t>Federico</a:t>
            </a:r>
            <a:r>
              <a:rPr lang="el-GR" b="1" dirty="0" smtClean="0"/>
              <a:t> II(1224)</a:t>
            </a:r>
          </a:p>
          <a:p>
            <a:r>
              <a:rPr lang="el-GR" b="1" dirty="0" smtClean="0"/>
              <a:t>Πανεπιστήμιο της Σιένα(1240)</a:t>
            </a:r>
          </a:p>
          <a:p>
            <a:r>
              <a:rPr lang="el-GR" b="1" dirty="0" smtClean="0"/>
              <a:t>Πανεπιστήμιο της </a:t>
            </a:r>
            <a:r>
              <a:rPr lang="en-US" b="1" dirty="0" smtClean="0"/>
              <a:t>Coimbra</a:t>
            </a:r>
            <a:r>
              <a:rPr lang="el-GR" b="1" dirty="0" smtClean="0"/>
              <a:t>(1290)</a:t>
            </a:r>
          </a:p>
          <a:p>
            <a:endParaRPr lang="el-GR" b="1" dirty="0" smtClean="0"/>
          </a:p>
          <a:p>
            <a:endParaRPr lang="en-US" b="1" dirty="0" smtClean="0"/>
          </a:p>
          <a:p>
            <a:endParaRPr lang="el-GR" b="1" dirty="0" smtClean="0"/>
          </a:p>
          <a:p>
            <a:endParaRPr lang="el-GR" b="1" dirty="0" smtClean="0"/>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b="1" dirty="0" smtClean="0"/>
              <a:t>Πανεπιστήμιο </a:t>
            </a:r>
            <a:r>
              <a:rPr lang="en-US" b="1" dirty="0" err="1" smtClean="0"/>
              <a:t>Macerata</a:t>
            </a:r>
            <a:r>
              <a:rPr lang="el-GR" b="1" dirty="0" smtClean="0"/>
              <a:t>(1290)</a:t>
            </a:r>
          </a:p>
          <a:p>
            <a:r>
              <a:rPr lang="el-GR" b="1" dirty="0" smtClean="0"/>
              <a:t>Πανεπιστήμιο του </a:t>
            </a:r>
            <a:r>
              <a:rPr lang="el-GR" b="1" dirty="0" err="1" smtClean="0"/>
              <a:t>Βαγιαδολίδ</a:t>
            </a:r>
            <a:r>
              <a:rPr lang="el-GR" b="1" dirty="0" smtClean="0"/>
              <a:t>(1293)</a:t>
            </a:r>
          </a:p>
          <a:p>
            <a:r>
              <a:rPr lang="el-GR" b="1" dirty="0" smtClean="0"/>
              <a:t>Πανεπιστήμιο </a:t>
            </a:r>
            <a:r>
              <a:rPr lang="en-US" b="1" dirty="0" err="1" smtClean="0"/>
              <a:t>Complutense</a:t>
            </a:r>
            <a:r>
              <a:rPr lang="en-US" b="1" dirty="0" smtClean="0"/>
              <a:t> </a:t>
            </a:r>
            <a:r>
              <a:rPr lang="el-GR" b="1" dirty="0" smtClean="0"/>
              <a:t>της Μαδρίτης(1293)</a:t>
            </a:r>
          </a:p>
          <a:p>
            <a:r>
              <a:rPr lang="el-GR" b="1" dirty="0" smtClean="0"/>
              <a:t>Πανεπιστήμιο </a:t>
            </a:r>
            <a:r>
              <a:rPr lang="en-US" b="1" dirty="0" err="1" smtClean="0"/>
              <a:t>Sapienza</a:t>
            </a:r>
            <a:r>
              <a:rPr lang="en-US" b="1" dirty="0" smtClean="0"/>
              <a:t> </a:t>
            </a:r>
            <a:r>
              <a:rPr lang="el-GR" b="1" dirty="0" smtClean="0"/>
              <a:t>της Ρώμης(1303)</a:t>
            </a:r>
          </a:p>
          <a:p>
            <a:r>
              <a:rPr lang="el-GR" b="1" dirty="0" smtClean="0"/>
              <a:t>Πανεπιστήμιο της Περούτζια(1308)</a:t>
            </a:r>
          </a:p>
          <a:p>
            <a:r>
              <a:rPr lang="el-GR" b="1" dirty="0" smtClean="0"/>
              <a:t>Πανεπιστήμιο της Φλωρεντίας(1321)</a:t>
            </a:r>
          </a:p>
          <a:p>
            <a:r>
              <a:rPr lang="el-GR" b="1" dirty="0" smtClean="0"/>
              <a:t>Πανεπιστήμιο της Πίζας(1343)</a:t>
            </a:r>
          </a:p>
          <a:p>
            <a:r>
              <a:rPr lang="el-GR" b="1" dirty="0" smtClean="0"/>
              <a:t>Πανεπιστήμιο του Καρόλου(1348)</a:t>
            </a:r>
          </a:p>
          <a:p>
            <a:endParaRPr lang="en-US" b="1" dirty="0" smtClean="0"/>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normAutofit fontScale="70000" lnSpcReduction="20000"/>
          </a:bodyPr>
          <a:lstStyle/>
          <a:p>
            <a:r>
              <a:rPr lang="el-GR" dirty="0" smtClean="0">
                <a:latin typeface="Arial" pitchFamily="34" charset="0"/>
                <a:cs typeface="Arial" pitchFamily="34" charset="0"/>
              </a:rPr>
              <a:t>Το Ντουμπρόβνικ είναι μια πόλη 43.770 κατοίκων στη Δαλματία της Κροατίας. Για αιώνες ήταν, μετά τη Βενετία, το σημαντικότερο λιμάνι των Βενετών στην </a:t>
            </a:r>
            <a:r>
              <a:rPr lang="el-GR" dirty="0" err="1" smtClean="0">
                <a:latin typeface="Arial" pitchFamily="34" charset="0"/>
                <a:cs typeface="Arial" pitchFamily="34" charset="0"/>
              </a:rPr>
              <a:t>Ανδριατική</a:t>
            </a:r>
            <a:r>
              <a:rPr lang="el-GR" dirty="0" smtClean="0">
                <a:latin typeface="Arial" pitchFamily="34" charset="0"/>
                <a:cs typeface="Arial" pitchFamily="34" charset="0"/>
              </a:rPr>
              <a:t> και σήμερα ένα δημοφιλές τουριστικό κέντρο. Η πόλη διαθέτει δικό της αεροδρόμιο. Η παλαιά πόλη του Ντουμπρόβνικ έχει ανακηρυχθεί μνημείο παγκόσμιας κληρονομιάς της </a:t>
            </a:r>
            <a:r>
              <a:rPr lang="en-US" dirty="0" smtClean="0">
                <a:latin typeface="Arial" pitchFamily="34" charset="0"/>
                <a:cs typeface="Arial" pitchFamily="34" charset="0"/>
              </a:rPr>
              <a:t>UNESCO</a:t>
            </a:r>
            <a:r>
              <a:rPr lang="el-GR" dirty="0" smtClean="0">
                <a:latin typeface="Arial" pitchFamily="34" charset="0"/>
                <a:cs typeface="Arial" pitchFamily="34" charset="0"/>
              </a:rPr>
              <a:t> από το 1979.</a:t>
            </a:r>
            <a:endParaRPr lang="el-GR" dirty="0">
              <a:latin typeface="Arial" pitchFamily="34" charset="0"/>
              <a:cs typeface="Arial" pitchFamily="34" charset="0"/>
            </a:endParaRPr>
          </a:p>
        </p:txBody>
      </p:sp>
      <p:sp>
        <p:nvSpPr>
          <p:cNvPr id="3" name="2 - Τίτλος"/>
          <p:cNvSpPr>
            <a:spLocks noGrp="1"/>
          </p:cNvSpPr>
          <p:nvPr>
            <p:ph type="title"/>
          </p:nvPr>
        </p:nvSpPr>
        <p:spPr/>
        <p:txBody>
          <a:bodyPr>
            <a:normAutofit fontScale="90000"/>
          </a:bodyPr>
          <a:lstStyle/>
          <a:p>
            <a:r>
              <a:rPr lang="en-US" b="1" dirty="0" smtClean="0"/>
              <a:t>Dubrovnik</a:t>
            </a:r>
            <a:br>
              <a:rPr lang="en-US" b="1" dirty="0" smtClean="0"/>
            </a:br>
            <a:r>
              <a:rPr lang="el-GR" b="1" dirty="0" smtClean="0"/>
              <a:t>Κροατία</a:t>
            </a:r>
            <a:endParaRPr lang="el-GR" dirty="0"/>
          </a:p>
        </p:txBody>
      </p:sp>
      <p:pic>
        <p:nvPicPr>
          <p:cNvPr id="1028" name="Picture 4" descr="Dubrovnik - Best medieval destinations in Europe - Copyright Sergey Novikov - European Best Destinations"/>
          <p:cNvPicPr>
            <a:picLocks noGrp="1" noChangeAspect="1" noChangeArrowheads="1"/>
          </p:cNvPicPr>
          <p:nvPr>
            <p:ph type="pic" idx="1"/>
          </p:nvPr>
        </p:nvPicPr>
        <p:blipFill>
          <a:blip r:embed="rId2" cstate="print"/>
          <a:srcRect t="4624" b="4624"/>
          <a:stretch>
            <a:fillRect/>
          </a:stretch>
        </p:blipFill>
        <p:spPr bwMode="auto">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noAutofit/>
          </a:bodyPr>
          <a:lstStyle/>
          <a:p>
            <a:r>
              <a:rPr lang="el-GR" sz="1200" dirty="0" smtClean="0">
                <a:latin typeface="Arial" pitchFamily="34" charset="0"/>
                <a:cs typeface="Arial" pitchFamily="34" charset="0"/>
              </a:rPr>
              <a:t>Η </a:t>
            </a:r>
            <a:r>
              <a:rPr lang="el-GR" sz="1200" dirty="0" err="1" smtClean="0">
                <a:latin typeface="Arial" pitchFamily="34" charset="0"/>
                <a:cs typeface="Arial" pitchFamily="34" charset="0"/>
              </a:rPr>
              <a:t>Καρκασσόν</a:t>
            </a:r>
            <a:r>
              <a:rPr lang="el-GR" sz="1200" dirty="0" smtClean="0">
                <a:latin typeface="Arial" pitchFamily="34" charset="0"/>
                <a:cs typeface="Arial" pitchFamily="34" charset="0"/>
              </a:rPr>
              <a:t> είναι πόλη με πλούσια ιστορία και μια από τις λίγες οχυρωμένες μεσαιωνικές πόλεις των οποίων έχουν διατηρηθεί οι οχυρώσεις και το παλαιό μεσαιωνικό κέντρο. Σήμερα διαιρείται σε δύο περιοχές: Την οχυρωμένη "πολιτεία της Καρκασόν" και την αποκαλούμενη "Κάτω πόλη" ,η οποία βρίσκεται εκτός των οχυρώσεων. Το 1996 η μεσαιωνική παλαιά πόλη </a:t>
            </a:r>
            <a:r>
              <a:rPr lang="el-GR" sz="1200" dirty="0" err="1" smtClean="0">
                <a:latin typeface="Arial" pitchFamily="34" charset="0"/>
                <a:cs typeface="Arial" pitchFamily="34" charset="0"/>
              </a:rPr>
              <a:t>χαρακτηρήστικε</a:t>
            </a:r>
            <a:r>
              <a:rPr lang="el-GR" sz="1200" dirty="0" smtClean="0">
                <a:latin typeface="Arial" pitchFamily="34" charset="0"/>
                <a:cs typeface="Arial" pitchFamily="34" charset="0"/>
              </a:rPr>
              <a:t> μνημείο παγκόσμιας κληρονομιάς από την </a:t>
            </a:r>
            <a:r>
              <a:rPr lang="en-US" sz="1200" dirty="0" smtClean="0">
                <a:latin typeface="Arial" pitchFamily="34" charset="0"/>
                <a:cs typeface="Arial" pitchFamily="34" charset="0"/>
              </a:rPr>
              <a:t>UNESCO.</a:t>
            </a:r>
            <a:endParaRPr lang="el-GR" sz="1200" dirty="0">
              <a:latin typeface="Arial" pitchFamily="34" charset="0"/>
              <a:cs typeface="Arial" pitchFamily="34" charset="0"/>
            </a:endParaRPr>
          </a:p>
        </p:txBody>
      </p:sp>
      <p:sp>
        <p:nvSpPr>
          <p:cNvPr id="3" name="2 - Τίτλος"/>
          <p:cNvSpPr>
            <a:spLocks noGrp="1"/>
          </p:cNvSpPr>
          <p:nvPr>
            <p:ph type="title"/>
          </p:nvPr>
        </p:nvSpPr>
        <p:spPr/>
        <p:txBody>
          <a:bodyPr>
            <a:normAutofit fontScale="90000"/>
          </a:bodyPr>
          <a:lstStyle/>
          <a:p>
            <a:r>
              <a:rPr lang="en-US" b="1" dirty="0" smtClean="0"/>
              <a:t>Carcassonne</a:t>
            </a:r>
            <a:br>
              <a:rPr lang="en-US" b="1" dirty="0" smtClean="0"/>
            </a:br>
            <a:r>
              <a:rPr lang="el-GR" b="1" dirty="0" smtClean="0"/>
              <a:t>Γαλλία</a:t>
            </a:r>
            <a:endParaRPr lang="el-GR" dirty="0"/>
          </a:p>
        </p:txBody>
      </p:sp>
      <p:pic>
        <p:nvPicPr>
          <p:cNvPr id="31748" name="Picture 4" descr="Carcassonne - Best medieval destinations in Europe - Copyright StockCube - European Best Destinations"/>
          <p:cNvPicPr>
            <a:picLocks noGrp="1" noChangeAspect="1" noChangeArrowheads="1"/>
          </p:cNvPicPr>
          <p:nvPr>
            <p:ph type="pic" idx="1"/>
          </p:nvPr>
        </p:nvPicPr>
        <p:blipFill>
          <a:blip r:embed="rId2" cstate="print"/>
          <a:srcRect t="4624" b="4624"/>
          <a:stretch>
            <a:fillRect/>
          </a:stretch>
        </p:blipFill>
        <p:spPr bwMode="auto">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normAutofit fontScale="55000" lnSpcReduction="20000"/>
          </a:bodyPr>
          <a:lstStyle/>
          <a:p>
            <a:r>
              <a:rPr lang="el-GR" dirty="0" smtClean="0">
                <a:latin typeface="Arial" pitchFamily="34" charset="0"/>
                <a:cs typeface="Arial" pitchFamily="34" charset="0"/>
              </a:rPr>
              <a:t>Η </a:t>
            </a:r>
            <a:r>
              <a:rPr lang="el-GR" b="1" dirty="0" smtClean="0">
                <a:latin typeface="Arial" pitchFamily="34" charset="0"/>
                <a:cs typeface="Arial" pitchFamily="34" charset="0"/>
              </a:rPr>
              <a:t>Σιένα</a:t>
            </a:r>
            <a:r>
              <a:rPr lang="el-GR" dirty="0" smtClean="0">
                <a:latin typeface="Arial" pitchFamily="34" charset="0"/>
                <a:cs typeface="Arial" pitchFamily="34" charset="0"/>
              </a:rPr>
              <a:t> </a:t>
            </a:r>
            <a:r>
              <a:rPr lang="el-GR" dirty="0" smtClean="0">
                <a:latin typeface="Arial" pitchFamily="34" charset="0"/>
                <a:cs typeface="Arial" pitchFamily="34" charset="0"/>
              </a:rPr>
              <a:t>είναι</a:t>
            </a:r>
            <a:r>
              <a:rPr lang="el-GR" dirty="0" smtClean="0">
                <a:latin typeface="Arial" pitchFamily="34" charset="0"/>
                <a:cs typeface="Arial" pitchFamily="34" charset="0"/>
              </a:rPr>
              <a:t> </a:t>
            </a:r>
            <a:r>
              <a:rPr lang="el-GR" dirty="0" smtClean="0">
                <a:latin typeface="Arial" pitchFamily="34" charset="0"/>
                <a:cs typeface="Arial" pitchFamily="34" charset="0"/>
              </a:rPr>
              <a:t>πόλη</a:t>
            </a:r>
            <a:r>
              <a:rPr lang="el-GR" dirty="0" smtClean="0">
                <a:latin typeface="Arial" pitchFamily="34" charset="0"/>
                <a:cs typeface="Arial" pitchFamily="34" charset="0"/>
              </a:rPr>
              <a:t> στην Τοσκάνη της Ιταλίας, σε υψόμετρο 322 μέτρων και πρωτεύουσα της ομώνυμης επαρχίας. Είναι μια από τις πιο ελκυστικές πόλεις της Ιταλίας, με μεγάλο αριθμό επισκεπτών, περίφημη για τα μνημεία της, όπως ο γοτθικός καθεδρικός της, τα μουσεία της, την μεσαιωνική της ατμόσφαιρα, την κουζίνα της και το </a:t>
            </a:r>
            <a:r>
              <a:rPr lang="el-GR" dirty="0" err="1" smtClean="0">
                <a:latin typeface="Arial" pitchFamily="34" charset="0"/>
                <a:cs typeface="Arial" pitchFamily="34" charset="0"/>
              </a:rPr>
              <a:t>Πάλιο</a:t>
            </a:r>
            <a:r>
              <a:rPr lang="el-GR" dirty="0" smtClean="0">
                <a:latin typeface="Arial" pitchFamily="34" charset="0"/>
                <a:cs typeface="Arial" pitchFamily="34" charset="0"/>
              </a:rPr>
              <a:t>, μια ιπποδρομία που διεξάγεται δυο φορές τον </a:t>
            </a:r>
            <a:r>
              <a:rPr lang="el-GR" dirty="0" smtClean="0">
                <a:latin typeface="Arial" pitchFamily="34" charset="0"/>
                <a:cs typeface="Arial" pitchFamily="34" charset="0"/>
              </a:rPr>
              <a:t>χρόνο. Το </a:t>
            </a:r>
            <a:r>
              <a:rPr lang="el-GR" dirty="0" smtClean="0">
                <a:latin typeface="Arial" pitchFamily="34" charset="0"/>
                <a:cs typeface="Arial" pitchFamily="34" charset="0"/>
              </a:rPr>
              <a:t>ιστορικό κέντρο της πόλης έχει ανακηρυχθεί </a:t>
            </a:r>
            <a:r>
              <a:rPr lang="el-GR" dirty="0" smtClean="0">
                <a:latin typeface="Arial" pitchFamily="34" charset="0"/>
                <a:cs typeface="Arial" pitchFamily="34" charset="0"/>
              </a:rPr>
              <a:t>Μνημείο Παγκόσμιας Κληρονομιάς</a:t>
            </a:r>
            <a:r>
              <a:rPr lang="el-GR" dirty="0" smtClean="0">
                <a:latin typeface="Arial" pitchFamily="34" charset="0"/>
                <a:cs typeface="Arial" pitchFamily="34" charset="0"/>
              </a:rPr>
              <a:t> από την ΟΥΝΕΣΚΟ.</a:t>
            </a:r>
          </a:p>
          <a:p>
            <a:endParaRPr lang="el-GR" dirty="0"/>
          </a:p>
        </p:txBody>
      </p:sp>
      <p:sp>
        <p:nvSpPr>
          <p:cNvPr id="3" name="2 - Τίτλος"/>
          <p:cNvSpPr>
            <a:spLocks noGrp="1"/>
          </p:cNvSpPr>
          <p:nvPr>
            <p:ph type="title"/>
          </p:nvPr>
        </p:nvSpPr>
        <p:spPr/>
        <p:txBody>
          <a:bodyPr>
            <a:normAutofit fontScale="90000"/>
          </a:bodyPr>
          <a:lstStyle/>
          <a:p>
            <a:r>
              <a:rPr lang="el-GR" dirty="0" err="1" smtClean="0"/>
              <a:t>Σιέννα</a:t>
            </a:r>
            <a:r>
              <a:rPr lang="el-GR" dirty="0" smtClean="0"/>
              <a:t/>
            </a:r>
            <a:br>
              <a:rPr lang="el-GR" dirty="0" smtClean="0"/>
            </a:br>
            <a:r>
              <a:rPr lang="el-GR" dirty="0" smtClean="0"/>
              <a:t>Ιταλία</a:t>
            </a:r>
            <a:endParaRPr lang="el-GR" dirty="0"/>
          </a:p>
        </p:txBody>
      </p:sp>
      <p:pic>
        <p:nvPicPr>
          <p:cNvPr id="1028" name="Picture 4" descr="Ταξίδι στη Σιένα: Weekend στην πόλη που γοητεύει από την πρώτη βόλτα"/>
          <p:cNvPicPr>
            <a:picLocks noGrp="1" noChangeAspect="1" noChangeArrowheads="1"/>
          </p:cNvPicPr>
          <p:nvPr>
            <p:ph type="pic" idx="1"/>
          </p:nvPr>
        </p:nvPicPr>
        <p:blipFill>
          <a:blip r:embed="rId2" cstate="print"/>
          <a:srcRect l="8048" r="8048"/>
          <a:stretch>
            <a:fillRect/>
          </a:stretch>
        </p:blipFill>
        <p:spPr bwMode="auto">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normAutofit/>
          </a:bodyPr>
          <a:lstStyle/>
          <a:p>
            <a:r>
              <a:rPr lang="el-GR" sz="1200" dirty="0" smtClean="0">
                <a:latin typeface="Arial" pitchFamily="34" charset="0"/>
                <a:cs typeface="Arial" pitchFamily="34" charset="0"/>
              </a:rPr>
              <a:t>Η παλαιά πόλη του </a:t>
            </a:r>
            <a:r>
              <a:rPr lang="el-GR" sz="1200" dirty="0" err="1" smtClean="0">
                <a:latin typeface="Arial" pitchFamily="34" charset="0"/>
                <a:cs typeface="Arial" pitchFamily="34" charset="0"/>
              </a:rPr>
              <a:t>Τάλιν</a:t>
            </a:r>
            <a:r>
              <a:rPr lang="el-GR" sz="1200" dirty="0" smtClean="0">
                <a:latin typeface="Arial" pitchFamily="34" charset="0"/>
                <a:cs typeface="Arial" pitchFamily="34" charset="0"/>
              </a:rPr>
              <a:t> αποτελεί μία από τις καλύτερα διατηρημένες μεσαιωνικές πόλεις στην Ευρώπη, ενώ είναι καταγεγραμμένη ως μνημείο παγκόσμιας κληρονομιάς  από την </a:t>
            </a:r>
            <a:r>
              <a:rPr lang="en-US" sz="1200" dirty="0" smtClean="0">
                <a:latin typeface="Arial" pitchFamily="34" charset="0"/>
                <a:cs typeface="Arial" pitchFamily="34" charset="0"/>
              </a:rPr>
              <a:t>UNESCO</a:t>
            </a:r>
            <a:r>
              <a:rPr lang="el-GR" sz="1200" dirty="0" smtClean="0">
                <a:latin typeface="Arial" pitchFamily="34" charset="0"/>
                <a:cs typeface="Arial" pitchFamily="34" charset="0"/>
              </a:rPr>
              <a:t>.</a:t>
            </a:r>
            <a:endParaRPr lang="el-GR" sz="1200" dirty="0">
              <a:latin typeface="Arial" pitchFamily="34" charset="0"/>
              <a:cs typeface="Arial" pitchFamily="34" charset="0"/>
            </a:endParaRPr>
          </a:p>
        </p:txBody>
      </p:sp>
      <p:sp>
        <p:nvSpPr>
          <p:cNvPr id="3" name="2 - Τίτλος"/>
          <p:cNvSpPr>
            <a:spLocks noGrp="1"/>
          </p:cNvSpPr>
          <p:nvPr>
            <p:ph type="title"/>
          </p:nvPr>
        </p:nvSpPr>
        <p:spPr/>
        <p:txBody>
          <a:bodyPr>
            <a:normAutofit fontScale="90000"/>
          </a:bodyPr>
          <a:lstStyle/>
          <a:p>
            <a:r>
              <a:rPr lang="en-US" b="1" dirty="0" smtClean="0"/>
              <a:t>Tallinn</a:t>
            </a:r>
            <a:br>
              <a:rPr lang="en-US" b="1" dirty="0" smtClean="0"/>
            </a:br>
            <a:r>
              <a:rPr lang="el-GR" b="1" dirty="0" smtClean="0"/>
              <a:t>Εσθονία</a:t>
            </a:r>
            <a:endParaRPr lang="el-GR" dirty="0"/>
          </a:p>
        </p:txBody>
      </p:sp>
      <p:pic>
        <p:nvPicPr>
          <p:cNvPr id="30722" name="Picture 2" descr="Tallinn- Best medieval destinations in Europe - Copyright Richard Cavalleri Shutterstock.com - European Best Destinations"/>
          <p:cNvPicPr>
            <a:picLocks noGrp="1" noChangeAspect="1" noChangeArrowheads="1"/>
          </p:cNvPicPr>
          <p:nvPr>
            <p:ph type="pic" idx="1"/>
          </p:nvPr>
        </p:nvPicPr>
        <p:blipFill>
          <a:blip r:embed="rId2" cstate="print"/>
          <a:srcRect t="4624" b="4624"/>
          <a:stretch>
            <a:fillRect/>
          </a:stretch>
        </p:blipFill>
        <p:spPr bwMode="auto">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normAutofit/>
          </a:bodyPr>
          <a:lstStyle/>
          <a:p>
            <a:r>
              <a:rPr lang="el-GR" sz="1200" dirty="0" smtClean="0">
                <a:latin typeface="Arial" pitchFamily="34" charset="0"/>
                <a:cs typeface="Arial" pitchFamily="34" charset="0"/>
              </a:rPr>
              <a:t>Το κάστρο  του </a:t>
            </a:r>
            <a:r>
              <a:rPr lang="el-GR" sz="1200" dirty="0" err="1" smtClean="0">
                <a:latin typeface="Arial" pitchFamily="34" charset="0"/>
                <a:cs typeface="Arial" pitchFamily="34" charset="0"/>
              </a:rPr>
              <a:t>Sully</a:t>
            </a:r>
            <a:r>
              <a:rPr lang="el-GR" sz="1200" dirty="0" smtClean="0">
                <a:latin typeface="Arial" pitchFamily="34" charset="0"/>
                <a:cs typeface="Arial" pitchFamily="34" charset="0"/>
              </a:rPr>
              <a:t>-</a:t>
            </a:r>
            <a:r>
              <a:rPr lang="el-GR" sz="1200" dirty="0" err="1" smtClean="0">
                <a:latin typeface="Arial" pitchFamily="34" charset="0"/>
                <a:cs typeface="Arial" pitchFamily="34" charset="0"/>
              </a:rPr>
              <a:t>sur</a:t>
            </a:r>
            <a:r>
              <a:rPr lang="el-GR" sz="1200" dirty="0" smtClean="0">
                <a:latin typeface="Arial" pitchFamily="34" charset="0"/>
                <a:cs typeface="Arial" pitchFamily="34" charset="0"/>
              </a:rPr>
              <a:t>-</a:t>
            </a:r>
            <a:r>
              <a:rPr lang="el-GR" sz="1200" dirty="0" err="1" smtClean="0">
                <a:latin typeface="Arial" pitchFamily="34" charset="0"/>
                <a:cs typeface="Arial" pitchFamily="34" charset="0"/>
              </a:rPr>
              <a:t>Loire</a:t>
            </a:r>
            <a:r>
              <a:rPr lang="el-GR" sz="1200" dirty="0" smtClean="0">
                <a:latin typeface="Arial" pitchFamily="34" charset="0"/>
                <a:cs typeface="Arial" pitchFamily="34" charset="0"/>
              </a:rPr>
              <a:t> χρονολογείται από τα τέλη του 14ου αιώνα και αποτελεί χαρακτηριστικό παράδειγμα μεσαιωνικού φρουρίου  Χτίστηκε σε μια στρατηγική διάβαση του ποταμού Λίγηρα .</a:t>
            </a:r>
            <a:endParaRPr lang="el-GR" sz="1200" dirty="0">
              <a:latin typeface="Arial" pitchFamily="34" charset="0"/>
              <a:cs typeface="Arial" pitchFamily="34" charset="0"/>
            </a:endParaRPr>
          </a:p>
        </p:txBody>
      </p:sp>
      <p:sp>
        <p:nvSpPr>
          <p:cNvPr id="3" name="2 - Τίτλος"/>
          <p:cNvSpPr>
            <a:spLocks noGrp="1"/>
          </p:cNvSpPr>
          <p:nvPr>
            <p:ph type="title"/>
          </p:nvPr>
        </p:nvSpPr>
        <p:spPr/>
        <p:txBody>
          <a:bodyPr>
            <a:normAutofit fontScale="90000"/>
          </a:bodyPr>
          <a:lstStyle/>
          <a:p>
            <a:r>
              <a:rPr lang="en-US" b="1" dirty="0" smtClean="0"/>
              <a:t>Sully-</a:t>
            </a:r>
            <a:r>
              <a:rPr lang="en-US" b="1" dirty="0" err="1" smtClean="0"/>
              <a:t>sur</a:t>
            </a:r>
            <a:r>
              <a:rPr lang="en-US" b="1" dirty="0" smtClean="0"/>
              <a:t>-Loire</a:t>
            </a:r>
            <a:br>
              <a:rPr lang="en-US" b="1" dirty="0" smtClean="0"/>
            </a:br>
            <a:r>
              <a:rPr lang="el-GR" b="1" dirty="0" smtClean="0"/>
              <a:t>Γαλλία </a:t>
            </a:r>
            <a:endParaRPr lang="el-GR" dirty="0"/>
          </a:p>
        </p:txBody>
      </p:sp>
      <p:pic>
        <p:nvPicPr>
          <p:cNvPr id="29698" name="Picture 2" descr="Sully-sur-Loire - Best medieval destinations in Europe - Copyright Viacheslav Lopatin - European Best Destinations"/>
          <p:cNvPicPr>
            <a:picLocks noGrp="1" noChangeAspect="1" noChangeArrowheads="1"/>
          </p:cNvPicPr>
          <p:nvPr>
            <p:ph type="pic" idx="1"/>
          </p:nvPr>
        </p:nvPicPr>
        <p:blipFill>
          <a:blip r:embed="rId2" cstate="print"/>
          <a:srcRect t="4624" b="4624"/>
          <a:stretch>
            <a:fillRect/>
          </a:stretch>
        </p:blipFill>
        <p:spPr bwMode="auto">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noAutofit/>
          </a:bodyPr>
          <a:lstStyle/>
          <a:p>
            <a:r>
              <a:rPr lang="el-GR" sz="1100" dirty="0" smtClean="0">
                <a:latin typeface="Arial" pitchFamily="34" charset="0"/>
                <a:cs typeface="Arial" pitchFamily="34" charset="0"/>
              </a:rPr>
              <a:t>Είναι κτισμένη σε χαμηλούς λόφους γύρω από τους οποίους εκτείνονται εύφορες πεδιάδες. Αξιόλογα κτίρια της πόλης είναι ο καθεδρικός ναός, ένας από τους μεγαλύτερους ρομανικού </a:t>
            </a:r>
            <a:r>
              <a:rPr lang="el-GR" sz="1100" dirty="0" err="1" smtClean="0">
                <a:latin typeface="Arial" pitchFamily="34" charset="0"/>
                <a:cs typeface="Arial" pitchFamily="34" charset="0"/>
              </a:rPr>
              <a:t>ρυθμούστη</a:t>
            </a:r>
            <a:r>
              <a:rPr lang="el-GR" sz="1100" dirty="0" smtClean="0">
                <a:latin typeface="Arial" pitchFamily="34" charset="0"/>
                <a:cs typeface="Arial" pitchFamily="34" charset="0"/>
              </a:rPr>
              <a:t> Γερμανία που κτίσθηκε περί τον 10ο αιώνα μέχρι τον 13ο αιώνα, το παλαιό δημαρχείο που υπέστη ζημίες το 1945, κατά την ανατίναξη της πλησίον γέφυρας από τους εθνικοσοσιαλιστές, το παλαιό Ανάκτορο, το νέο Ανάκτορο, καθώς και ο γραφικός πύργος </a:t>
            </a:r>
            <a:r>
              <a:rPr lang="el-GR" sz="1100" dirty="0" err="1" smtClean="0">
                <a:latin typeface="Arial" pitchFamily="34" charset="0"/>
                <a:cs typeface="Arial" pitchFamily="34" charset="0"/>
              </a:rPr>
              <a:t>Άλτενμπουργκ</a:t>
            </a:r>
            <a:r>
              <a:rPr lang="el-GR" sz="1100" dirty="0" smtClean="0">
                <a:latin typeface="Arial" pitchFamily="34" charset="0"/>
                <a:cs typeface="Arial" pitchFamily="34" charset="0"/>
              </a:rPr>
              <a:t> του 10ου αιώνα.</a:t>
            </a:r>
            <a:endParaRPr lang="el-GR" sz="1100" dirty="0">
              <a:latin typeface="Arial" pitchFamily="34" charset="0"/>
              <a:cs typeface="Arial" pitchFamily="34" charset="0"/>
            </a:endParaRPr>
          </a:p>
        </p:txBody>
      </p:sp>
      <p:sp>
        <p:nvSpPr>
          <p:cNvPr id="3" name="2 - Τίτλος"/>
          <p:cNvSpPr>
            <a:spLocks noGrp="1"/>
          </p:cNvSpPr>
          <p:nvPr>
            <p:ph type="title"/>
          </p:nvPr>
        </p:nvSpPr>
        <p:spPr/>
        <p:txBody>
          <a:bodyPr>
            <a:normAutofit fontScale="90000"/>
          </a:bodyPr>
          <a:lstStyle/>
          <a:p>
            <a:r>
              <a:rPr lang="en-US" b="1" dirty="0" smtClean="0"/>
              <a:t>Bamberg</a:t>
            </a:r>
            <a:br>
              <a:rPr lang="en-US" b="1" dirty="0" smtClean="0"/>
            </a:br>
            <a:r>
              <a:rPr lang="el-GR" b="1" dirty="0" smtClean="0"/>
              <a:t>Γερμανία</a:t>
            </a:r>
            <a:endParaRPr lang="el-GR" dirty="0"/>
          </a:p>
        </p:txBody>
      </p:sp>
      <p:pic>
        <p:nvPicPr>
          <p:cNvPr id="28674" name="Picture 2" descr="Bamberg - Best medieval destinations in Europe - Copyright Oleksiy Mark - European Best Destinations"/>
          <p:cNvPicPr>
            <a:picLocks noGrp="1" noChangeAspect="1" noChangeArrowheads="1"/>
          </p:cNvPicPr>
          <p:nvPr>
            <p:ph type="pic" idx="1"/>
          </p:nvPr>
        </p:nvPicPr>
        <p:blipFill>
          <a:blip r:embed="rId2" cstate="print"/>
          <a:srcRect t="4624" b="4624"/>
          <a:stretch>
            <a:fillRect/>
          </a:stretch>
        </p:blipFill>
        <p:spPr bwMode="auto">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normAutofit fontScale="77500" lnSpcReduction="20000"/>
          </a:bodyPr>
          <a:lstStyle/>
          <a:p>
            <a:r>
              <a:rPr lang="el-GR" dirty="0" smtClean="0"/>
              <a:t>Εντός των ορίων της πόλης της Ρόδου, βρίσκεται η Μεσαιωνική Πόλη της Ρόδου ή </a:t>
            </a:r>
            <a:r>
              <a:rPr lang="el-GR" i="1" dirty="0" smtClean="0"/>
              <a:t>Παλιά Πόλη</a:t>
            </a:r>
            <a:r>
              <a:rPr lang="el-GR" dirty="0" smtClean="0"/>
              <a:t>, όπως αποκαλείται από τους ντόπιους, μια από τις καλύτερα διατηρημένες μεσαιωνικές πόλεις του κόσμου, που έχει αναγνωριστεί από το 1988 ως μνημείο παγκόσμιας κληρονομιάς από την </a:t>
            </a:r>
            <a:r>
              <a:rPr lang="en-US" dirty="0" smtClean="0"/>
              <a:t>UNESCO.</a:t>
            </a:r>
            <a:endParaRPr lang="el-GR" dirty="0"/>
          </a:p>
        </p:txBody>
      </p:sp>
      <p:sp>
        <p:nvSpPr>
          <p:cNvPr id="3" name="2 - Τίτλος"/>
          <p:cNvSpPr>
            <a:spLocks noGrp="1"/>
          </p:cNvSpPr>
          <p:nvPr>
            <p:ph type="title"/>
          </p:nvPr>
        </p:nvSpPr>
        <p:spPr/>
        <p:txBody>
          <a:bodyPr>
            <a:normAutofit fontScale="90000"/>
          </a:bodyPr>
          <a:lstStyle/>
          <a:p>
            <a:r>
              <a:rPr lang="en-US" b="1" dirty="0" smtClean="0"/>
              <a:t>Rhodes</a:t>
            </a:r>
            <a:br>
              <a:rPr lang="en-US" b="1" dirty="0" smtClean="0"/>
            </a:br>
            <a:r>
              <a:rPr lang="el-GR" b="1" dirty="0" smtClean="0"/>
              <a:t>Ελλάδα</a:t>
            </a:r>
            <a:endParaRPr lang="el-GR" dirty="0"/>
          </a:p>
        </p:txBody>
      </p:sp>
      <p:pic>
        <p:nvPicPr>
          <p:cNvPr id="27650" name="Picture 2" descr="Rhodes - Best medieval destinations in Europe - Copyright John_Walker - European Best Destinations"/>
          <p:cNvPicPr>
            <a:picLocks noGrp="1" noChangeAspect="1" noChangeArrowheads="1"/>
          </p:cNvPicPr>
          <p:nvPr>
            <p:ph type="pic" idx="1"/>
          </p:nvPr>
        </p:nvPicPr>
        <p:blipFill>
          <a:blip r:embed="rId2" cstate="print"/>
          <a:srcRect t="4624" b="4624"/>
          <a:stretch>
            <a:fillRect/>
          </a:stretch>
        </p:blipFill>
        <p:spPr bwMode="auto">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lstStyle/>
          <a:p>
            <a:endParaRPr lang="el-GR" dirty="0" smtClean="0"/>
          </a:p>
          <a:p>
            <a:r>
              <a:rPr lang="en-US" dirty="0" smtClean="0"/>
              <a:t>https://youtu.be/Po9na5i_0FE</a:t>
            </a:r>
            <a:endParaRPr lang="el-GR" dirty="0"/>
          </a:p>
        </p:txBody>
      </p:sp>
      <p:sp>
        <p:nvSpPr>
          <p:cNvPr id="3" name="2 - Τίτλος"/>
          <p:cNvSpPr>
            <a:spLocks noGrp="1"/>
          </p:cNvSpPr>
          <p:nvPr>
            <p:ph type="title"/>
          </p:nvPr>
        </p:nvSpPr>
        <p:spPr/>
        <p:txBody>
          <a:bodyPr>
            <a:normAutofit fontScale="90000"/>
          </a:bodyPr>
          <a:lstStyle/>
          <a:p>
            <a:r>
              <a:rPr lang="en-US" sz="3100" dirty="0" smtClean="0">
                <a:latin typeface="Arial" pitchFamily="34" charset="0"/>
                <a:cs typeface="Arial" pitchFamily="34" charset="0"/>
              </a:rPr>
              <a:t>Top 25 Medieval Places To Visit In Europe</a:t>
            </a:r>
            <a:r>
              <a:rPr lang="en-US" dirty="0" smtClean="0"/>
              <a:t/>
            </a:r>
            <a:br>
              <a:rPr lang="en-US" dirty="0" smtClean="0"/>
            </a:br>
            <a:endParaRPr lang="el-G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102</TotalTime>
  <Words>202</Words>
  <Application>Microsoft Office PowerPoint</Application>
  <PresentationFormat>Προβολή στην οθόνη (4:3)</PresentationFormat>
  <Paragraphs>38</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Διάμεσος</vt:lpstr>
      <vt:lpstr>ΜεσαιωνικΕΣ πΟΛΕΙΣ τηΣ ΕυρΩΠΗΣ</vt:lpstr>
      <vt:lpstr>Dubrovnik Κροατία</vt:lpstr>
      <vt:lpstr>Carcassonne Γαλλία</vt:lpstr>
      <vt:lpstr>Σιέννα Ιταλία</vt:lpstr>
      <vt:lpstr>Tallinn Εσθονία</vt:lpstr>
      <vt:lpstr>Sully-sur-Loire Γαλλία </vt:lpstr>
      <vt:lpstr>Bamberg Γερμανία</vt:lpstr>
      <vt:lpstr>Rhodes Ελλάδα</vt:lpstr>
      <vt:lpstr>Top 25 Medieval Places To Visit In Europe </vt:lpstr>
      <vt:lpstr>ΑΡΧΑΙΟΤΕΡΑ ΠΑΝΕΠΙΣΤΗΜΙΑ ΤΗΣ ΕΥΡΩΠΗΣ</vt:lpstr>
      <vt:lpstr>Διαφάνεια 11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skyri</dc:creator>
  <cp:lastModifiedBy>skyri</cp:lastModifiedBy>
  <cp:revision>16</cp:revision>
  <dcterms:created xsi:type="dcterms:W3CDTF">2021-12-22T13:16:06Z</dcterms:created>
  <dcterms:modified xsi:type="dcterms:W3CDTF">2022-01-12T15:01:23Z</dcterms:modified>
</cp:coreProperties>
</file>