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63" r:id="rId5"/>
    <p:sldId id="260" r:id="rId6"/>
    <p:sldId id="265" r:id="rId7"/>
    <p:sldId id="261" r:id="rId8"/>
    <p:sldId id="264" r:id="rId9"/>
    <p:sldId id="262"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6FA1A2-5EE3-4290-81CD-171F0A88E418}" type="datetimeFigureOut">
              <a:rPr lang="el-GR" smtClean="0"/>
              <a:t>17/1/2022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0302AD-F7BF-4A10-A92B-709484F101F0}"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 Τίτλος"/>
          <p:cNvSpPr>
            <a:spLocks noGrp="1"/>
          </p:cNvSpPr>
          <p:nvPr>
            <p:ph type="ctrTitle"/>
          </p:nvPr>
        </p:nvSpPr>
        <p:spPr>
          <a:xfrm>
            <a:off x="381000" y="4853411"/>
            <a:ext cx="8458200"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fld id="{3C8DBA45-015C-40F5-85F7-F2B49174EB09}" type="datetime1">
              <a:rPr lang="el-GR" smtClean="0"/>
              <a:t>17/1/2022</a:t>
            </a:fld>
            <a:endParaRPr lang="el-GR"/>
          </a:p>
        </p:txBody>
      </p:sp>
      <p:sp>
        <p:nvSpPr>
          <p:cNvPr id="2" name="1 - Θέση υποσέλιδου"/>
          <p:cNvSpPr>
            <a:spLocks noGrp="1"/>
          </p:cNvSpPr>
          <p:nvPr>
            <p:ph type="ftr" sz="quarter" idx="11"/>
          </p:nvPr>
        </p:nvSpPr>
        <p:spPr/>
        <p:txBody>
          <a:bodyPr/>
          <a:lstStyle/>
          <a:p>
            <a:endParaRPr lang="el-GR"/>
          </a:p>
        </p:txBody>
      </p:sp>
      <p:sp>
        <p:nvSpPr>
          <p:cNvPr id="15" name="14 - Θέση αριθμού διαφάνειας"/>
          <p:cNvSpPr>
            <a:spLocks noGrp="1"/>
          </p:cNvSpPr>
          <p:nvPr>
            <p:ph type="sldNum" sz="quarter" idx="12"/>
          </p:nvPr>
        </p:nvSpPr>
        <p:spPr>
          <a:xfrm>
            <a:off x="8229600" y="6473952"/>
            <a:ext cx="758952" cy="246888"/>
          </a:xfrm>
        </p:spPr>
        <p:txBody>
          <a:bodyPr/>
          <a:lstStyle/>
          <a:p>
            <a:fld id="{45B4ACD9-0B05-4E4F-AF6B-B4B7B913A6D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CCA1754-8BD0-4AE9-80F9-1966512292C7}" type="datetime1">
              <a:rPr lang="el-GR" smtClean="0"/>
              <a:t>17/1/2022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5B4ACD9-0B05-4E4F-AF6B-B4B7B913A6D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849F694-67C3-459F-9FAE-53F6D6106197}" type="datetime1">
              <a:rPr lang="el-GR" smtClean="0"/>
              <a:t>17/1/2022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5B4ACD9-0B05-4E4F-AF6B-B4B7B913A6D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3A6184C1-7B88-4DEF-A8AA-8BDE616948E9}" type="datetime1">
              <a:rPr lang="el-GR" smtClean="0"/>
              <a:t>17/1/2022</a:t>
            </a:fld>
            <a:endParaRPr lang="el-GR"/>
          </a:p>
        </p:txBody>
      </p:sp>
      <p:sp>
        <p:nvSpPr>
          <p:cNvPr id="19" name="18 - Θέση υποσέλιδου"/>
          <p:cNvSpPr>
            <a:spLocks noGrp="1"/>
          </p:cNvSpPr>
          <p:nvPr>
            <p:ph type="ftr" sz="quarter" idx="11"/>
          </p:nvPr>
        </p:nvSpPr>
        <p:spPr>
          <a:xfrm>
            <a:off x="3581400" y="76200"/>
            <a:ext cx="2895600" cy="288925"/>
          </a:xfrm>
        </p:spPr>
        <p:txBody>
          <a:bodyPr/>
          <a:lstStyle/>
          <a:p>
            <a:endParaRPr lang="el-GR"/>
          </a:p>
        </p:txBody>
      </p:sp>
      <p:sp>
        <p:nvSpPr>
          <p:cNvPr id="16" name="15 - Θέση αριθμού διαφάνειας"/>
          <p:cNvSpPr>
            <a:spLocks noGrp="1"/>
          </p:cNvSpPr>
          <p:nvPr>
            <p:ph type="sldNum" sz="quarter" idx="12"/>
          </p:nvPr>
        </p:nvSpPr>
        <p:spPr>
          <a:xfrm>
            <a:off x="8229600" y="6473952"/>
            <a:ext cx="758952" cy="246888"/>
          </a:xfrm>
        </p:spPr>
        <p:txBody>
          <a:bodyPr/>
          <a:lstStyle/>
          <a:p>
            <a:fld id="{45B4ACD9-0B05-4E4F-AF6B-B4B7B913A6D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fld id="{B48B4648-7307-4FD0-9AF9-DB0CF1DF7113}" type="datetime1">
              <a:rPr lang="el-GR" smtClean="0"/>
              <a:t>17/1/2022</a:t>
            </a:fld>
            <a:endParaRPr lang="el-GR"/>
          </a:p>
        </p:txBody>
      </p:sp>
      <p:sp>
        <p:nvSpPr>
          <p:cNvPr id="11" name="10 - Θέση υποσέλιδου"/>
          <p:cNvSpPr>
            <a:spLocks noGrp="1"/>
          </p:cNvSpPr>
          <p:nvPr>
            <p:ph type="ftr" sz="quarter" idx="11"/>
          </p:nvPr>
        </p:nvSpPr>
        <p:spPr/>
        <p:txBody>
          <a:bodyPr/>
          <a:lstStyle/>
          <a:p>
            <a:endParaRPr lang="el-GR"/>
          </a:p>
        </p:txBody>
      </p:sp>
      <p:sp>
        <p:nvSpPr>
          <p:cNvPr id="16" name="15 - Θέση αριθμού διαφάνειας"/>
          <p:cNvSpPr>
            <a:spLocks noGrp="1"/>
          </p:cNvSpPr>
          <p:nvPr>
            <p:ph type="sldNum" sz="quarter" idx="12"/>
          </p:nvPr>
        </p:nvSpPr>
        <p:spPr/>
        <p:txBody>
          <a:bodyPr/>
          <a:lstStyle/>
          <a:p>
            <a:fld id="{45B4ACD9-0B05-4E4F-AF6B-B4B7B913A6DF}" type="slidenum">
              <a:rPr lang="el-GR" smtClean="0"/>
              <a:pPr/>
              <a:t>‹#›</a:t>
            </a:fld>
            <a:endParaRPr lang="el-GR"/>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fld id="{D3084667-C493-4A09-B0D8-73EB8371518B}" type="datetime1">
              <a:rPr lang="el-GR" smtClean="0"/>
              <a:t>17/1/2022</a:t>
            </a:fld>
            <a:endParaRPr lang="el-GR"/>
          </a:p>
        </p:txBody>
      </p:sp>
      <p:sp>
        <p:nvSpPr>
          <p:cNvPr id="10" name="9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45B4ACD9-0B05-4E4F-AF6B-B4B7B913A6D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04800" y="5410200"/>
            <a:ext cx="8610600"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fld id="{321344F3-892D-49B0-932D-71A451C31C6D}" type="datetime1">
              <a:rPr lang="el-GR" smtClean="0"/>
              <a:t>17/1/2022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229600" y="6477000"/>
            <a:ext cx="762000" cy="246888"/>
          </a:xfrm>
        </p:spPr>
        <p:txBody>
          <a:bodyPr/>
          <a:lstStyle/>
          <a:p>
            <a:fld id="{45B4ACD9-0B05-4E4F-AF6B-B4B7B913A6DF}" type="slidenum">
              <a:rPr lang="el-GR" smtClean="0"/>
              <a:pPr/>
              <a:t>‹#›</a:t>
            </a:fld>
            <a:endParaRPr lang="el-GR"/>
          </a:p>
        </p:txBody>
      </p:sp>
      <p:sp>
        <p:nvSpPr>
          <p:cNvPr id="11" name="10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EE13D499-303E-4CE5-BC01-7CE1C592937C}" type="datetime1">
              <a:rPr lang="el-GR" smtClean="0"/>
              <a:t>17/1/2022</a:t>
            </a:fld>
            <a:endParaRPr lang="el-GR"/>
          </a:p>
        </p:txBody>
      </p:sp>
      <p:sp>
        <p:nvSpPr>
          <p:cNvPr id="21" name="20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5B4ACD9-0B05-4E4F-AF6B-B4B7B913A6D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CEEBAC8B-015F-4DB0-B3D5-8AEC524D82B4}" type="datetime1">
              <a:rPr lang="el-GR" smtClean="0"/>
              <a:t>17/1/2022</a:t>
            </a:fld>
            <a:endParaRPr lang="el-GR"/>
          </a:p>
        </p:txBody>
      </p:sp>
      <p:sp>
        <p:nvSpPr>
          <p:cNvPr id="24" name="23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5B4ACD9-0B05-4E4F-AF6B-B4B7B913A6D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title"/>
          </p:nvPr>
        </p:nvSpPr>
        <p:spPr>
          <a:xfrm>
            <a:off x="457200" y="5486400"/>
            <a:ext cx="8458200"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D2E8FDE1-3F40-4FA4-AA35-17814421D997}" type="datetime1">
              <a:rPr lang="el-GR" smtClean="0"/>
              <a:t>17/1/2022</a:t>
            </a:fld>
            <a:endParaRPr lang="el-GR"/>
          </a:p>
        </p:txBody>
      </p:sp>
      <p:sp>
        <p:nvSpPr>
          <p:cNvPr id="29" name="28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5B4ACD9-0B05-4E4F-AF6B-B4B7B913A6D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fld id="{DDF15B63-3C79-40CE-A2B6-98FF4CFB68E7}" type="datetime1">
              <a:rPr lang="el-GR" smtClean="0"/>
              <a:t>17/1/2022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45B4ACD9-0B05-4E4F-AF6B-B4B7B913A6DF}" type="slidenum">
              <a:rPr lang="el-GR" smtClean="0"/>
              <a:pPr/>
              <a:t>‹#›</a:t>
            </a:fld>
            <a:endParaRPr lang="el-GR"/>
          </a:p>
        </p:txBody>
      </p:sp>
      <p:sp>
        <p:nvSpPr>
          <p:cNvPr id="17" name="16 - Τίτλος"/>
          <p:cNvSpPr>
            <a:spLocks noGrp="1"/>
          </p:cNvSpPr>
          <p:nvPr>
            <p:ph type="title"/>
          </p:nvPr>
        </p:nvSpPr>
        <p:spPr>
          <a:xfrm>
            <a:off x="381000" y="4993760"/>
            <a:ext cx="5867400"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Θέση κειμένου"/>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2AC04DC-FBD8-499F-B316-CBE4E328D0EE}" type="datetime1">
              <a:rPr lang="el-GR" smtClean="0"/>
              <a:t>17/1/2022</a:t>
            </a:fld>
            <a:endParaRPr lang="el-GR"/>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5B4ACD9-0B05-4E4F-AF6B-B4B7B913A6DF}" type="slidenum">
              <a:rPr lang="el-GR" smtClean="0"/>
              <a:pPr/>
              <a:t>‹#›</a:t>
            </a:fld>
            <a:endParaRPr lang="el-GR"/>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ΒΥΖΑΝΤΙΝΟΙ ΘΗΣΑΥΡΟΙ ΠΟΥ ΕΚΛΑΠΗΣΑΝ ΤΟ 1204 και </a:t>
            </a:r>
            <a:r>
              <a:rPr lang="el-GR" dirty="0" err="1" smtClean="0"/>
              <a:t>λεηλασιεσ</a:t>
            </a:r>
            <a:r>
              <a:rPr lang="el-GR" dirty="0" smtClean="0"/>
              <a:t> στην </a:t>
            </a:r>
            <a:r>
              <a:rPr lang="el-GR" dirty="0" err="1" smtClean="0"/>
              <a:t>πολη</a:t>
            </a:r>
            <a:endParaRPr lang="el-GR" dirty="0"/>
          </a:p>
        </p:txBody>
      </p:sp>
      <p:sp>
        <p:nvSpPr>
          <p:cNvPr id="3" name="2 - Υπότιτλος"/>
          <p:cNvSpPr>
            <a:spLocks noGrp="1"/>
          </p:cNvSpPr>
          <p:nvPr>
            <p:ph type="subTitle" idx="1"/>
          </p:nvPr>
        </p:nvSpPr>
        <p:spPr/>
        <p:txBody>
          <a:bodyPr/>
          <a:lstStyle/>
          <a:p>
            <a:r>
              <a:rPr lang="el-GR" dirty="0" smtClean="0"/>
              <a:t>Συμεωνίδου Κυριακή Β2</a:t>
            </a:r>
            <a:endParaRPr lang="el-GR" dirty="0"/>
          </a:p>
        </p:txBody>
      </p:sp>
      <p:pic>
        <p:nvPicPr>
          <p:cNvPr id="18434" name="Picture 2" descr="Η Δ&amp;#39; Σταυροφορία και η Άλωση της Πόλης [1204] - Times News"/>
          <p:cNvPicPr>
            <a:picLocks noChangeAspect="1" noChangeArrowheads="1"/>
          </p:cNvPicPr>
          <p:nvPr/>
        </p:nvPicPr>
        <p:blipFill>
          <a:blip r:embed="rId2" cstate="print"/>
          <a:srcRect/>
          <a:stretch>
            <a:fillRect/>
          </a:stretch>
        </p:blipFill>
        <p:spPr bwMode="auto">
          <a:xfrm>
            <a:off x="2627784" y="620688"/>
            <a:ext cx="5443364" cy="3211586"/>
          </a:xfrm>
          <a:prstGeom prst="rect">
            <a:avLst/>
          </a:prstGeom>
          <a:noFill/>
        </p:spPr>
      </p:pic>
      <p:sp>
        <p:nvSpPr>
          <p:cNvPr id="5" name="4 - Θέση αριθμού διαφάνειας"/>
          <p:cNvSpPr>
            <a:spLocks noGrp="1"/>
          </p:cNvSpPr>
          <p:nvPr>
            <p:ph type="sldNum" sz="quarter" idx="12"/>
          </p:nvPr>
        </p:nvSpPr>
        <p:spPr/>
        <p:txBody>
          <a:bodyPr/>
          <a:lstStyle/>
          <a:p>
            <a:fld id="{45B4ACD9-0B05-4E4F-AF6B-B4B7B913A6DF}" type="slidenum">
              <a:rPr lang="el-GR" smtClean="0"/>
              <a:pPr/>
              <a:t>1</a:t>
            </a:fld>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47500" lnSpcReduction="20000"/>
          </a:bodyPr>
          <a:lstStyle/>
          <a:p>
            <a:pPr indent="342900">
              <a:lnSpc>
                <a:spcPct val="120000"/>
              </a:lnSpc>
              <a:buNone/>
            </a:pPr>
            <a:r>
              <a:rPr lang="el-GR" dirty="0" smtClean="0"/>
              <a:t>Η</a:t>
            </a:r>
            <a:r>
              <a:rPr lang="el-GR" dirty="0" smtClean="0"/>
              <a:t> </a:t>
            </a:r>
            <a:r>
              <a:rPr lang="el-GR" dirty="0"/>
              <a:t>λεηλασία του πλούτου της Κωνσταντινούπολης είχε αρχίσει πολύ πριν από τις 13 Απριλίου ενώ διήρκεσε και μήνες αργότερα. Στην καταστροφή της πόλης συνέβαλαν πολύ και οι τρεις μεγάλες </a:t>
            </a:r>
            <a:r>
              <a:rPr lang="el-GR" dirty="0" err="1"/>
              <a:t>πυρκαϊές</a:t>
            </a:r>
            <a:r>
              <a:rPr lang="el-GR" dirty="0"/>
              <a:t> που οφείλονταν σε εμπρησμό, ενώ τεράστια απώλεια για την τέχνη ήταν η καταστροφή σημαντικού αριθμού χάλκινων αγαλμάτων και συμπλεγμάτων, τα οποία οι νέοι κύριοι της Αυτοκρατορίας τεμάχισαν και έλιωσαν για να τα μετατρέψουν σε νομίσματα</a:t>
            </a:r>
            <a:r>
              <a:rPr lang="el-GR" dirty="0" smtClean="0"/>
              <a:t>.</a:t>
            </a:r>
          </a:p>
          <a:p>
            <a:pPr indent="342900">
              <a:lnSpc>
                <a:spcPct val="120000"/>
              </a:lnSpc>
              <a:buNone/>
            </a:pPr>
            <a:r>
              <a:rPr lang="el-GR" dirty="0" smtClean="0"/>
              <a:t> </a:t>
            </a:r>
            <a:r>
              <a:rPr lang="el-GR" dirty="0"/>
              <a:t>Χάρη στον Νικήτα </a:t>
            </a:r>
            <a:r>
              <a:rPr lang="el-GR" dirty="0" smtClean="0"/>
              <a:t>Χωνιάτη, </a:t>
            </a:r>
            <a:r>
              <a:rPr lang="el-GR" dirty="0"/>
              <a:t>γίνονται γνωστά 18 τέτοια έργα της κλασικής αρχαιότητας τα οποία είχαν μεταφερθεί στην Κωνσταντινούπολη για να την κοσμήσουν αλλά χάθηκαν για πάντα. Ανάμεσά </a:t>
            </a:r>
            <a:r>
              <a:rPr lang="el-GR" dirty="0" smtClean="0"/>
              <a:t>τους:</a:t>
            </a:r>
          </a:p>
          <a:p>
            <a:r>
              <a:rPr lang="el-GR" dirty="0" smtClean="0"/>
              <a:t> </a:t>
            </a:r>
            <a:r>
              <a:rPr lang="el-GR" dirty="0"/>
              <a:t>η </a:t>
            </a:r>
            <a:r>
              <a:rPr lang="el-GR" dirty="0" err="1"/>
              <a:t>πολύχαλκος</a:t>
            </a:r>
            <a:r>
              <a:rPr lang="el-GR" dirty="0"/>
              <a:t> Ήρα (για τη μεταφορά της κεφαλής της και μόνο στο χυτήριο απαιτήθηκε άμαξα με τέσσερα βόδια</a:t>
            </a:r>
            <a:r>
              <a:rPr lang="el-GR" dirty="0" smtClean="0"/>
              <a:t>) </a:t>
            </a:r>
          </a:p>
          <a:p>
            <a:r>
              <a:rPr lang="el-GR" dirty="0" smtClean="0"/>
              <a:t>ο </a:t>
            </a:r>
            <a:r>
              <a:rPr lang="el-GR" dirty="0"/>
              <a:t>Πάρις που παρέδιδε το μήλο στην </a:t>
            </a:r>
            <a:r>
              <a:rPr lang="el-GR" dirty="0" smtClean="0"/>
              <a:t>Αφροδίτη</a:t>
            </a:r>
          </a:p>
          <a:p>
            <a:r>
              <a:rPr lang="el-GR" dirty="0" smtClean="0"/>
              <a:t> </a:t>
            </a:r>
            <a:r>
              <a:rPr lang="el-GR" dirty="0"/>
              <a:t>ένας ανεμοδείκτης - το «</a:t>
            </a:r>
            <a:r>
              <a:rPr lang="el-GR" dirty="0" err="1"/>
              <a:t>Ανεμοδούλιον</a:t>
            </a:r>
            <a:r>
              <a:rPr lang="el-GR" dirty="0"/>
              <a:t>» - με γυναικεία μορφή στην κορυφή του και βάση στην οποία απεικονίζονταν γυμνοί Έρωτες και παραστάσεις από τη </a:t>
            </a:r>
            <a:r>
              <a:rPr lang="el-GR" dirty="0" smtClean="0"/>
              <a:t>φύση</a:t>
            </a:r>
          </a:p>
          <a:p>
            <a:r>
              <a:rPr lang="el-GR" dirty="0" smtClean="0"/>
              <a:t> </a:t>
            </a:r>
            <a:r>
              <a:rPr lang="el-GR" dirty="0"/>
              <a:t>ο Ηρακλής, έργο που αποδίδεται στον Λύσιππο και βρισκόταν στον </a:t>
            </a:r>
            <a:r>
              <a:rPr lang="el-GR" dirty="0" smtClean="0"/>
              <a:t>Ιππόδρομο</a:t>
            </a:r>
          </a:p>
          <a:p>
            <a:r>
              <a:rPr lang="el-GR" dirty="0" smtClean="0"/>
              <a:t> </a:t>
            </a:r>
            <a:r>
              <a:rPr lang="el-GR" dirty="0"/>
              <a:t>ο όνος με τον οδηγό του που είχε στήσει ο Ιούλιος Καίσαρ στο </a:t>
            </a:r>
            <a:r>
              <a:rPr lang="el-GR" dirty="0" err="1" smtClean="0"/>
              <a:t>Άκτιο</a:t>
            </a:r>
            <a:endParaRPr lang="el-GR" dirty="0" smtClean="0"/>
          </a:p>
          <a:p>
            <a:r>
              <a:rPr lang="el-GR" dirty="0" smtClean="0"/>
              <a:t> </a:t>
            </a:r>
            <a:r>
              <a:rPr lang="el-GR" dirty="0"/>
              <a:t>η ωραία </a:t>
            </a:r>
            <a:r>
              <a:rPr lang="el-GR" dirty="0" smtClean="0"/>
              <a:t>Ελένη</a:t>
            </a:r>
          </a:p>
        </p:txBody>
      </p:sp>
      <p:sp>
        <p:nvSpPr>
          <p:cNvPr id="4" name="3 - Θέση αριθμού διαφάνειας"/>
          <p:cNvSpPr>
            <a:spLocks noGrp="1"/>
          </p:cNvSpPr>
          <p:nvPr>
            <p:ph type="sldNum" sz="quarter" idx="12"/>
          </p:nvPr>
        </p:nvSpPr>
        <p:spPr/>
        <p:txBody>
          <a:bodyPr/>
          <a:lstStyle/>
          <a:p>
            <a:fld id="{45B4ACD9-0B05-4E4F-AF6B-B4B7B913A6DF}" type="slidenum">
              <a:rPr lang="el-GR" smtClean="0"/>
              <a:pPr/>
              <a:t>2</a:t>
            </a:fld>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ΕΡΓΑ ΤΕΧΝΗΣ ΤΥΛΙΓΜΕΝΑ ΣΤΙΣ ΦΛΟΓΕΣ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indent="342900" algn="just">
              <a:lnSpc>
                <a:spcPct val="120000"/>
              </a:lnSpc>
            </a:pPr>
            <a:r>
              <a:rPr lang="el-GR" sz="1500" dirty="0" smtClean="0"/>
              <a:t>Τα </a:t>
            </a:r>
            <a:r>
              <a:rPr lang="el-GR" sz="1500" dirty="0"/>
              <a:t>τέσσερα επιχρυσωμένα άλογα του Ιπποδρόμου της Κωνσταντινούπολης, τμήμα του μεριδίου από τα λάφυρα που έλαβαν οι Βενετοί και κοσμούν σήμερα την εκκλησία του Αγίου Μάρκου, είναι τα μόνα που διασώθηκαν από τη φωτιά όπου είχαν παραδοθεί για λιώσιμο τα περίφημα γλυπτά συμπλέγματα του </a:t>
            </a:r>
            <a:r>
              <a:rPr lang="el-GR" sz="1500" dirty="0" smtClean="0"/>
              <a:t>Ιπποδρόμου.</a:t>
            </a:r>
          </a:p>
          <a:p>
            <a:pPr indent="342900" algn="just">
              <a:lnSpc>
                <a:spcPct val="120000"/>
              </a:lnSpc>
            </a:pPr>
            <a:r>
              <a:rPr lang="el-GR" sz="1500" dirty="0" smtClean="0"/>
              <a:t> </a:t>
            </a:r>
            <a:r>
              <a:rPr lang="el-GR" sz="1500" dirty="0"/>
              <a:t>Ένα ρουμπίνι που </a:t>
            </a:r>
            <a:r>
              <a:rPr lang="el-GR" sz="1500" i="1" dirty="0"/>
              <a:t>«μπορούσε να φωτίσει ολόκληρο το παλάτι με την κοκκινωπή λάμψη του»</a:t>
            </a:r>
            <a:r>
              <a:rPr lang="el-GR" sz="1500" dirty="0"/>
              <a:t>, όπως περιγράφεται, πολύτιμο πετράδι, το οποίο ταυτίζεται πιθανότατα με αυτό που κατά τη μαρτυρία του Ιωάννη </a:t>
            </a:r>
            <a:r>
              <a:rPr lang="el-GR" sz="1500" dirty="0" err="1"/>
              <a:t>Κίνναμου</a:t>
            </a:r>
            <a:r>
              <a:rPr lang="el-GR" sz="1500" dirty="0"/>
              <a:t> φορούσε ο Μανουήλ Κομνηνός όταν το 1159 υποδεχόταν στην Κωνσταντινούπολη τον τούρκο σουλτάνο </a:t>
            </a:r>
            <a:r>
              <a:rPr lang="el-GR" sz="1500" dirty="0" err="1"/>
              <a:t>Κιλίτζ</a:t>
            </a:r>
            <a:r>
              <a:rPr lang="el-GR" sz="1500" dirty="0"/>
              <a:t> </a:t>
            </a:r>
            <a:r>
              <a:rPr lang="el-GR" sz="1500" dirty="0" err="1"/>
              <a:t>Αρσλάν</a:t>
            </a:r>
            <a:r>
              <a:rPr lang="el-GR" sz="1500" dirty="0"/>
              <a:t>, έφθασε ως δώρο στον Φίλιππο-Αύγουστο της Γαλλίας </a:t>
            </a:r>
            <a:r>
              <a:rPr lang="el-GR" sz="1500" dirty="0" smtClean="0"/>
              <a:t>από </a:t>
            </a:r>
            <a:r>
              <a:rPr lang="el-GR" sz="1500" dirty="0"/>
              <a:t>τον Βαλδουίνο B΄ της Φλάνδρας.</a:t>
            </a:r>
          </a:p>
          <a:p>
            <a:pPr>
              <a:lnSpc>
                <a:spcPct val="120000"/>
              </a:lnSpc>
            </a:pPr>
            <a:endParaRPr lang="el-GR" sz="1500" dirty="0"/>
          </a:p>
        </p:txBody>
      </p:sp>
      <p:pic>
        <p:nvPicPr>
          <p:cNvPr id="16386" name="Picture 2" descr="Άλογα του Αγίου Μάρκου - Βικιπαίδεια"/>
          <p:cNvPicPr>
            <a:picLocks noChangeAspect="1" noChangeArrowheads="1"/>
          </p:cNvPicPr>
          <p:nvPr/>
        </p:nvPicPr>
        <p:blipFill>
          <a:blip r:embed="rId2" cstate="print"/>
          <a:srcRect/>
          <a:stretch>
            <a:fillRect/>
          </a:stretch>
        </p:blipFill>
        <p:spPr bwMode="auto">
          <a:xfrm>
            <a:off x="971600" y="4365104"/>
            <a:ext cx="2190750" cy="1552576"/>
          </a:xfrm>
          <a:prstGeom prst="rect">
            <a:avLst/>
          </a:prstGeom>
          <a:noFill/>
        </p:spPr>
      </p:pic>
      <p:sp>
        <p:nvSpPr>
          <p:cNvPr id="5" name="4 - Θέση αριθμού διαφάνειας"/>
          <p:cNvSpPr>
            <a:spLocks noGrp="1"/>
          </p:cNvSpPr>
          <p:nvPr>
            <p:ph type="sldNum" sz="quarter" idx="12"/>
          </p:nvPr>
        </p:nvSpPr>
        <p:spPr/>
        <p:txBody>
          <a:bodyPr/>
          <a:lstStyle/>
          <a:p>
            <a:fld id="{45B4ACD9-0B05-4E4F-AF6B-B4B7B913A6DF}" type="slidenum">
              <a:rPr lang="el-GR" smtClean="0"/>
              <a:pPr/>
              <a:t>3</a:t>
            </a:fld>
            <a:endParaRPr 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indent="342900">
              <a:lnSpc>
                <a:spcPct val="120000"/>
              </a:lnSpc>
              <a:buNone/>
            </a:pPr>
            <a:r>
              <a:rPr lang="el-GR" sz="1800" dirty="0" smtClean="0"/>
              <a:t>Σύμφωνα με ομολογία του </a:t>
            </a:r>
            <a:r>
              <a:rPr lang="el-GR" sz="1800" dirty="0" err="1" smtClean="0"/>
              <a:t>Βιλλαρδουίνου</a:t>
            </a:r>
            <a:r>
              <a:rPr lang="el-GR" sz="1800" dirty="0" smtClean="0"/>
              <a:t>, </a:t>
            </a:r>
            <a:r>
              <a:rPr lang="el-GR" sz="1800" i="1" dirty="0" smtClean="0"/>
              <a:t>«τα λάφυρα ήταν τόσο πολλά που κανείς δεν ήξερε να πει πόσα,</a:t>
            </a:r>
            <a:r>
              <a:rPr lang="el-GR" sz="1800" dirty="0" smtClean="0"/>
              <a:t> </a:t>
            </a:r>
            <a:r>
              <a:rPr lang="el-GR" sz="1800" i="1" dirty="0" smtClean="0"/>
              <a:t>χρυσάφι και ασήμι και σκεύη και πολύτιμα πετράδια και μετάξια και γούνινα φορέματα από γκρίζο σκίουρο και από ερμίνα και όλα τα ακριβά πράγματα που βρέθηκαν ποτέ στη γη».</a:t>
            </a:r>
            <a:endParaRPr lang="el-GR" sz="1800" dirty="0" smtClean="0"/>
          </a:p>
          <a:p>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fld id="{45B4ACD9-0B05-4E4F-AF6B-B4B7B913A6DF}" type="slidenum">
              <a:rPr lang="el-GR" smtClean="0"/>
              <a:pPr/>
              <a:t>4</a:t>
            </a:fld>
            <a:endParaRPr lang="el-GR"/>
          </a:p>
        </p:txBody>
      </p:sp>
      <p:pic>
        <p:nvPicPr>
          <p:cNvPr id="32770" name="Picture 2" descr="Greece ParadiseΗ Άλωση από Σταυροφόρους | Greece Paradise"/>
          <p:cNvPicPr>
            <a:picLocks noChangeAspect="1" noChangeArrowheads="1"/>
          </p:cNvPicPr>
          <p:nvPr/>
        </p:nvPicPr>
        <p:blipFill>
          <a:blip r:embed="rId2" cstate="print"/>
          <a:srcRect/>
          <a:stretch>
            <a:fillRect/>
          </a:stretch>
        </p:blipFill>
        <p:spPr bwMode="auto">
          <a:xfrm>
            <a:off x="1115616" y="3356992"/>
            <a:ext cx="7146766" cy="276378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ΛΕΗΛΑΣΙΕΣ ΤΩΝ ΘΗΣΑΥΡΩΝ ΤΗΣ ΠΟΛΗΣ</a:t>
            </a:r>
            <a:endParaRPr lang="el-GR" dirty="0"/>
          </a:p>
        </p:txBody>
      </p:sp>
      <p:sp>
        <p:nvSpPr>
          <p:cNvPr id="3" name="2 - Θέση περιεχομένου"/>
          <p:cNvSpPr>
            <a:spLocks noGrp="1"/>
          </p:cNvSpPr>
          <p:nvPr>
            <p:ph idx="1"/>
          </p:nvPr>
        </p:nvSpPr>
        <p:spPr/>
        <p:txBody>
          <a:bodyPr>
            <a:normAutofit/>
          </a:bodyPr>
          <a:lstStyle/>
          <a:p>
            <a:pPr indent="342900" algn="just">
              <a:lnSpc>
                <a:spcPct val="120000"/>
              </a:lnSpc>
              <a:buNone/>
            </a:pPr>
            <a:r>
              <a:rPr lang="el-GR" sz="1800" dirty="0" smtClean="0"/>
              <a:t>Δεν </a:t>
            </a:r>
            <a:r>
              <a:rPr lang="el-GR" sz="1800" dirty="0"/>
              <a:t>αρκέστηκαν όμως στα εγκλήματα σε βάρος των κατοίκων της Κων/</a:t>
            </a:r>
            <a:r>
              <a:rPr lang="el-GR" sz="1800" dirty="0" err="1"/>
              <a:t>πολης</a:t>
            </a:r>
            <a:r>
              <a:rPr lang="el-GR" sz="1800" dirty="0"/>
              <a:t> και των περιουσιών τους οι Λατίνοι. Τα ανάκτορα, τα παλάτια και τα πλούσια σπίτια, λεηλατήθηκαν από τους </a:t>
            </a:r>
            <a:r>
              <a:rPr lang="el-GR" sz="1800" dirty="0" smtClean="0"/>
              <a:t>Φράγκους </a:t>
            </a:r>
            <a:r>
              <a:rPr lang="el-GR" sz="1800" dirty="0"/>
              <a:t>που «με τον πιο ανόσιο τρόπο άρπαζαν ό, τι βρίσκονταν μέσα σ’ αυτά, κοσμήματα χρυσά, μαργαριτάρια, λίθους πολύτιμους αστραφτερούς που ο καιρός δεν «έφθειρε» (Νικήτας Χωνιάτης, «</a:t>
            </a:r>
            <a:r>
              <a:rPr lang="el-GR" sz="1800" dirty="0" err="1"/>
              <a:t>Historia</a:t>
            </a:r>
            <a:r>
              <a:rPr lang="el-GR" sz="1800" dirty="0"/>
              <a:t>») καθώς και «αναρίθμητα άλογα, αμέτρητο χρυσό, ασήμι, μεταξωτούς τάπητες, κοσμήματα και όσα πράγματα θεωρούν οι άνθρωποι ως πολύτιμα πάρθηκαν», αναφέρει ο </a:t>
            </a:r>
            <a:r>
              <a:rPr lang="el-GR" sz="1800" dirty="0" err="1"/>
              <a:t>Βαλδουΐνος</a:t>
            </a:r>
            <a:r>
              <a:rPr lang="el-GR" sz="1800" dirty="0"/>
              <a:t> της Φλάνδρας σε επιστολή του προς τον πάπα Ιννοκέντιο Γ’, έναν από τους βασικούς υπεύθυνος για όσα έγιναν στην Κων/</a:t>
            </a:r>
            <a:r>
              <a:rPr lang="el-GR" sz="1800" dirty="0" err="1"/>
              <a:t>πολη</a:t>
            </a:r>
            <a:r>
              <a:rPr lang="el-GR" sz="1800" dirty="0"/>
              <a:t> το 1204. Το ανάκτορο του </a:t>
            </a:r>
            <a:r>
              <a:rPr lang="el-GR" sz="1800" dirty="0" err="1"/>
              <a:t>Βουκουλέοντα</a:t>
            </a:r>
            <a:r>
              <a:rPr lang="el-GR" sz="1800" dirty="0"/>
              <a:t>, βρισκόταν μέσα στο παλάτι και σ’ αυτό υπήρχαν 500 </a:t>
            </a:r>
            <a:r>
              <a:rPr lang="el-GR" sz="1800" dirty="0" smtClean="0"/>
              <a:t> </a:t>
            </a:r>
            <a:r>
              <a:rPr lang="el-GR" sz="1800" dirty="0"/>
              <a:t>κτίρια συνεχόμενα μεταξύ τους, φτιαγμένα όλα με χρυσό μωσαϊκό.</a:t>
            </a:r>
            <a:r>
              <a:rPr lang="el-GR" sz="1800" dirty="0" smtClean="0"/>
              <a:t/>
            </a:r>
            <a:br>
              <a:rPr lang="el-GR" sz="1800" dirty="0" smtClean="0"/>
            </a:br>
            <a:endParaRPr lang="el-GR" sz="1800" dirty="0"/>
          </a:p>
        </p:txBody>
      </p:sp>
      <p:sp>
        <p:nvSpPr>
          <p:cNvPr id="4" name="3 - Θέση αριθμού διαφάνειας"/>
          <p:cNvSpPr>
            <a:spLocks noGrp="1"/>
          </p:cNvSpPr>
          <p:nvPr>
            <p:ph type="sldNum" sz="quarter" idx="12"/>
          </p:nvPr>
        </p:nvSpPr>
        <p:spPr/>
        <p:txBody>
          <a:bodyPr/>
          <a:lstStyle/>
          <a:p>
            <a:fld id="{45B4ACD9-0B05-4E4F-AF6B-B4B7B913A6DF}" type="slidenum">
              <a:rPr lang="el-GR" smtClean="0"/>
              <a:pPr/>
              <a:t>5</a:t>
            </a:fld>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indent="342900">
              <a:buNone/>
            </a:pPr>
            <a:r>
              <a:rPr lang="el-GR" sz="1900" dirty="0" smtClean="0"/>
              <a:t>Επίσης</a:t>
            </a:r>
            <a:r>
              <a:rPr lang="el-GR" sz="1900" dirty="0" smtClean="0"/>
              <a:t>, υπήρχαν στο ανάκτορο 30 εκκλησίες μεγάλες και μικρές. Σε μία από αυτές, φυλασσόταν ο «θησαυρός του πάθους», που τον αποτελούσαν άγια λείψανα ανεκτίμητης αξίας.</a:t>
            </a:r>
            <a:br>
              <a:rPr lang="el-GR" sz="1900" dirty="0" smtClean="0"/>
            </a:br>
            <a:r>
              <a:rPr lang="el-GR" sz="1900" dirty="0" smtClean="0"/>
              <a:t/>
            </a:r>
            <a:br>
              <a:rPr lang="el-GR" sz="1900" dirty="0" smtClean="0"/>
            </a:br>
            <a:r>
              <a:rPr lang="el-GR" sz="1900" dirty="0" smtClean="0"/>
              <a:t>Ανάμεσά τους δύο κομμάτια από Τίμιο Ξύλο, χοντρά όσο το πόδι ενός άντρα και μήκους σχεδόν ενός μέτρου, η σιδερένια αιχμή της λόγχης που τρύπησε τα πλευρά του Χριστού, καθώς και δύο καρφιά που κάρφωσαν στα χέρια και τα πόδια Του. Σε μία φιάλη, υπήρχε πολύ από το αίμα Του. Ακόμα, υπήρχαν ο χιτώνας που φορούσε ο Ιησούς και τον έβγαλαν όταν τον ανέβασαν στον Γολγοθά καθώς και το ακάνθινο στεφάνι που του φόρεσαν, το φόρεμα της Παναγίας, η κάρα του Ιωάννη του Βαπτιστή και πολλά άλλα λείψανα και κειμήλια τεράστιας αξίας.</a:t>
            </a:r>
            <a:br>
              <a:rPr lang="el-GR" sz="1900" dirty="0" smtClean="0"/>
            </a:br>
            <a:r>
              <a:rPr lang="el-GR" sz="1900" dirty="0" smtClean="0"/>
              <a:t/>
            </a:r>
            <a:br>
              <a:rPr lang="el-GR" sz="1900" dirty="0" smtClean="0"/>
            </a:br>
            <a:endParaRPr lang="el-GR" sz="1900" dirty="0" smtClean="0"/>
          </a:p>
          <a:p>
            <a:pPr>
              <a:buNone/>
            </a:pPr>
            <a:endParaRPr lang="el-GR" sz="1900" dirty="0"/>
          </a:p>
        </p:txBody>
      </p:sp>
      <p:pic>
        <p:nvPicPr>
          <p:cNvPr id="36866" name="Picture 2" descr="Πόσο Τίμιο Ξύλο υπάρχει σήμερα στον κόσμο; | iEllada.gr"/>
          <p:cNvPicPr>
            <a:picLocks noChangeAspect="1" noChangeArrowheads="1"/>
          </p:cNvPicPr>
          <p:nvPr/>
        </p:nvPicPr>
        <p:blipFill>
          <a:blip r:embed="rId2" cstate="print"/>
          <a:srcRect/>
          <a:stretch>
            <a:fillRect/>
          </a:stretch>
        </p:blipFill>
        <p:spPr bwMode="auto">
          <a:xfrm>
            <a:off x="7213202" y="4941168"/>
            <a:ext cx="1307607" cy="1728192"/>
          </a:xfrm>
          <a:prstGeom prst="rect">
            <a:avLst/>
          </a:prstGeom>
          <a:noFill/>
        </p:spPr>
      </p:pic>
      <p:sp>
        <p:nvSpPr>
          <p:cNvPr id="5" name="4 - Θέση αριθμού διαφάνειας"/>
          <p:cNvSpPr>
            <a:spLocks noGrp="1"/>
          </p:cNvSpPr>
          <p:nvPr>
            <p:ph type="sldNum" sz="quarter" idx="12"/>
          </p:nvPr>
        </p:nvSpPr>
        <p:spPr/>
        <p:txBody>
          <a:bodyPr/>
          <a:lstStyle/>
          <a:p>
            <a:fld id="{45B4ACD9-0B05-4E4F-AF6B-B4B7B913A6DF}" type="slidenum">
              <a:rPr lang="el-GR" smtClean="0"/>
              <a:pPr/>
              <a:t>6</a:t>
            </a:fld>
            <a:endParaRPr lang="el-G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ΛΕΗΛΑΣΙΕΣ ΣΕ ΝΑΟΥΣ ΤΗΣ ΠΟΛΗΣ</a:t>
            </a:r>
            <a:endParaRPr lang="el-GR" dirty="0"/>
          </a:p>
        </p:txBody>
      </p:sp>
      <p:sp>
        <p:nvSpPr>
          <p:cNvPr id="3" name="2 - Θέση περιεχομένου"/>
          <p:cNvSpPr>
            <a:spLocks noGrp="1"/>
          </p:cNvSpPr>
          <p:nvPr>
            <p:ph idx="1"/>
          </p:nvPr>
        </p:nvSpPr>
        <p:spPr/>
        <p:txBody>
          <a:bodyPr>
            <a:normAutofit/>
          </a:bodyPr>
          <a:lstStyle/>
          <a:p>
            <a:pPr indent="342900" algn="just">
              <a:buNone/>
            </a:pPr>
            <a:r>
              <a:rPr lang="el-GR" sz="1600" dirty="0" smtClean="0"/>
              <a:t>Εκτός </a:t>
            </a:r>
            <a:r>
              <a:rPr lang="el-GR" sz="1600" dirty="0"/>
              <a:t>από τα παλάτια, οι σταυροφόροι βεβήλωσαν και τους ναούς της Κωνσταντινούπολης. Η </a:t>
            </a:r>
            <a:r>
              <a:rPr lang="el-GR" sz="1600" i="1" dirty="0"/>
              <a:t>Αγιά Σοφία</a:t>
            </a:r>
            <a:r>
              <a:rPr lang="el-GR" sz="1600" dirty="0"/>
              <a:t>, υπήρξε βασικός στόχος τους. Η Αγία Τράπεζα του ναού, ήταν ολόχρυση, διακοσμημένη με πολύτιμα πετράδια, 72 είδη αστραφτερών μαργαριταριών, θρυμματισμένα και λιωμένα όλα μαζί. Οι Λατίνοι, αφού πήραν τους πολύτιμους λίθους και τα μαργαριτάρια, τεμάχισαν την Αγία Τράπεζα και την μοίρασαν μεταξύ τους, ενώ «κομμάτιασαν τον </a:t>
            </a:r>
            <a:r>
              <a:rPr lang="el-GR" sz="1600" dirty="0" err="1"/>
              <a:t>ασημοντυμένο</a:t>
            </a:r>
            <a:r>
              <a:rPr lang="el-GR" sz="1600" dirty="0"/>
              <a:t> άμβωνα και άρπαξαν 12 στήλες και 4 εικονοστάσια και το τέμπλο και 12 σταυρούς που ήταν πάνω στο θυσιαστήριο</a:t>
            </a:r>
            <a:r>
              <a:rPr lang="el-GR" sz="1600" dirty="0" smtClean="0"/>
              <a:t>».</a:t>
            </a:r>
          </a:p>
          <a:p>
            <a:pPr indent="342900" algn="just">
              <a:buNone/>
            </a:pPr>
            <a:r>
              <a:rPr lang="el-GR" sz="1600" dirty="0" smtClean="0"/>
              <a:t/>
            </a:r>
            <a:br>
              <a:rPr lang="el-GR" sz="1600" dirty="0" smtClean="0"/>
            </a:br>
            <a:r>
              <a:rPr lang="el-GR" sz="1600" dirty="0" smtClean="0"/>
              <a:t>        Φυσικά</a:t>
            </a:r>
            <a:r>
              <a:rPr lang="el-GR" sz="1600" dirty="0"/>
              <a:t>, υπήρχαν και πολλά ακόμα ανυπολόγιστης αξίας «λάφυρα» στην Αγία Σοφία, τα οποία οι σταυροφόροι φόρτωσαν σε υποζύγια που έβαλαν στον ναό. Τρομαγμένα τα υποζύγια, γλιστρούσαν στις στιλπνές πλάκες του δαπέδου, το οποίο μαγαρίστηκε από τα αίματα και τις κοπριές των ζώων. </a:t>
            </a:r>
            <a:endParaRPr lang="el-GR" sz="1600" dirty="0" smtClean="0"/>
          </a:p>
        </p:txBody>
      </p:sp>
      <p:pic>
        <p:nvPicPr>
          <p:cNvPr id="13314" name="Picture 2" descr="Ο θρύλος για την Αγία Τράπεζα της Αγίας Σοφίας! | iEllada.gr"/>
          <p:cNvPicPr>
            <a:picLocks noChangeAspect="1" noChangeArrowheads="1"/>
          </p:cNvPicPr>
          <p:nvPr/>
        </p:nvPicPr>
        <p:blipFill>
          <a:blip r:embed="rId2" cstate="print"/>
          <a:srcRect/>
          <a:stretch>
            <a:fillRect/>
          </a:stretch>
        </p:blipFill>
        <p:spPr bwMode="auto">
          <a:xfrm>
            <a:off x="2843808" y="4797152"/>
            <a:ext cx="2454595" cy="1656184"/>
          </a:xfrm>
          <a:prstGeom prst="rect">
            <a:avLst/>
          </a:prstGeom>
          <a:noFill/>
        </p:spPr>
      </p:pic>
      <p:sp>
        <p:nvSpPr>
          <p:cNvPr id="5" name="4 - Θέση αριθμού διαφάνειας"/>
          <p:cNvSpPr>
            <a:spLocks noGrp="1"/>
          </p:cNvSpPr>
          <p:nvPr>
            <p:ph type="sldNum" sz="quarter" idx="12"/>
          </p:nvPr>
        </p:nvSpPr>
        <p:spPr/>
        <p:txBody>
          <a:bodyPr/>
          <a:lstStyle/>
          <a:p>
            <a:fld id="{45B4ACD9-0B05-4E4F-AF6B-B4B7B913A6DF}" type="slidenum">
              <a:rPr lang="el-GR" smtClean="0"/>
              <a:pPr/>
              <a:t>7</a:t>
            </a:fld>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indent="342900">
              <a:lnSpc>
                <a:spcPct val="120000"/>
              </a:lnSpc>
              <a:buNone/>
            </a:pPr>
            <a:r>
              <a:rPr lang="el-GR" sz="1600" dirty="0" smtClean="0"/>
              <a:t>Την ίδια «τύχη», είχαν ο ναός των Αγίων Αποστόλων, όπου υπήρχαν τα λείψανα επτά Αποστόλων και ο μαρμάρινος στύλος στον οποίο δέθηκε ο Ιησούς πριν τον ανεβάσουν στον Σταυρό, η εκκλησία της Παναγίας των Βλαχερνών, ο ναός των Αγίων Αποστόλων, η μονή Θεολόγου και η μονή του </a:t>
            </a:r>
            <a:r>
              <a:rPr lang="el-GR" sz="1600" dirty="0" err="1" smtClean="0"/>
              <a:t>Παντροκράτορος</a:t>
            </a:r>
            <a:r>
              <a:rPr lang="el-GR" sz="1600" dirty="0" smtClean="0"/>
              <a:t> </a:t>
            </a:r>
            <a:r>
              <a:rPr lang="el-GR" sz="1600" dirty="0" err="1" smtClean="0"/>
              <a:t>Χριστού.Το</a:t>
            </a:r>
            <a:r>
              <a:rPr lang="el-GR" sz="1600" dirty="0" smtClean="0"/>
              <a:t> </a:t>
            </a:r>
            <a:r>
              <a:rPr lang="el-GR" sz="1600" dirty="0" smtClean="0"/>
              <a:t>τραγικό είναι ότι ανάμεσα σ’ αυτούς που έκαναν όλα αυτά τα ανοσιουργήματα, ήταν και κληρικοί. Όχι μόνο απλοί ιερωμένοι αλλά και καρδινάλιοι! Κάποιοι μάλιστα ποδοπατούσαν άγιες εικόνες και άλλοι πέταξαν εικόνες , άγια λείψανα και κειμήλια στη θάλασσα!</a:t>
            </a:r>
            <a:br>
              <a:rPr lang="el-GR" sz="1600" dirty="0" smtClean="0"/>
            </a:br>
            <a:endParaRPr lang="el-GR" sz="1600" dirty="0" smtClean="0"/>
          </a:p>
          <a:p>
            <a:endParaRPr lang="el-GR" sz="1600" dirty="0"/>
          </a:p>
        </p:txBody>
      </p:sp>
      <p:sp>
        <p:nvSpPr>
          <p:cNvPr id="35842" name="AutoShape 2" descr="Ο ναός των Αγίων Αποστόλων στη Κωνσταντινούπολη. Το Μαυσωλείο των  Βυζαντινών αυτοκρατόρων – ΧΩΡΑ ΤΟΥ ΑΧΩΡΗΤΟΥ"/>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35844" name="AutoShape 4" descr="Ο ναός των Αγίων Αποστόλων στη Κωνσταντινούπολη. Το Μαυσωλείο των  Βυζαντινών αυτοκρατόρων – ΧΩΡΑ ΤΟΥ ΑΧΩΡΗΤΟΥ"/>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35846" name="AutoShape 6" descr="Ο ναός των Αγίων Αποστόλων στη Κωνσταντινούπολη. Το Μαυσωλείο των  Βυζαντινών αυτοκρατόρων – ΧΩΡΑ ΤΟΥ ΑΧΩΡΗΤΟΥ"/>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35848" name="AutoShape 8" descr="Ο ναός των Αγίων Αποστόλων στη Κωνσταντινούπολη. Το Μαυσωλείο των  Βυζαντινών αυτοκρατόρων – ΧΩΡΑ ΤΟΥ ΑΧΩΡΗΤΟΥ"/>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35850" name="AutoShape 10" descr="Ο ναός των Αγίων Αποστόλων στη Κωνσταντινούπολη. Το Μαυσωλείο των  Βυζαντινών αυτοκρατόρων – ΧΩΡΑ ΤΟΥ ΑΧΩΡΗΤΟΥ"/>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35852" name="Picture 12" descr="ΒΥΖΑΝΤΙΝΩΝ ΙΣΤΟΡΙΚΑ: Ο ναός των Αγίων Αποστόλων"/>
          <p:cNvPicPr>
            <a:picLocks noChangeAspect="1" noChangeArrowheads="1"/>
          </p:cNvPicPr>
          <p:nvPr/>
        </p:nvPicPr>
        <p:blipFill>
          <a:blip r:embed="rId2" cstate="print"/>
          <a:srcRect/>
          <a:stretch>
            <a:fillRect/>
          </a:stretch>
        </p:blipFill>
        <p:spPr bwMode="auto">
          <a:xfrm>
            <a:off x="5220072" y="3884138"/>
            <a:ext cx="2917436" cy="1981923"/>
          </a:xfrm>
          <a:prstGeom prst="rect">
            <a:avLst/>
          </a:prstGeom>
          <a:noFill/>
        </p:spPr>
      </p:pic>
      <p:sp>
        <p:nvSpPr>
          <p:cNvPr id="10" name="9 - Θέση αριθμού διαφάνειας"/>
          <p:cNvSpPr>
            <a:spLocks noGrp="1"/>
          </p:cNvSpPr>
          <p:nvPr>
            <p:ph type="sldNum" sz="quarter" idx="12"/>
          </p:nvPr>
        </p:nvSpPr>
        <p:spPr/>
        <p:txBody>
          <a:bodyPr/>
          <a:lstStyle/>
          <a:p>
            <a:fld id="{45B4ACD9-0B05-4E4F-AF6B-B4B7B913A6DF}" type="slidenum">
              <a:rPr lang="el-GR" smtClean="0"/>
              <a:pPr/>
              <a:t>8</a:t>
            </a:fld>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ΚΑΤΑΣΤΡΟΦΗ ΒΙΒΛΙΟΘΗΚΩΝ </a:t>
            </a:r>
            <a:endParaRPr lang="el-GR" dirty="0"/>
          </a:p>
        </p:txBody>
      </p:sp>
      <p:sp>
        <p:nvSpPr>
          <p:cNvPr id="3" name="2 - Θέση περιεχομένου"/>
          <p:cNvSpPr>
            <a:spLocks noGrp="1"/>
          </p:cNvSpPr>
          <p:nvPr>
            <p:ph idx="1"/>
          </p:nvPr>
        </p:nvSpPr>
        <p:spPr/>
        <p:txBody>
          <a:bodyPr>
            <a:normAutofit fontScale="47500" lnSpcReduction="20000"/>
          </a:bodyPr>
          <a:lstStyle/>
          <a:p>
            <a:pPr algn="just">
              <a:buNone/>
            </a:pPr>
            <a:r>
              <a:rPr lang="el-GR" dirty="0" smtClean="0"/>
              <a:t/>
            </a:r>
            <a:br>
              <a:rPr lang="el-GR" dirty="0" smtClean="0"/>
            </a:br>
            <a:r>
              <a:rPr lang="el-GR" dirty="0" smtClean="0"/>
              <a:t>Οι σταυροφόροι</a:t>
            </a:r>
            <a:r>
              <a:rPr lang="el-GR" dirty="0" smtClean="0"/>
              <a:t>, λαφυραγώγησαν και πυρπόλησαν πολλές βιβλιοθήκες γεμάτες χειρόγραφα και σπάνια βιβλία. Οι αγράμματοι βάρβαροι που δεν γνώριζαν ούτε το αλφάβητο και ήταν ανίκανοι να διαβάσουν ή να έχουν γνώση των επικών ποιημάτων, όπως γράφει ο Νικήτας Χωνιάτης χλεύαζαν τους Έλληνες ως λαό «γραμματικών και σχολαστικών». Έφτασαν μάλιστα στο σημείο, να αφήσουν σπαθιά, λόγχες και ασπίδες και να κρατούν στα χέρια τους βιβλία, μελανοδοχεία και χαρτιά, θέλοντας να ειρωνευθούν τους Έλληνες και να παραστήσουν, κοροϊδευτικά βέβαια, τους λόγιους.</a:t>
            </a:r>
            <a:br>
              <a:rPr lang="el-GR" dirty="0" smtClean="0"/>
            </a:br>
            <a:r>
              <a:rPr lang="el-GR" dirty="0" smtClean="0"/>
              <a:t/>
            </a:r>
            <a:br>
              <a:rPr lang="el-GR" dirty="0" smtClean="0"/>
            </a:br>
            <a:r>
              <a:rPr lang="el-GR" dirty="0" smtClean="0"/>
              <a:t>Όλα σχεδόν τα αγάλματα και τα άλλα έργα τέχνης που κοσμούσαν την Κων/</a:t>
            </a:r>
            <a:r>
              <a:rPr lang="el-GR" dirty="0" err="1" smtClean="0"/>
              <a:t>πολη</a:t>
            </a:r>
            <a:r>
              <a:rPr lang="el-GR" dirty="0" smtClean="0"/>
              <a:t>, καταστράφηκαν και αφανίστηκαν. Οι μόνοι που έδειξαν κάποιο σεβασμό, ήταν οι Βενετοί που γνώριζαν τον ελληνικό πολιτισμό και υπήρξαν θαυμαστές και αντιγραφείς τους. Ο Ερρίκος Δάνδολος, διέσωσε τα τέσσερα πανέμορφα χάλκινα άλογα του Ιπποδρόμου, τα οποία μετέφερε στην πατρίδα του. Μέχρι σήμερα, κοσμούν την εξώθυρα του καθεδρικό ναό του Αγίου Μάρκου.</a:t>
            </a:r>
            <a:br>
              <a:rPr lang="el-GR" dirty="0" smtClean="0"/>
            </a:br>
            <a:r>
              <a:rPr lang="el-GR" dirty="0" smtClean="0"/>
              <a:t/>
            </a:r>
            <a:br>
              <a:rPr lang="el-GR" dirty="0" smtClean="0"/>
            </a:br>
            <a:r>
              <a:rPr lang="el-GR" dirty="0" smtClean="0"/>
              <a:t>Στον ίδιο ναό, αφιέρωσε και κάποια ιερά κειμήλια από την Αγία Σοφία, που διασώθηκαν. ‘</a:t>
            </a:r>
            <a:r>
              <a:rPr lang="el-GR" dirty="0" err="1" smtClean="0"/>
              <a:t>Οσα</a:t>
            </a:r>
            <a:r>
              <a:rPr lang="el-GR" dirty="0" smtClean="0"/>
              <a:t> άλλα κειμήλια δεν έμειναν αλώβητα, μεταφέρθηκαν στη Δύση, ιδιαίτερα στη Γαλλία, όπου όμως, ορισμένοι από αυτούς τους θησαυρούς ,καταστράφηκαν κατά τη Γαλλική Επανάσταση.</a:t>
            </a:r>
            <a:br>
              <a:rPr lang="el-GR" dirty="0" smtClean="0"/>
            </a:br>
            <a:endParaRPr lang="el-GR" dirty="0"/>
          </a:p>
        </p:txBody>
      </p:sp>
      <p:pic>
        <p:nvPicPr>
          <p:cNvPr id="33794" name="Picture 2" descr="1204: Η λεηλασία της Κωνσταντινούπολης - Εγκυκλοπαίδεια Παγκόσμιας Ιστορίας"/>
          <p:cNvPicPr>
            <a:picLocks noChangeAspect="1" noChangeArrowheads="1"/>
          </p:cNvPicPr>
          <p:nvPr/>
        </p:nvPicPr>
        <p:blipFill>
          <a:blip r:embed="rId2" cstate="print"/>
          <a:srcRect/>
          <a:stretch>
            <a:fillRect/>
          </a:stretch>
        </p:blipFill>
        <p:spPr bwMode="auto">
          <a:xfrm>
            <a:off x="6084168" y="4869160"/>
            <a:ext cx="1912269" cy="1885497"/>
          </a:xfrm>
          <a:prstGeom prst="rect">
            <a:avLst/>
          </a:prstGeom>
          <a:noFill/>
        </p:spPr>
      </p:pic>
      <p:sp>
        <p:nvSpPr>
          <p:cNvPr id="5" name="4 - Θέση αριθμού διαφάνειας"/>
          <p:cNvSpPr>
            <a:spLocks noGrp="1"/>
          </p:cNvSpPr>
          <p:nvPr>
            <p:ph type="sldNum" sz="quarter" idx="12"/>
          </p:nvPr>
        </p:nvSpPr>
        <p:spPr/>
        <p:txBody>
          <a:bodyPr/>
          <a:lstStyle/>
          <a:p>
            <a:fld id="{45B4ACD9-0B05-4E4F-AF6B-B4B7B913A6DF}" type="slidenum">
              <a:rPr lang="el-GR" smtClean="0"/>
              <a:pPr/>
              <a:t>9</a:t>
            </a:fld>
            <a:endParaRPr lang="el-G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267</TotalTime>
  <Words>659</Words>
  <Application>Microsoft Office PowerPoint</Application>
  <PresentationFormat>Προβολή στην οθόνη (4:3)</PresentationFormat>
  <Paragraphs>32</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Διαστημικό</vt:lpstr>
      <vt:lpstr>ΒΥΖΑΝΤΙΝΟΙ ΘΗΣΑΥΡΟΙ ΠΟΥ ΕΚΛΑΠΗΣΑΝ ΤΟ 1204 και λεηλασιεσ στην πολη</vt:lpstr>
      <vt:lpstr>Διαφάνεια 2</vt:lpstr>
      <vt:lpstr>ΕΡΓΑ ΤΕΧΝΗΣ ΤΥΛΙΓΜΕΝΑ ΣΤΙΣ ΦΛΟΓΕΣ </vt:lpstr>
      <vt:lpstr>Διαφάνεια 4</vt:lpstr>
      <vt:lpstr>ΛΕΗΛΑΣΙΕΣ ΤΩΝ ΘΗΣΑΥΡΩΝ ΤΗΣ ΠΟΛΗΣ</vt:lpstr>
      <vt:lpstr>Διαφάνεια 6</vt:lpstr>
      <vt:lpstr>ΛΕΗΛΑΣΙΕΣ ΣΕ ΝΑΟΥΣ ΤΗΣ ΠΟΛΗΣ</vt:lpstr>
      <vt:lpstr>Διαφάνεια 8</vt:lpstr>
      <vt:lpstr>ΚΑΤΑΣΤΡΟΦΗ ΒΙΒΛΙΟΘΗΚΩΝ </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skyri</dc:creator>
  <cp:lastModifiedBy>skyri</cp:lastModifiedBy>
  <cp:revision>28</cp:revision>
  <dcterms:created xsi:type="dcterms:W3CDTF">2022-01-13T14:45:08Z</dcterms:created>
  <dcterms:modified xsi:type="dcterms:W3CDTF">2022-01-17T20:15:01Z</dcterms:modified>
</cp:coreProperties>
</file>