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440DEC0F-7800-4D38-AC72-58B1941CD07A}" type="datetimeFigureOut">
              <a:rPr lang="el-GR" smtClean="0"/>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5A5418-E541-4704-9581-2BB3F42B5F3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440DEC0F-7800-4D38-AC72-58B1941CD07A}" type="datetimeFigureOut">
              <a:rPr lang="el-GR" smtClean="0"/>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5A5418-E541-4704-9581-2BB3F42B5F3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40DEC0F-7800-4D38-AC72-58B1941CD07A}" type="datetimeFigureOut">
              <a:rPr lang="el-GR" smtClean="0"/>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5A5418-E541-4704-9581-2BB3F42B5F3F}"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440DEC0F-7800-4D38-AC72-58B1941CD07A}" type="datetimeFigureOut">
              <a:rPr lang="el-GR" smtClean="0"/>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5A5418-E541-4704-9581-2BB3F42B5F3F}" type="slidenum">
              <a:rPr lang="el-GR" smtClean="0"/>
              <a:t>‹#›</a:t>
            </a:fld>
            <a:endParaRPr lang="el-GR"/>
          </a:p>
        </p:txBody>
      </p:sp>
      <p:sp>
        <p:nvSpPr>
          <p:cNvPr id="7" name="Title 6"/>
          <p:cNvSpPr>
            <a:spLocks noGrp="1"/>
          </p:cNvSpPr>
          <p:nvPr>
            <p:ph type="title"/>
          </p:nvPr>
        </p:nvSpPr>
        <p:spPr/>
        <p:txBody>
          <a:bodyPr/>
          <a:lstStyle/>
          <a:p>
            <a:r>
              <a:rPr lang="el-GR"/>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440DEC0F-7800-4D38-AC72-58B1941CD07A}" type="datetimeFigureOut">
              <a:rPr lang="el-GR" smtClean="0"/>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5A5418-E541-4704-9581-2BB3F42B5F3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5" name="Date Placeholder 4"/>
          <p:cNvSpPr>
            <a:spLocks noGrp="1"/>
          </p:cNvSpPr>
          <p:nvPr>
            <p:ph type="dt" sz="half" idx="10"/>
          </p:nvPr>
        </p:nvSpPr>
        <p:spPr/>
        <p:txBody>
          <a:bodyPr/>
          <a:lstStyle/>
          <a:p>
            <a:fld id="{440DEC0F-7800-4D38-AC72-58B1941CD07A}" type="datetimeFigureOut">
              <a:rPr lang="el-GR" smtClean="0"/>
              <a:t>12/1/2022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5A5418-E541-4704-9581-2BB3F42B5F3F}"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440DEC0F-7800-4D38-AC72-58B1941CD07A}" type="datetimeFigureOut">
              <a:rPr lang="el-GR" smtClean="0"/>
              <a:t>12/1/2022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A5A5418-E541-4704-9581-2BB3F42B5F3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440DEC0F-7800-4D38-AC72-58B1941CD07A}" type="datetimeFigureOut">
              <a:rPr lang="el-GR" smtClean="0"/>
              <a:t>12/1/2022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A5A5418-E541-4704-9581-2BB3F42B5F3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40DEC0F-7800-4D38-AC72-58B1941CD07A}" type="datetimeFigureOut">
              <a:rPr lang="el-GR" smtClean="0"/>
              <a:t>12/1/2022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A5A5418-E541-4704-9581-2BB3F42B5F3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40DEC0F-7800-4D38-AC72-58B1941CD07A}" type="datetimeFigureOut">
              <a:rPr lang="el-GR" smtClean="0"/>
              <a:t>12/1/2022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5A5418-E541-4704-9581-2BB3F42B5F3F}"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440DEC0F-7800-4D38-AC72-58B1941CD07A}" type="datetimeFigureOut">
              <a:rPr lang="el-GR" smtClean="0"/>
              <a:t>12/1/2022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5A5418-E541-4704-9581-2BB3F42B5F3F}"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40DEC0F-7800-4D38-AC72-58B1941CD07A}" type="datetimeFigureOut">
              <a:rPr lang="el-GR" smtClean="0"/>
              <a:t>12/1/2022</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A5A5418-E541-4704-9581-2BB3F42B5F3F}"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69490" y="620688"/>
            <a:ext cx="7990656" cy="720080"/>
          </a:xfrm>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a:normAutofit/>
          </a:bodyPr>
          <a:lstStyle/>
          <a:p>
            <a:pPr algn="ctr" fontAlgn="base"/>
            <a:r>
              <a:rPr lang="el-GR" sz="4000" b="1" i="1" dirty="0">
                <a:solidFill>
                  <a:srgbClr val="000000"/>
                </a:solidFill>
                <a:latin typeface="Arial" panose="020B0604020202020204" pitchFamily="34" charset="0"/>
                <a:cs typeface="Arial" panose="020B0604020202020204" pitchFamily="34" charset="0"/>
              </a:rPr>
              <a:t>Οι Πόλεις …του Μεσαίωνα !!</a:t>
            </a:r>
            <a:endParaRPr lang="el-GR" sz="4000" b="1" i="1" dirty="0">
              <a:solidFill>
                <a:srgbClr val="000000"/>
              </a:solidFill>
              <a:effectLst/>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a:xfrm>
            <a:off x="1475656" y="3711113"/>
            <a:ext cx="6400800" cy="1473200"/>
          </a:xfrm>
        </p:spPr>
        <p:txBody>
          <a:bodyPr/>
          <a:lstStyle/>
          <a:p>
            <a:endParaRPr lang="el-GR" dirty="0"/>
          </a:p>
        </p:txBody>
      </p:sp>
      <p:pic>
        <p:nvPicPr>
          <p:cNvPr id="1026" name="Picture 2" descr="C:\Users\isc\Desktop\σαιντ μισε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79261">
            <a:off x="738678" y="1790776"/>
            <a:ext cx="2715086" cy="1810057"/>
          </a:xfrm>
          <a:prstGeom prst="rect">
            <a:avLst/>
          </a:prstGeom>
          <a:noFill/>
          <a:ln w="76200">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1027" name="Picture 3" descr="C:\Users\isc\Desktop\ντουμπροβνικ.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61644">
            <a:off x="5908865" y="2550597"/>
            <a:ext cx="2809371" cy="1756377"/>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C:\Users\isc\Desktop\medieval-towns-san-giminiano-Makalu-από-το-Pixabay-1024x6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34898">
            <a:off x="1171484" y="4566315"/>
            <a:ext cx="2750844" cy="1831564"/>
          </a:xfrm>
          <a:prstGeom prst="rect">
            <a:avLst/>
          </a:prstGeom>
          <a:noFill/>
          <a:ln w="76200">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1031" name="Picture 7" descr="C:\Users\isc\Desktop\medieval-towns-rhodes-Manfred-Richter-από-το-Pixabay-1024x6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11536">
            <a:off x="3035272" y="2171077"/>
            <a:ext cx="2794971" cy="1861495"/>
          </a:xfrm>
          <a:prstGeom prst="rect">
            <a:avLst/>
          </a:prstGeom>
          <a:noFill/>
          <a:ln w="76200">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32" name="Picture 8" descr="C:\Users\isc\Desktop\medieval-towns-carcasone-guillermo-gavilla-από-το-Pixabay-1024x6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62163">
            <a:off x="4271451" y="4454965"/>
            <a:ext cx="2998233" cy="1991705"/>
          </a:xfrm>
          <a:prstGeom prst="rect">
            <a:avLst/>
          </a:prstGeom>
          <a:noFill/>
          <a:ln w="76200">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5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539552" y="332656"/>
            <a:ext cx="8229600" cy="1362480"/>
          </a:xfrm>
          <a:solidFill>
            <a:schemeClr val="tx2"/>
          </a:solidFill>
          <a:ln w="76200">
            <a:solidFill>
              <a:schemeClr val="tx1"/>
            </a:solidFill>
          </a:ln>
          <a:scene3d>
            <a:camera prst="orthographicFront"/>
            <a:lightRig rig="threePt" dir="t"/>
          </a:scene3d>
          <a:sp3d>
            <a:bevelT prst="slope"/>
          </a:sp3d>
        </p:spPr>
        <p:txBody>
          <a:bodyPr>
            <a:normAutofit/>
          </a:bodyPr>
          <a:lstStyle/>
          <a:p>
            <a:r>
              <a:rPr lang="el-GR" sz="2400" b="1" i="1" dirty="0">
                <a:solidFill>
                  <a:schemeClr val="bg1"/>
                </a:solidFill>
                <a:latin typeface="Arial" panose="020B0604020202020204" pitchFamily="34" charset="0"/>
                <a:cs typeface="Arial" panose="020B0604020202020204" pitchFamily="34" charset="0"/>
              </a:rPr>
              <a:t>Σαν </a:t>
            </a:r>
            <a:r>
              <a:rPr lang="el-GR" sz="2400" b="1" i="1" dirty="0" err="1">
                <a:solidFill>
                  <a:schemeClr val="bg1"/>
                </a:solidFill>
                <a:latin typeface="Arial" panose="020B0604020202020204" pitchFamily="34" charset="0"/>
                <a:cs typeface="Arial" panose="020B0604020202020204" pitchFamily="34" charset="0"/>
              </a:rPr>
              <a:t>Τζιμινιάνο</a:t>
            </a:r>
            <a:r>
              <a:rPr lang="el-GR" sz="2400" b="1" i="1" dirty="0">
                <a:solidFill>
                  <a:schemeClr val="bg1"/>
                </a:solidFill>
                <a:latin typeface="Arial" panose="020B0604020202020204" pitchFamily="34" charset="0"/>
                <a:cs typeface="Arial" panose="020B0604020202020204" pitchFamily="34" charset="0"/>
              </a:rPr>
              <a:t>, Ιταλία</a:t>
            </a:r>
            <a:br>
              <a:rPr lang="el-GR" sz="1800" dirty="0">
                <a:solidFill>
                  <a:schemeClr val="bg1"/>
                </a:solidFill>
                <a:latin typeface="Arial" panose="020B0604020202020204" pitchFamily="34" charset="0"/>
                <a:cs typeface="Arial" panose="020B0604020202020204" pitchFamily="34" charset="0"/>
              </a:rPr>
            </a:br>
            <a:r>
              <a:rPr lang="el-GR" sz="1800" dirty="0">
                <a:solidFill>
                  <a:schemeClr val="bg1"/>
                </a:solidFill>
                <a:latin typeface="Arial" panose="020B0604020202020204" pitchFamily="34" charset="0"/>
                <a:cs typeface="Arial" panose="020B0604020202020204" pitchFamily="34" charset="0"/>
              </a:rPr>
              <a:t>Η μικρή μεσαιωνική πόλη είναι ίσως η πιο αναγνωρίσιμη της Τοσκάνης χάρη στους χαρακτηριστικούς πύργους της – σήμερα έχουν απομείνει 14 από τους 72 που υπήρχαν αρχικά </a:t>
            </a:r>
          </a:p>
        </p:txBody>
      </p:sp>
      <p:sp>
        <p:nvSpPr>
          <p:cNvPr id="4" name="Ορθογώνιο 3"/>
          <p:cNvSpPr/>
          <p:nvPr/>
        </p:nvSpPr>
        <p:spPr>
          <a:xfrm>
            <a:off x="1403648" y="2423615"/>
            <a:ext cx="2587829" cy="369332"/>
          </a:xfrm>
          <a:prstGeom prst="rect">
            <a:avLst/>
          </a:prstGeom>
        </p:spPr>
        <p:txBody>
          <a:bodyPr wrap="square">
            <a:spAutoFit/>
          </a:bodyPr>
          <a:lstStyle/>
          <a:p>
            <a:r>
              <a:rPr lang="el-GR" dirty="0"/>
              <a:t>  </a:t>
            </a:r>
            <a:r>
              <a:rPr lang="el-GR" b="1" i="1" dirty="0">
                <a:solidFill>
                  <a:schemeClr val="bg1"/>
                </a:solidFill>
                <a:latin typeface="Arial" panose="020B0604020202020204" pitchFamily="34" charset="0"/>
                <a:cs typeface="Arial" panose="020B0604020202020204" pitchFamily="34" charset="0"/>
              </a:rPr>
              <a:t>Μονεμβασιά ,Ελλάδα</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423616"/>
            <a:ext cx="7416824" cy="3702548"/>
          </a:xfrm>
          <a:prstGeom prst="rect">
            <a:avLst/>
          </a:prstGeom>
          <a:noFill/>
          <a:ln w="76200">
            <a:solidFill>
              <a:srgbClr val="7030A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54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8328"/>
            <a:ext cx="8229600" cy="1578504"/>
          </a:xfrm>
          <a:solidFill>
            <a:srgbClr val="FFFF00"/>
          </a:solidFill>
          <a:ln w="76200">
            <a:solidFill>
              <a:schemeClr val="tx1"/>
            </a:solidFill>
          </a:ln>
          <a:scene3d>
            <a:camera prst="orthographicFront"/>
            <a:lightRig rig="threePt" dir="t"/>
          </a:scene3d>
          <a:sp3d>
            <a:bevelT prst="slope"/>
          </a:sp3d>
        </p:spPr>
        <p:txBody>
          <a:bodyPr>
            <a:normAutofit/>
          </a:bodyPr>
          <a:lstStyle/>
          <a:p>
            <a:r>
              <a:rPr lang="el-GR" sz="2000" dirty="0">
                <a:solidFill>
                  <a:schemeClr val="bg1"/>
                </a:solidFill>
                <a:latin typeface="Arial" panose="020B0604020202020204" pitchFamily="34" charset="0"/>
                <a:cs typeface="Arial" panose="020B0604020202020204" pitchFamily="34" charset="0"/>
              </a:rPr>
              <a:t>…</a:t>
            </a:r>
            <a:r>
              <a:rPr lang="el-GR" sz="3600" b="1" i="1" dirty="0">
                <a:solidFill>
                  <a:schemeClr val="tx1"/>
                </a:solidFill>
                <a:latin typeface="Arial" panose="020B0604020202020204" pitchFamily="34" charset="0"/>
                <a:cs typeface="Arial" panose="020B0604020202020204" pitchFamily="34" charset="0"/>
              </a:rPr>
              <a:t>Μπριζ, Βέλγιο</a:t>
            </a:r>
            <a:br>
              <a:rPr lang="el-GR" sz="2000" dirty="0">
                <a:solidFill>
                  <a:schemeClr val="bg1"/>
                </a:solidFill>
                <a:latin typeface="Arial" panose="020B0604020202020204" pitchFamily="34" charset="0"/>
                <a:cs typeface="Arial" panose="020B0604020202020204" pitchFamily="34" charset="0"/>
              </a:rPr>
            </a:br>
            <a:r>
              <a:rPr lang="el-GR" sz="2000" dirty="0">
                <a:solidFill>
                  <a:schemeClr val="tx1"/>
                </a:solidFill>
                <a:latin typeface="Arial" panose="020B0604020202020204" pitchFamily="34" charset="0"/>
                <a:cs typeface="Arial" panose="020B0604020202020204" pitchFamily="34" charset="0"/>
              </a:rPr>
              <a:t>τα κανάλια και οι λίμνες με τους κατάλευκους κύκνους, τα μεσαιωνικά καλντερίμια, και οι πύργοι  μοιάζουν να κατοικούνται ακόμα από πριγκίπισσες και ιππότες… </a:t>
            </a:r>
          </a:p>
        </p:txBody>
      </p:sp>
      <p:sp>
        <p:nvSpPr>
          <p:cNvPr id="4" name="Ορθογώνιο 3"/>
          <p:cNvSpPr/>
          <p:nvPr/>
        </p:nvSpPr>
        <p:spPr>
          <a:xfrm>
            <a:off x="1691680" y="2863518"/>
            <a:ext cx="2196242" cy="369332"/>
          </a:xfrm>
          <a:prstGeom prst="rect">
            <a:avLst/>
          </a:prstGeom>
        </p:spPr>
        <p:txBody>
          <a:bodyPr wrap="none">
            <a:spAutoFit/>
          </a:bodyPr>
          <a:lstStyle/>
          <a:p>
            <a:r>
              <a:rPr lang="el-GR" b="1" i="1" dirty="0">
                <a:solidFill>
                  <a:schemeClr val="bg1"/>
                </a:solidFill>
                <a:latin typeface="Arial" panose="020B0604020202020204" pitchFamily="34" charset="0"/>
                <a:cs typeface="Arial" panose="020B0604020202020204" pitchFamily="34" charset="0"/>
              </a:rPr>
              <a:t>Καρκασόν, Γαλλία</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996" y="2492896"/>
            <a:ext cx="7493420" cy="3633267"/>
          </a:xfrm>
          <a:prstGeom prst="rect">
            <a:avLst/>
          </a:prstGeom>
          <a:noFill/>
          <a:ln w="76200">
            <a:solidFill>
              <a:srgbClr val="7030A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03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0" y="2129802"/>
            <a:ext cx="7128791" cy="4038555"/>
          </a:xfrm>
          <a:prstGeom prst="rect">
            <a:avLst/>
          </a:prstGeom>
          <a:solidFill>
            <a:schemeClr val="accent6"/>
          </a:solidFill>
          <a:ln w="76200">
            <a:solidFill>
              <a:srgbClr val="FF0000"/>
            </a:solidFill>
          </a:ln>
          <a:effectLst/>
          <a:scene3d>
            <a:camera prst="orthographicFront"/>
            <a:lightRig rig="threePt" dir="t"/>
          </a:scene3d>
          <a:sp3d>
            <a:bevelT prst="slope"/>
          </a:sp3d>
        </p:spPr>
      </p:pic>
      <p:sp>
        <p:nvSpPr>
          <p:cNvPr id="3" name="Τίτλος 2"/>
          <p:cNvSpPr>
            <a:spLocks noGrp="1"/>
          </p:cNvSpPr>
          <p:nvPr>
            <p:ph type="title"/>
          </p:nvPr>
        </p:nvSpPr>
        <p:spPr>
          <a:solidFill>
            <a:schemeClr val="tx2"/>
          </a:solidFill>
          <a:ln w="76200">
            <a:solidFill>
              <a:schemeClr val="tx1"/>
            </a:solidFill>
          </a:ln>
          <a:scene3d>
            <a:camera prst="orthographicFront"/>
            <a:lightRig rig="threePt" dir="t"/>
          </a:scene3d>
          <a:sp3d>
            <a:bevelT prst="slope"/>
          </a:sp3d>
        </p:spPr>
        <p:txBody>
          <a:bodyPr>
            <a:noAutofit/>
          </a:bodyPr>
          <a:lstStyle/>
          <a:p>
            <a:r>
              <a:rPr lang="el-GR" sz="3600" b="1" i="1" dirty="0" err="1">
                <a:solidFill>
                  <a:schemeClr val="bg1"/>
                </a:solidFill>
                <a:latin typeface="Arial" panose="020B0604020202020204" pitchFamily="34" charset="0"/>
                <a:cs typeface="Arial" panose="020B0604020202020204" pitchFamily="34" charset="0"/>
              </a:rPr>
              <a:t>Βολτέρρα</a:t>
            </a:r>
            <a:r>
              <a:rPr lang="el-GR" sz="3600" b="1" i="1" dirty="0">
                <a:solidFill>
                  <a:schemeClr val="bg1"/>
                </a:solidFill>
                <a:latin typeface="Arial" panose="020B0604020202020204" pitchFamily="34" charset="0"/>
                <a:cs typeface="Arial" panose="020B0604020202020204" pitchFamily="34" charset="0"/>
              </a:rPr>
              <a:t>, Ιταλία</a:t>
            </a:r>
            <a:br>
              <a:rPr lang="el-GR" sz="2000" dirty="0">
                <a:solidFill>
                  <a:schemeClr val="bg1"/>
                </a:solidFill>
                <a:latin typeface="Arial" panose="020B0604020202020204" pitchFamily="34" charset="0"/>
                <a:cs typeface="Arial" panose="020B0604020202020204" pitchFamily="34" charset="0"/>
              </a:rPr>
            </a:br>
            <a:r>
              <a:rPr lang="el-GR" sz="2000" dirty="0">
                <a:solidFill>
                  <a:schemeClr val="bg1"/>
                </a:solidFill>
                <a:latin typeface="Arial" panose="020B0604020202020204" pitchFamily="34" charset="0"/>
                <a:cs typeface="Arial" panose="020B0604020202020204" pitchFamily="34" charset="0"/>
              </a:rPr>
              <a:t>Η πανέμορφη μικρή πόλη της Τοσκάνης κατοικείται αδιάσπαστα από τον 8ο αιώνα </a:t>
            </a:r>
            <a:r>
              <a:rPr lang="el-GR" sz="2000" dirty="0" err="1">
                <a:solidFill>
                  <a:schemeClr val="bg1"/>
                </a:solidFill>
                <a:latin typeface="Arial" panose="020B0604020202020204" pitchFamily="34" charset="0"/>
                <a:cs typeface="Arial" panose="020B0604020202020204" pitchFamily="34" charset="0"/>
              </a:rPr>
              <a:t>π.Χ.</a:t>
            </a:r>
            <a:r>
              <a:rPr lang="el-GR"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8550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11560" y="836712"/>
            <a:ext cx="8229600" cy="1152128"/>
          </a:xfrm>
          <a:ln/>
        </p:spPr>
        <p:style>
          <a:lnRef idx="3">
            <a:schemeClr val="lt1"/>
          </a:lnRef>
          <a:fillRef idx="1">
            <a:schemeClr val="accent3"/>
          </a:fillRef>
          <a:effectRef idx="1">
            <a:schemeClr val="accent3"/>
          </a:effectRef>
          <a:fontRef idx="minor">
            <a:schemeClr val="lt1"/>
          </a:fontRef>
        </p:style>
        <p:txBody>
          <a:bodyPr>
            <a:noAutofit/>
          </a:bodyPr>
          <a:lstStyle/>
          <a:p>
            <a:r>
              <a:rPr lang="el-GR" sz="4000" b="1" i="1" dirty="0">
                <a:solidFill>
                  <a:schemeClr val="tx1"/>
                </a:solidFill>
                <a:latin typeface="Arial" panose="020B0604020202020204" pitchFamily="34" charset="0"/>
                <a:cs typeface="Arial" panose="020B0604020202020204" pitchFamily="34" charset="0"/>
              </a:rPr>
              <a:t>Επίλογος</a:t>
            </a:r>
          </a:p>
        </p:txBody>
      </p:sp>
      <p:sp>
        <p:nvSpPr>
          <p:cNvPr id="4" name="Στρογγυλεμένο ορθογώνιο 3"/>
          <p:cNvSpPr/>
          <p:nvPr/>
        </p:nvSpPr>
        <p:spPr>
          <a:xfrm>
            <a:off x="4584260" y="5517232"/>
            <a:ext cx="4144799"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000" b="1" i="1" dirty="0">
                <a:latin typeface="Arial" panose="020B0604020202020204" pitchFamily="34" charset="0"/>
                <a:cs typeface="Arial" panose="020B0604020202020204" pitchFamily="34" charset="0"/>
              </a:rPr>
              <a:t>Γιώργος </a:t>
            </a:r>
            <a:r>
              <a:rPr lang="el-GR" sz="2000" b="1" i="1" dirty="0" err="1">
                <a:latin typeface="Arial" panose="020B0604020202020204" pitchFamily="34" charset="0"/>
                <a:cs typeface="Arial" panose="020B0604020202020204" pitchFamily="34" charset="0"/>
              </a:rPr>
              <a:t>Χατζηαλεξανδρής</a:t>
            </a:r>
            <a:endParaRPr lang="el-GR" sz="2000" b="1" i="1" dirty="0">
              <a:latin typeface="Arial" panose="020B0604020202020204" pitchFamily="34" charset="0"/>
              <a:cs typeface="Arial" panose="020B0604020202020204" pitchFamily="34" charset="0"/>
            </a:endParaRPr>
          </a:p>
          <a:p>
            <a:pPr algn="ctr"/>
            <a:r>
              <a:rPr lang="el-GR" sz="2000" b="1" i="1" dirty="0" err="1">
                <a:latin typeface="Arial" panose="020B0604020202020204" pitchFamily="34" charset="0"/>
                <a:cs typeface="Arial" panose="020B0604020202020204" pitchFamily="34" charset="0"/>
              </a:rPr>
              <a:t>Β΄Λυκείου</a:t>
            </a:r>
            <a:endParaRPr lang="el-GR" sz="2000" b="1" i="1" dirty="0">
              <a:latin typeface="Arial" panose="020B0604020202020204" pitchFamily="34" charset="0"/>
              <a:cs typeface="Arial" panose="020B0604020202020204" pitchFamily="34" charset="0"/>
            </a:endParaRPr>
          </a:p>
        </p:txBody>
      </p:sp>
      <p:sp>
        <p:nvSpPr>
          <p:cNvPr id="2" name="Θέση περιεχομένου 1"/>
          <p:cNvSpPr>
            <a:spLocks noGrp="1"/>
          </p:cNvSpPr>
          <p:nvPr>
            <p:ph idx="1"/>
          </p:nvPr>
        </p:nvSpPr>
        <p:spPr>
          <a:xfrm>
            <a:off x="611560" y="2132856"/>
            <a:ext cx="7920879" cy="3240360"/>
          </a:xfrm>
          <a:ln/>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l-GR" sz="2000" dirty="0">
                <a:latin typeface="Arial" panose="020B0604020202020204" pitchFamily="34" charset="0"/>
                <a:cs typeface="Arial" panose="020B0604020202020204" pitchFamily="34" charset="0"/>
              </a:rPr>
              <a:t>	Οι μεσαιωνικές πόλεις στην Ευρώπη είναι γοητευτικές, μοναδικές και προπάντων πανέμορφες.</a:t>
            </a:r>
          </a:p>
          <a:p>
            <a:pPr marL="0" indent="0">
              <a:buNone/>
            </a:pPr>
            <a:r>
              <a:rPr lang="el-GR" sz="2000" dirty="0">
                <a:latin typeface="Arial" panose="020B0604020202020204" pitchFamily="34" charset="0"/>
                <a:cs typeface="Arial" panose="020B0604020202020204" pitchFamily="34" charset="0"/>
              </a:rPr>
              <a:t>Η καθεμιά τους, έχει και τον δικό της θρύλο!</a:t>
            </a: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Μέσα στα τείχη τους γράφτηκαν ιστορίες έρωτα και πάθους, δόθηκαν μάχες και χύθηκε πολύ αίμα. </a:t>
            </a:r>
          </a:p>
          <a:p>
            <a:pPr marL="0" indent="0">
              <a:buNone/>
            </a:pPr>
            <a:r>
              <a:rPr lang="el-GR" sz="2000" dirty="0">
                <a:latin typeface="Arial" panose="020B0604020202020204" pitchFamily="34" charset="0"/>
                <a:cs typeface="Arial" panose="020B0604020202020204" pitchFamily="34" charset="0"/>
              </a:rPr>
              <a:t>	Στα κάστρα τους συναντήθηκαν βασιλιάδες και βασίλισσες και ερωτεύτηκαν πρίγκιπες και πριγκίπισσες, αλλά τα παραμύθια τελείωσαν και οι πόλεις ερήμωσαν… και οι μνήμες έμειναν στις πέτρες για να θυμίζουν το πέρασμα από εδώ σημαντικών ανθρώπων.</a:t>
            </a:r>
            <a:br>
              <a:rPr lang="el-GR" sz="2000" dirty="0">
                <a:latin typeface="Arial" panose="020B0604020202020204" pitchFamily="34" charset="0"/>
                <a:cs typeface="Arial" panose="020B0604020202020204" pitchFamily="34" charset="0"/>
              </a:rPr>
            </a:br>
            <a:br>
              <a:rPr lang="el-GR" sz="2000" dirty="0">
                <a:latin typeface="Arial" panose="020B0604020202020204" pitchFamily="34" charset="0"/>
                <a:cs typeface="Arial" panose="020B0604020202020204" pitchFamily="34" charset="0"/>
              </a:rPr>
            </a:b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05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solidFill>
            <a:schemeClr val="tx2">
              <a:lumMod val="40000"/>
              <a:lumOff val="60000"/>
            </a:schemeClr>
          </a:solidFill>
          <a:ln w="76200"/>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a:noAutofit/>
          </a:bodyPr>
          <a:lstStyle/>
          <a:p>
            <a:pPr algn="ctr"/>
            <a:r>
              <a:rPr lang="el-GR" sz="2800" dirty="0">
                <a:latin typeface="Arial" panose="020B0604020202020204" pitchFamily="34" charset="0"/>
                <a:cs typeface="Arial" panose="020B0604020202020204" pitchFamily="34" charset="0"/>
              </a:rPr>
              <a:t>Μεσαίωνας 11</a:t>
            </a:r>
            <a:r>
              <a:rPr lang="el-GR" sz="2800" baseline="30000" dirty="0">
                <a:latin typeface="Arial" panose="020B0604020202020204" pitchFamily="34" charset="0"/>
                <a:cs typeface="Arial" panose="020B0604020202020204" pitchFamily="34" charset="0"/>
              </a:rPr>
              <a:t>ος</a:t>
            </a:r>
            <a:r>
              <a:rPr lang="el-GR" sz="2800" dirty="0">
                <a:latin typeface="Arial" panose="020B0604020202020204" pitchFamily="34" charset="0"/>
                <a:cs typeface="Arial" panose="020B0604020202020204" pitchFamily="34" charset="0"/>
              </a:rPr>
              <a:t>-12</a:t>
            </a:r>
            <a:r>
              <a:rPr lang="el-GR" sz="2800" baseline="30000" dirty="0">
                <a:latin typeface="Arial" panose="020B0604020202020204" pitchFamily="34" charset="0"/>
                <a:cs typeface="Arial" panose="020B0604020202020204" pitchFamily="34" charset="0"/>
              </a:rPr>
              <a:t>Ος</a:t>
            </a:r>
            <a:r>
              <a:rPr lang="el-GR" sz="2800" dirty="0">
                <a:latin typeface="Arial" panose="020B0604020202020204" pitchFamily="34" charset="0"/>
                <a:cs typeface="Arial" panose="020B0604020202020204" pitchFamily="34" charset="0"/>
              </a:rPr>
              <a:t> αιώνας </a:t>
            </a:r>
            <a:br>
              <a:rPr lang="el-GR" sz="2800" dirty="0">
                <a:latin typeface="Arial" panose="020B0604020202020204" pitchFamily="34" charset="0"/>
                <a:cs typeface="Arial" panose="020B0604020202020204" pitchFamily="34" charset="0"/>
              </a:rPr>
            </a:br>
            <a:r>
              <a:rPr lang="el-GR" sz="2800" dirty="0">
                <a:latin typeface="Arial" panose="020B0604020202020204" pitchFamily="34" charset="0"/>
                <a:cs typeface="Arial" panose="020B0604020202020204" pitchFamily="34" charset="0"/>
              </a:rPr>
              <a:t>Οι ομορφότερες πόλεις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69620"/>
            <a:ext cx="2890677" cy="1928495"/>
          </a:xfrm>
          <a:prstGeom prst="rect">
            <a:avLst/>
          </a:prstGeom>
          <a:noFill/>
          <a:ln w="76200">
            <a:solidFill>
              <a:srgbClr val="FF000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68" y="1772816"/>
            <a:ext cx="2795320" cy="1933575"/>
          </a:xfrm>
          <a:prstGeom prst="rect">
            <a:avLst/>
          </a:prstGeom>
          <a:noFill/>
          <a:ln w="76200">
            <a:solidFill>
              <a:srgbClr val="0070C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585" y="3861048"/>
            <a:ext cx="6477000" cy="2230129"/>
          </a:xfrm>
          <a:prstGeom prst="rect">
            <a:avLst/>
          </a:prstGeom>
          <a:noFill/>
          <a:ln w="76200">
            <a:solidFill>
              <a:srgbClr val="00B05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περιεχομένου 3"/>
          <p:cNvSpPr>
            <a:spLocks noGrp="1"/>
          </p:cNvSpPr>
          <p:nvPr>
            <p:ph idx="1"/>
          </p:nvPr>
        </p:nvSpPr>
        <p:spPr/>
        <p:txBody>
          <a:bodyPr/>
          <a:lstStyle/>
          <a:p>
            <a:endParaRPr lang="el-GR" dirty="0"/>
          </a:p>
        </p:txBody>
      </p:sp>
    </p:spTree>
    <p:extLst>
      <p:ext uri="{BB962C8B-B14F-4D97-AF65-F5344CB8AC3E}">
        <p14:creationId xmlns:p14="http://schemas.microsoft.com/office/powerpoint/2010/main" val="409750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91680" y="2875002"/>
            <a:ext cx="2784737" cy="369332"/>
          </a:xfrm>
          <a:prstGeom prst="rect">
            <a:avLst/>
          </a:prstGeom>
        </p:spPr>
        <p:txBody>
          <a:bodyPr wrap="none">
            <a:spAutoFit/>
          </a:bodyPr>
          <a:lstStyle/>
          <a:p>
            <a:r>
              <a:rPr lang="el-GR" b="1" i="1" dirty="0">
                <a:solidFill>
                  <a:schemeClr val="bg1"/>
                </a:solidFill>
                <a:latin typeface="Arial" panose="020B0604020202020204" pitchFamily="34" charset="0"/>
                <a:cs typeface="Arial" panose="020B0604020202020204" pitchFamily="34" charset="0"/>
              </a:rPr>
              <a:t>Μον-Σαιν-Μισέλ, Γαλλί</a:t>
            </a:r>
            <a:r>
              <a:rPr lang="el-GR" b="1" i="1" dirty="0">
                <a:solidFill>
                  <a:schemeClr val="bg1"/>
                </a:solidFill>
              </a:rPr>
              <a:t>α</a:t>
            </a:r>
          </a:p>
        </p:txBody>
      </p:sp>
      <p:sp>
        <p:nvSpPr>
          <p:cNvPr id="6" name="Θέση περιεχομένου 5"/>
          <p:cNvSpPr>
            <a:spLocks noGrp="1"/>
          </p:cNvSpPr>
          <p:nvPr>
            <p:ph idx="1"/>
          </p:nvPr>
        </p:nvSpPr>
        <p:spPr>
          <a:ln w="76200">
            <a:solidFill>
              <a:srgbClr val="00B050"/>
            </a:solidFill>
          </a:ln>
          <a:scene3d>
            <a:camera prst="orthographicFront"/>
            <a:lightRig rig="threePt" dir="t"/>
          </a:scene3d>
          <a:sp3d>
            <a:bevelT prst="slope"/>
          </a:sp3d>
        </p:spPr>
        <p:txBody>
          <a:bodyPr/>
          <a:lstStyle/>
          <a:p>
            <a:endParaRPr lang="el-GR" dirty="0"/>
          </a:p>
        </p:txBody>
      </p:sp>
      <p:sp>
        <p:nvSpPr>
          <p:cNvPr id="2" name="Τίτλος 1"/>
          <p:cNvSpPr>
            <a:spLocks noGrp="1"/>
          </p:cNvSpPr>
          <p:nvPr>
            <p:ph type="title"/>
          </p:nvPr>
        </p:nvSpPr>
        <p:spPr>
          <a:solidFill>
            <a:schemeClr val="accent1">
              <a:lumMod val="60000"/>
              <a:lumOff val="40000"/>
            </a:schemeClr>
          </a:solidFill>
        </p:spPr>
        <p:txBody>
          <a:bodyPr>
            <a:normAutofit fontScale="90000"/>
          </a:bodyPr>
          <a:lstStyle/>
          <a:p>
            <a:pPr algn="ctr"/>
            <a:r>
              <a:rPr lang="el-GR" dirty="0"/>
              <a:t> </a:t>
            </a:r>
            <a:r>
              <a:rPr lang="el-GR" b="1" i="1" dirty="0">
                <a:solidFill>
                  <a:schemeClr val="tx1"/>
                </a:solidFill>
              </a:rPr>
              <a:t>Πράγα, Τσεχία</a:t>
            </a:r>
            <a:br>
              <a:rPr lang="el-GR" b="1" i="1" dirty="0">
                <a:solidFill>
                  <a:schemeClr val="tx1"/>
                </a:solidFill>
              </a:rPr>
            </a:br>
            <a:r>
              <a:rPr lang="el-GR" sz="2200" b="1" i="1" dirty="0">
                <a:solidFill>
                  <a:schemeClr val="tx1"/>
                </a:solidFill>
                <a:latin typeface="Arial" panose="020B0604020202020204" pitchFamily="34" charset="0"/>
                <a:cs typeface="Arial" panose="020B0604020202020204" pitchFamily="34" charset="0"/>
              </a:rPr>
              <a:t>Η Πόλη των Χιλίων Οβελίσκων», όπως είναι γνωστή, είναι διάχυτη η μυστηριώδης ατμόσφαιρα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08920"/>
            <a:ext cx="7128792" cy="335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55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27059" y="2780928"/>
            <a:ext cx="2167901" cy="369332"/>
          </a:xfrm>
          <a:prstGeom prst="rect">
            <a:avLst/>
          </a:prstGeom>
        </p:spPr>
        <p:txBody>
          <a:bodyPr wrap="none">
            <a:spAutoFit/>
          </a:bodyPr>
          <a:lstStyle/>
          <a:p>
            <a:r>
              <a:rPr lang="el-GR" b="1" i="1" dirty="0">
                <a:solidFill>
                  <a:schemeClr val="bg1"/>
                </a:solidFill>
                <a:latin typeface="Arial" panose="020B0604020202020204" pitchFamily="34" charset="0"/>
                <a:cs typeface="Arial" panose="020B0604020202020204" pitchFamily="34" charset="0"/>
              </a:rPr>
              <a:t>Σεγκόβια, Ισπανία</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788" y="1988840"/>
            <a:ext cx="7732714" cy="3816424"/>
          </a:xfrm>
          <a:prstGeom prst="rect">
            <a:avLst/>
          </a:prstGeom>
          <a:noFill/>
          <a:ln w="76200">
            <a:solidFill>
              <a:schemeClr val="accent1">
                <a:lumMod val="60000"/>
                <a:lumOff val="40000"/>
              </a:schemeClr>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a:xfrm>
            <a:off x="457200" y="274638"/>
            <a:ext cx="7467600" cy="142617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de-DE" sz="3600" b="1" dirty="0"/>
              <a:t>Rothenburg ob der Tauber, </a:t>
            </a:r>
            <a:r>
              <a:rPr lang="de-DE" sz="3600" b="1" dirty="0" err="1"/>
              <a:t>Γερμ</a:t>
            </a:r>
            <a:r>
              <a:rPr lang="de-DE" sz="3600" b="1" dirty="0"/>
              <a:t>ανία</a:t>
            </a:r>
            <a:br>
              <a:rPr lang="el-GR" sz="3600" dirty="0"/>
            </a:br>
            <a:r>
              <a:rPr lang="el-GR" sz="2200" dirty="0">
                <a:latin typeface="Arial" panose="020B0604020202020204" pitchFamily="34" charset="0"/>
                <a:cs typeface="Arial" panose="020B0604020202020204" pitchFamily="34" charset="0"/>
              </a:rPr>
              <a:t>Ο </a:t>
            </a:r>
            <a:r>
              <a:rPr lang="el-GR" sz="2200" dirty="0" err="1">
                <a:latin typeface="Arial" panose="020B0604020202020204" pitchFamily="34" charset="0"/>
                <a:cs typeface="Arial" panose="020B0604020202020204" pitchFamily="34" charset="0"/>
              </a:rPr>
              <a:t>Γουόλτ</a:t>
            </a:r>
            <a:r>
              <a:rPr lang="el-GR" sz="2200" dirty="0">
                <a:latin typeface="Arial" panose="020B0604020202020204" pitchFamily="34" charset="0"/>
                <a:cs typeface="Arial" panose="020B0604020202020204" pitchFamily="34" charset="0"/>
              </a:rPr>
              <a:t> Ντίσνεϊ μαγεύτηκε τόσο από το σκηνικό της πόλης που την χρησιμοποίησε ως έμπνευση για το χωριό στην ταινία “Πινόκιο”. </a:t>
            </a:r>
          </a:p>
        </p:txBody>
      </p:sp>
    </p:spTree>
    <p:extLst>
      <p:ext uri="{BB962C8B-B14F-4D97-AF65-F5344CB8AC3E}">
        <p14:creationId xmlns:p14="http://schemas.microsoft.com/office/powerpoint/2010/main" val="412173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2348880"/>
            <a:ext cx="6768752" cy="3451225"/>
          </a:xfrm>
          <a:prstGeom prst="rect">
            <a:avLst/>
          </a:prstGeom>
          <a:noFill/>
          <a:ln w="76200">
            <a:solidFill>
              <a:srgbClr val="92D05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a:xfrm>
            <a:off x="457200" y="338328"/>
            <a:ext cx="8229600" cy="1218464"/>
          </a:xfrm>
          <a:solidFill>
            <a:schemeClr val="bg2">
              <a:lumMod val="9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pPr algn="ctr"/>
            <a:r>
              <a:rPr lang="el-GR" sz="3200" b="1" i="1" dirty="0">
                <a:solidFill>
                  <a:schemeClr val="tx1"/>
                </a:solidFill>
                <a:latin typeface="Arial" panose="020B0604020202020204" pitchFamily="34" charset="0"/>
                <a:cs typeface="Arial" panose="020B0604020202020204" pitchFamily="34" charset="0"/>
              </a:rPr>
              <a:t>Εδιμβούργο, Σκωτία</a:t>
            </a:r>
            <a:br>
              <a:rPr lang="el-GR" sz="2000" dirty="0">
                <a:solidFill>
                  <a:schemeClr val="tx1"/>
                </a:solidFill>
                <a:latin typeface="Arial" panose="020B0604020202020204" pitchFamily="34" charset="0"/>
                <a:cs typeface="Arial" panose="020B0604020202020204" pitchFamily="34" charset="0"/>
              </a:rPr>
            </a:br>
            <a:r>
              <a:rPr lang="el-GR" sz="2000" dirty="0">
                <a:solidFill>
                  <a:schemeClr val="tx1"/>
                </a:solidFill>
                <a:latin typeface="Arial" panose="020B0604020202020204" pitchFamily="34" charset="0"/>
                <a:cs typeface="Arial" panose="020B0604020202020204" pitchFamily="34" charset="0"/>
              </a:rPr>
              <a:t>Η “Αθήνα του Βορρά” όπως είναι γνωστό το Εδιμβούργο είναι πρωτεύουσα της Σκωτίας</a:t>
            </a:r>
          </a:p>
        </p:txBody>
      </p:sp>
    </p:spTree>
    <p:extLst>
      <p:ext uri="{BB962C8B-B14F-4D97-AF65-F5344CB8AC3E}">
        <p14:creationId xmlns:p14="http://schemas.microsoft.com/office/powerpoint/2010/main" val="165410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332656"/>
            <a:ext cx="8229600" cy="1252728"/>
          </a:xfrm>
          <a:solidFill>
            <a:schemeClr val="accent6">
              <a:lumMod val="40000"/>
              <a:lumOff val="60000"/>
            </a:schemeClr>
          </a:solidFill>
          <a:ln w="76200">
            <a:solidFill>
              <a:schemeClr val="tx1"/>
            </a:solidFill>
          </a:ln>
          <a:scene3d>
            <a:camera prst="orthographicFront"/>
            <a:lightRig rig="threePt" dir="t"/>
          </a:scene3d>
          <a:sp3d>
            <a:bevelT prst="slope"/>
          </a:sp3d>
        </p:spPr>
        <p:txBody>
          <a:bodyPr>
            <a:normAutofit/>
          </a:bodyPr>
          <a:lstStyle/>
          <a:p>
            <a:r>
              <a:rPr lang="en-US" sz="3200" dirty="0" err="1">
                <a:solidFill>
                  <a:schemeClr val="tx1"/>
                </a:solidFill>
                <a:latin typeface="Arial" panose="020B0604020202020204" pitchFamily="34" charset="0"/>
                <a:cs typeface="Arial" panose="020B0604020202020204" pitchFamily="34" charset="0"/>
              </a:rPr>
              <a:t>Palmanova</a:t>
            </a:r>
            <a:r>
              <a:rPr lang="en-US" sz="3200" dirty="0">
                <a:solidFill>
                  <a:schemeClr val="tx1"/>
                </a:solidFill>
                <a:latin typeface="Arial" panose="020B0604020202020204" pitchFamily="34" charset="0"/>
                <a:cs typeface="Arial" panose="020B0604020202020204" pitchFamily="34" charset="0"/>
              </a:rPr>
              <a:t>, </a:t>
            </a:r>
            <a:r>
              <a:rPr lang="el-GR" sz="3200" dirty="0">
                <a:solidFill>
                  <a:schemeClr val="tx1"/>
                </a:solidFill>
                <a:latin typeface="Arial" panose="020B0604020202020204" pitchFamily="34" charset="0"/>
                <a:cs typeface="Arial" panose="020B0604020202020204" pitchFamily="34" charset="0"/>
              </a:rPr>
              <a:t>Ιταλία</a:t>
            </a:r>
            <a:br>
              <a:rPr lang="el-GR" sz="3200" dirty="0">
                <a:solidFill>
                  <a:schemeClr val="tx1"/>
                </a:solidFill>
                <a:latin typeface="Arial" panose="020B0604020202020204" pitchFamily="34" charset="0"/>
                <a:cs typeface="Arial" panose="020B0604020202020204" pitchFamily="34" charset="0"/>
              </a:rPr>
            </a:br>
            <a:r>
              <a:rPr lang="el-GR" sz="2000" dirty="0">
                <a:solidFill>
                  <a:schemeClr val="tx1"/>
                </a:solidFill>
                <a:latin typeface="Arial" panose="020B0604020202020204" pitchFamily="34" charset="0"/>
                <a:cs typeface="Arial" panose="020B0604020202020204" pitchFamily="34" charset="0"/>
              </a:rPr>
              <a:t>Ιδρύθηκε το 1593 σαν οχυρό της </a:t>
            </a:r>
            <a:r>
              <a:rPr lang="el-GR" sz="2000" dirty="0" err="1">
                <a:solidFill>
                  <a:schemeClr val="tx1"/>
                </a:solidFill>
                <a:latin typeface="Arial" panose="020B0604020202020204" pitchFamily="34" charset="0"/>
                <a:cs typeface="Arial" panose="020B0604020202020204" pitchFamily="34" charset="0"/>
              </a:rPr>
              <a:t>Γαληνοτάτης</a:t>
            </a:r>
            <a:r>
              <a:rPr lang="el-GR" sz="2000" dirty="0">
                <a:solidFill>
                  <a:schemeClr val="tx1"/>
                </a:solidFill>
                <a:latin typeface="Arial" panose="020B0604020202020204" pitchFamily="34" charset="0"/>
                <a:cs typeface="Arial" panose="020B0604020202020204" pitchFamily="34" charset="0"/>
              </a:rPr>
              <a:t> Δημοκρατίας της Βενετίας και είναι χτισμένη σε 18γωνο σχήμα.</a:t>
            </a:r>
          </a:p>
        </p:txBody>
      </p:sp>
      <p:sp>
        <p:nvSpPr>
          <p:cNvPr id="4" name="Ορθογώνιο 3"/>
          <p:cNvSpPr/>
          <p:nvPr/>
        </p:nvSpPr>
        <p:spPr>
          <a:xfrm>
            <a:off x="5364088" y="2918936"/>
            <a:ext cx="2602892" cy="369332"/>
          </a:xfrm>
          <a:prstGeom prst="rect">
            <a:avLst/>
          </a:prstGeom>
        </p:spPr>
        <p:txBody>
          <a:bodyPr wrap="none">
            <a:spAutoFit/>
          </a:bodyPr>
          <a:lstStyle/>
          <a:p>
            <a:r>
              <a:rPr lang="el-GR" b="1" i="1" dirty="0">
                <a:solidFill>
                  <a:schemeClr val="bg1"/>
                </a:solidFill>
                <a:latin typeface="Arial" panose="020B0604020202020204" pitchFamily="34" charset="0"/>
                <a:cs typeface="Arial" panose="020B0604020202020204" pitchFamily="34" charset="0"/>
              </a:rPr>
              <a:t>Σαν </a:t>
            </a:r>
            <a:r>
              <a:rPr lang="el-GR" b="1" i="1" dirty="0" err="1">
                <a:solidFill>
                  <a:schemeClr val="bg1"/>
                </a:solidFill>
                <a:latin typeface="Arial" panose="020B0604020202020204" pitchFamily="34" charset="0"/>
                <a:cs typeface="Arial" panose="020B0604020202020204" pitchFamily="34" charset="0"/>
              </a:rPr>
              <a:t>Τζιμινιάνο</a:t>
            </a:r>
            <a:r>
              <a:rPr lang="el-GR" b="1" i="1" dirty="0">
                <a:solidFill>
                  <a:schemeClr val="bg1"/>
                </a:solidFill>
                <a:latin typeface="Arial" panose="020B0604020202020204" pitchFamily="34" charset="0"/>
                <a:cs typeface="Arial" panose="020B0604020202020204" pitchFamily="34" charset="0"/>
              </a:rPr>
              <a:t> , Ιταλία</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498654" cy="3777283"/>
          </a:xfrm>
          <a:prstGeom prst="rect">
            <a:avLst/>
          </a:prstGeom>
          <a:noFill/>
          <a:ln w="76200">
            <a:solidFill>
              <a:srgbClr val="FFFF0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41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0" y="2348880"/>
            <a:ext cx="7200800" cy="3934345"/>
          </a:xfrm>
          <a:prstGeom prst="rect">
            <a:avLst/>
          </a:prstGeom>
          <a:noFill/>
          <a:ln w="76200">
            <a:solidFill>
              <a:srgbClr val="92D05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a:xfrm>
            <a:off x="457200" y="338328"/>
            <a:ext cx="8229600" cy="1434488"/>
          </a:xfrm>
          <a:solidFill>
            <a:schemeClr val="accent1">
              <a:lumMod val="40000"/>
              <a:lumOff val="60000"/>
            </a:schemeClr>
          </a:solidFill>
          <a:ln w="76200">
            <a:solidFill>
              <a:schemeClr val="tx1"/>
            </a:solidFill>
          </a:ln>
          <a:scene3d>
            <a:camera prst="orthographicFront"/>
            <a:lightRig rig="threePt" dir="t"/>
          </a:scene3d>
          <a:sp3d>
            <a:bevelT prst="slope"/>
          </a:sp3d>
        </p:spPr>
        <p:txBody>
          <a:bodyPr>
            <a:normAutofit/>
          </a:bodyPr>
          <a:lstStyle/>
          <a:p>
            <a:r>
              <a:rPr lang="el-GR" sz="3600" b="1" i="1" dirty="0">
                <a:solidFill>
                  <a:schemeClr val="tx1"/>
                </a:solidFill>
                <a:latin typeface="Arial" panose="020B0604020202020204" pitchFamily="34" charset="0"/>
                <a:cs typeface="Arial" panose="020B0604020202020204" pitchFamily="34" charset="0"/>
              </a:rPr>
              <a:t>Ρόδος, Ελλάδα</a:t>
            </a:r>
            <a:br>
              <a:rPr lang="el-GR" sz="2000" dirty="0">
                <a:solidFill>
                  <a:schemeClr val="tx1"/>
                </a:solidFill>
                <a:latin typeface="Arial" panose="020B0604020202020204" pitchFamily="34" charset="0"/>
                <a:cs typeface="Arial" panose="020B0604020202020204" pitchFamily="34" charset="0"/>
              </a:rPr>
            </a:br>
            <a:r>
              <a:rPr lang="el-GR" sz="2000" dirty="0">
                <a:solidFill>
                  <a:schemeClr val="tx1"/>
                </a:solidFill>
                <a:latin typeface="Arial" panose="020B0604020202020204" pitchFamily="34" charset="0"/>
                <a:cs typeface="Arial" panose="020B0604020202020204" pitchFamily="34" charset="0"/>
              </a:rPr>
              <a:t>Η μεσαιωνική πόλη της Ρόδου παραμένει μια ζωντανή πόλη αρκετών χιλιάδων μονίμων κατοίκων.</a:t>
            </a:r>
          </a:p>
        </p:txBody>
      </p:sp>
      <p:sp>
        <p:nvSpPr>
          <p:cNvPr id="4" name="Ορθογώνιο 3"/>
          <p:cNvSpPr/>
          <p:nvPr/>
        </p:nvSpPr>
        <p:spPr>
          <a:xfrm>
            <a:off x="5292080" y="2875002"/>
            <a:ext cx="2083462" cy="369332"/>
          </a:xfrm>
          <a:prstGeom prst="rect">
            <a:avLst/>
          </a:prstGeom>
        </p:spPr>
        <p:txBody>
          <a:bodyPr wrap="square">
            <a:spAutoFit/>
          </a:bodyPr>
          <a:lstStyle/>
          <a:p>
            <a:r>
              <a:rPr lang="el-GR" dirty="0"/>
              <a:t>   </a:t>
            </a:r>
            <a:endParaRPr lang="el-GR"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9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0" y="2276872"/>
            <a:ext cx="7200800" cy="4141905"/>
          </a:xfrm>
          <a:prstGeom prst="rect">
            <a:avLst/>
          </a:prstGeom>
          <a:noFill/>
          <a:ln w="76200">
            <a:solidFill>
              <a:schemeClr val="accent6"/>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a:xfrm>
            <a:off x="457200" y="338328"/>
            <a:ext cx="8229600" cy="1434488"/>
          </a:xfrm>
          <a:solidFill>
            <a:schemeClr val="tx2">
              <a:lumMod val="90000"/>
            </a:schemeClr>
          </a:solidFill>
          <a:ln w="76200">
            <a:solidFill>
              <a:schemeClr val="tx1"/>
            </a:solidFill>
          </a:ln>
          <a:scene3d>
            <a:camera prst="orthographicFront"/>
            <a:lightRig rig="threePt" dir="t"/>
          </a:scene3d>
          <a:sp3d>
            <a:bevelT prst="slope"/>
          </a:sp3d>
        </p:spPr>
        <p:txBody>
          <a:bodyPr>
            <a:normAutofit/>
          </a:bodyPr>
          <a:lstStyle/>
          <a:p>
            <a:r>
              <a:rPr lang="el-GR" sz="4000" b="1" i="1" dirty="0">
                <a:solidFill>
                  <a:schemeClr val="bg1"/>
                </a:solidFill>
                <a:latin typeface="Arial" panose="020B0604020202020204" pitchFamily="34" charset="0"/>
                <a:cs typeface="Arial" panose="020B0604020202020204" pitchFamily="34" charset="0"/>
              </a:rPr>
              <a:t>Γάνδη, Βέλγιο</a:t>
            </a:r>
            <a:br>
              <a:rPr lang="el-GR" sz="2000" dirty="0">
                <a:solidFill>
                  <a:schemeClr val="bg1"/>
                </a:solidFill>
                <a:latin typeface="Arial" panose="020B0604020202020204" pitchFamily="34" charset="0"/>
                <a:cs typeface="Arial" panose="020B0604020202020204" pitchFamily="34" charset="0"/>
              </a:rPr>
            </a:br>
            <a:r>
              <a:rPr lang="el-GR" sz="2000" dirty="0">
                <a:solidFill>
                  <a:schemeClr val="bg1"/>
                </a:solidFill>
                <a:latin typeface="Arial" panose="020B0604020202020204" pitchFamily="34" charset="0"/>
                <a:cs typeface="Arial" panose="020B0604020202020204" pitchFamily="34" charset="0"/>
              </a:rPr>
              <a:t>Η Γάνδη είναι από τις αρχαιότερες πόλεις του Βελγίου. </a:t>
            </a:r>
          </a:p>
        </p:txBody>
      </p:sp>
    </p:spTree>
    <p:extLst>
      <p:ext uri="{BB962C8B-B14F-4D97-AF65-F5344CB8AC3E}">
        <p14:creationId xmlns:p14="http://schemas.microsoft.com/office/powerpoint/2010/main" val="361167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404664"/>
            <a:ext cx="8229600" cy="1252728"/>
          </a:xfrm>
          <a:solidFill>
            <a:srgbClr val="FFFF00"/>
          </a:solidFill>
          <a:ln w="76200">
            <a:solidFill>
              <a:schemeClr val="tx1"/>
            </a:solidFill>
          </a:ln>
          <a:scene3d>
            <a:camera prst="orthographicFront"/>
            <a:lightRig rig="threePt" dir="t"/>
          </a:scene3d>
          <a:sp3d>
            <a:bevelT prst="slope"/>
          </a:sp3d>
        </p:spPr>
        <p:txBody>
          <a:bodyPr>
            <a:normAutofit/>
          </a:bodyPr>
          <a:lstStyle/>
          <a:p>
            <a:r>
              <a:rPr lang="fr-FR" sz="3600" b="1" i="1" dirty="0">
                <a:solidFill>
                  <a:schemeClr val="tx1"/>
                </a:solidFill>
                <a:latin typeface="Arial" panose="020B0604020202020204" pitchFamily="34" charset="0"/>
                <a:cs typeface="Arial" panose="020B0604020202020204" pitchFamily="34" charset="0"/>
              </a:rPr>
              <a:t>Le Mont Saint Michel, Γα</a:t>
            </a:r>
            <a:r>
              <a:rPr lang="fr-FR" sz="3600" b="1" i="1" dirty="0" err="1">
                <a:solidFill>
                  <a:schemeClr val="tx1"/>
                </a:solidFill>
                <a:latin typeface="Arial" panose="020B0604020202020204" pitchFamily="34" charset="0"/>
                <a:cs typeface="Arial" panose="020B0604020202020204" pitchFamily="34" charset="0"/>
              </a:rPr>
              <a:t>λλί</a:t>
            </a:r>
            <a:r>
              <a:rPr lang="fr-FR" sz="3600" b="1" i="1" dirty="0">
                <a:solidFill>
                  <a:schemeClr val="tx1"/>
                </a:solidFill>
                <a:latin typeface="Arial" panose="020B0604020202020204" pitchFamily="34" charset="0"/>
                <a:cs typeface="Arial" panose="020B0604020202020204" pitchFamily="34" charset="0"/>
              </a:rPr>
              <a:t>α</a:t>
            </a:r>
            <a:br>
              <a:rPr lang="el-GR" sz="2000" dirty="0">
                <a:solidFill>
                  <a:schemeClr val="tx1"/>
                </a:solidFill>
                <a:latin typeface="Arial" panose="020B0604020202020204" pitchFamily="34" charset="0"/>
                <a:cs typeface="Arial" panose="020B0604020202020204" pitchFamily="34" charset="0"/>
              </a:rPr>
            </a:br>
            <a:r>
              <a:rPr lang="el-GR" sz="2000" dirty="0">
                <a:solidFill>
                  <a:schemeClr val="tx1"/>
                </a:solidFill>
                <a:latin typeface="Arial" panose="020B0604020202020204" pitchFamily="34" charset="0"/>
                <a:cs typeface="Arial" panose="020B0604020202020204" pitchFamily="34" charset="0"/>
              </a:rPr>
              <a:t>Μικροσκοπικό κομμάτι παραδείσου στις ακτές τις Νορμανδίας. Μόλις 45 μόνιμοι κάτοικοι ζουν το παραμύθι.</a:t>
            </a:r>
          </a:p>
        </p:txBody>
      </p:sp>
      <p:sp>
        <p:nvSpPr>
          <p:cNvPr id="4" name="Ορθογώνιο 3"/>
          <p:cNvSpPr/>
          <p:nvPr/>
        </p:nvSpPr>
        <p:spPr>
          <a:xfrm>
            <a:off x="4788024" y="2875002"/>
            <a:ext cx="2880917" cy="369332"/>
          </a:xfrm>
          <a:prstGeom prst="rect">
            <a:avLst/>
          </a:prstGeom>
        </p:spPr>
        <p:txBody>
          <a:bodyPr wrap="none">
            <a:spAutoFit/>
          </a:bodyPr>
          <a:lstStyle/>
          <a:p>
            <a:r>
              <a:rPr lang="el-GR" b="1" i="1" dirty="0">
                <a:solidFill>
                  <a:schemeClr val="bg1"/>
                </a:solidFill>
                <a:latin typeface="Arial" panose="020B0604020202020204" pitchFamily="34" charset="0"/>
                <a:cs typeface="Arial" panose="020B0604020202020204" pitchFamily="34" charset="0"/>
              </a:rPr>
              <a:t>Ντουμπρόβνικ , Κροατία</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420888"/>
            <a:ext cx="6984776" cy="3705275"/>
          </a:xfrm>
          <a:prstGeom prst="rect">
            <a:avLst/>
          </a:prstGeom>
          <a:noFill/>
          <a:ln w="76200">
            <a:solidFill>
              <a:srgbClr val="FFFF00"/>
            </a:solidFill>
            <a:miter lim="800000"/>
            <a:headEnd/>
            <a:tailEnd/>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900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174</TotalTime>
  <Words>75</Words>
  <Application>Microsoft Office PowerPoint</Application>
  <PresentationFormat>Προβολή στην οθόνη (4:3)</PresentationFormat>
  <Paragraphs>25</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Κυματομορφή</vt:lpstr>
      <vt:lpstr>Οι Πόλεις …του Μεσαίωνα !!</vt:lpstr>
      <vt:lpstr>Μεσαίωνας 11ος-12Ος αιώνας  Οι ομορφότερες πόλεις </vt:lpstr>
      <vt:lpstr> Πράγα, Τσεχία Η Πόλη των Χιλίων Οβελίσκων», όπως είναι γνωστή, είναι διάχυτη η μυστηριώδης ατμόσφαιρα </vt:lpstr>
      <vt:lpstr>Rothenburg ob der Tauber, Γερμανία Ο Γουόλτ Ντίσνεϊ μαγεύτηκε τόσο από το σκηνικό της πόλης που την χρησιμοποίησε ως έμπνευση για το χωριό στην ταινία “Πινόκιο”. </vt:lpstr>
      <vt:lpstr>Εδιμβούργο, Σκωτία Η “Αθήνα του Βορρά” όπως είναι γνωστό το Εδιμβούργο είναι πρωτεύουσα της Σκωτίας</vt:lpstr>
      <vt:lpstr>Palmanova, Ιταλία Ιδρύθηκε το 1593 σαν οχυρό της Γαληνοτάτης Δημοκρατίας της Βενετίας και είναι χτισμένη σε 18γωνο σχήμα.</vt:lpstr>
      <vt:lpstr>Ρόδος, Ελλάδα Η μεσαιωνική πόλη της Ρόδου παραμένει μια ζωντανή πόλη αρκετών χιλιάδων μονίμων κατοίκων.</vt:lpstr>
      <vt:lpstr>Γάνδη, Βέλγιο Η Γάνδη είναι από τις αρχαιότερες πόλεις του Βελγίου. </vt:lpstr>
      <vt:lpstr>Le Mont Saint Michel, Γαλλία Μικροσκοπικό κομμάτι παραδείσου στις ακτές τις Νορμανδίας. Μόλις 45 μόνιμοι κάτοικοι ζουν το παραμύθι.</vt:lpstr>
      <vt:lpstr>Σαν Τζιμινιάνο, Ιταλία Η μικρή μεσαιωνική πόλη είναι ίσως η πιο αναγνωρίσιμη της Τοσκάνης χάρη στους χαρακτηριστικούς πύργους της – σήμερα έχουν απομείνει 14 από τους 72 που υπήρχαν αρχικά </vt:lpstr>
      <vt:lpstr>…Μπριζ, Βέλγιο τα κανάλια και οι λίμνες με τους κατάλευκους κύκνους, τα μεσαιωνικά καλντερίμια, και οι πύργοι  μοιάζουν να κατοικούνται ακόμα από πριγκίπισσες και ιππότες… </vt:lpstr>
      <vt:lpstr>Βολτέρρα, Ιταλία Η πανέμορφη μικρή πόλη της Τοσκάνης κατοικείται αδιάσπαστα από τον 8ο αιώνα π.Χ. </vt:lpstr>
      <vt:lpstr>Επίλογος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ΓΡΑΦΕΙΟ ΔΙΕΘΝΕΣ ΤΜΗΜΑ</dc:creator>
  <cp:lastModifiedBy>alexandros hatzialexandris</cp:lastModifiedBy>
  <cp:revision>19</cp:revision>
  <dcterms:created xsi:type="dcterms:W3CDTF">2022-01-11T07:42:52Z</dcterms:created>
  <dcterms:modified xsi:type="dcterms:W3CDTF">2022-01-12T07:19:21Z</dcterms:modified>
</cp:coreProperties>
</file>