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25.jpg" ContentType="image/pn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8"/>
  </p:notesMasterIdLst>
  <p:sldIdLst>
    <p:sldId id="256" r:id="rId2"/>
    <p:sldId id="257" r:id="rId3"/>
    <p:sldId id="281" r:id="rId4"/>
    <p:sldId id="280" r:id="rId5"/>
    <p:sldId id="273" r:id="rId6"/>
    <p:sldId id="274" r:id="rId7"/>
    <p:sldId id="258" r:id="rId8"/>
    <p:sldId id="259" r:id="rId9"/>
    <p:sldId id="260" r:id="rId10"/>
    <p:sldId id="261" r:id="rId11"/>
    <p:sldId id="262" r:id="rId12"/>
    <p:sldId id="278" r:id="rId13"/>
    <p:sldId id="263" r:id="rId14"/>
    <p:sldId id="264" r:id="rId15"/>
    <p:sldId id="265" r:id="rId16"/>
    <p:sldId id="266" r:id="rId17"/>
    <p:sldId id="267" r:id="rId18"/>
    <p:sldId id="268" r:id="rId19"/>
    <p:sldId id="269" r:id="rId20"/>
    <p:sldId id="270" r:id="rId21"/>
    <p:sldId id="271" r:id="rId22"/>
    <p:sldId id="279" r:id="rId23"/>
    <p:sldId id="272" r:id="rId24"/>
    <p:sldId id="276" r:id="rId25"/>
    <p:sldId id="275" r:id="rId26"/>
    <p:sldId id="277" r:id="rId2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E7D5C8-E1F1-418E-A6CF-3B384296D2BB}" type="datetimeFigureOut">
              <a:rPr lang="el-GR" smtClean="0"/>
              <a:t>7/1/2025</a:t>
            </a:fld>
            <a:endParaRPr lang="el-GR"/>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ECB7D4-8C12-4813-BC4C-7375E447C7D4}" type="slidenum">
              <a:rPr lang="el-GR" smtClean="0"/>
              <a:t>‹#›</a:t>
            </a:fld>
            <a:endParaRPr lang="el-GR"/>
          </a:p>
        </p:txBody>
      </p:sp>
    </p:spTree>
    <p:extLst>
      <p:ext uri="{BB962C8B-B14F-4D97-AF65-F5344CB8AC3E}">
        <p14:creationId xmlns:p14="http://schemas.microsoft.com/office/powerpoint/2010/main" val="772189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Τίτλος 13"/>
          <p:cNvSpPr>
            <a:spLocks noGrp="1"/>
          </p:cNvSpPr>
          <p:nvPr>
            <p:ph type="ctrTitle"/>
          </p:nvPr>
        </p:nvSpPr>
        <p:spPr>
          <a:xfrm>
            <a:off x="1432560" y="359898"/>
            <a:ext cx="7406640" cy="1472184"/>
          </a:xfrm>
        </p:spPr>
        <p:txBody>
          <a:bodyPr anchor="b"/>
          <a:lstStyle>
            <a:lvl1pPr algn="l">
              <a:defRPr/>
            </a:lvl1pPr>
            <a:extLst/>
          </a:lstStyle>
          <a:p>
            <a:r>
              <a:rPr kumimoji="0" lang="el-GR"/>
              <a:t>Στυλ κύριου τίτλου</a:t>
            </a:r>
            <a:endParaRPr kumimoji="0" lang="en-US"/>
          </a:p>
        </p:txBody>
      </p:sp>
      <p:sp>
        <p:nvSpPr>
          <p:cNvPr id="22" name="Υπότιτλος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a:t>Στυλ κύριου υπότιτλου</a:t>
            </a:r>
            <a:endParaRPr kumimoji="0" lang="en-US"/>
          </a:p>
        </p:txBody>
      </p:sp>
      <p:sp>
        <p:nvSpPr>
          <p:cNvPr id="7" name="Θέση ημερομηνίας 6"/>
          <p:cNvSpPr>
            <a:spLocks noGrp="1"/>
          </p:cNvSpPr>
          <p:nvPr>
            <p:ph type="dt" sz="half" idx="10"/>
          </p:nvPr>
        </p:nvSpPr>
        <p:spPr/>
        <p:txBody>
          <a:bodyPr/>
          <a:lstStyle/>
          <a:p>
            <a:fld id="{C52B817D-64CF-43F2-BA6C-D238CC1FA395}" type="datetime1">
              <a:rPr lang="el-GR" smtClean="0"/>
              <a:t>7/1/2025</a:t>
            </a:fld>
            <a:endParaRPr lang="el-GR"/>
          </a:p>
        </p:txBody>
      </p:sp>
      <p:sp>
        <p:nvSpPr>
          <p:cNvPr id="20" name="Θέση υποσέλιδου 19"/>
          <p:cNvSpPr>
            <a:spLocks noGrp="1"/>
          </p:cNvSpPr>
          <p:nvPr>
            <p:ph type="ftr" sz="quarter" idx="11"/>
          </p:nvPr>
        </p:nvSpPr>
        <p:spPr/>
        <p:txBody>
          <a:bodyPr/>
          <a:lstStyle/>
          <a:p>
            <a:r>
              <a:rPr lang="el-GR"/>
              <a:t>ΠΑΝΑΓΟΥ ΑΓΟΡΙΤΣΑ ΠΕ87.02</a:t>
            </a:r>
          </a:p>
        </p:txBody>
      </p:sp>
      <p:sp>
        <p:nvSpPr>
          <p:cNvPr id="10" name="Θέση αριθμού διαφάνειας 9"/>
          <p:cNvSpPr>
            <a:spLocks noGrp="1"/>
          </p:cNvSpPr>
          <p:nvPr>
            <p:ph type="sldNum" sz="quarter" idx="12"/>
          </p:nvPr>
        </p:nvSpPr>
        <p:spPr/>
        <p:txBody>
          <a:bodyPr/>
          <a:lstStyle/>
          <a:p>
            <a:fld id="{5802BB7B-B470-4CCE-A6C0-675EE529A0AE}" type="slidenum">
              <a:rPr lang="el-GR" smtClean="0"/>
              <a:t>‹#›</a:t>
            </a:fld>
            <a:endParaRPr lang="el-GR"/>
          </a:p>
        </p:txBody>
      </p:sp>
      <p:sp>
        <p:nvSpPr>
          <p:cNvPr id="8" name="Έλλειψη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Έλλειψη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3D81E16E-9CDE-45D9-B420-B0023BC87D1F}" type="datetime1">
              <a:rPr lang="el-GR" smtClean="0"/>
              <a:t>7/1/2025</a:t>
            </a:fld>
            <a:endParaRPr lang="el-GR"/>
          </a:p>
        </p:txBody>
      </p:sp>
      <p:sp>
        <p:nvSpPr>
          <p:cNvPr id="5" name="Θέση υποσέλιδου 4"/>
          <p:cNvSpPr>
            <a:spLocks noGrp="1"/>
          </p:cNvSpPr>
          <p:nvPr>
            <p:ph type="ftr" sz="quarter" idx="11"/>
          </p:nvPr>
        </p:nvSpPr>
        <p:spPr/>
        <p:txBody>
          <a:bodyPr/>
          <a:lstStyle/>
          <a:p>
            <a:r>
              <a:rPr lang="el-GR"/>
              <a:t>ΠΑΝΑΓΟΥ ΑΓΟΡΙΤΣΑ ΠΕ87.02</a:t>
            </a:r>
          </a:p>
        </p:txBody>
      </p:sp>
      <p:sp>
        <p:nvSpPr>
          <p:cNvPr id="6" name="Θέση αριθμού διαφάνειας 5"/>
          <p:cNvSpPr>
            <a:spLocks noGrp="1"/>
          </p:cNvSpPr>
          <p:nvPr>
            <p:ph type="sldNum" sz="quarter" idx="12"/>
          </p:nvPr>
        </p:nvSpPr>
        <p:spPr/>
        <p:txBody>
          <a:bodyPr/>
          <a:lstStyle/>
          <a:p>
            <a:fld id="{5802BB7B-B470-4CCE-A6C0-675EE529A0AE}"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858000" y="274639"/>
            <a:ext cx="1828800" cy="5851525"/>
          </a:xfrm>
        </p:spPr>
        <p:txBody>
          <a:bodyPr vert="eaVert"/>
          <a:lstStyle/>
          <a:p>
            <a:r>
              <a:rPr kumimoji="0" lang="el-GR"/>
              <a:t>Στυλ κύριου τίτλου</a:t>
            </a:r>
            <a:endParaRPr kumimoji="0" lang="en-US"/>
          </a:p>
        </p:txBody>
      </p:sp>
      <p:sp>
        <p:nvSpPr>
          <p:cNvPr id="3" name="Θέση κατακόρυφου κειμένου 2"/>
          <p:cNvSpPr>
            <a:spLocks noGrp="1"/>
          </p:cNvSpPr>
          <p:nvPr>
            <p:ph type="body" orient="vert" idx="1"/>
          </p:nvPr>
        </p:nvSpPr>
        <p:spPr>
          <a:xfrm>
            <a:off x="1143000" y="274640"/>
            <a:ext cx="5562600" cy="5851525"/>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B01AB04E-C7E0-4106-9545-3F1A6AE1C7E8}" type="datetime1">
              <a:rPr lang="el-GR" smtClean="0"/>
              <a:t>7/1/2025</a:t>
            </a:fld>
            <a:endParaRPr lang="el-GR"/>
          </a:p>
        </p:txBody>
      </p:sp>
      <p:sp>
        <p:nvSpPr>
          <p:cNvPr id="5" name="Θέση υποσέλιδου 4"/>
          <p:cNvSpPr>
            <a:spLocks noGrp="1"/>
          </p:cNvSpPr>
          <p:nvPr>
            <p:ph type="ftr" sz="quarter" idx="11"/>
          </p:nvPr>
        </p:nvSpPr>
        <p:spPr/>
        <p:txBody>
          <a:bodyPr/>
          <a:lstStyle/>
          <a:p>
            <a:r>
              <a:rPr lang="el-GR"/>
              <a:t>ΠΑΝΑΓΟΥ ΑΓΟΡΙΤΣΑ ΠΕ87.02</a:t>
            </a:r>
          </a:p>
        </p:txBody>
      </p:sp>
      <p:sp>
        <p:nvSpPr>
          <p:cNvPr id="6" name="Θέση αριθμού διαφάνειας 5"/>
          <p:cNvSpPr>
            <a:spLocks noGrp="1"/>
          </p:cNvSpPr>
          <p:nvPr>
            <p:ph type="sldNum" sz="quarter" idx="12"/>
          </p:nvPr>
        </p:nvSpPr>
        <p:spPr/>
        <p:txBody>
          <a:bodyPr/>
          <a:lstStyle/>
          <a:p>
            <a:fld id="{5802BB7B-B470-4CCE-A6C0-675EE529A0AE}"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a:t>Στυλ κύριου τίτλου</a:t>
            </a:r>
            <a:endParaRPr kumimoji="0" lang="en-US"/>
          </a:p>
        </p:txBody>
      </p:sp>
      <p:sp>
        <p:nvSpPr>
          <p:cNvPr id="3" name="Θέση περιεχομένου 2"/>
          <p:cNvSpPr>
            <a:spLocks noGrp="1"/>
          </p:cNvSpPr>
          <p:nvPr>
            <p:ph idx="1"/>
          </p:nvPr>
        </p:nvSpPr>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A1F8CD94-6AFA-4426-99B8-ADC15043A5CF}" type="datetime1">
              <a:rPr lang="el-GR" smtClean="0"/>
              <a:t>7/1/2025</a:t>
            </a:fld>
            <a:endParaRPr lang="el-GR"/>
          </a:p>
        </p:txBody>
      </p:sp>
      <p:sp>
        <p:nvSpPr>
          <p:cNvPr id="5" name="Θέση υποσέλιδου 4"/>
          <p:cNvSpPr>
            <a:spLocks noGrp="1"/>
          </p:cNvSpPr>
          <p:nvPr>
            <p:ph type="ftr" sz="quarter" idx="11"/>
          </p:nvPr>
        </p:nvSpPr>
        <p:spPr/>
        <p:txBody>
          <a:bodyPr/>
          <a:lstStyle/>
          <a:p>
            <a:r>
              <a:rPr lang="el-GR"/>
              <a:t>ΠΑΝΑΓΟΥ ΑΓΟΡΙΤΣΑ ΠΕ87.02</a:t>
            </a:r>
          </a:p>
        </p:txBody>
      </p:sp>
      <p:sp>
        <p:nvSpPr>
          <p:cNvPr id="6" name="Θέση αριθμού διαφάνειας 5"/>
          <p:cNvSpPr>
            <a:spLocks noGrp="1"/>
          </p:cNvSpPr>
          <p:nvPr>
            <p:ph type="sldNum" sz="quarter" idx="12"/>
          </p:nvPr>
        </p:nvSpPr>
        <p:spPr/>
        <p:txBody>
          <a:bodyPr/>
          <a:lstStyle/>
          <a:p>
            <a:fld id="{5802BB7B-B470-4CCE-A6C0-675EE529A0AE}"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Ορθογώνιο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Τίτλος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a:t>Στυλ κύριου τίτλου</a:t>
            </a:r>
            <a:endParaRPr kumimoji="0" lang="en-US"/>
          </a:p>
        </p:txBody>
      </p:sp>
      <p:sp>
        <p:nvSpPr>
          <p:cNvPr id="3" name="Θέση κειμένου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a:t>Στυλ υποδείγματος κειμένου</a:t>
            </a:r>
          </a:p>
        </p:txBody>
      </p:sp>
      <p:sp>
        <p:nvSpPr>
          <p:cNvPr id="4" name="Θέση ημερομηνίας 3"/>
          <p:cNvSpPr>
            <a:spLocks noGrp="1"/>
          </p:cNvSpPr>
          <p:nvPr>
            <p:ph type="dt" sz="half" idx="10"/>
          </p:nvPr>
        </p:nvSpPr>
        <p:spPr/>
        <p:txBody>
          <a:bodyPr/>
          <a:lstStyle/>
          <a:p>
            <a:fld id="{F5196C31-7CCF-4840-9B1F-923CDD37461A}" type="datetime1">
              <a:rPr lang="el-GR" smtClean="0"/>
              <a:t>7/1/2025</a:t>
            </a:fld>
            <a:endParaRPr lang="el-GR"/>
          </a:p>
        </p:txBody>
      </p:sp>
      <p:sp>
        <p:nvSpPr>
          <p:cNvPr id="5" name="Θέση υποσέλιδου 4"/>
          <p:cNvSpPr>
            <a:spLocks noGrp="1"/>
          </p:cNvSpPr>
          <p:nvPr>
            <p:ph type="ftr" sz="quarter" idx="11"/>
          </p:nvPr>
        </p:nvSpPr>
        <p:spPr/>
        <p:txBody>
          <a:bodyPr/>
          <a:lstStyle/>
          <a:p>
            <a:r>
              <a:rPr lang="el-GR"/>
              <a:t>ΠΑΝΑΓΟΥ ΑΓΟΡΙΤΣΑ ΠΕ87.02</a:t>
            </a:r>
          </a:p>
        </p:txBody>
      </p:sp>
      <p:sp>
        <p:nvSpPr>
          <p:cNvPr id="6" name="Θέση αριθμού διαφάνειας 5"/>
          <p:cNvSpPr>
            <a:spLocks noGrp="1"/>
          </p:cNvSpPr>
          <p:nvPr>
            <p:ph type="sldNum" sz="quarter" idx="12"/>
          </p:nvPr>
        </p:nvSpPr>
        <p:spPr/>
        <p:txBody>
          <a:bodyPr/>
          <a:lstStyle/>
          <a:p>
            <a:fld id="{5802BB7B-B470-4CCE-A6C0-675EE529A0AE}" type="slidenum">
              <a:rPr lang="el-GR" smtClean="0"/>
              <a:t>‹#›</a:t>
            </a:fld>
            <a:endParaRPr lang="el-GR"/>
          </a:p>
        </p:txBody>
      </p:sp>
      <p:sp>
        <p:nvSpPr>
          <p:cNvPr id="10" name="Ορθογώνιο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Έλλειψη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Έλλειψη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a:xfrm>
            <a:off x="1435608" y="274320"/>
            <a:ext cx="7498080" cy="1143000"/>
          </a:xfrm>
        </p:spPr>
        <p:txBody>
          <a:bodyPr/>
          <a:lstStyle/>
          <a:p>
            <a:r>
              <a:rPr kumimoji="0" lang="el-GR"/>
              <a:t>Στυλ κύριου τίτλου</a:t>
            </a:r>
            <a:endParaRPr kumimoji="0" lang="en-US"/>
          </a:p>
        </p:txBody>
      </p:sp>
      <p:sp>
        <p:nvSpPr>
          <p:cNvPr id="3" name="Θέση περιεχομένου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περιεχομένου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Θέση ημερομηνίας 4"/>
          <p:cNvSpPr>
            <a:spLocks noGrp="1"/>
          </p:cNvSpPr>
          <p:nvPr>
            <p:ph type="dt" sz="half" idx="10"/>
          </p:nvPr>
        </p:nvSpPr>
        <p:spPr/>
        <p:txBody>
          <a:bodyPr/>
          <a:lstStyle/>
          <a:p>
            <a:fld id="{D7A05428-1214-4FC9-B7C1-B4897067DF3C}" type="datetime1">
              <a:rPr lang="el-GR" smtClean="0"/>
              <a:t>7/1/2025</a:t>
            </a:fld>
            <a:endParaRPr lang="el-GR"/>
          </a:p>
        </p:txBody>
      </p:sp>
      <p:sp>
        <p:nvSpPr>
          <p:cNvPr id="6" name="Θέση υποσέλιδου 5"/>
          <p:cNvSpPr>
            <a:spLocks noGrp="1"/>
          </p:cNvSpPr>
          <p:nvPr>
            <p:ph type="ftr" sz="quarter" idx="11"/>
          </p:nvPr>
        </p:nvSpPr>
        <p:spPr/>
        <p:txBody>
          <a:bodyPr/>
          <a:lstStyle/>
          <a:p>
            <a:r>
              <a:rPr lang="el-GR"/>
              <a:t>ΠΑΝΑΓΟΥ ΑΓΟΡΙΤΣΑ ΠΕ87.02</a:t>
            </a:r>
          </a:p>
        </p:txBody>
      </p:sp>
      <p:sp>
        <p:nvSpPr>
          <p:cNvPr id="7" name="Θέση αριθμού διαφάνειας 6"/>
          <p:cNvSpPr>
            <a:spLocks noGrp="1"/>
          </p:cNvSpPr>
          <p:nvPr>
            <p:ph type="sldNum" sz="quarter" idx="12"/>
          </p:nvPr>
        </p:nvSpPr>
        <p:spPr/>
        <p:txBody>
          <a:bodyPr/>
          <a:lstStyle/>
          <a:p>
            <a:fld id="{5802BB7B-B470-4CCE-A6C0-675EE529A0AE}"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a:t>Στυλ κύριου τίτλου</a:t>
            </a:r>
            <a:endParaRPr kumimoji="0" lang="en-US"/>
          </a:p>
        </p:txBody>
      </p:sp>
      <p:sp>
        <p:nvSpPr>
          <p:cNvPr id="3" name="Θέση κειμένου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Στυλ υποδείγματος κειμένου</a:t>
            </a:r>
          </a:p>
        </p:txBody>
      </p:sp>
      <p:sp>
        <p:nvSpPr>
          <p:cNvPr id="4" name="Θέση κειμένου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Στυλ υποδείγματος κειμένου</a:t>
            </a:r>
          </a:p>
        </p:txBody>
      </p:sp>
      <p:sp>
        <p:nvSpPr>
          <p:cNvPr id="5" name="Θέση περιεχομένου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Θέση περιεχομένου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Θέση ημερομηνίας 6"/>
          <p:cNvSpPr>
            <a:spLocks noGrp="1"/>
          </p:cNvSpPr>
          <p:nvPr>
            <p:ph type="dt" sz="half" idx="10"/>
          </p:nvPr>
        </p:nvSpPr>
        <p:spPr/>
        <p:txBody>
          <a:bodyPr/>
          <a:lstStyle/>
          <a:p>
            <a:fld id="{99F4FB90-D080-43FA-AD1E-C074D4F21E6E}" type="datetime1">
              <a:rPr lang="el-GR" smtClean="0"/>
              <a:t>7/1/2025</a:t>
            </a:fld>
            <a:endParaRPr lang="el-GR"/>
          </a:p>
        </p:txBody>
      </p:sp>
      <p:sp>
        <p:nvSpPr>
          <p:cNvPr id="8" name="Θέση υποσέλιδου 7"/>
          <p:cNvSpPr>
            <a:spLocks noGrp="1"/>
          </p:cNvSpPr>
          <p:nvPr>
            <p:ph type="ftr" sz="quarter" idx="11"/>
          </p:nvPr>
        </p:nvSpPr>
        <p:spPr/>
        <p:txBody>
          <a:bodyPr/>
          <a:lstStyle/>
          <a:p>
            <a:r>
              <a:rPr lang="el-GR"/>
              <a:t>ΠΑΝΑΓΟΥ ΑΓΟΡΙΤΣΑ ΠΕ87.02</a:t>
            </a:r>
          </a:p>
        </p:txBody>
      </p:sp>
      <p:sp>
        <p:nvSpPr>
          <p:cNvPr id="9" name="Θέση αριθμού διαφάνειας 8"/>
          <p:cNvSpPr>
            <a:spLocks noGrp="1"/>
          </p:cNvSpPr>
          <p:nvPr>
            <p:ph type="sldNum" sz="quarter" idx="12"/>
          </p:nvPr>
        </p:nvSpPr>
        <p:spPr/>
        <p:txBody>
          <a:bodyPr/>
          <a:lstStyle/>
          <a:p>
            <a:fld id="{5802BB7B-B470-4CCE-A6C0-675EE529A0AE}"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a:xfrm>
            <a:off x="1435608" y="274320"/>
            <a:ext cx="7498080" cy="1143000"/>
          </a:xfrm>
        </p:spPr>
        <p:txBody>
          <a:bodyPr anchor="ctr"/>
          <a:lstStyle/>
          <a:p>
            <a:r>
              <a:rPr kumimoji="0" lang="el-GR"/>
              <a:t>Στυλ κύριου τίτλου</a:t>
            </a:r>
            <a:endParaRPr kumimoji="0" lang="en-US"/>
          </a:p>
        </p:txBody>
      </p:sp>
      <p:sp>
        <p:nvSpPr>
          <p:cNvPr id="3" name="Θέση ημερομηνίας 2"/>
          <p:cNvSpPr>
            <a:spLocks noGrp="1"/>
          </p:cNvSpPr>
          <p:nvPr>
            <p:ph type="dt" sz="half" idx="10"/>
          </p:nvPr>
        </p:nvSpPr>
        <p:spPr/>
        <p:txBody>
          <a:bodyPr/>
          <a:lstStyle/>
          <a:p>
            <a:fld id="{178D7BDB-3BF3-4B1F-BC7D-6838281F2558}" type="datetime1">
              <a:rPr lang="el-GR" smtClean="0"/>
              <a:t>7/1/2025</a:t>
            </a:fld>
            <a:endParaRPr lang="el-GR"/>
          </a:p>
        </p:txBody>
      </p:sp>
      <p:sp>
        <p:nvSpPr>
          <p:cNvPr id="4" name="Θέση υποσέλιδου 3"/>
          <p:cNvSpPr>
            <a:spLocks noGrp="1"/>
          </p:cNvSpPr>
          <p:nvPr>
            <p:ph type="ftr" sz="quarter" idx="11"/>
          </p:nvPr>
        </p:nvSpPr>
        <p:spPr/>
        <p:txBody>
          <a:bodyPr/>
          <a:lstStyle/>
          <a:p>
            <a:r>
              <a:rPr lang="el-GR"/>
              <a:t>ΠΑΝΑΓΟΥ ΑΓΟΡΙΤΣΑ ΠΕ87.02</a:t>
            </a:r>
          </a:p>
        </p:txBody>
      </p:sp>
      <p:sp>
        <p:nvSpPr>
          <p:cNvPr id="5" name="Θέση αριθμού διαφάνειας 4"/>
          <p:cNvSpPr>
            <a:spLocks noGrp="1"/>
          </p:cNvSpPr>
          <p:nvPr>
            <p:ph type="sldNum" sz="quarter" idx="12"/>
          </p:nvPr>
        </p:nvSpPr>
        <p:spPr/>
        <p:txBody>
          <a:bodyPr/>
          <a:lstStyle/>
          <a:p>
            <a:fld id="{5802BB7B-B470-4CCE-A6C0-675EE529A0AE}"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Ορθογώνιο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Θέση ημερομηνίας 1"/>
          <p:cNvSpPr>
            <a:spLocks noGrp="1"/>
          </p:cNvSpPr>
          <p:nvPr>
            <p:ph type="dt" sz="half" idx="10"/>
          </p:nvPr>
        </p:nvSpPr>
        <p:spPr/>
        <p:txBody>
          <a:bodyPr/>
          <a:lstStyle/>
          <a:p>
            <a:fld id="{60E7671D-76B1-4A23-901D-C1C98682FE74}" type="datetime1">
              <a:rPr lang="el-GR" smtClean="0"/>
              <a:t>7/1/2025</a:t>
            </a:fld>
            <a:endParaRPr lang="el-GR"/>
          </a:p>
        </p:txBody>
      </p:sp>
      <p:sp>
        <p:nvSpPr>
          <p:cNvPr id="3" name="Θέση υποσέλιδου 2"/>
          <p:cNvSpPr>
            <a:spLocks noGrp="1"/>
          </p:cNvSpPr>
          <p:nvPr>
            <p:ph type="ftr" sz="quarter" idx="11"/>
          </p:nvPr>
        </p:nvSpPr>
        <p:spPr/>
        <p:txBody>
          <a:bodyPr/>
          <a:lstStyle/>
          <a:p>
            <a:r>
              <a:rPr lang="el-GR"/>
              <a:t>ΠΑΝΑΓΟΥ ΑΓΟΡΙΤΣΑ ΠΕ87.02</a:t>
            </a:r>
          </a:p>
        </p:txBody>
      </p:sp>
      <p:sp>
        <p:nvSpPr>
          <p:cNvPr id="4" name="Θέση αριθμού διαφάνειας 3"/>
          <p:cNvSpPr>
            <a:spLocks noGrp="1"/>
          </p:cNvSpPr>
          <p:nvPr>
            <p:ph type="sldNum" sz="quarter" idx="12"/>
          </p:nvPr>
        </p:nvSpPr>
        <p:spPr/>
        <p:txBody>
          <a:bodyPr/>
          <a:lstStyle/>
          <a:p>
            <a:fld id="{5802BB7B-B470-4CCE-A6C0-675EE529A0AE}" type="slidenum">
              <a:rPr lang="el-GR" smtClean="0"/>
              <a:t>‹#›</a:t>
            </a:fld>
            <a:endParaRPr lang="el-GR"/>
          </a:p>
        </p:txBody>
      </p:sp>
      <p:sp>
        <p:nvSpPr>
          <p:cNvPr id="6" name="Ορθογώνιο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a:t>Στυλ κύριου τίτλου</a:t>
            </a:r>
            <a:endParaRPr kumimoji="0" lang="en-US"/>
          </a:p>
        </p:txBody>
      </p:sp>
      <p:sp>
        <p:nvSpPr>
          <p:cNvPr id="3" name="Θέση κειμένου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a:t>Στυλ υποδείγματος κειμένου</a:t>
            </a:r>
          </a:p>
        </p:txBody>
      </p:sp>
      <p:sp>
        <p:nvSpPr>
          <p:cNvPr id="4" name="Θέση περιεχομένου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Θέση ημερομηνίας 4"/>
          <p:cNvSpPr>
            <a:spLocks noGrp="1"/>
          </p:cNvSpPr>
          <p:nvPr>
            <p:ph type="dt" sz="half" idx="10"/>
          </p:nvPr>
        </p:nvSpPr>
        <p:spPr/>
        <p:txBody>
          <a:bodyPr/>
          <a:lstStyle/>
          <a:p>
            <a:fld id="{150514B5-9948-444D-8589-FE3731895B5D}" type="datetime1">
              <a:rPr lang="el-GR" smtClean="0"/>
              <a:t>7/1/2025</a:t>
            </a:fld>
            <a:endParaRPr lang="el-GR"/>
          </a:p>
        </p:txBody>
      </p:sp>
      <p:sp>
        <p:nvSpPr>
          <p:cNvPr id="6" name="Θέση υποσέλιδου 5"/>
          <p:cNvSpPr>
            <a:spLocks noGrp="1"/>
          </p:cNvSpPr>
          <p:nvPr>
            <p:ph type="ftr" sz="quarter" idx="11"/>
          </p:nvPr>
        </p:nvSpPr>
        <p:spPr/>
        <p:txBody>
          <a:bodyPr/>
          <a:lstStyle/>
          <a:p>
            <a:r>
              <a:rPr lang="el-GR"/>
              <a:t>ΠΑΝΑΓΟΥ ΑΓΟΡΙΤΣΑ ΠΕ87.02</a:t>
            </a:r>
          </a:p>
        </p:txBody>
      </p:sp>
      <p:sp>
        <p:nvSpPr>
          <p:cNvPr id="7" name="Θέση αριθμού διαφάνειας 6"/>
          <p:cNvSpPr>
            <a:spLocks noGrp="1"/>
          </p:cNvSpPr>
          <p:nvPr>
            <p:ph type="sldNum" sz="quarter" idx="12"/>
          </p:nvPr>
        </p:nvSpPr>
        <p:spPr/>
        <p:txBody>
          <a:bodyPr/>
          <a:lstStyle/>
          <a:p>
            <a:fld id="{5802BB7B-B470-4CCE-A6C0-675EE529A0AE}"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a:t>Στυλ κύριου τίτλου</a:t>
            </a:r>
            <a:endParaRPr kumimoji="0" lang="en-US"/>
          </a:p>
        </p:txBody>
      </p:sp>
      <p:sp>
        <p:nvSpPr>
          <p:cNvPr id="5" name="Θέση ημερομηνίας 4"/>
          <p:cNvSpPr>
            <a:spLocks noGrp="1"/>
          </p:cNvSpPr>
          <p:nvPr>
            <p:ph type="dt" sz="half" idx="10"/>
          </p:nvPr>
        </p:nvSpPr>
        <p:spPr/>
        <p:txBody>
          <a:bodyPr/>
          <a:lstStyle/>
          <a:p>
            <a:fld id="{2315BEBB-830C-42D1-872C-873F263D9D8D}" type="datetime1">
              <a:rPr lang="el-GR" smtClean="0"/>
              <a:t>7/1/2025</a:t>
            </a:fld>
            <a:endParaRPr lang="el-GR"/>
          </a:p>
        </p:txBody>
      </p:sp>
      <p:sp>
        <p:nvSpPr>
          <p:cNvPr id="6" name="Θέση υποσέλιδου 5"/>
          <p:cNvSpPr>
            <a:spLocks noGrp="1"/>
          </p:cNvSpPr>
          <p:nvPr>
            <p:ph type="ftr" sz="quarter" idx="11"/>
          </p:nvPr>
        </p:nvSpPr>
        <p:spPr/>
        <p:txBody>
          <a:bodyPr/>
          <a:lstStyle/>
          <a:p>
            <a:r>
              <a:rPr lang="el-GR"/>
              <a:t>ΠΑΝΑΓΟΥ ΑΓΟΡΙΤΣΑ ΠΕ87.02</a:t>
            </a:r>
          </a:p>
        </p:txBody>
      </p:sp>
      <p:sp>
        <p:nvSpPr>
          <p:cNvPr id="7" name="Θέση αριθμού διαφάνειας 6"/>
          <p:cNvSpPr>
            <a:spLocks noGrp="1"/>
          </p:cNvSpPr>
          <p:nvPr>
            <p:ph type="sldNum" sz="quarter" idx="12"/>
          </p:nvPr>
        </p:nvSpPr>
        <p:spPr/>
        <p:txBody>
          <a:bodyPr/>
          <a:lstStyle/>
          <a:p>
            <a:fld id="{5802BB7B-B470-4CCE-A6C0-675EE529A0AE}" type="slidenum">
              <a:rPr lang="el-GR" smtClean="0"/>
              <a:t>‹#›</a:t>
            </a:fld>
            <a:endParaRPr lang="el-GR"/>
          </a:p>
        </p:txBody>
      </p:sp>
      <p:sp>
        <p:nvSpPr>
          <p:cNvPr id="8" name="Ορθογώνιο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Θέση εικόνας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a:t>Κάντε κλικ στο εικονίδιο για να προσθέσετε μια εικόνα</a:t>
            </a:r>
            <a:endParaRPr kumimoji="0" lang="en-US" dirty="0"/>
          </a:p>
        </p:txBody>
      </p:sp>
      <p:sp>
        <p:nvSpPr>
          <p:cNvPr id="9" name="Διάγραμμα ροής: Διεργασία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Διάγραμμα ροής: Διεργασία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Θέση κειμένου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a:t>Στυλ υποδείγματος κειμένου</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Πίτα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Έλλειψη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Κουλούρα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Ορθογώνιο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Θέση τίτλου 4"/>
          <p:cNvSpPr>
            <a:spLocks noGrp="1"/>
          </p:cNvSpPr>
          <p:nvPr>
            <p:ph type="title"/>
          </p:nvPr>
        </p:nvSpPr>
        <p:spPr>
          <a:xfrm>
            <a:off x="1435608" y="274638"/>
            <a:ext cx="7498080" cy="1143000"/>
          </a:xfrm>
          <a:prstGeom prst="rect">
            <a:avLst/>
          </a:prstGeom>
        </p:spPr>
        <p:txBody>
          <a:bodyPr anchor="ctr">
            <a:normAutofit/>
          </a:bodyPr>
          <a:lstStyle/>
          <a:p>
            <a:r>
              <a:rPr kumimoji="0" lang="el-GR"/>
              <a:t>Στυλ κύριου τίτλου</a:t>
            </a:r>
            <a:endParaRPr kumimoji="0" lang="en-US"/>
          </a:p>
        </p:txBody>
      </p:sp>
      <p:sp>
        <p:nvSpPr>
          <p:cNvPr id="9" name="Θέση κειμένου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24" name="Θέση ημερομηνίας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134CCDD-D15B-442D-8E6B-3C4767058BFB}" type="datetime1">
              <a:rPr lang="el-GR" smtClean="0"/>
              <a:t>7/1/2025</a:t>
            </a:fld>
            <a:endParaRPr lang="el-GR"/>
          </a:p>
        </p:txBody>
      </p:sp>
      <p:sp>
        <p:nvSpPr>
          <p:cNvPr id="10" name="Θέση υποσέλιδου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el-GR"/>
              <a:t>ΠΑΝΑΓΟΥ ΑΓΟΡΙΤΣΑ ΠΕ87.02</a:t>
            </a:r>
          </a:p>
        </p:txBody>
      </p:sp>
      <p:sp>
        <p:nvSpPr>
          <p:cNvPr id="22" name="Θέση αριθμού διαφάνειας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802BB7B-B470-4CCE-A6C0-675EE529A0AE}" type="slidenum">
              <a:rPr lang="el-GR" smtClean="0"/>
              <a:t>‹#›</a:t>
            </a:fld>
            <a:endParaRPr lang="el-GR"/>
          </a:p>
        </p:txBody>
      </p:sp>
      <p:sp>
        <p:nvSpPr>
          <p:cNvPr id="15" name="Ορθογώνιο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16.jpg"/><Relationship Id="rId13" Type="http://schemas.openxmlformats.org/officeDocument/2006/relationships/image" Target="../media/image21.jpg"/><Relationship Id="rId3" Type="http://schemas.openxmlformats.org/officeDocument/2006/relationships/image" Target="../media/image11.jpg"/><Relationship Id="rId7" Type="http://schemas.openxmlformats.org/officeDocument/2006/relationships/image" Target="../media/image15.jpg"/><Relationship Id="rId12" Type="http://schemas.openxmlformats.org/officeDocument/2006/relationships/image" Target="../media/image20.jpg"/><Relationship Id="rId2" Type="http://schemas.openxmlformats.org/officeDocument/2006/relationships/image" Target="../media/image10.jpg"/><Relationship Id="rId1" Type="http://schemas.openxmlformats.org/officeDocument/2006/relationships/slideLayout" Target="../slideLayouts/slideLayout2.xml"/><Relationship Id="rId6" Type="http://schemas.openxmlformats.org/officeDocument/2006/relationships/image" Target="../media/image14.jpg"/><Relationship Id="rId11" Type="http://schemas.openxmlformats.org/officeDocument/2006/relationships/image" Target="../media/image19.jpg"/><Relationship Id="rId5" Type="http://schemas.openxmlformats.org/officeDocument/2006/relationships/image" Target="../media/image13.jpg"/><Relationship Id="rId10" Type="http://schemas.openxmlformats.org/officeDocument/2006/relationships/image" Target="../media/image18.jpg"/><Relationship Id="rId4" Type="http://schemas.openxmlformats.org/officeDocument/2006/relationships/image" Target="../media/image12.jpg"/><Relationship Id="rId9" Type="http://schemas.openxmlformats.org/officeDocument/2006/relationships/image" Target="../media/image17.jpg"/></Relationships>
</file>

<file path=ppt/slides/_rels/slide24.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image" Target="../media/image22.jpg"/><Relationship Id="rId1" Type="http://schemas.openxmlformats.org/officeDocument/2006/relationships/slideLayout" Target="../slideLayouts/slideLayout2.xml"/><Relationship Id="rId5" Type="http://schemas.openxmlformats.org/officeDocument/2006/relationships/image" Target="../media/image25.jpg"/><Relationship Id="rId4" Type="http://schemas.openxmlformats.org/officeDocument/2006/relationships/image" Target="../media/image24.jpg"/></Relationships>
</file>

<file path=ppt/slides/_rels/slide25.xml.rels><?xml version="1.0" encoding="UTF-8" standalone="yes"?>
<Relationships xmlns="http://schemas.openxmlformats.org/package/2006/relationships"><Relationship Id="rId2" Type="http://schemas.openxmlformats.org/officeDocument/2006/relationships/image" Target="../media/image26.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7.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432560" y="359898"/>
            <a:ext cx="7406640" cy="2401600"/>
          </a:xfrm>
        </p:spPr>
        <p:txBody>
          <a:bodyPr>
            <a:noAutofit/>
          </a:bodyPr>
          <a:lstStyle/>
          <a:p>
            <a:r>
              <a:rPr lang="el-GR" sz="6000" dirty="0"/>
              <a:t>Εφαρμογή θερμών ή ψυχρών επιθεμάτων </a:t>
            </a:r>
          </a:p>
        </p:txBody>
      </p:sp>
      <p:sp>
        <p:nvSpPr>
          <p:cNvPr id="3" name="Υπότιτλος 2"/>
          <p:cNvSpPr>
            <a:spLocks noGrp="1"/>
          </p:cNvSpPr>
          <p:nvPr>
            <p:ph type="subTitle" idx="1"/>
          </p:nvPr>
        </p:nvSpPr>
        <p:spPr>
          <a:xfrm>
            <a:off x="1391451" y="4653136"/>
            <a:ext cx="7406640" cy="1584175"/>
          </a:xfrm>
        </p:spPr>
        <p:txBody>
          <a:bodyPr>
            <a:normAutofit/>
          </a:bodyPr>
          <a:lstStyle/>
          <a:p>
            <a:r>
              <a:rPr lang="el-GR" dirty="0"/>
              <a:t>ΠΑΝΑΓΟΥ ΑΓΟΡΙΤΣΑ ΠΕ87.02</a:t>
            </a:r>
          </a:p>
        </p:txBody>
      </p:sp>
      <p:pic>
        <p:nvPicPr>
          <p:cNvPr id="7" name="Εικόνα 6">
            <a:extLst>
              <a:ext uri="{FF2B5EF4-FFF2-40B4-BE49-F238E27FC236}">
                <a16:creationId xmlns:a16="http://schemas.microsoft.com/office/drawing/2014/main" id="{09D67535-14E1-0B05-2736-4F015D70F6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55584" y="3356993"/>
            <a:ext cx="2619375" cy="2520280"/>
          </a:xfrm>
          <a:prstGeom prst="rect">
            <a:avLst/>
          </a:prstGeom>
        </p:spPr>
      </p:pic>
    </p:spTree>
    <p:extLst>
      <p:ext uri="{BB962C8B-B14F-4D97-AF65-F5344CB8AC3E}">
        <p14:creationId xmlns:p14="http://schemas.microsoft.com/office/powerpoint/2010/main" val="1338348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Διαδικασία 1</a:t>
            </a:r>
          </a:p>
        </p:txBody>
      </p:sp>
      <p:sp>
        <p:nvSpPr>
          <p:cNvPr id="3" name="Θέση περιεχομένου 2"/>
          <p:cNvSpPr>
            <a:spLocks noGrp="1"/>
          </p:cNvSpPr>
          <p:nvPr>
            <p:ph idx="1"/>
          </p:nvPr>
        </p:nvSpPr>
        <p:spPr/>
        <p:txBody>
          <a:bodyPr>
            <a:normAutofit fontScale="92500" lnSpcReduction="20000"/>
          </a:bodyPr>
          <a:lstStyle/>
          <a:p>
            <a:pPr algn="just"/>
            <a:r>
              <a:rPr lang="el-GR" dirty="0"/>
              <a:t>Ελέγχουμε εάν η θερμοφόρα είναι σε καλή κατάσταση και μπορεί να χρησιμοποιηθεί</a:t>
            </a:r>
          </a:p>
          <a:p>
            <a:pPr algn="just"/>
            <a:r>
              <a:rPr lang="el-GR" dirty="0"/>
              <a:t>Τοποθετούμε το θερμόμετρο μέσα στο δοχείο με το ζεστό νερό</a:t>
            </a:r>
          </a:p>
          <a:p>
            <a:pPr algn="just"/>
            <a:r>
              <a:rPr lang="el-GR" dirty="0"/>
              <a:t>Αδειάζουμε το νερό στη θερμοφόρα ώστε να καλύπτει τα 2/3 αυτής</a:t>
            </a:r>
          </a:p>
          <a:p>
            <a:pPr algn="just"/>
            <a:r>
              <a:rPr lang="el-GR" dirty="0"/>
              <a:t>Αφαιρούμε τον αέρα και τοποθετούμε το πώμα, κλείνοντας με ασφάλεια τη θερμοφόρα, χωρίς να υπάρχει διαρροή</a:t>
            </a:r>
          </a:p>
          <a:p>
            <a:pPr algn="just"/>
            <a:r>
              <a:rPr lang="el-GR" dirty="0"/>
              <a:t>Σκουπίζουμε τη θερμοφόρα και την τοποθετούμε στην θήκη της</a:t>
            </a:r>
          </a:p>
          <a:p>
            <a:pPr algn="just"/>
            <a:endParaRPr lang="el-GR" dirty="0"/>
          </a:p>
        </p:txBody>
      </p:sp>
      <p:sp>
        <p:nvSpPr>
          <p:cNvPr id="4" name="Θέση υποσέλιδου 3">
            <a:extLst>
              <a:ext uri="{FF2B5EF4-FFF2-40B4-BE49-F238E27FC236}">
                <a16:creationId xmlns:a16="http://schemas.microsoft.com/office/drawing/2014/main" id="{079E8B20-7936-5F9E-B1AB-554EFAB176F9}"/>
              </a:ext>
            </a:extLst>
          </p:cNvPr>
          <p:cNvSpPr>
            <a:spLocks noGrp="1"/>
          </p:cNvSpPr>
          <p:nvPr>
            <p:ph type="ftr" sz="quarter" idx="11"/>
          </p:nvPr>
        </p:nvSpPr>
        <p:spPr/>
        <p:txBody>
          <a:bodyPr/>
          <a:lstStyle/>
          <a:p>
            <a:r>
              <a:rPr lang="el-GR"/>
              <a:t>ΠΑΝΑΓΟΥ ΑΓΟΡΙΤΣΑ ΠΕ87.02</a:t>
            </a:r>
          </a:p>
        </p:txBody>
      </p:sp>
    </p:spTree>
    <p:extLst>
      <p:ext uri="{BB962C8B-B14F-4D97-AF65-F5344CB8AC3E}">
        <p14:creationId xmlns:p14="http://schemas.microsoft.com/office/powerpoint/2010/main" val="19986575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331640" y="104016"/>
            <a:ext cx="7498080" cy="1080120"/>
          </a:xfrm>
        </p:spPr>
        <p:txBody>
          <a:bodyPr>
            <a:normAutofit/>
          </a:bodyPr>
          <a:lstStyle/>
          <a:p>
            <a:r>
              <a:rPr lang="el-GR" dirty="0"/>
              <a:t>Διαδικασία 2</a:t>
            </a:r>
          </a:p>
        </p:txBody>
      </p:sp>
      <p:sp>
        <p:nvSpPr>
          <p:cNvPr id="3" name="Θέση περιεχομένου 2"/>
          <p:cNvSpPr>
            <a:spLocks noGrp="1"/>
          </p:cNvSpPr>
          <p:nvPr>
            <p:ph idx="1"/>
          </p:nvPr>
        </p:nvSpPr>
        <p:spPr>
          <a:xfrm>
            <a:off x="1187624" y="1268760"/>
            <a:ext cx="7498080" cy="5112568"/>
          </a:xfrm>
        </p:spPr>
        <p:txBody>
          <a:bodyPr>
            <a:normAutofit/>
          </a:bodyPr>
          <a:lstStyle/>
          <a:p>
            <a:pPr algn="just"/>
            <a:r>
              <a:rPr lang="el-GR" sz="2800" dirty="0"/>
              <a:t>Ενημερώνουμε τον ασθενή και εξηγούμε το σκοπό της εφαρμογής της θερμοφόρας</a:t>
            </a:r>
          </a:p>
          <a:p>
            <a:pPr algn="just"/>
            <a:r>
              <a:rPr lang="el-GR" sz="2800" dirty="0"/>
              <a:t>Τοποθετούμε το υλικό σε προσιτό σημείο</a:t>
            </a:r>
          </a:p>
          <a:p>
            <a:pPr algn="just"/>
            <a:r>
              <a:rPr lang="el-GR" sz="2800" dirty="0"/>
              <a:t>Φροντίζουμε ο ασθενής να είναι τοποθετημένος σε αναπαυτική θέση και εφαρμόζουμε τη θερμοφόρα στο σημείο που έχει καθοριστεί, με το πώμα αντίθετα από το σώμα του ασθενούς </a:t>
            </a:r>
          </a:p>
          <a:p>
            <a:pPr algn="just"/>
            <a:r>
              <a:rPr lang="el-GR" sz="2800" dirty="0"/>
              <a:t>Για να μην υπάρξει διαμαρτυρία για τη θερμοκρασία την τοποθετούμε πάνω από τις πιζάμες του ασθενούς ή το σεντόνι</a:t>
            </a:r>
          </a:p>
          <a:p>
            <a:pPr algn="just"/>
            <a:endParaRPr lang="el-GR" sz="2800" dirty="0"/>
          </a:p>
        </p:txBody>
      </p:sp>
      <p:sp>
        <p:nvSpPr>
          <p:cNvPr id="4" name="Θέση υποσέλιδου 3">
            <a:extLst>
              <a:ext uri="{FF2B5EF4-FFF2-40B4-BE49-F238E27FC236}">
                <a16:creationId xmlns:a16="http://schemas.microsoft.com/office/drawing/2014/main" id="{38FA8D4A-F073-6BA9-77DC-95D31096365E}"/>
              </a:ext>
            </a:extLst>
          </p:cNvPr>
          <p:cNvSpPr>
            <a:spLocks noGrp="1"/>
          </p:cNvSpPr>
          <p:nvPr>
            <p:ph type="ftr" sz="quarter" idx="11"/>
          </p:nvPr>
        </p:nvSpPr>
        <p:spPr/>
        <p:txBody>
          <a:bodyPr/>
          <a:lstStyle/>
          <a:p>
            <a:r>
              <a:rPr lang="el-GR"/>
              <a:t>ΠΑΝΑΓΟΥ ΑΓΟΡΙΤΣΑ ΠΕ87.02</a:t>
            </a:r>
          </a:p>
        </p:txBody>
      </p:sp>
    </p:spTree>
    <p:extLst>
      <p:ext uri="{BB962C8B-B14F-4D97-AF65-F5344CB8AC3E}">
        <p14:creationId xmlns:p14="http://schemas.microsoft.com/office/powerpoint/2010/main" val="36440561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69B42E-8559-7691-6B86-72B091409834}"/>
              </a:ext>
            </a:extLst>
          </p:cNvPr>
          <p:cNvSpPr>
            <a:spLocks noGrp="1"/>
          </p:cNvSpPr>
          <p:nvPr>
            <p:ph type="title"/>
          </p:nvPr>
        </p:nvSpPr>
        <p:spPr/>
        <p:txBody>
          <a:bodyPr/>
          <a:lstStyle/>
          <a:p>
            <a:r>
              <a:rPr lang="el-GR" dirty="0" err="1"/>
              <a:t>Διαδιακασία</a:t>
            </a:r>
            <a:r>
              <a:rPr lang="el-GR" dirty="0"/>
              <a:t> 3</a:t>
            </a:r>
          </a:p>
        </p:txBody>
      </p:sp>
      <p:sp>
        <p:nvSpPr>
          <p:cNvPr id="3" name="Θέση περιεχομένου 2">
            <a:extLst>
              <a:ext uri="{FF2B5EF4-FFF2-40B4-BE49-F238E27FC236}">
                <a16:creationId xmlns:a16="http://schemas.microsoft.com/office/drawing/2014/main" id="{C48CB270-6077-C9CF-BAE1-A67B6EB30113}"/>
              </a:ext>
            </a:extLst>
          </p:cNvPr>
          <p:cNvSpPr>
            <a:spLocks noGrp="1"/>
          </p:cNvSpPr>
          <p:nvPr>
            <p:ph idx="1"/>
          </p:nvPr>
        </p:nvSpPr>
        <p:spPr>
          <a:xfrm>
            <a:off x="1259632" y="1196752"/>
            <a:ext cx="7498080" cy="4800600"/>
          </a:xfrm>
        </p:spPr>
        <p:txBody>
          <a:bodyPr>
            <a:noAutofit/>
          </a:bodyPr>
          <a:lstStyle/>
          <a:p>
            <a:pPr algn="just"/>
            <a:r>
              <a:rPr lang="el-GR" sz="2600" dirty="0"/>
              <a:t>Ελέγχουμε ανά τακτά διαστήματα το δέρμα του ασθενούς </a:t>
            </a:r>
          </a:p>
          <a:p>
            <a:pPr algn="just"/>
            <a:r>
              <a:rPr lang="el-GR" sz="2600" dirty="0"/>
              <a:t>Εφαρμόζουμε τη θερμοφόρα σύμφωνα με τις ιατρικές οδηγίες</a:t>
            </a:r>
          </a:p>
          <a:p>
            <a:pPr algn="just"/>
            <a:r>
              <a:rPr lang="el-GR" sz="2600" dirty="0"/>
              <a:t>Όταν ολοκληρωθεί η χρήση της, την απομακρύνουμε από τον ασθενή, την αφαιρούμε από τη θήκη της για να σταλεί στο πλυντήριο (η θήκη), της αδειάζουμε το νερό, την ξεπλένουμε, την καθαρίζουμε, την αφήνουμε να στεγνώσει και την κρεμάμε με το πώμα ανοιχτό προς τα κάτω</a:t>
            </a:r>
          </a:p>
          <a:p>
            <a:pPr algn="just"/>
            <a:r>
              <a:rPr lang="el-GR" sz="2600" dirty="0"/>
              <a:t>Όταν στεγνώσει, αφήνουμε να μπει αέρας για να μη συμπίπτουν τα τοιχώματα,  κλείνουμε το πώμα και την αποθηκεύουμε </a:t>
            </a:r>
          </a:p>
          <a:p>
            <a:endParaRPr lang="el-GR" sz="2600" dirty="0"/>
          </a:p>
        </p:txBody>
      </p:sp>
      <p:sp>
        <p:nvSpPr>
          <p:cNvPr id="4" name="Θέση υποσέλιδου 3">
            <a:extLst>
              <a:ext uri="{FF2B5EF4-FFF2-40B4-BE49-F238E27FC236}">
                <a16:creationId xmlns:a16="http://schemas.microsoft.com/office/drawing/2014/main" id="{9B32306E-7BEA-0CCE-A04C-5C83B5A14928}"/>
              </a:ext>
            </a:extLst>
          </p:cNvPr>
          <p:cNvSpPr>
            <a:spLocks noGrp="1"/>
          </p:cNvSpPr>
          <p:nvPr>
            <p:ph type="ftr" sz="quarter" idx="11"/>
          </p:nvPr>
        </p:nvSpPr>
        <p:spPr/>
        <p:txBody>
          <a:bodyPr/>
          <a:lstStyle/>
          <a:p>
            <a:r>
              <a:rPr lang="el-GR"/>
              <a:t>ΠΑΝΑΓΟΥ ΑΓΟΡΙΤΣΑ ΠΕ87.02</a:t>
            </a:r>
          </a:p>
        </p:txBody>
      </p:sp>
    </p:spTree>
    <p:extLst>
      <p:ext uri="{BB962C8B-B14F-4D97-AF65-F5344CB8AC3E}">
        <p14:creationId xmlns:p14="http://schemas.microsoft.com/office/powerpoint/2010/main" val="772402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547664" y="2132856"/>
            <a:ext cx="7272808" cy="1642194"/>
          </a:xfrm>
        </p:spPr>
        <p:txBody>
          <a:bodyPr>
            <a:noAutofit/>
          </a:bodyPr>
          <a:lstStyle/>
          <a:p>
            <a:r>
              <a:rPr lang="el-GR" sz="5400" dirty="0"/>
              <a:t>Προετοιμασία και εφαρμογή ζεστής κομπρέσας</a:t>
            </a:r>
          </a:p>
        </p:txBody>
      </p:sp>
      <p:pic>
        <p:nvPicPr>
          <p:cNvPr id="10" name="Θέση περιεχομένου 9">
            <a:extLst>
              <a:ext uri="{FF2B5EF4-FFF2-40B4-BE49-F238E27FC236}">
                <a16:creationId xmlns:a16="http://schemas.microsoft.com/office/drawing/2014/main" id="{2F58F097-B3C2-5A30-281F-8D98A6A222D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47664" y="4646802"/>
            <a:ext cx="3690147" cy="1601599"/>
          </a:xfrm>
        </p:spPr>
      </p:pic>
      <p:sp>
        <p:nvSpPr>
          <p:cNvPr id="4" name="Θέση υποσέλιδου 3">
            <a:extLst>
              <a:ext uri="{FF2B5EF4-FFF2-40B4-BE49-F238E27FC236}">
                <a16:creationId xmlns:a16="http://schemas.microsoft.com/office/drawing/2014/main" id="{26A1F3BA-D1EC-4437-5B22-5524CCED32BB}"/>
              </a:ext>
            </a:extLst>
          </p:cNvPr>
          <p:cNvSpPr>
            <a:spLocks noGrp="1"/>
          </p:cNvSpPr>
          <p:nvPr>
            <p:ph type="ftr" sz="quarter" idx="11"/>
          </p:nvPr>
        </p:nvSpPr>
        <p:spPr/>
        <p:txBody>
          <a:bodyPr/>
          <a:lstStyle/>
          <a:p>
            <a:r>
              <a:rPr lang="el-GR"/>
              <a:t>ΠΑΝΑΓΟΥ ΑΓΟΡΙΤΣΑ ΠΕ87.02</a:t>
            </a:r>
          </a:p>
        </p:txBody>
      </p:sp>
    </p:spTree>
    <p:extLst>
      <p:ext uri="{BB962C8B-B14F-4D97-AF65-F5344CB8AC3E}">
        <p14:creationId xmlns:p14="http://schemas.microsoft.com/office/powerpoint/2010/main" val="1447226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Απαιτούμενα υλικά</a:t>
            </a:r>
          </a:p>
        </p:txBody>
      </p:sp>
      <p:sp>
        <p:nvSpPr>
          <p:cNvPr id="3" name="Θέση περιεχομένου 2"/>
          <p:cNvSpPr>
            <a:spLocks noGrp="1"/>
          </p:cNvSpPr>
          <p:nvPr>
            <p:ph idx="1"/>
          </p:nvPr>
        </p:nvSpPr>
        <p:spPr>
          <a:xfrm>
            <a:off x="1435608" y="1447800"/>
            <a:ext cx="7498080" cy="5221560"/>
          </a:xfrm>
        </p:spPr>
        <p:txBody>
          <a:bodyPr>
            <a:normAutofit fontScale="85000" lnSpcReduction="20000"/>
          </a:bodyPr>
          <a:lstStyle/>
          <a:p>
            <a:r>
              <a:rPr lang="el-GR" dirty="0"/>
              <a:t>Δίσκος ή τροχήλατο νοσηλείας</a:t>
            </a:r>
          </a:p>
          <a:p>
            <a:r>
              <a:rPr lang="el-GR" dirty="0"/>
              <a:t>Θερμόμετρο νερού</a:t>
            </a:r>
          </a:p>
          <a:p>
            <a:r>
              <a:rPr lang="el-GR" dirty="0"/>
              <a:t>Δοχείο για το υγρό με καπάκι για να μη χάνεται η θερμοκρασία (40 – 45 </a:t>
            </a:r>
            <a:r>
              <a:rPr lang="el-GR" sz="2400" dirty="0"/>
              <a:t>0</a:t>
            </a:r>
            <a:r>
              <a:rPr lang="el-GR" dirty="0"/>
              <a:t> </a:t>
            </a:r>
            <a:r>
              <a:rPr lang="en-US" dirty="0"/>
              <a:t>C</a:t>
            </a:r>
            <a:r>
              <a:rPr lang="el-GR" dirty="0"/>
              <a:t>)</a:t>
            </a:r>
          </a:p>
          <a:p>
            <a:r>
              <a:rPr lang="el-GR" dirty="0"/>
              <a:t>Κομπρέσα σε μέγεθος ανάλογο της χρήσης</a:t>
            </a:r>
          </a:p>
          <a:p>
            <a:r>
              <a:rPr lang="el-GR" dirty="0"/>
              <a:t>Αδιάβροχο και τετράγωνο νοσηλείας (ή Αδιάβροχη πάνα)</a:t>
            </a:r>
          </a:p>
          <a:p>
            <a:r>
              <a:rPr lang="el-GR" dirty="0"/>
              <a:t>Στεγνές γάζες και επίδεσμο για την περιτύλιξη της κομπρέσας</a:t>
            </a:r>
          </a:p>
          <a:p>
            <a:r>
              <a:rPr lang="el-GR" dirty="0"/>
              <a:t>Το υγρό που θα χρησιμοποιηθεί (νερό, διάλυμα αλουμινίου 8%)</a:t>
            </a:r>
          </a:p>
          <a:p>
            <a:r>
              <a:rPr lang="el-GR" dirty="0"/>
              <a:t>Βαζελίνη </a:t>
            </a:r>
          </a:p>
          <a:p>
            <a:r>
              <a:rPr lang="el-GR" dirty="0"/>
              <a:t>Παραμάνες ή επίδεσμο για στερέωση</a:t>
            </a:r>
          </a:p>
        </p:txBody>
      </p:sp>
      <p:sp>
        <p:nvSpPr>
          <p:cNvPr id="4" name="Θέση υποσέλιδου 3">
            <a:extLst>
              <a:ext uri="{FF2B5EF4-FFF2-40B4-BE49-F238E27FC236}">
                <a16:creationId xmlns:a16="http://schemas.microsoft.com/office/drawing/2014/main" id="{47A14849-1E58-37D4-D46E-4C0E3F70C854}"/>
              </a:ext>
            </a:extLst>
          </p:cNvPr>
          <p:cNvSpPr>
            <a:spLocks noGrp="1"/>
          </p:cNvSpPr>
          <p:nvPr>
            <p:ph type="ftr" sz="quarter" idx="11"/>
          </p:nvPr>
        </p:nvSpPr>
        <p:spPr/>
        <p:txBody>
          <a:bodyPr/>
          <a:lstStyle/>
          <a:p>
            <a:r>
              <a:rPr lang="el-GR"/>
              <a:t>ΠΑΝΑΓΟΥ ΑΓΟΡΙΤΣΑ ΠΕ87.02</a:t>
            </a:r>
          </a:p>
        </p:txBody>
      </p:sp>
    </p:spTree>
    <p:extLst>
      <p:ext uri="{BB962C8B-B14F-4D97-AF65-F5344CB8AC3E}">
        <p14:creationId xmlns:p14="http://schemas.microsoft.com/office/powerpoint/2010/main" val="943185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Διαδικασία 1</a:t>
            </a:r>
          </a:p>
        </p:txBody>
      </p:sp>
      <p:sp>
        <p:nvSpPr>
          <p:cNvPr id="3" name="Θέση περιεχομένου 2"/>
          <p:cNvSpPr>
            <a:spLocks noGrp="1"/>
          </p:cNvSpPr>
          <p:nvPr>
            <p:ph idx="1"/>
          </p:nvPr>
        </p:nvSpPr>
        <p:spPr>
          <a:xfrm>
            <a:off x="1187624" y="1417638"/>
            <a:ext cx="7498080" cy="5410200"/>
          </a:xfrm>
        </p:spPr>
        <p:txBody>
          <a:bodyPr>
            <a:normAutofit fontScale="85000" lnSpcReduction="10000"/>
          </a:bodyPr>
          <a:lstStyle/>
          <a:p>
            <a:pPr algn="just"/>
            <a:r>
              <a:rPr lang="el-GR" dirty="0"/>
              <a:t>Συγκεντρώνουμε τα απαιτούμενα υλικά και ελέγχουμε τη θερμοκρασία του υγρού που έχουμε ετοιμάσει σύμφωνα με τις ιατρικές οδηγίες</a:t>
            </a:r>
          </a:p>
          <a:p>
            <a:pPr algn="just"/>
            <a:r>
              <a:rPr lang="el-GR" dirty="0"/>
              <a:t>Τοποθετούμε το υλικό σε προσιτό σημείο</a:t>
            </a:r>
          </a:p>
          <a:p>
            <a:pPr algn="just"/>
            <a:r>
              <a:rPr lang="el-GR" dirty="0"/>
              <a:t>Ενημερώνουμε τον ασθενή για το είδος της νοσηλείας και το σκοπό της</a:t>
            </a:r>
          </a:p>
          <a:p>
            <a:pPr algn="just"/>
            <a:r>
              <a:rPr lang="el-GR" dirty="0"/>
              <a:t>Φροντίζουμε για την ατομικότητα του ασθενούς</a:t>
            </a:r>
          </a:p>
          <a:p>
            <a:pPr algn="just"/>
            <a:r>
              <a:rPr lang="el-GR" dirty="0"/>
              <a:t>Βάζουμε αντισηπτικό ή πλένουμε χέρια και τοποθετούμε τα γάντια μας </a:t>
            </a:r>
          </a:p>
          <a:p>
            <a:pPr algn="just"/>
            <a:r>
              <a:rPr lang="el-GR" dirty="0"/>
              <a:t>Δίνουμε στον ασθενή την κατάλληλη θέση</a:t>
            </a:r>
          </a:p>
          <a:p>
            <a:pPr algn="just"/>
            <a:r>
              <a:rPr lang="el-GR" dirty="0"/>
              <a:t>Κάτω από το σημείο που είναι να τοποθετηθεί η κομπρέσα τοποθετούμε την αδιάβροχη πάνα</a:t>
            </a:r>
          </a:p>
          <a:p>
            <a:pPr algn="just"/>
            <a:endParaRPr lang="el-GR" dirty="0"/>
          </a:p>
          <a:p>
            <a:pPr algn="just"/>
            <a:endParaRPr lang="el-GR" dirty="0"/>
          </a:p>
        </p:txBody>
      </p:sp>
      <p:sp>
        <p:nvSpPr>
          <p:cNvPr id="4" name="Θέση υποσέλιδου 3">
            <a:extLst>
              <a:ext uri="{FF2B5EF4-FFF2-40B4-BE49-F238E27FC236}">
                <a16:creationId xmlns:a16="http://schemas.microsoft.com/office/drawing/2014/main" id="{D8FA3C1A-B4F4-CBB6-E57A-DA0F577179BD}"/>
              </a:ext>
            </a:extLst>
          </p:cNvPr>
          <p:cNvSpPr>
            <a:spLocks noGrp="1"/>
          </p:cNvSpPr>
          <p:nvPr>
            <p:ph type="ftr" sz="quarter" idx="11"/>
          </p:nvPr>
        </p:nvSpPr>
        <p:spPr/>
        <p:txBody>
          <a:bodyPr/>
          <a:lstStyle/>
          <a:p>
            <a:r>
              <a:rPr lang="el-GR"/>
              <a:t>ΠΑΝΑΓΟΥ ΑΓΟΡΙΤΣΑ ΠΕ87.02</a:t>
            </a:r>
          </a:p>
        </p:txBody>
      </p:sp>
    </p:spTree>
    <p:extLst>
      <p:ext uri="{BB962C8B-B14F-4D97-AF65-F5344CB8AC3E}">
        <p14:creationId xmlns:p14="http://schemas.microsoft.com/office/powerpoint/2010/main" val="27213466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35608" y="274637"/>
            <a:ext cx="7498080" cy="778098"/>
          </a:xfrm>
        </p:spPr>
        <p:txBody>
          <a:bodyPr>
            <a:normAutofit/>
          </a:bodyPr>
          <a:lstStyle/>
          <a:p>
            <a:r>
              <a:rPr lang="el-GR" dirty="0"/>
              <a:t>Διαδικασία 2</a:t>
            </a:r>
          </a:p>
        </p:txBody>
      </p:sp>
      <p:sp>
        <p:nvSpPr>
          <p:cNvPr id="3" name="Θέση περιεχομένου 2"/>
          <p:cNvSpPr>
            <a:spLocks noGrp="1"/>
          </p:cNvSpPr>
          <p:nvPr>
            <p:ph idx="1"/>
          </p:nvPr>
        </p:nvSpPr>
        <p:spPr>
          <a:xfrm>
            <a:off x="1115616" y="1251936"/>
            <a:ext cx="7818072" cy="5606064"/>
          </a:xfrm>
        </p:spPr>
        <p:txBody>
          <a:bodyPr>
            <a:noAutofit/>
          </a:bodyPr>
          <a:lstStyle/>
          <a:p>
            <a:pPr algn="just"/>
            <a:r>
              <a:rPr lang="el-GR" sz="2400" dirty="0"/>
              <a:t>Γυμνώνουμε την περιοχή και τοποθετούμε βαζελίνη – εκτός εάν εφαρμόσουμε κομπρέσα με διάλυμα αλουμινίου</a:t>
            </a:r>
          </a:p>
          <a:p>
            <a:pPr algn="just"/>
            <a:r>
              <a:rPr lang="el-GR" sz="2400" dirty="0"/>
              <a:t>Βυθίζουμε την κομπρέσα στο δοχείο με το νερό και έπειτα την στύβουμε και την τοποθετούμε στη γυμνή περιοχή</a:t>
            </a:r>
          </a:p>
          <a:p>
            <a:pPr algn="just"/>
            <a:r>
              <a:rPr lang="el-GR" sz="2400" dirty="0"/>
              <a:t>Τοποθετούμε λίγες στεγνές γάζες από πάνω και με ένα επίδεσμο στερεώνουμε την κομπρέσα</a:t>
            </a:r>
          </a:p>
          <a:p>
            <a:pPr algn="just"/>
            <a:r>
              <a:rPr lang="el-GR" sz="2400" dirty="0"/>
              <a:t>Επαναλαμβάνουμε τη διαδικασία με την ίδια θερμοκρασία διαλύματος σύμφωνα με τις ιατρικές οδηγίες</a:t>
            </a:r>
          </a:p>
          <a:p>
            <a:pPr algn="just"/>
            <a:r>
              <a:rPr lang="el-GR" sz="2400" dirty="0"/>
              <a:t>Όταν ολοκληρωθεί η διαδικασία σε ένα δίσκο νοσηλείας τοποθετούμε μια στεγνή πετσέτα και πηγαίνουμε στο δωμάτιο του ασθενούς</a:t>
            </a:r>
          </a:p>
        </p:txBody>
      </p:sp>
      <p:sp>
        <p:nvSpPr>
          <p:cNvPr id="4" name="Θέση υποσέλιδου 3">
            <a:extLst>
              <a:ext uri="{FF2B5EF4-FFF2-40B4-BE49-F238E27FC236}">
                <a16:creationId xmlns:a16="http://schemas.microsoft.com/office/drawing/2014/main" id="{1B9C0001-99E3-6471-E55B-CC57AA599DD3}"/>
              </a:ext>
            </a:extLst>
          </p:cNvPr>
          <p:cNvSpPr>
            <a:spLocks noGrp="1"/>
          </p:cNvSpPr>
          <p:nvPr>
            <p:ph type="ftr" sz="quarter" idx="11"/>
          </p:nvPr>
        </p:nvSpPr>
        <p:spPr/>
        <p:txBody>
          <a:bodyPr/>
          <a:lstStyle/>
          <a:p>
            <a:r>
              <a:rPr lang="el-GR"/>
              <a:t>ΠΑΝΑΓΟΥ ΑΓΟΡΙΤΣΑ ΠΕ87.02</a:t>
            </a:r>
          </a:p>
        </p:txBody>
      </p:sp>
    </p:spTree>
    <p:extLst>
      <p:ext uri="{BB962C8B-B14F-4D97-AF65-F5344CB8AC3E}">
        <p14:creationId xmlns:p14="http://schemas.microsoft.com/office/powerpoint/2010/main" val="1804221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35608" y="274638"/>
            <a:ext cx="7498080" cy="922114"/>
          </a:xfrm>
        </p:spPr>
        <p:txBody>
          <a:bodyPr>
            <a:normAutofit/>
          </a:bodyPr>
          <a:lstStyle/>
          <a:p>
            <a:r>
              <a:rPr lang="el-GR" dirty="0"/>
              <a:t>Διαδικασία 3</a:t>
            </a:r>
          </a:p>
        </p:txBody>
      </p:sp>
      <p:sp>
        <p:nvSpPr>
          <p:cNvPr id="3" name="Θέση περιεχομένου 2"/>
          <p:cNvSpPr>
            <a:spLocks noGrp="1"/>
          </p:cNvSpPr>
          <p:nvPr>
            <p:ph idx="1"/>
          </p:nvPr>
        </p:nvSpPr>
        <p:spPr>
          <a:xfrm>
            <a:off x="1115616" y="1196752"/>
            <a:ext cx="7498080" cy="4074418"/>
          </a:xfrm>
        </p:spPr>
        <p:txBody>
          <a:bodyPr>
            <a:noAutofit/>
          </a:bodyPr>
          <a:lstStyle/>
          <a:p>
            <a:pPr algn="just"/>
            <a:r>
              <a:rPr lang="el-GR" sz="2800" dirty="0"/>
              <a:t>Αφαιρούμε τον επίδεσμο και την κομπρέσα</a:t>
            </a:r>
          </a:p>
          <a:p>
            <a:pPr algn="just"/>
            <a:r>
              <a:rPr lang="el-GR" sz="2800" dirty="0"/>
              <a:t>Απορρίπτουμε το χρησιμοποιημένο υλικό στον κάδο </a:t>
            </a:r>
          </a:p>
          <a:p>
            <a:pPr algn="just"/>
            <a:r>
              <a:rPr lang="el-GR" sz="2800" dirty="0"/>
              <a:t>Στεγνώνουμε την περιοχή με την πετσέτα</a:t>
            </a:r>
          </a:p>
          <a:p>
            <a:pPr algn="just"/>
            <a:r>
              <a:rPr lang="el-GR" sz="2800" dirty="0"/>
              <a:t>Ελέγχουμε το δέρμα του ασθενούς και τη γενικότερη κατάστασή του, όπως και τα σεντόνια </a:t>
            </a:r>
          </a:p>
          <a:p>
            <a:pPr algn="just"/>
            <a:r>
              <a:rPr lang="el-GR" sz="2800" dirty="0"/>
              <a:t>Αφαιρούμε τα γάντια, τοποθετούμε αντισηπτικό και απομακρυνόμαστε από το δωμάτιο</a:t>
            </a:r>
          </a:p>
          <a:p>
            <a:pPr algn="just"/>
            <a:r>
              <a:rPr lang="el-GR" sz="2800" dirty="0"/>
              <a:t>Ενημερώνουμε το γιατρό και το νοσηλευτικό δελτίο του ασθενούς για τις ενέργειές μας</a:t>
            </a:r>
          </a:p>
        </p:txBody>
      </p:sp>
      <p:sp>
        <p:nvSpPr>
          <p:cNvPr id="4" name="Θέση υποσέλιδου 3">
            <a:extLst>
              <a:ext uri="{FF2B5EF4-FFF2-40B4-BE49-F238E27FC236}">
                <a16:creationId xmlns:a16="http://schemas.microsoft.com/office/drawing/2014/main" id="{A6D81EE1-72B3-C6CB-82C9-13810CEBF315}"/>
              </a:ext>
            </a:extLst>
          </p:cNvPr>
          <p:cNvSpPr>
            <a:spLocks noGrp="1"/>
          </p:cNvSpPr>
          <p:nvPr>
            <p:ph type="ftr" sz="quarter" idx="11"/>
          </p:nvPr>
        </p:nvSpPr>
        <p:spPr/>
        <p:txBody>
          <a:bodyPr/>
          <a:lstStyle/>
          <a:p>
            <a:r>
              <a:rPr lang="el-GR"/>
              <a:t>ΠΑΝΑΓΟΥ ΑΓΟΡΙΤΣΑ ΠΕ87.02</a:t>
            </a:r>
          </a:p>
        </p:txBody>
      </p:sp>
    </p:spTree>
    <p:extLst>
      <p:ext uri="{BB962C8B-B14F-4D97-AF65-F5344CB8AC3E}">
        <p14:creationId xmlns:p14="http://schemas.microsoft.com/office/powerpoint/2010/main" val="28880400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35608" y="1772816"/>
            <a:ext cx="7312856" cy="1930226"/>
          </a:xfrm>
        </p:spPr>
        <p:txBody>
          <a:bodyPr>
            <a:normAutofit/>
          </a:bodyPr>
          <a:lstStyle/>
          <a:p>
            <a:r>
              <a:rPr lang="el-GR" sz="5400" dirty="0"/>
              <a:t>Προετοιμασία και εφαρμογή </a:t>
            </a:r>
            <a:r>
              <a:rPr lang="el-GR" sz="5400" dirty="0" err="1"/>
              <a:t>παγοκύστης</a:t>
            </a:r>
            <a:endParaRPr lang="el-GR" sz="5400" dirty="0"/>
          </a:p>
        </p:txBody>
      </p:sp>
      <p:pic>
        <p:nvPicPr>
          <p:cNvPr id="6" name="Θέση περιεχομένου 5">
            <a:extLst>
              <a:ext uri="{FF2B5EF4-FFF2-40B4-BE49-F238E27FC236}">
                <a16:creationId xmlns:a16="http://schemas.microsoft.com/office/drawing/2014/main" id="{A261627A-1231-BBCE-15FD-6A4B3A16186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7704" y="4332734"/>
            <a:ext cx="2202730" cy="2202730"/>
          </a:xfrm>
        </p:spPr>
      </p:pic>
      <p:sp>
        <p:nvSpPr>
          <p:cNvPr id="4" name="Θέση υποσέλιδου 3">
            <a:extLst>
              <a:ext uri="{FF2B5EF4-FFF2-40B4-BE49-F238E27FC236}">
                <a16:creationId xmlns:a16="http://schemas.microsoft.com/office/drawing/2014/main" id="{7FAFA297-738A-8695-67B3-061A540ABEE4}"/>
              </a:ext>
            </a:extLst>
          </p:cNvPr>
          <p:cNvSpPr>
            <a:spLocks noGrp="1"/>
          </p:cNvSpPr>
          <p:nvPr>
            <p:ph type="ftr" sz="quarter" idx="11"/>
          </p:nvPr>
        </p:nvSpPr>
        <p:spPr/>
        <p:txBody>
          <a:bodyPr/>
          <a:lstStyle/>
          <a:p>
            <a:r>
              <a:rPr lang="el-GR"/>
              <a:t>ΠΑΝΑΓΟΥ ΑΓΟΡΙΤΣΑ ΠΕ87.02</a:t>
            </a:r>
          </a:p>
        </p:txBody>
      </p:sp>
      <p:pic>
        <p:nvPicPr>
          <p:cNvPr id="8" name="Εικόνα 7">
            <a:extLst>
              <a:ext uri="{FF2B5EF4-FFF2-40B4-BE49-F238E27FC236}">
                <a16:creationId xmlns:a16="http://schemas.microsoft.com/office/drawing/2014/main" id="{03C5D702-2721-446B-1319-837CD3235C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76256" y="71561"/>
            <a:ext cx="2143125" cy="2143125"/>
          </a:xfrm>
          <a:prstGeom prst="rect">
            <a:avLst/>
          </a:prstGeom>
        </p:spPr>
      </p:pic>
    </p:spTree>
    <p:extLst>
      <p:ext uri="{BB962C8B-B14F-4D97-AF65-F5344CB8AC3E}">
        <p14:creationId xmlns:p14="http://schemas.microsoft.com/office/powerpoint/2010/main" val="9851410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Απαιτούμενα υλικά</a:t>
            </a:r>
          </a:p>
        </p:txBody>
      </p:sp>
      <p:sp>
        <p:nvSpPr>
          <p:cNvPr id="3" name="Θέση περιεχομένου 2"/>
          <p:cNvSpPr>
            <a:spLocks noGrp="1"/>
          </p:cNvSpPr>
          <p:nvPr>
            <p:ph idx="1"/>
          </p:nvPr>
        </p:nvSpPr>
        <p:spPr/>
        <p:txBody>
          <a:bodyPr/>
          <a:lstStyle/>
          <a:p>
            <a:pPr algn="just"/>
            <a:r>
              <a:rPr lang="el-GR" dirty="0"/>
              <a:t>Δίσκος ή τροχήλατο νοσηλείας</a:t>
            </a:r>
          </a:p>
          <a:p>
            <a:pPr algn="just"/>
            <a:r>
              <a:rPr lang="el-GR" dirty="0"/>
              <a:t>Ελαστική </a:t>
            </a:r>
            <a:r>
              <a:rPr lang="el-GR" dirty="0" err="1"/>
              <a:t>παγοκύστη</a:t>
            </a:r>
            <a:endParaRPr lang="el-GR" dirty="0"/>
          </a:p>
          <a:p>
            <a:pPr algn="just"/>
            <a:r>
              <a:rPr lang="el-GR" dirty="0"/>
              <a:t>Θήκη </a:t>
            </a:r>
            <a:r>
              <a:rPr lang="el-GR" dirty="0" err="1"/>
              <a:t>παγοκύστης</a:t>
            </a:r>
            <a:endParaRPr lang="el-GR" dirty="0"/>
          </a:p>
          <a:p>
            <a:pPr algn="just"/>
            <a:r>
              <a:rPr lang="el-GR" dirty="0"/>
              <a:t>Δοχείο για παγάκια </a:t>
            </a:r>
          </a:p>
          <a:p>
            <a:pPr algn="just"/>
            <a:r>
              <a:rPr lang="el-GR" dirty="0"/>
              <a:t>Πετσέτα για το σκούπισμα της </a:t>
            </a:r>
            <a:r>
              <a:rPr lang="el-GR" dirty="0" err="1"/>
              <a:t>παγοκύστης</a:t>
            </a:r>
            <a:endParaRPr lang="el-GR" dirty="0"/>
          </a:p>
          <a:p>
            <a:pPr algn="just"/>
            <a:r>
              <a:rPr lang="el-GR" dirty="0"/>
              <a:t>Ταλκ, αν η </a:t>
            </a:r>
            <a:r>
              <a:rPr lang="el-GR" dirty="0" err="1"/>
              <a:t>παγοκύστη</a:t>
            </a:r>
            <a:r>
              <a:rPr lang="el-GR" dirty="0"/>
              <a:t> τοποθετηθεί σε λείο και όχι τριχωτό δέρμα</a:t>
            </a:r>
          </a:p>
          <a:p>
            <a:pPr marL="82296" indent="0" algn="just">
              <a:buNone/>
            </a:pPr>
            <a:endParaRPr lang="el-GR" dirty="0"/>
          </a:p>
        </p:txBody>
      </p:sp>
      <p:sp>
        <p:nvSpPr>
          <p:cNvPr id="4" name="Θέση υποσέλιδου 3">
            <a:extLst>
              <a:ext uri="{FF2B5EF4-FFF2-40B4-BE49-F238E27FC236}">
                <a16:creationId xmlns:a16="http://schemas.microsoft.com/office/drawing/2014/main" id="{D6AD43C2-18F2-77ED-800A-8C13719F5367}"/>
              </a:ext>
            </a:extLst>
          </p:cNvPr>
          <p:cNvSpPr>
            <a:spLocks noGrp="1"/>
          </p:cNvSpPr>
          <p:nvPr>
            <p:ph type="ftr" sz="quarter" idx="11"/>
          </p:nvPr>
        </p:nvSpPr>
        <p:spPr/>
        <p:txBody>
          <a:bodyPr/>
          <a:lstStyle/>
          <a:p>
            <a:r>
              <a:rPr lang="el-GR"/>
              <a:t>ΠΑΝΑΓΟΥ ΑΓΟΡΙΤΣΑ ΠΕ87.02</a:t>
            </a:r>
          </a:p>
        </p:txBody>
      </p:sp>
    </p:spTree>
    <p:extLst>
      <p:ext uri="{BB962C8B-B14F-4D97-AF65-F5344CB8AC3E}">
        <p14:creationId xmlns:p14="http://schemas.microsoft.com/office/powerpoint/2010/main" val="2750989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Γενικές πληροφορίες</a:t>
            </a:r>
          </a:p>
        </p:txBody>
      </p:sp>
      <p:sp>
        <p:nvSpPr>
          <p:cNvPr id="3" name="Θέση περιεχομένου 2"/>
          <p:cNvSpPr>
            <a:spLocks noGrp="1"/>
          </p:cNvSpPr>
          <p:nvPr>
            <p:ph idx="1"/>
          </p:nvPr>
        </p:nvSpPr>
        <p:spPr>
          <a:xfrm>
            <a:off x="1435608" y="2780928"/>
            <a:ext cx="7498080" cy="3888432"/>
          </a:xfrm>
        </p:spPr>
        <p:txBody>
          <a:bodyPr>
            <a:normAutofit/>
          </a:bodyPr>
          <a:lstStyle/>
          <a:p>
            <a:pPr algn="just"/>
            <a:r>
              <a:rPr lang="el-GR" dirty="0"/>
              <a:t>Μέσα τα οποία τοποθετούνται σε κάποιο σημείο του σώματος</a:t>
            </a:r>
          </a:p>
        </p:txBody>
      </p:sp>
      <p:sp>
        <p:nvSpPr>
          <p:cNvPr id="4" name="Θέση υποσέλιδου 3">
            <a:extLst>
              <a:ext uri="{FF2B5EF4-FFF2-40B4-BE49-F238E27FC236}">
                <a16:creationId xmlns:a16="http://schemas.microsoft.com/office/drawing/2014/main" id="{70A62332-46B4-35AB-B303-0E1ABD9227DB}"/>
              </a:ext>
            </a:extLst>
          </p:cNvPr>
          <p:cNvSpPr>
            <a:spLocks noGrp="1"/>
          </p:cNvSpPr>
          <p:nvPr>
            <p:ph type="ftr" sz="quarter" idx="11"/>
          </p:nvPr>
        </p:nvSpPr>
        <p:spPr/>
        <p:txBody>
          <a:bodyPr/>
          <a:lstStyle/>
          <a:p>
            <a:r>
              <a:rPr lang="el-GR"/>
              <a:t>ΠΑΝΑΓΟΥ ΑΓΟΡΙΤΣΑ ΠΕ87.02</a:t>
            </a:r>
          </a:p>
        </p:txBody>
      </p:sp>
    </p:spTree>
    <p:extLst>
      <p:ext uri="{BB962C8B-B14F-4D97-AF65-F5344CB8AC3E}">
        <p14:creationId xmlns:p14="http://schemas.microsoft.com/office/powerpoint/2010/main" val="36025717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Διαδικασία 1 </a:t>
            </a:r>
          </a:p>
        </p:txBody>
      </p:sp>
      <p:sp>
        <p:nvSpPr>
          <p:cNvPr id="3" name="Θέση περιεχομένου 2"/>
          <p:cNvSpPr>
            <a:spLocks noGrp="1"/>
          </p:cNvSpPr>
          <p:nvPr>
            <p:ph idx="1"/>
          </p:nvPr>
        </p:nvSpPr>
        <p:spPr>
          <a:xfrm>
            <a:off x="1435608" y="1447800"/>
            <a:ext cx="7498080" cy="5410200"/>
          </a:xfrm>
        </p:spPr>
        <p:txBody>
          <a:bodyPr>
            <a:normAutofit fontScale="85000" lnSpcReduction="10000"/>
          </a:bodyPr>
          <a:lstStyle/>
          <a:p>
            <a:pPr algn="just"/>
            <a:r>
              <a:rPr lang="el-GR" dirty="0"/>
              <a:t>Ελέγχουμε την κατάσταση της </a:t>
            </a:r>
            <a:r>
              <a:rPr lang="el-GR" dirty="0" err="1"/>
              <a:t>παγοκύστης</a:t>
            </a:r>
            <a:r>
              <a:rPr lang="el-GR" dirty="0"/>
              <a:t>, τοποθετούμε μέσα τα παγάκια γεμίζοντας μέχρι το 1/3, αφαιρώντας τον αέρα και κλείνουμε με το πώμα</a:t>
            </a:r>
          </a:p>
          <a:p>
            <a:pPr algn="just"/>
            <a:r>
              <a:rPr lang="el-GR" dirty="0"/>
              <a:t>Σκουπίζουμε και ελέγχουμε για διαρροή </a:t>
            </a:r>
          </a:p>
          <a:p>
            <a:pPr algn="just"/>
            <a:r>
              <a:rPr lang="el-GR" dirty="0"/>
              <a:t>Την τοποθετούμε στην ειδική θήκη</a:t>
            </a:r>
          </a:p>
          <a:p>
            <a:pPr algn="just"/>
            <a:r>
              <a:rPr lang="el-GR" dirty="0"/>
              <a:t>Συγκεντρώνουμε και το υπόλοιπο υλικό και πηγαίνουμε στο δωμάτιο του ασθενούς</a:t>
            </a:r>
          </a:p>
          <a:p>
            <a:pPr algn="just"/>
            <a:r>
              <a:rPr lang="el-GR" dirty="0"/>
              <a:t>Φροντίζουμε για την ατομικότητα του ασθενούς</a:t>
            </a:r>
          </a:p>
          <a:p>
            <a:pPr algn="just"/>
            <a:r>
              <a:rPr lang="el-GR" dirty="0">
                <a:solidFill>
                  <a:srgbClr val="FF0000"/>
                </a:solidFill>
              </a:rPr>
              <a:t>Ενημερώνουμε τον ασθενή για το είδος της νοσηλείας, το σκοπό της και τους πιθανούς κινδύνους από την πολύωρη εναπόθεση της </a:t>
            </a:r>
            <a:r>
              <a:rPr lang="el-GR" dirty="0" err="1">
                <a:solidFill>
                  <a:srgbClr val="FF0000"/>
                </a:solidFill>
              </a:rPr>
              <a:t>παγοκύστης</a:t>
            </a:r>
            <a:r>
              <a:rPr lang="el-GR" dirty="0">
                <a:solidFill>
                  <a:srgbClr val="FF0000"/>
                </a:solidFill>
              </a:rPr>
              <a:t> (κίνδυνος ισχαιμίας δέρματος)</a:t>
            </a:r>
          </a:p>
        </p:txBody>
      </p:sp>
      <p:sp>
        <p:nvSpPr>
          <p:cNvPr id="4" name="Θέση υποσέλιδου 3">
            <a:extLst>
              <a:ext uri="{FF2B5EF4-FFF2-40B4-BE49-F238E27FC236}">
                <a16:creationId xmlns:a16="http://schemas.microsoft.com/office/drawing/2014/main" id="{75F4EC28-E307-C8BF-7918-A02A7EBE5EA1}"/>
              </a:ext>
            </a:extLst>
          </p:cNvPr>
          <p:cNvSpPr>
            <a:spLocks noGrp="1"/>
          </p:cNvSpPr>
          <p:nvPr>
            <p:ph type="ftr" sz="quarter" idx="11"/>
          </p:nvPr>
        </p:nvSpPr>
        <p:spPr/>
        <p:txBody>
          <a:bodyPr/>
          <a:lstStyle/>
          <a:p>
            <a:r>
              <a:rPr lang="el-GR"/>
              <a:t>ΠΑΝΑΓΟΥ ΑΓΟΡΙΤΣΑ ΠΕ87.02</a:t>
            </a:r>
          </a:p>
        </p:txBody>
      </p:sp>
    </p:spTree>
    <p:extLst>
      <p:ext uri="{BB962C8B-B14F-4D97-AF65-F5344CB8AC3E}">
        <p14:creationId xmlns:p14="http://schemas.microsoft.com/office/powerpoint/2010/main" val="20521294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35608" y="274638"/>
            <a:ext cx="7498080" cy="850106"/>
          </a:xfrm>
        </p:spPr>
        <p:txBody>
          <a:bodyPr>
            <a:normAutofit/>
          </a:bodyPr>
          <a:lstStyle/>
          <a:p>
            <a:r>
              <a:rPr lang="el-GR" dirty="0"/>
              <a:t>Διαδικασία 2</a:t>
            </a:r>
          </a:p>
        </p:txBody>
      </p:sp>
      <p:sp>
        <p:nvSpPr>
          <p:cNvPr id="3" name="Θέση περιεχομένου 2"/>
          <p:cNvSpPr>
            <a:spLocks noGrp="1"/>
          </p:cNvSpPr>
          <p:nvPr>
            <p:ph idx="1"/>
          </p:nvPr>
        </p:nvSpPr>
        <p:spPr>
          <a:xfrm>
            <a:off x="1115616" y="1628800"/>
            <a:ext cx="7498080" cy="4739555"/>
          </a:xfrm>
        </p:spPr>
        <p:txBody>
          <a:bodyPr>
            <a:normAutofit lnSpcReduction="10000"/>
          </a:bodyPr>
          <a:lstStyle/>
          <a:p>
            <a:pPr algn="just"/>
            <a:r>
              <a:rPr lang="el-GR" dirty="0"/>
              <a:t>Τοποθετούμε τον ασθενή στην κατάλληλη θέση, αν χρειαστεί χρησιμοποιούμε το ταλκ και έπειτα τοποθετούμε την </a:t>
            </a:r>
            <a:r>
              <a:rPr lang="el-GR" dirty="0" err="1"/>
              <a:t>παγοκύστη</a:t>
            </a:r>
            <a:r>
              <a:rPr lang="el-GR" dirty="0"/>
              <a:t> </a:t>
            </a:r>
          </a:p>
          <a:p>
            <a:pPr algn="just"/>
            <a:r>
              <a:rPr lang="el-GR" dirty="0">
                <a:solidFill>
                  <a:srgbClr val="FF0000"/>
                </a:solidFill>
              </a:rPr>
              <a:t>Μέγιστος χρόνος τοποθέτησης 30’ </a:t>
            </a:r>
            <a:r>
              <a:rPr lang="el-GR" dirty="0"/>
              <a:t>– ελέγχουμε το δέρμα στην περιοχή</a:t>
            </a:r>
          </a:p>
          <a:p>
            <a:pPr algn="just"/>
            <a:r>
              <a:rPr lang="el-GR" dirty="0"/>
              <a:t>Αντικαθιστούμε τη θήκη αν έχει υγρανθεί ή τα παγάκια αν έχουν λιώσει</a:t>
            </a:r>
          </a:p>
          <a:p>
            <a:pPr algn="just"/>
            <a:r>
              <a:rPr lang="el-GR" dirty="0"/>
              <a:t>Επαναλαμβάνουμε τη διαδικασία σύμφωνα με τις ιατρικές οδηγίες</a:t>
            </a:r>
          </a:p>
          <a:p>
            <a:pPr algn="just"/>
            <a:endParaRPr lang="el-GR" dirty="0"/>
          </a:p>
          <a:p>
            <a:pPr algn="just"/>
            <a:endParaRPr lang="el-GR" dirty="0"/>
          </a:p>
          <a:p>
            <a:pPr algn="just"/>
            <a:endParaRPr lang="el-GR" dirty="0"/>
          </a:p>
        </p:txBody>
      </p:sp>
      <p:sp>
        <p:nvSpPr>
          <p:cNvPr id="4" name="Θέση υποσέλιδου 3">
            <a:extLst>
              <a:ext uri="{FF2B5EF4-FFF2-40B4-BE49-F238E27FC236}">
                <a16:creationId xmlns:a16="http://schemas.microsoft.com/office/drawing/2014/main" id="{B66FC287-34BC-4114-FB20-DFD344CEFFEB}"/>
              </a:ext>
            </a:extLst>
          </p:cNvPr>
          <p:cNvSpPr>
            <a:spLocks noGrp="1"/>
          </p:cNvSpPr>
          <p:nvPr>
            <p:ph type="ftr" sz="quarter" idx="11"/>
          </p:nvPr>
        </p:nvSpPr>
        <p:spPr/>
        <p:txBody>
          <a:bodyPr/>
          <a:lstStyle/>
          <a:p>
            <a:r>
              <a:rPr lang="el-GR"/>
              <a:t>ΠΑΝΑΓΟΥ ΑΓΟΡΙΤΣΑ ΠΕ87.02</a:t>
            </a:r>
          </a:p>
        </p:txBody>
      </p:sp>
    </p:spTree>
    <p:extLst>
      <p:ext uri="{BB962C8B-B14F-4D97-AF65-F5344CB8AC3E}">
        <p14:creationId xmlns:p14="http://schemas.microsoft.com/office/powerpoint/2010/main" val="10730005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203E57-D8B9-9631-530F-7E3E38DD066A}"/>
              </a:ext>
            </a:extLst>
          </p:cNvPr>
          <p:cNvSpPr>
            <a:spLocks noGrp="1"/>
          </p:cNvSpPr>
          <p:nvPr>
            <p:ph type="title"/>
          </p:nvPr>
        </p:nvSpPr>
        <p:spPr/>
        <p:txBody>
          <a:bodyPr/>
          <a:lstStyle/>
          <a:p>
            <a:r>
              <a:rPr lang="el-GR" dirty="0"/>
              <a:t>Διαδικασία 3</a:t>
            </a:r>
          </a:p>
        </p:txBody>
      </p:sp>
      <p:sp>
        <p:nvSpPr>
          <p:cNvPr id="3" name="Θέση περιεχομένου 2">
            <a:extLst>
              <a:ext uri="{FF2B5EF4-FFF2-40B4-BE49-F238E27FC236}">
                <a16:creationId xmlns:a16="http://schemas.microsoft.com/office/drawing/2014/main" id="{CC0EBB17-1619-F575-EFE1-C31EA91CDA11}"/>
              </a:ext>
            </a:extLst>
          </p:cNvPr>
          <p:cNvSpPr>
            <a:spLocks noGrp="1"/>
          </p:cNvSpPr>
          <p:nvPr>
            <p:ph idx="1"/>
          </p:nvPr>
        </p:nvSpPr>
        <p:spPr>
          <a:xfrm>
            <a:off x="1187624" y="1388580"/>
            <a:ext cx="7498080" cy="4800600"/>
          </a:xfrm>
        </p:spPr>
        <p:txBody>
          <a:bodyPr>
            <a:normAutofit fontScale="85000" lnSpcReduction="10000"/>
          </a:bodyPr>
          <a:lstStyle/>
          <a:p>
            <a:pPr algn="just"/>
            <a:r>
              <a:rPr lang="el-GR" dirty="0"/>
              <a:t>Όταν ολοκληρωθεί η χρήση της, την απομακρύνουμε από τον ασθενή, την αφαιρούμε από τη θήκη της για να σταλεί στο πλυντήριο (η θήκη), της αδειάζουμε το νερό και τα παγάκια, την ξεπλένουμε, την καθαρίζουμε, την αφήνουμε να στεγνώσει και την κρεμάμε με το πώμα ανοιχτό προς τα κάτω</a:t>
            </a:r>
          </a:p>
          <a:p>
            <a:pPr algn="just"/>
            <a:r>
              <a:rPr lang="el-GR" dirty="0"/>
              <a:t>Όταν στεγνώσει, αφήνουμε να μπει αέρας για να μη συμπίπτουν τα τοιχώματα,  κλείνουμε το πώμα και την αποθηκεύουμε </a:t>
            </a:r>
          </a:p>
          <a:p>
            <a:pPr algn="just"/>
            <a:r>
              <a:rPr lang="el-GR" dirty="0"/>
              <a:t>Ενημερώνουμε το γιατρό και το νοσηλευτικό δελτίο του ασθενούς για τις ενέργειές μας</a:t>
            </a:r>
          </a:p>
          <a:p>
            <a:pPr marL="82296" indent="0">
              <a:buNone/>
            </a:pPr>
            <a:endParaRPr lang="el-GR" dirty="0"/>
          </a:p>
        </p:txBody>
      </p:sp>
      <p:sp>
        <p:nvSpPr>
          <p:cNvPr id="4" name="Θέση υποσέλιδου 3">
            <a:extLst>
              <a:ext uri="{FF2B5EF4-FFF2-40B4-BE49-F238E27FC236}">
                <a16:creationId xmlns:a16="http://schemas.microsoft.com/office/drawing/2014/main" id="{47244D32-03E1-6E75-9825-70A8AAE69021}"/>
              </a:ext>
            </a:extLst>
          </p:cNvPr>
          <p:cNvSpPr>
            <a:spLocks noGrp="1"/>
          </p:cNvSpPr>
          <p:nvPr>
            <p:ph type="ftr" sz="quarter" idx="11"/>
          </p:nvPr>
        </p:nvSpPr>
        <p:spPr/>
        <p:txBody>
          <a:bodyPr/>
          <a:lstStyle/>
          <a:p>
            <a:r>
              <a:rPr lang="el-GR"/>
              <a:t>ΠΑΝΑΓΟΥ ΑΓΟΡΙΤΣΑ ΠΕ87.02</a:t>
            </a:r>
          </a:p>
        </p:txBody>
      </p:sp>
    </p:spTree>
    <p:extLst>
      <p:ext uri="{BB962C8B-B14F-4D97-AF65-F5344CB8AC3E}">
        <p14:creationId xmlns:p14="http://schemas.microsoft.com/office/powerpoint/2010/main" val="31804327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35608" y="274638"/>
            <a:ext cx="7498080" cy="58018"/>
          </a:xfrm>
        </p:spPr>
        <p:txBody>
          <a:bodyPr>
            <a:normAutofit fontScale="90000"/>
          </a:bodyPr>
          <a:lstStyle/>
          <a:p>
            <a:endParaRPr lang="el-GR" dirty="0"/>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rcRect l="262" t="9306" r="-262" b="18989"/>
          <a:stretch/>
        </p:blipFill>
        <p:spPr>
          <a:xfrm>
            <a:off x="6014" y="-18722"/>
            <a:ext cx="3888432" cy="2271848"/>
          </a:xfrm>
        </p:spPr>
      </p:pic>
      <p:pic>
        <p:nvPicPr>
          <p:cNvPr id="5" name="Εικόνα 4"/>
          <p:cNvPicPr>
            <a:picLocks noChangeAspect="1"/>
          </p:cNvPicPr>
          <p:nvPr/>
        </p:nvPicPr>
        <p:blipFill>
          <a:blip r:embed="rId3">
            <a:extLst>
              <a:ext uri="{28A0092B-C50C-407E-A947-70E740481C1C}">
                <a14:useLocalDpi xmlns:a14="http://schemas.microsoft.com/office/drawing/2010/main" val="0"/>
              </a:ext>
            </a:extLst>
          </a:blip>
          <a:srcRect t="20352" b="16772"/>
          <a:stretch/>
        </p:blipFill>
        <p:spPr>
          <a:xfrm>
            <a:off x="7198369" y="4900905"/>
            <a:ext cx="1905000" cy="1937058"/>
          </a:xfrm>
          <a:prstGeom prst="rect">
            <a:avLst/>
          </a:prstGeom>
        </p:spPr>
      </p:pic>
      <p:pic>
        <p:nvPicPr>
          <p:cNvPr id="6" name="Εικόνα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24348" y="2209394"/>
            <a:ext cx="1798509" cy="2188135"/>
          </a:xfrm>
          <a:prstGeom prst="rect">
            <a:avLst/>
          </a:prstGeom>
        </p:spPr>
      </p:pic>
      <p:pic>
        <p:nvPicPr>
          <p:cNvPr id="7" name="Εικόνα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3986633"/>
            <a:ext cx="1905000" cy="1905000"/>
          </a:xfrm>
          <a:prstGeom prst="rect">
            <a:avLst/>
          </a:prstGeom>
        </p:spPr>
      </p:pic>
      <p:pic>
        <p:nvPicPr>
          <p:cNvPr id="8" name="Εικόνα 7"/>
          <p:cNvPicPr>
            <a:picLocks noChangeAspect="1"/>
          </p:cNvPicPr>
          <p:nvPr/>
        </p:nvPicPr>
        <p:blipFill>
          <a:blip r:embed="rId6">
            <a:extLst>
              <a:ext uri="{28A0092B-C50C-407E-A947-70E740481C1C}">
                <a14:useLocalDpi xmlns:a14="http://schemas.microsoft.com/office/drawing/2010/main" val="0"/>
              </a:ext>
            </a:extLst>
          </a:blip>
          <a:srcRect l="10851" t="22955" r="13462" b="21305"/>
          <a:stretch/>
        </p:blipFill>
        <p:spPr>
          <a:xfrm>
            <a:off x="2471746" y="2821330"/>
            <a:ext cx="2343520" cy="1422761"/>
          </a:xfrm>
          <a:prstGeom prst="rect">
            <a:avLst/>
          </a:prstGeom>
        </p:spPr>
      </p:pic>
      <p:pic>
        <p:nvPicPr>
          <p:cNvPr id="9" name="Εικόνα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317498" y="152461"/>
            <a:ext cx="2680692" cy="2337048"/>
          </a:xfrm>
          <a:prstGeom prst="rect">
            <a:avLst/>
          </a:prstGeom>
        </p:spPr>
      </p:pic>
      <p:pic>
        <p:nvPicPr>
          <p:cNvPr id="10" name="Εικόνα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88869" y="1959525"/>
            <a:ext cx="1524000" cy="2298665"/>
          </a:xfrm>
          <a:prstGeom prst="rect">
            <a:avLst/>
          </a:prstGeom>
        </p:spPr>
      </p:pic>
      <p:sp>
        <p:nvSpPr>
          <p:cNvPr id="3" name="Θέση υποσέλιδου 2">
            <a:extLst>
              <a:ext uri="{FF2B5EF4-FFF2-40B4-BE49-F238E27FC236}">
                <a16:creationId xmlns:a16="http://schemas.microsoft.com/office/drawing/2014/main" id="{9FB83E50-AA48-80B7-A4B3-4458B5C2152B}"/>
              </a:ext>
            </a:extLst>
          </p:cNvPr>
          <p:cNvSpPr>
            <a:spLocks noGrp="1"/>
          </p:cNvSpPr>
          <p:nvPr>
            <p:ph type="ftr" sz="quarter" idx="11"/>
          </p:nvPr>
        </p:nvSpPr>
        <p:spPr/>
        <p:txBody>
          <a:bodyPr/>
          <a:lstStyle/>
          <a:p>
            <a:r>
              <a:rPr lang="el-GR"/>
              <a:t>ΠΑΝΑΓΟΥ ΑΓΟΡΙΤΣΑ ΠΕ87.02</a:t>
            </a:r>
          </a:p>
        </p:txBody>
      </p:sp>
      <p:pic>
        <p:nvPicPr>
          <p:cNvPr id="12" name="Εικόνα 11">
            <a:extLst>
              <a:ext uri="{FF2B5EF4-FFF2-40B4-BE49-F238E27FC236}">
                <a16:creationId xmlns:a16="http://schemas.microsoft.com/office/drawing/2014/main" id="{3773C4CD-978F-67B3-7689-FA915C73C6CE}"/>
              </a:ext>
            </a:extLst>
          </p:cNvPr>
          <p:cNvPicPr>
            <a:picLocks noChangeAspect="1"/>
          </p:cNvPicPr>
          <p:nvPr/>
        </p:nvPicPr>
        <p:blipFill>
          <a:blip r:embed="rId9">
            <a:extLst>
              <a:ext uri="{28A0092B-C50C-407E-A947-70E740481C1C}">
                <a14:useLocalDpi xmlns:a14="http://schemas.microsoft.com/office/drawing/2010/main" val="0"/>
              </a:ext>
            </a:extLst>
          </a:blip>
          <a:srcRect l="19869" t="-4304" r="13091" b="4304"/>
          <a:stretch/>
        </p:blipFill>
        <p:spPr>
          <a:xfrm>
            <a:off x="-307" y="5469153"/>
            <a:ext cx="2343520" cy="1304925"/>
          </a:xfrm>
          <a:prstGeom prst="rect">
            <a:avLst/>
          </a:prstGeom>
        </p:spPr>
      </p:pic>
      <p:pic>
        <p:nvPicPr>
          <p:cNvPr id="14" name="Εικόνα 13">
            <a:extLst>
              <a:ext uri="{FF2B5EF4-FFF2-40B4-BE49-F238E27FC236}">
                <a16:creationId xmlns:a16="http://schemas.microsoft.com/office/drawing/2014/main" id="{0C44B151-1C8D-D4BA-7D00-EDF1D07F3F56}"/>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006183" y="98461"/>
            <a:ext cx="2143125" cy="2143125"/>
          </a:xfrm>
          <a:prstGeom prst="rect">
            <a:avLst/>
          </a:prstGeom>
        </p:spPr>
      </p:pic>
      <p:pic>
        <p:nvPicPr>
          <p:cNvPr id="16" name="Εικόνα 15">
            <a:extLst>
              <a:ext uri="{FF2B5EF4-FFF2-40B4-BE49-F238E27FC236}">
                <a16:creationId xmlns:a16="http://schemas.microsoft.com/office/drawing/2014/main" id="{9DDEBFE9-F482-0F53-650D-64172FD2BDF0}"/>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0" y="2259990"/>
            <a:ext cx="2143125" cy="2143125"/>
          </a:xfrm>
          <a:prstGeom prst="rect">
            <a:avLst/>
          </a:prstGeom>
        </p:spPr>
      </p:pic>
      <p:pic>
        <p:nvPicPr>
          <p:cNvPr id="18" name="Εικόνα 17">
            <a:extLst>
              <a:ext uri="{FF2B5EF4-FFF2-40B4-BE49-F238E27FC236}">
                <a16:creationId xmlns:a16="http://schemas.microsoft.com/office/drawing/2014/main" id="{BF11F4A4-D834-3744-9713-4B96A14E962B}"/>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2697148" y="4703767"/>
            <a:ext cx="2143125" cy="2143125"/>
          </a:xfrm>
          <a:prstGeom prst="rect">
            <a:avLst/>
          </a:prstGeom>
        </p:spPr>
      </p:pic>
      <p:pic>
        <p:nvPicPr>
          <p:cNvPr id="22" name="Εικόνα 21">
            <a:extLst>
              <a:ext uri="{FF2B5EF4-FFF2-40B4-BE49-F238E27FC236}">
                <a16:creationId xmlns:a16="http://schemas.microsoft.com/office/drawing/2014/main" id="{86594473-959B-9612-BE89-AB8E0F771D98}"/>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5236523" y="4714875"/>
            <a:ext cx="2143125" cy="2143125"/>
          </a:xfrm>
          <a:prstGeom prst="rect">
            <a:avLst/>
          </a:prstGeom>
        </p:spPr>
      </p:pic>
    </p:spTree>
    <p:extLst>
      <p:ext uri="{BB962C8B-B14F-4D97-AF65-F5344CB8AC3E}">
        <p14:creationId xmlns:p14="http://schemas.microsoft.com/office/powerpoint/2010/main" val="40584460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14676" y="0"/>
            <a:ext cx="4549812" cy="3068960"/>
          </a:xfrm>
        </p:spPr>
      </p:pic>
      <p:pic>
        <p:nvPicPr>
          <p:cNvPr id="6" name="Εικόνα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4008" y="3739878"/>
            <a:ext cx="4176464" cy="3118122"/>
          </a:xfrm>
          <a:prstGeom prst="rect">
            <a:avLst/>
          </a:prstGeom>
        </p:spPr>
      </p:pic>
      <p:pic>
        <p:nvPicPr>
          <p:cNvPr id="7" name="Εικόνα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651" y="0"/>
            <a:ext cx="4391025" cy="3739877"/>
          </a:xfrm>
          <a:prstGeom prst="rect">
            <a:avLst/>
          </a:prstGeom>
        </p:spPr>
      </p:pic>
      <p:pic>
        <p:nvPicPr>
          <p:cNvPr id="8" name="Εικόνα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651" y="3739876"/>
            <a:ext cx="4470009" cy="3118123"/>
          </a:xfrm>
          <a:prstGeom prst="rect">
            <a:avLst/>
          </a:prstGeom>
        </p:spPr>
      </p:pic>
      <p:sp>
        <p:nvSpPr>
          <p:cNvPr id="3" name="Θέση υποσέλιδου 2">
            <a:extLst>
              <a:ext uri="{FF2B5EF4-FFF2-40B4-BE49-F238E27FC236}">
                <a16:creationId xmlns:a16="http://schemas.microsoft.com/office/drawing/2014/main" id="{99881A6C-BB38-42D1-7523-1CDFCFC5E39F}"/>
              </a:ext>
            </a:extLst>
          </p:cNvPr>
          <p:cNvSpPr>
            <a:spLocks noGrp="1"/>
          </p:cNvSpPr>
          <p:nvPr>
            <p:ph type="ftr" sz="quarter" idx="11"/>
          </p:nvPr>
        </p:nvSpPr>
        <p:spPr/>
        <p:txBody>
          <a:bodyPr/>
          <a:lstStyle/>
          <a:p>
            <a:r>
              <a:rPr lang="el-GR"/>
              <a:t>ΠΑΝΑΓΟΥ ΑΓΟΡΙΤΣΑ ΠΕ87.02</a:t>
            </a:r>
          </a:p>
        </p:txBody>
      </p:sp>
    </p:spTree>
    <p:extLst>
      <p:ext uri="{BB962C8B-B14F-4D97-AF65-F5344CB8AC3E}">
        <p14:creationId xmlns:p14="http://schemas.microsoft.com/office/powerpoint/2010/main" val="5006700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Θεραπευτική υποθερμία</a:t>
            </a:r>
          </a:p>
        </p:txBody>
      </p:sp>
      <p:sp>
        <p:nvSpPr>
          <p:cNvPr id="3" name="Θέση περιεχομένου 2"/>
          <p:cNvSpPr>
            <a:spLocks noGrp="1"/>
          </p:cNvSpPr>
          <p:nvPr>
            <p:ph idx="1"/>
          </p:nvPr>
        </p:nvSpPr>
        <p:spPr/>
        <p:txBody>
          <a:bodyPr/>
          <a:lstStyle/>
          <a:p>
            <a:r>
              <a:rPr lang="el-GR" dirty="0"/>
              <a:t>Εφαρμόζεται σε: θύματα καρδιακής ανακοπής και Κ.Ε.Κ.</a:t>
            </a:r>
          </a:p>
          <a:p>
            <a:endParaRPr lang="el-GR" dirty="0"/>
          </a:p>
          <a:p>
            <a:endParaRPr lang="el-GR" dirty="0"/>
          </a:p>
        </p:txBody>
      </p:sp>
      <p:sp>
        <p:nvSpPr>
          <p:cNvPr id="4" name="Θέση υποσέλιδου 3">
            <a:extLst>
              <a:ext uri="{FF2B5EF4-FFF2-40B4-BE49-F238E27FC236}">
                <a16:creationId xmlns:a16="http://schemas.microsoft.com/office/drawing/2014/main" id="{9C04E747-5715-0BB7-D5A8-E2F782DB3FED}"/>
              </a:ext>
            </a:extLst>
          </p:cNvPr>
          <p:cNvSpPr>
            <a:spLocks noGrp="1"/>
          </p:cNvSpPr>
          <p:nvPr>
            <p:ph type="ftr" sz="quarter" idx="11"/>
          </p:nvPr>
        </p:nvSpPr>
        <p:spPr/>
        <p:txBody>
          <a:bodyPr/>
          <a:lstStyle/>
          <a:p>
            <a:r>
              <a:rPr lang="el-GR"/>
              <a:t>ΠΑΝΑΓΟΥ ΑΓΟΡΙΤΣΑ ΠΕ87.02</a:t>
            </a:r>
          </a:p>
        </p:txBody>
      </p:sp>
      <p:pic>
        <p:nvPicPr>
          <p:cNvPr id="6" name="Εικόνα 5">
            <a:extLst>
              <a:ext uri="{FF2B5EF4-FFF2-40B4-BE49-F238E27FC236}">
                <a16:creationId xmlns:a16="http://schemas.microsoft.com/office/drawing/2014/main" id="{11255355-8FD5-5F59-6C20-CD6DC93087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36848" y="4149080"/>
            <a:ext cx="2895600" cy="1952625"/>
          </a:xfrm>
          <a:prstGeom prst="rect">
            <a:avLst/>
          </a:prstGeom>
        </p:spPr>
      </p:pic>
    </p:spTree>
    <p:extLst>
      <p:ext uri="{BB962C8B-B14F-4D97-AF65-F5344CB8AC3E}">
        <p14:creationId xmlns:p14="http://schemas.microsoft.com/office/powerpoint/2010/main" val="13810596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Σε πυρετό</a:t>
            </a:r>
          </a:p>
        </p:txBody>
      </p:sp>
      <p:sp>
        <p:nvSpPr>
          <p:cNvPr id="3" name="Θέση περιεχομένου 2"/>
          <p:cNvSpPr>
            <a:spLocks noGrp="1"/>
          </p:cNvSpPr>
          <p:nvPr>
            <p:ph idx="1"/>
          </p:nvPr>
        </p:nvSpPr>
        <p:spPr/>
        <p:txBody>
          <a:bodyPr/>
          <a:lstStyle/>
          <a:p>
            <a:r>
              <a:rPr lang="el-GR" dirty="0"/>
              <a:t>Τοποθετούμε ψυχρά επιθέματα κυρίως στις παρακάτω θέσεις:</a:t>
            </a:r>
          </a:p>
          <a:p>
            <a:pPr>
              <a:buFont typeface="Wingdings" panose="05000000000000000000" pitchFamily="2" charset="2"/>
              <a:buChar char="Ø"/>
            </a:pPr>
            <a:r>
              <a:rPr lang="el-GR" dirty="0"/>
              <a:t>Μασχαλιαία περιοχή</a:t>
            </a:r>
          </a:p>
          <a:p>
            <a:pPr>
              <a:buFont typeface="Wingdings" panose="05000000000000000000" pitchFamily="2" charset="2"/>
              <a:buChar char="Ø"/>
            </a:pPr>
            <a:r>
              <a:rPr lang="el-GR" dirty="0" err="1"/>
              <a:t>Μηροβουβωνική</a:t>
            </a:r>
            <a:r>
              <a:rPr lang="el-GR" dirty="0"/>
              <a:t> περιοχή</a:t>
            </a:r>
          </a:p>
          <a:p>
            <a:pPr>
              <a:buFont typeface="Wingdings" panose="05000000000000000000" pitchFamily="2" charset="2"/>
              <a:buChar char="Ø"/>
            </a:pPr>
            <a:r>
              <a:rPr lang="el-GR" dirty="0"/>
              <a:t>Στα εσωτερικά των χεριών, των μηρών</a:t>
            </a:r>
          </a:p>
        </p:txBody>
      </p:sp>
      <p:sp>
        <p:nvSpPr>
          <p:cNvPr id="4" name="Θέση υποσέλιδου 3">
            <a:extLst>
              <a:ext uri="{FF2B5EF4-FFF2-40B4-BE49-F238E27FC236}">
                <a16:creationId xmlns:a16="http://schemas.microsoft.com/office/drawing/2014/main" id="{B18C8741-089B-F4B8-E370-99EE7BF7A5AA}"/>
              </a:ext>
            </a:extLst>
          </p:cNvPr>
          <p:cNvSpPr>
            <a:spLocks noGrp="1"/>
          </p:cNvSpPr>
          <p:nvPr>
            <p:ph type="ftr" sz="quarter" idx="11"/>
          </p:nvPr>
        </p:nvSpPr>
        <p:spPr/>
        <p:txBody>
          <a:bodyPr/>
          <a:lstStyle/>
          <a:p>
            <a:r>
              <a:rPr lang="el-GR"/>
              <a:t>ΠΑΝΑΓΟΥ ΑΓΟΡΙΤΣΑ ΠΕ87.02</a:t>
            </a:r>
          </a:p>
        </p:txBody>
      </p:sp>
      <p:pic>
        <p:nvPicPr>
          <p:cNvPr id="6" name="Εικόνα 5">
            <a:extLst>
              <a:ext uri="{FF2B5EF4-FFF2-40B4-BE49-F238E27FC236}">
                <a16:creationId xmlns:a16="http://schemas.microsoft.com/office/drawing/2014/main" id="{1B0EDC81-BC25-F943-D0DE-26A3631B2B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1680" y="4653137"/>
            <a:ext cx="2880320" cy="1930226"/>
          </a:xfrm>
          <a:prstGeom prst="rect">
            <a:avLst/>
          </a:prstGeom>
        </p:spPr>
      </p:pic>
    </p:spTree>
    <p:extLst>
      <p:ext uri="{BB962C8B-B14F-4D97-AF65-F5344CB8AC3E}">
        <p14:creationId xmlns:p14="http://schemas.microsoft.com/office/powerpoint/2010/main" val="2269722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60ACDB-1A8F-3C81-246C-73F2DF17F105}"/>
              </a:ext>
            </a:extLst>
          </p:cNvPr>
          <p:cNvSpPr>
            <a:spLocks noGrp="1"/>
          </p:cNvSpPr>
          <p:nvPr>
            <p:ph type="title"/>
          </p:nvPr>
        </p:nvSpPr>
        <p:spPr/>
        <p:txBody>
          <a:bodyPr/>
          <a:lstStyle/>
          <a:p>
            <a:r>
              <a:rPr lang="el-GR" dirty="0"/>
              <a:t>Θερμά επιθέματα</a:t>
            </a:r>
          </a:p>
        </p:txBody>
      </p:sp>
      <p:sp>
        <p:nvSpPr>
          <p:cNvPr id="3" name="Θέση περιεχομένου 2">
            <a:extLst>
              <a:ext uri="{FF2B5EF4-FFF2-40B4-BE49-F238E27FC236}">
                <a16:creationId xmlns:a16="http://schemas.microsoft.com/office/drawing/2014/main" id="{CEC43ADE-A575-5AF0-7EF1-68E7050A23AE}"/>
              </a:ext>
            </a:extLst>
          </p:cNvPr>
          <p:cNvSpPr>
            <a:spLocks noGrp="1"/>
          </p:cNvSpPr>
          <p:nvPr>
            <p:ph idx="1"/>
          </p:nvPr>
        </p:nvSpPr>
        <p:spPr/>
        <p:txBody>
          <a:bodyPr/>
          <a:lstStyle/>
          <a:p>
            <a:pPr marL="82296" indent="0">
              <a:buNone/>
            </a:pPr>
            <a:r>
              <a:rPr lang="el-GR" dirty="0"/>
              <a:t>Προκαλούν: </a:t>
            </a:r>
          </a:p>
          <a:p>
            <a:r>
              <a:rPr lang="el-GR" dirty="0">
                <a:solidFill>
                  <a:srgbClr val="FF0000"/>
                </a:solidFill>
              </a:rPr>
              <a:t>διαστολή αγγείων </a:t>
            </a:r>
            <a:r>
              <a:rPr lang="el-GR" dirty="0"/>
              <a:t>και κατά συνέπεια </a:t>
            </a:r>
          </a:p>
          <a:p>
            <a:r>
              <a:rPr lang="el-GR" dirty="0">
                <a:solidFill>
                  <a:srgbClr val="FF0000"/>
                </a:solidFill>
              </a:rPr>
              <a:t>υπεραιμία </a:t>
            </a:r>
            <a:r>
              <a:rPr lang="el-GR" dirty="0"/>
              <a:t>και </a:t>
            </a:r>
          </a:p>
          <a:p>
            <a:r>
              <a:rPr lang="el-GR" dirty="0">
                <a:solidFill>
                  <a:srgbClr val="FF0000"/>
                </a:solidFill>
              </a:rPr>
              <a:t>αύξηση της κυκλοφορίας του αίματος στο σημείο επαφής. </a:t>
            </a:r>
          </a:p>
          <a:p>
            <a:endParaRPr lang="el-GR" dirty="0"/>
          </a:p>
        </p:txBody>
      </p:sp>
      <p:sp>
        <p:nvSpPr>
          <p:cNvPr id="4" name="Θέση υποσέλιδου 3">
            <a:extLst>
              <a:ext uri="{FF2B5EF4-FFF2-40B4-BE49-F238E27FC236}">
                <a16:creationId xmlns:a16="http://schemas.microsoft.com/office/drawing/2014/main" id="{79AC653E-E589-7B52-F426-18E3F62247EE}"/>
              </a:ext>
            </a:extLst>
          </p:cNvPr>
          <p:cNvSpPr>
            <a:spLocks noGrp="1"/>
          </p:cNvSpPr>
          <p:nvPr>
            <p:ph type="ftr" sz="quarter" idx="11"/>
          </p:nvPr>
        </p:nvSpPr>
        <p:spPr/>
        <p:txBody>
          <a:bodyPr/>
          <a:lstStyle/>
          <a:p>
            <a:r>
              <a:rPr lang="el-GR"/>
              <a:t>ΠΑΝΑΓΟΥ ΑΓΟΡΙΤΣΑ ΠΕ87.02</a:t>
            </a:r>
          </a:p>
        </p:txBody>
      </p:sp>
    </p:spTree>
    <p:extLst>
      <p:ext uri="{BB962C8B-B14F-4D97-AF65-F5344CB8AC3E}">
        <p14:creationId xmlns:p14="http://schemas.microsoft.com/office/powerpoint/2010/main" val="3829879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9074DF-F4CE-AAAD-7E8C-475286BAFD92}"/>
              </a:ext>
            </a:extLst>
          </p:cNvPr>
          <p:cNvSpPr>
            <a:spLocks noGrp="1"/>
          </p:cNvSpPr>
          <p:nvPr>
            <p:ph type="title"/>
          </p:nvPr>
        </p:nvSpPr>
        <p:spPr/>
        <p:txBody>
          <a:bodyPr/>
          <a:lstStyle/>
          <a:p>
            <a:r>
              <a:rPr lang="el-GR" dirty="0"/>
              <a:t>Ψυχρά επιθέματα</a:t>
            </a:r>
          </a:p>
        </p:txBody>
      </p:sp>
      <p:sp>
        <p:nvSpPr>
          <p:cNvPr id="3" name="Θέση περιεχομένου 2">
            <a:extLst>
              <a:ext uri="{FF2B5EF4-FFF2-40B4-BE49-F238E27FC236}">
                <a16:creationId xmlns:a16="http://schemas.microsoft.com/office/drawing/2014/main" id="{0A7B055C-FE32-5505-B2AC-C3B5694FDF1F}"/>
              </a:ext>
            </a:extLst>
          </p:cNvPr>
          <p:cNvSpPr>
            <a:spLocks noGrp="1"/>
          </p:cNvSpPr>
          <p:nvPr>
            <p:ph idx="1"/>
          </p:nvPr>
        </p:nvSpPr>
        <p:spPr>
          <a:xfrm>
            <a:off x="1435608" y="1340768"/>
            <a:ext cx="7498080" cy="5517232"/>
          </a:xfrm>
        </p:spPr>
        <p:txBody>
          <a:bodyPr>
            <a:normAutofit fontScale="70000" lnSpcReduction="20000"/>
          </a:bodyPr>
          <a:lstStyle/>
          <a:p>
            <a:pPr marL="82296" indent="0">
              <a:buNone/>
            </a:pPr>
            <a:r>
              <a:rPr lang="el-GR" dirty="0"/>
              <a:t>Προκαλούν:</a:t>
            </a:r>
          </a:p>
          <a:p>
            <a:r>
              <a:rPr lang="el-GR" b="1" dirty="0">
                <a:solidFill>
                  <a:srgbClr val="0070C0"/>
                </a:solidFill>
              </a:rPr>
              <a:t>σύσπαση αγγείων </a:t>
            </a:r>
            <a:r>
              <a:rPr lang="el-GR" dirty="0"/>
              <a:t>και κατά συνέπεια </a:t>
            </a:r>
          </a:p>
          <a:p>
            <a:r>
              <a:rPr lang="el-GR" dirty="0">
                <a:solidFill>
                  <a:schemeClr val="accent3"/>
                </a:solidFill>
              </a:rPr>
              <a:t>ισχαιμία </a:t>
            </a:r>
            <a:r>
              <a:rPr lang="el-GR" dirty="0"/>
              <a:t>και </a:t>
            </a:r>
          </a:p>
          <a:p>
            <a:r>
              <a:rPr lang="el-GR" dirty="0">
                <a:solidFill>
                  <a:srgbClr val="7030A0"/>
                </a:solidFill>
              </a:rPr>
              <a:t>μείωση της κυκλοφορίας του αίματος στο σημείο τοποθέτησης. </a:t>
            </a:r>
          </a:p>
          <a:p>
            <a:r>
              <a:rPr lang="el-GR" b="1" dirty="0">
                <a:solidFill>
                  <a:srgbClr val="00B050"/>
                </a:solidFill>
              </a:rPr>
              <a:t>Μείωση</a:t>
            </a:r>
            <a:r>
              <a:rPr lang="el-GR" dirty="0"/>
              <a:t> της σύνθεσης και της συσσώρευσης του </a:t>
            </a:r>
            <a:r>
              <a:rPr lang="el-GR" b="1" dirty="0">
                <a:solidFill>
                  <a:srgbClr val="00B050"/>
                </a:solidFill>
              </a:rPr>
              <a:t>οιδήματος</a:t>
            </a:r>
            <a:r>
              <a:rPr lang="el-GR" dirty="0"/>
              <a:t> (πρήξιμο)</a:t>
            </a:r>
          </a:p>
          <a:p>
            <a:r>
              <a:rPr lang="el-GR" dirty="0">
                <a:solidFill>
                  <a:srgbClr val="FF0000"/>
                </a:solidFill>
              </a:rPr>
              <a:t>ελάττωση στην ταχύτητα μετάδοσης των νευρικών ώσεων</a:t>
            </a:r>
          </a:p>
          <a:p>
            <a:r>
              <a:rPr lang="el-GR" dirty="0">
                <a:solidFill>
                  <a:schemeClr val="accent2"/>
                </a:solidFill>
              </a:rPr>
              <a:t>ελάττωση του μεταβολισμού </a:t>
            </a:r>
            <a:r>
              <a:rPr lang="el-GR" dirty="0"/>
              <a:t>και </a:t>
            </a:r>
          </a:p>
          <a:p>
            <a:r>
              <a:rPr lang="el-GR" dirty="0">
                <a:solidFill>
                  <a:srgbClr val="0070C0"/>
                </a:solidFill>
              </a:rPr>
              <a:t>Ελάττωση της θερμοκρασίας τοπικά</a:t>
            </a:r>
            <a:r>
              <a:rPr lang="el-GR" dirty="0"/>
              <a:t>, </a:t>
            </a:r>
          </a:p>
          <a:p>
            <a:r>
              <a:rPr lang="el-GR" dirty="0">
                <a:solidFill>
                  <a:schemeClr val="accent3"/>
                </a:solidFill>
              </a:rPr>
              <a:t>μείωση στην απελευθέρωση λευκοκυττάρων και φαγοκυττάρων </a:t>
            </a:r>
            <a:r>
              <a:rPr lang="el-GR" dirty="0"/>
              <a:t>(αντισώματα που εκκρίνονται και προκαλούν αύξηση του οιδήματος και της φλεγμονής) </a:t>
            </a:r>
          </a:p>
          <a:p>
            <a:r>
              <a:rPr lang="el-GR" dirty="0">
                <a:solidFill>
                  <a:srgbClr val="00B050"/>
                </a:solidFill>
              </a:rPr>
              <a:t>μείωση στη φλεβική και λεμφική παροχέτευση </a:t>
            </a:r>
            <a:r>
              <a:rPr lang="el-GR" dirty="0"/>
              <a:t>καθώς και</a:t>
            </a:r>
          </a:p>
          <a:p>
            <a:r>
              <a:rPr lang="el-GR" dirty="0"/>
              <a:t> </a:t>
            </a:r>
            <a:r>
              <a:rPr lang="el-GR" dirty="0">
                <a:solidFill>
                  <a:srgbClr val="7030A0"/>
                </a:solidFill>
              </a:rPr>
              <a:t>αναισθητικές επιδράσεις στην περιοχή</a:t>
            </a:r>
            <a:r>
              <a:rPr lang="el-GR" dirty="0"/>
              <a:t>.</a:t>
            </a:r>
          </a:p>
          <a:p>
            <a:endParaRPr lang="el-GR" dirty="0"/>
          </a:p>
        </p:txBody>
      </p:sp>
      <p:sp>
        <p:nvSpPr>
          <p:cNvPr id="4" name="Θέση υποσέλιδου 3">
            <a:extLst>
              <a:ext uri="{FF2B5EF4-FFF2-40B4-BE49-F238E27FC236}">
                <a16:creationId xmlns:a16="http://schemas.microsoft.com/office/drawing/2014/main" id="{C1B59339-0692-1D9A-1257-FCDB2DF92236}"/>
              </a:ext>
            </a:extLst>
          </p:cNvPr>
          <p:cNvSpPr>
            <a:spLocks noGrp="1"/>
          </p:cNvSpPr>
          <p:nvPr>
            <p:ph type="ftr" sz="quarter" idx="11"/>
          </p:nvPr>
        </p:nvSpPr>
        <p:spPr/>
        <p:txBody>
          <a:bodyPr/>
          <a:lstStyle/>
          <a:p>
            <a:r>
              <a:rPr lang="el-GR"/>
              <a:t>ΠΑΝΑΓΟΥ ΑΓΟΡΙΤΣΑ ΠΕ87.02</a:t>
            </a:r>
          </a:p>
        </p:txBody>
      </p:sp>
    </p:spTree>
    <p:extLst>
      <p:ext uri="{BB962C8B-B14F-4D97-AF65-F5344CB8AC3E}">
        <p14:creationId xmlns:p14="http://schemas.microsoft.com/office/powerpoint/2010/main" val="97124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Κρυοθεραπεία</a:t>
            </a:r>
          </a:p>
        </p:txBody>
      </p:sp>
      <p:sp>
        <p:nvSpPr>
          <p:cNvPr id="3" name="Θέση περιεχομένου 2"/>
          <p:cNvSpPr>
            <a:spLocks noGrp="1"/>
          </p:cNvSpPr>
          <p:nvPr>
            <p:ph idx="1"/>
          </p:nvPr>
        </p:nvSpPr>
        <p:spPr/>
        <p:txBody>
          <a:bodyPr/>
          <a:lstStyle/>
          <a:p>
            <a:pPr algn="just"/>
            <a:r>
              <a:rPr lang="el-GR" dirty="0"/>
              <a:t>Ο πάγος θεραπεύει από τους τραυματισμούς </a:t>
            </a:r>
          </a:p>
          <a:p>
            <a:pPr algn="just"/>
            <a:r>
              <a:rPr lang="el-GR" dirty="0"/>
              <a:t>Ηρεμεί κατεστραμμένους ιστούς, πρησμένα και κόκκινα σημεία</a:t>
            </a:r>
          </a:p>
          <a:p>
            <a:pPr algn="just"/>
            <a:r>
              <a:rPr lang="el-GR" dirty="0"/>
              <a:t>Τρόπος για να ελέγξουμε τον πόνο και τη φλεγμονή</a:t>
            </a:r>
          </a:p>
          <a:p>
            <a:pPr marL="82296" indent="0" algn="just">
              <a:buNone/>
            </a:pPr>
            <a:endParaRPr lang="el-GR" dirty="0"/>
          </a:p>
        </p:txBody>
      </p:sp>
      <p:sp>
        <p:nvSpPr>
          <p:cNvPr id="4" name="Θέση υποσέλιδου 3">
            <a:extLst>
              <a:ext uri="{FF2B5EF4-FFF2-40B4-BE49-F238E27FC236}">
                <a16:creationId xmlns:a16="http://schemas.microsoft.com/office/drawing/2014/main" id="{4AEA9253-16D2-A8D8-DDA0-32DD6CD429C0}"/>
              </a:ext>
            </a:extLst>
          </p:cNvPr>
          <p:cNvSpPr>
            <a:spLocks noGrp="1"/>
          </p:cNvSpPr>
          <p:nvPr>
            <p:ph type="ftr" sz="quarter" idx="11"/>
          </p:nvPr>
        </p:nvSpPr>
        <p:spPr/>
        <p:txBody>
          <a:bodyPr/>
          <a:lstStyle/>
          <a:p>
            <a:r>
              <a:rPr lang="el-GR"/>
              <a:t>ΠΑΝΑΓΟΥ ΑΓΟΡΙΤΣΑ ΠΕ87.02</a:t>
            </a:r>
          </a:p>
        </p:txBody>
      </p:sp>
      <p:pic>
        <p:nvPicPr>
          <p:cNvPr id="6" name="Εικόνα 5">
            <a:extLst>
              <a:ext uri="{FF2B5EF4-FFF2-40B4-BE49-F238E27FC236}">
                <a16:creationId xmlns:a16="http://schemas.microsoft.com/office/drawing/2014/main" id="{69B8D327-6147-9346-4BC9-7306BAEFCF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6451" y="4930840"/>
            <a:ext cx="2705100" cy="1685925"/>
          </a:xfrm>
          <a:prstGeom prst="rect">
            <a:avLst/>
          </a:prstGeom>
        </p:spPr>
      </p:pic>
    </p:spTree>
    <p:extLst>
      <p:ext uri="{BB962C8B-B14F-4D97-AF65-F5344CB8AC3E}">
        <p14:creationId xmlns:p14="http://schemas.microsoft.com/office/powerpoint/2010/main" val="2928061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Θερμοθεραπεία</a:t>
            </a:r>
          </a:p>
        </p:txBody>
      </p:sp>
      <p:sp>
        <p:nvSpPr>
          <p:cNvPr id="3" name="Θέση περιεχομένου 2"/>
          <p:cNvSpPr>
            <a:spLocks noGrp="1"/>
          </p:cNvSpPr>
          <p:nvPr>
            <p:ph idx="1"/>
          </p:nvPr>
        </p:nvSpPr>
        <p:spPr>
          <a:xfrm>
            <a:off x="1435608" y="1268760"/>
            <a:ext cx="7498080" cy="5904656"/>
          </a:xfrm>
        </p:spPr>
        <p:txBody>
          <a:bodyPr>
            <a:normAutofit fontScale="77500" lnSpcReduction="20000"/>
          </a:bodyPr>
          <a:lstStyle/>
          <a:p>
            <a:pPr algn="just"/>
            <a:r>
              <a:rPr lang="el-GR" dirty="0"/>
              <a:t>Τα θερμά επιθέματα κατάλληλα για </a:t>
            </a:r>
            <a:r>
              <a:rPr lang="el-GR" dirty="0">
                <a:solidFill>
                  <a:schemeClr val="accent3"/>
                </a:solidFill>
              </a:rPr>
              <a:t>χρόνιους πόνους</a:t>
            </a:r>
            <a:r>
              <a:rPr lang="el-GR" dirty="0"/>
              <a:t>, για το στρες και τους μύες στοχεύοντας σε σπασμούς</a:t>
            </a:r>
          </a:p>
          <a:p>
            <a:pPr algn="just"/>
            <a:r>
              <a:rPr lang="el-GR" sz="3100" dirty="0"/>
              <a:t>Εφαρμόζεται </a:t>
            </a:r>
            <a:r>
              <a:rPr lang="el-GR" sz="3100" dirty="0">
                <a:solidFill>
                  <a:schemeClr val="accent3"/>
                </a:solidFill>
              </a:rPr>
              <a:t>μετά από το οξύ στάδιο </a:t>
            </a:r>
            <a:r>
              <a:rPr lang="el-GR" sz="3100" dirty="0"/>
              <a:t>και βοηθά στην επούλωση της περιοχής. Μετά από τη φλεγμονώδη φάση, η περιοχή που πάσχει έχει ανάγκη από περισσότερο αίμα και για το λόγο αυτό εφαρμόζεται θερμοθεραπεία, η οποία χάρη στην αύξηση της κυκλοφορίας του αίματος αυξάνει το μεταβολισμό, ελαττώνει το μυϊκό σπασμό και τη δυσκαμψία των αρθρώσεων, αυξάνει την ικανότητα διάτασης του κολλαγόνου. Τέλος ελαττώνει τη συσσώρευση μεταβολιτών στην περιοχή με αποτέλεσμα την ελάττωση της φλεγμονής και του οιδήματος.</a:t>
            </a:r>
          </a:p>
          <a:p>
            <a:pPr algn="just"/>
            <a:r>
              <a:rPr lang="el-GR" sz="3100" dirty="0"/>
              <a:t>Βοηθά στην οξυγόνωση των ιστών με μεγαλύτερη ταχύτητα καθώς και στην αύξηση της μεταβολικής δραστηριότητας με αποτέλεσμα την ταχύτερη επούλωση</a:t>
            </a:r>
          </a:p>
          <a:p>
            <a:pPr algn="just"/>
            <a:endParaRPr lang="el-GR" dirty="0"/>
          </a:p>
        </p:txBody>
      </p:sp>
      <p:sp>
        <p:nvSpPr>
          <p:cNvPr id="4" name="Θέση υποσέλιδου 3">
            <a:extLst>
              <a:ext uri="{FF2B5EF4-FFF2-40B4-BE49-F238E27FC236}">
                <a16:creationId xmlns:a16="http://schemas.microsoft.com/office/drawing/2014/main" id="{68F8A6D2-496F-C2E6-F04F-B2F9E8E2220D}"/>
              </a:ext>
            </a:extLst>
          </p:cNvPr>
          <p:cNvSpPr>
            <a:spLocks noGrp="1"/>
          </p:cNvSpPr>
          <p:nvPr>
            <p:ph type="ftr" sz="quarter" idx="11"/>
          </p:nvPr>
        </p:nvSpPr>
        <p:spPr/>
        <p:txBody>
          <a:bodyPr/>
          <a:lstStyle/>
          <a:p>
            <a:r>
              <a:rPr lang="el-GR"/>
              <a:t>ΠΑΝΑΓΟΥ ΑΓΟΡΙΤΣΑ ΠΕ87.02</a:t>
            </a:r>
          </a:p>
        </p:txBody>
      </p:sp>
    </p:spTree>
    <p:extLst>
      <p:ext uri="{BB962C8B-B14F-4D97-AF65-F5344CB8AC3E}">
        <p14:creationId xmlns:p14="http://schemas.microsoft.com/office/powerpoint/2010/main" val="3263912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Προσοχή</a:t>
            </a:r>
          </a:p>
        </p:txBody>
      </p:sp>
      <p:sp>
        <p:nvSpPr>
          <p:cNvPr id="3" name="Θέση περιεχομένου 2"/>
          <p:cNvSpPr>
            <a:spLocks noGrp="1"/>
          </p:cNvSpPr>
          <p:nvPr>
            <p:ph idx="1"/>
          </p:nvPr>
        </p:nvSpPr>
        <p:spPr/>
        <p:txBody>
          <a:bodyPr/>
          <a:lstStyle/>
          <a:p>
            <a:pPr algn="just"/>
            <a:r>
              <a:rPr lang="el-GR" dirty="0"/>
              <a:t>Θερμά επιθέματα </a:t>
            </a:r>
            <a:r>
              <a:rPr lang="el-GR" dirty="0">
                <a:solidFill>
                  <a:srgbClr val="FF0000"/>
                </a:solidFill>
              </a:rPr>
              <a:t>δεν τοποθετούνται </a:t>
            </a:r>
            <a:r>
              <a:rPr lang="el-GR" dirty="0"/>
              <a:t>σε περιπτώσεις που ο ασθενής είναι σε </a:t>
            </a:r>
            <a:r>
              <a:rPr lang="el-GR" dirty="0">
                <a:solidFill>
                  <a:srgbClr val="0070C0"/>
                </a:solidFill>
              </a:rPr>
              <a:t>κώμα, έχει έλλειψη αισθητικότητας ή περιφερική </a:t>
            </a:r>
            <a:r>
              <a:rPr lang="el-GR" dirty="0" err="1">
                <a:solidFill>
                  <a:srgbClr val="0070C0"/>
                </a:solidFill>
              </a:rPr>
              <a:t>αγγειοπάθεια</a:t>
            </a:r>
            <a:endParaRPr lang="el-GR" dirty="0">
              <a:solidFill>
                <a:srgbClr val="0070C0"/>
              </a:solidFill>
            </a:endParaRPr>
          </a:p>
        </p:txBody>
      </p:sp>
      <p:sp>
        <p:nvSpPr>
          <p:cNvPr id="4" name="Θέση υποσέλιδου 3">
            <a:extLst>
              <a:ext uri="{FF2B5EF4-FFF2-40B4-BE49-F238E27FC236}">
                <a16:creationId xmlns:a16="http://schemas.microsoft.com/office/drawing/2014/main" id="{3ED0E4A4-1D0D-9311-B5A0-26F0F53CAC93}"/>
              </a:ext>
            </a:extLst>
          </p:cNvPr>
          <p:cNvSpPr>
            <a:spLocks noGrp="1"/>
          </p:cNvSpPr>
          <p:nvPr>
            <p:ph type="ftr" sz="quarter" idx="11"/>
          </p:nvPr>
        </p:nvSpPr>
        <p:spPr/>
        <p:txBody>
          <a:bodyPr/>
          <a:lstStyle/>
          <a:p>
            <a:r>
              <a:rPr lang="el-GR"/>
              <a:t>ΠΑΝΑΓΟΥ ΑΓΟΡΙΤΣΑ ΠΕ87.02</a:t>
            </a:r>
          </a:p>
        </p:txBody>
      </p:sp>
      <p:pic>
        <p:nvPicPr>
          <p:cNvPr id="6" name="Εικόνα 5">
            <a:extLst>
              <a:ext uri="{FF2B5EF4-FFF2-40B4-BE49-F238E27FC236}">
                <a16:creationId xmlns:a16="http://schemas.microsoft.com/office/drawing/2014/main" id="{42056741-75A3-3F70-4F03-3E44A74F51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22598" y="4149080"/>
            <a:ext cx="2324100" cy="1971675"/>
          </a:xfrm>
          <a:prstGeom prst="rect">
            <a:avLst/>
          </a:prstGeom>
        </p:spPr>
      </p:pic>
    </p:spTree>
    <p:extLst>
      <p:ext uri="{BB962C8B-B14F-4D97-AF65-F5344CB8AC3E}">
        <p14:creationId xmlns:p14="http://schemas.microsoft.com/office/powerpoint/2010/main" val="2445240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35608" y="2060848"/>
            <a:ext cx="7498080" cy="2002234"/>
          </a:xfrm>
        </p:spPr>
        <p:txBody>
          <a:bodyPr>
            <a:normAutofit/>
          </a:bodyPr>
          <a:lstStyle/>
          <a:p>
            <a:r>
              <a:rPr lang="el-GR" sz="5400" dirty="0"/>
              <a:t>Προετοιμασία και εφαρμογή θερμοφόρας</a:t>
            </a:r>
          </a:p>
        </p:txBody>
      </p:sp>
      <p:pic>
        <p:nvPicPr>
          <p:cNvPr id="6" name="Θέση περιεχομένου 5">
            <a:extLst>
              <a:ext uri="{FF2B5EF4-FFF2-40B4-BE49-F238E27FC236}">
                <a16:creationId xmlns:a16="http://schemas.microsoft.com/office/drawing/2014/main" id="{229D435B-517A-D29B-1611-302A4B8298D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6068" y="4221088"/>
            <a:ext cx="1672933" cy="2500327"/>
          </a:xfrm>
        </p:spPr>
      </p:pic>
      <p:sp>
        <p:nvSpPr>
          <p:cNvPr id="4" name="Θέση υποσέλιδου 3">
            <a:extLst>
              <a:ext uri="{FF2B5EF4-FFF2-40B4-BE49-F238E27FC236}">
                <a16:creationId xmlns:a16="http://schemas.microsoft.com/office/drawing/2014/main" id="{BA09E549-2561-FEEE-FBE5-8835A09A4AE0}"/>
              </a:ext>
            </a:extLst>
          </p:cNvPr>
          <p:cNvSpPr>
            <a:spLocks noGrp="1"/>
          </p:cNvSpPr>
          <p:nvPr>
            <p:ph type="ftr" sz="quarter" idx="11"/>
          </p:nvPr>
        </p:nvSpPr>
        <p:spPr/>
        <p:txBody>
          <a:bodyPr/>
          <a:lstStyle/>
          <a:p>
            <a:r>
              <a:rPr lang="el-GR"/>
              <a:t>ΠΑΝΑΓΟΥ ΑΓΟΡΙΤΣΑ ΠΕ87.02</a:t>
            </a:r>
          </a:p>
        </p:txBody>
      </p:sp>
      <p:pic>
        <p:nvPicPr>
          <p:cNvPr id="8" name="Εικόνα 7">
            <a:extLst>
              <a:ext uri="{FF2B5EF4-FFF2-40B4-BE49-F238E27FC236}">
                <a16:creationId xmlns:a16="http://schemas.microsoft.com/office/drawing/2014/main" id="{C43003B9-A286-2697-9DCD-68F2A3D4EF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22468" y="404664"/>
            <a:ext cx="2466975" cy="1847850"/>
          </a:xfrm>
          <a:prstGeom prst="rect">
            <a:avLst/>
          </a:prstGeom>
        </p:spPr>
      </p:pic>
    </p:spTree>
    <p:extLst>
      <p:ext uri="{BB962C8B-B14F-4D97-AF65-F5344CB8AC3E}">
        <p14:creationId xmlns:p14="http://schemas.microsoft.com/office/powerpoint/2010/main" val="2504805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Απαιτούμενα υλικά</a:t>
            </a:r>
          </a:p>
        </p:txBody>
      </p:sp>
      <p:sp>
        <p:nvSpPr>
          <p:cNvPr id="3" name="Θέση περιεχομένου 2"/>
          <p:cNvSpPr>
            <a:spLocks noGrp="1"/>
          </p:cNvSpPr>
          <p:nvPr>
            <p:ph idx="1"/>
          </p:nvPr>
        </p:nvSpPr>
        <p:spPr/>
        <p:txBody>
          <a:bodyPr/>
          <a:lstStyle/>
          <a:p>
            <a:r>
              <a:rPr lang="el-GR" dirty="0"/>
              <a:t>Δίσκος ή τροχήλατο νοσηλείας</a:t>
            </a:r>
          </a:p>
          <a:p>
            <a:r>
              <a:rPr lang="el-GR" dirty="0"/>
              <a:t>Ελαστική θερμοφόρα με την ειδική υφασμάτινη θήκη της από βαμβάκι</a:t>
            </a:r>
          </a:p>
          <a:p>
            <a:r>
              <a:rPr lang="el-GR" dirty="0"/>
              <a:t>Ζεστό νερό θερμοκρασίας 50 έως 60 </a:t>
            </a:r>
            <a:r>
              <a:rPr lang="el-GR" sz="2400" dirty="0"/>
              <a:t>0</a:t>
            </a:r>
            <a:r>
              <a:rPr lang="en-US" dirty="0"/>
              <a:t>C</a:t>
            </a:r>
            <a:endParaRPr lang="el-GR" dirty="0"/>
          </a:p>
          <a:p>
            <a:r>
              <a:rPr lang="el-GR" dirty="0"/>
              <a:t>Θερμόμετρο νερού</a:t>
            </a:r>
          </a:p>
          <a:p>
            <a:r>
              <a:rPr lang="el-GR" dirty="0"/>
              <a:t>Πετσέτα για το σκούπισμα της θερμοφόρας</a:t>
            </a:r>
          </a:p>
          <a:p>
            <a:pPr marL="82296" indent="0">
              <a:buNone/>
            </a:pPr>
            <a:endParaRPr lang="el-GR" dirty="0"/>
          </a:p>
        </p:txBody>
      </p:sp>
      <p:sp>
        <p:nvSpPr>
          <p:cNvPr id="4" name="Θέση υποσέλιδου 3">
            <a:extLst>
              <a:ext uri="{FF2B5EF4-FFF2-40B4-BE49-F238E27FC236}">
                <a16:creationId xmlns:a16="http://schemas.microsoft.com/office/drawing/2014/main" id="{B7C8F47A-B2A5-BC5C-9413-D785903A0DAD}"/>
              </a:ext>
            </a:extLst>
          </p:cNvPr>
          <p:cNvSpPr>
            <a:spLocks noGrp="1"/>
          </p:cNvSpPr>
          <p:nvPr>
            <p:ph type="ftr" sz="quarter" idx="11"/>
          </p:nvPr>
        </p:nvSpPr>
        <p:spPr/>
        <p:txBody>
          <a:bodyPr/>
          <a:lstStyle/>
          <a:p>
            <a:r>
              <a:rPr lang="el-GR"/>
              <a:t>ΠΑΝΑΓΟΥ ΑΓΟΡΙΤΣΑ ΠΕ87.02</a:t>
            </a:r>
          </a:p>
        </p:txBody>
      </p:sp>
    </p:spTree>
    <p:extLst>
      <p:ext uri="{BB962C8B-B14F-4D97-AF65-F5344CB8AC3E}">
        <p14:creationId xmlns:p14="http://schemas.microsoft.com/office/powerpoint/2010/main" val="28629504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398</TotalTime>
  <Words>1188</Words>
  <Application>Microsoft Office PowerPoint</Application>
  <PresentationFormat>Προβολή στην οθόνη (4:3)</PresentationFormat>
  <Paragraphs>143</Paragraphs>
  <Slides>26</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26</vt:i4>
      </vt:variant>
    </vt:vector>
  </HeadingPairs>
  <TitlesOfParts>
    <vt:vector size="33" baseType="lpstr">
      <vt:lpstr>Calibri</vt:lpstr>
      <vt:lpstr>Corbel</vt:lpstr>
      <vt:lpstr>Gill Sans MT</vt:lpstr>
      <vt:lpstr>Verdana</vt:lpstr>
      <vt:lpstr>Wingdings</vt:lpstr>
      <vt:lpstr>Wingdings 2</vt:lpstr>
      <vt:lpstr>Ηλιοστάσιο</vt:lpstr>
      <vt:lpstr>Εφαρμογή θερμών ή ψυχρών επιθεμάτων </vt:lpstr>
      <vt:lpstr>Γενικές πληροφορίες</vt:lpstr>
      <vt:lpstr>Θερμά επιθέματα</vt:lpstr>
      <vt:lpstr>Ψυχρά επιθέματα</vt:lpstr>
      <vt:lpstr>Κρυοθεραπεία</vt:lpstr>
      <vt:lpstr>Θερμοθεραπεία</vt:lpstr>
      <vt:lpstr>Προσοχή</vt:lpstr>
      <vt:lpstr>Προετοιμασία και εφαρμογή θερμοφόρας</vt:lpstr>
      <vt:lpstr>Απαιτούμενα υλικά</vt:lpstr>
      <vt:lpstr>Διαδικασία 1</vt:lpstr>
      <vt:lpstr>Διαδικασία 2</vt:lpstr>
      <vt:lpstr>Διαδιακασία 3</vt:lpstr>
      <vt:lpstr>Προετοιμασία και εφαρμογή ζεστής κομπρέσας</vt:lpstr>
      <vt:lpstr>Απαιτούμενα υλικά</vt:lpstr>
      <vt:lpstr>Διαδικασία 1</vt:lpstr>
      <vt:lpstr>Διαδικασία 2</vt:lpstr>
      <vt:lpstr>Διαδικασία 3</vt:lpstr>
      <vt:lpstr>Προετοιμασία και εφαρμογή παγοκύστης</vt:lpstr>
      <vt:lpstr>Απαιτούμενα υλικά</vt:lpstr>
      <vt:lpstr>Διαδικασία 1 </vt:lpstr>
      <vt:lpstr>Διαδικασία 2</vt:lpstr>
      <vt:lpstr>Διαδικασία 3</vt:lpstr>
      <vt:lpstr>Παρουσίαση του PowerPoint</vt:lpstr>
      <vt:lpstr>Παρουσίαση του PowerPoint</vt:lpstr>
      <vt:lpstr>Θεραπευτική υποθερμία</vt:lpstr>
      <vt:lpstr>Σε πυρετό</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Bag</dc:creator>
  <cp:lastModifiedBy>eri panagou</cp:lastModifiedBy>
  <cp:revision>29</cp:revision>
  <dcterms:created xsi:type="dcterms:W3CDTF">2015-12-09T08:29:04Z</dcterms:created>
  <dcterms:modified xsi:type="dcterms:W3CDTF">2025-01-07T07:25:40Z</dcterms:modified>
</cp:coreProperties>
</file>