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6" r:id="rId8"/>
    <p:sldId id="268" r:id="rId9"/>
    <p:sldId id="270" r:id="rId10"/>
    <p:sldId id="272" r:id="rId11"/>
    <p:sldId id="274" r:id="rId12"/>
    <p:sldId id="277" r:id="rId13"/>
    <p:sldId id="470" r:id="rId14"/>
    <p:sldId id="466" r:id="rId15"/>
    <p:sldId id="280" r:id="rId16"/>
    <p:sldId id="463" r:id="rId17"/>
    <p:sldId id="464" r:id="rId18"/>
    <p:sldId id="286" r:id="rId19"/>
    <p:sldId id="287" r:id="rId20"/>
    <p:sldId id="288" r:id="rId21"/>
    <p:sldId id="290" r:id="rId22"/>
    <p:sldId id="467" r:id="rId23"/>
    <p:sldId id="292" r:id="rId24"/>
    <p:sldId id="294" r:id="rId25"/>
    <p:sldId id="296" r:id="rId26"/>
    <p:sldId id="299" r:id="rId27"/>
    <p:sldId id="471" r:id="rId28"/>
    <p:sldId id="302" r:id="rId29"/>
    <p:sldId id="303" r:id="rId30"/>
    <p:sldId id="305" r:id="rId31"/>
    <p:sldId id="472" r:id="rId32"/>
    <p:sldId id="306" r:id="rId33"/>
    <p:sldId id="308" r:id="rId34"/>
    <p:sldId id="310" r:id="rId35"/>
    <p:sldId id="311" r:id="rId36"/>
    <p:sldId id="317" r:id="rId37"/>
    <p:sldId id="318" r:id="rId38"/>
    <p:sldId id="319" r:id="rId39"/>
    <p:sldId id="321" r:id="rId40"/>
    <p:sldId id="326" r:id="rId41"/>
    <p:sldId id="327" r:id="rId42"/>
    <p:sldId id="328" r:id="rId43"/>
    <p:sldId id="329" r:id="rId44"/>
    <p:sldId id="330" r:id="rId45"/>
    <p:sldId id="475" r:id="rId46"/>
    <p:sldId id="476" r:id="rId47"/>
    <p:sldId id="477" r:id="rId48"/>
    <p:sldId id="478" r:id="rId49"/>
    <p:sldId id="339" r:id="rId50"/>
    <p:sldId id="479" r:id="rId51"/>
    <p:sldId id="480" r:id="rId52"/>
    <p:sldId id="481" r:id="rId53"/>
    <p:sldId id="482" r:id="rId54"/>
    <p:sldId id="483" r:id="rId55"/>
    <p:sldId id="484" r:id="rId56"/>
    <p:sldId id="485" r:id="rId57"/>
    <p:sldId id="486" r:id="rId58"/>
    <p:sldId id="487" r:id="rId59"/>
    <p:sldId id="488" r:id="rId60"/>
    <p:sldId id="489" r:id="rId61"/>
    <p:sldId id="490" r:id="rId62"/>
    <p:sldId id="491" r:id="rId63"/>
    <p:sldId id="492" r:id="rId64"/>
    <p:sldId id="503" r:id="rId65"/>
    <p:sldId id="504" r:id="rId66"/>
    <p:sldId id="505" r:id="rId67"/>
    <p:sldId id="493" r:id="rId68"/>
    <p:sldId id="494" r:id="rId69"/>
    <p:sldId id="495" r:id="rId70"/>
    <p:sldId id="496" r:id="rId71"/>
    <p:sldId id="501" r:id="rId72"/>
    <p:sldId id="506" r:id="rId73"/>
    <p:sldId id="497" r:id="rId74"/>
    <p:sldId id="498" r:id="rId75"/>
    <p:sldId id="499" r:id="rId76"/>
    <p:sldId id="500" r:id="rId77"/>
    <p:sldId id="346" r:id="rId78"/>
    <p:sldId id="507" r:id="rId79"/>
    <p:sldId id="348" r:id="rId80"/>
    <p:sldId id="349" r:id="rId81"/>
    <p:sldId id="350" r:id="rId82"/>
    <p:sldId id="352" r:id="rId83"/>
    <p:sldId id="354" r:id="rId84"/>
    <p:sldId id="355" r:id="rId85"/>
    <p:sldId id="357" r:id="rId86"/>
    <p:sldId id="517" r:id="rId87"/>
    <p:sldId id="358" r:id="rId88"/>
    <p:sldId id="518" r:id="rId89"/>
    <p:sldId id="508" r:id="rId90"/>
    <p:sldId id="509" r:id="rId91"/>
    <p:sldId id="510" r:id="rId92"/>
    <p:sldId id="363" r:id="rId93"/>
    <p:sldId id="513" r:id="rId94"/>
    <p:sldId id="519" r:id="rId95"/>
    <p:sldId id="365" r:id="rId96"/>
    <p:sldId id="512" r:id="rId97"/>
    <p:sldId id="368" r:id="rId98"/>
    <p:sldId id="520" r:id="rId99"/>
    <p:sldId id="459" r:id="rId100"/>
    <p:sldId id="458" r:id="rId101"/>
    <p:sldId id="511" r:id="rId102"/>
    <p:sldId id="515" r:id="rId103"/>
    <p:sldId id="373" r:id="rId104"/>
    <p:sldId id="514" r:id="rId105"/>
    <p:sldId id="378" r:id="rId106"/>
    <p:sldId id="382" r:id="rId107"/>
    <p:sldId id="385" r:id="rId108"/>
    <p:sldId id="460" r:id="rId109"/>
    <p:sldId id="394" r:id="rId110"/>
    <p:sldId id="397" r:id="rId111"/>
    <p:sldId id="516" r:id="rId112"/>
    <p:sldId id="461" r:id="rId113"/>
    <p:sldId id="462" r:id="rId114"/>
    <p:sldId id="398" r:id="rId115"/>
  </p:sldIdLst>
  <p:sldSz cx="9144000" cy="6858000" type="screen4x3"/>
  <p:notesSz cx="9144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5" autoAdjust="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9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3269" y="713740"/>
            <a:ext cx="761746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95400"/>
            <a:ext cx="7924800" cy="1270"/>
          </a:xfrm>
          <a:custGeom>
            <a:avLst/>
            <a:gdLst/>
            <a:ahLst/>
            <a:cxnLst/>
            <a:rect l="l" t="t" r="r" b="b"/>
            <a:pathLst>
              <a:path w="7924800" h="1269">
                <a:moveTo>
                  <a:pt x="0" y="0"/>
                </a:moveTo>
                <a:lnTo>
                  <a:pt x="7924800" y="1270"/>
                </a:lnTo>
              </a:path>
            </a:pathLst>
          </a:custGeom>
          <a:ln w="50676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38095" y="976629"/>
            <a:ext cx="4067809" cy="1066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3269" y="1482090"/>
            <a:ext cx="7927975" cy="2009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A%CE%BF%CF%85%CF%80%CF%8C%CE%BD%CE%B9_(%CE%B4%CE%AF%CE%BA%CF%84%CF%85%CE%B1_%CF%85%CF%80%CE%BF%CE%BB%CE%BF%CE%B3%CE%B9%CF%83%CF%84%CF%8E%CE%BD)" TargetMode="External"/><Relationship Id="rId2" Type="http://schemas.openxmlformats.org/officeDocument/2006/relationships/hyperlink" Target="https://el.wikipedia.org/wiki/%CE%A4%CE%BF%CF%80%CE%B9%CE%BA%CF%8C_%CE%B4%CE%AF%CE%BA%CF%84%CF%85%CE%BF_%CF%85%CF%80%CE%BF%CE%BB%CE%BF%CE%B3%CE%B9%CF%83%CF%84%CF%8E%CE%BD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wmf"/><Relationship Id="rId4" Type="http://schemas.openxmlformats.org/officeDocument/2006/relationships/image" Target="../media/image15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l.wikipedia.org/wiki/Peer-to-peer" TargetMode="External"/><Relationship Id="rId5" Type="http://schemas.openxmlformats.org/officeDocument/2006/relationships/hyperlink" Target="https://el.wikipedia.org/wiki/%CE%99%CE%92%CE%9C" TargetMode="External"/><Relationship Id="rId4" Type="http://schemas.openxmlformats.org/officeDocument/2006/relationships/hyperlink" Target="https://el.wikipedia.org/wiki/%CE%A4%CE%BF%CF%80%CE%B9%CE%BA%CF%8C_%CE%B4%CE%AF%CE%BA%CF%84%CF%85%CE%BF_%CF%85%CF%80%CE%BF%CE%BB%CE%BF%CE%B3%CE%B9%CF%83%CF%84%CF%8E%CE%BD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5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hyperlink" Target="https://el.wikipedia.org/wiki/%CE%A0%CE%B1%CE%BA%CE%AD%CF%84%CE%B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el.wikipedia.org/wiki/%CE%A0%CE%BB%CE%AE%CE%BC%CE%BD%CE%B7_(%CE%B4%CE%AF%CE%BA%CF%84%CF%85%CE%BF_%CF%85%CF%80%CE%BF%CE%BB%CE%BF%CE%B3%CE%B9%CF%83%CF%84%CF%8E%CE%BD)" TargetMode="External"/><Relationship Id="rId3" Type="http://schemas.openxmlformats.org/officeDocument/2006/relationships/hyperlink" Target="https://el.wikipedia.org/w/index.php?title=Mbps&amp;action=edit&amp;redlink=1" TargetMode="External"/><Relationship Id="rId7" Type="http://schemas.openxmlformats.org/officeDocument/2006/relationships/hyperlink" Target="https://el.wikipedia.org/wiki/Router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l.wikipedia.org/wiki/%CE%94%CE%B9%CE%B5%CF%8D%CE%B8%CF%85%CE%BD%CF%83%CE%B7_MAC" TargetMode="External"/><Relationship Id="rId5" Type="http://schemas.openxmlformats.org/officeDocument/2006/relationships/hyperlink" Target="https://el.wikipedia.org/wiki/%CE%9A%CE%AC%CF%81%CF%84%CE%B1_%CE%B4%CE%B9%CE%BA%CF%84%CF%8D%CE%BF%CF%85" TargetMode="External"/><Relationship Id="rId10" Type="http://schemas.openxmlformats.org/officeDocument/2006/relationships/image" Target="../media/image135.jpeg"/><Relationship Id="rId4" Type="http://schemas.openxmlformats.org/officeDocument/2006/relationships/hyperlink" Target="https://el.wikipedia.org/wiki/Token_ring" TargetMode="External"/><Relationship Id="rId9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70" y="464819"/>
            <a:ext cx="0" cy="6348730"/>
          </a:xfrm>
          <a:custGeom>
            <a:avLst/>
            <a:gdLst/>
            <a:ahLst/>
            <a:cxnLst/>
            <a:rect l="l" t="t" r="r" b="b"/>
            <a:pathLst>
              <a:path h="6348730">
                <a:moveTo>
                  <a:pt x="0" y="0"/>
                </a:moveTo>
                <a:lnTo>
                  <a:pt x="0" y="6348730"/>
                </a:lnTo>
              </a:path>
            </a:pathLst>
          </a:custGeom>
          <a:ln w="2794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65735" y="464819"/>
            <a:ext cx="0" cy="6357620"/>
          </a:xfrm>
          <a:custGeom>
            <a:avLst/>
            <a:gdLst/>
            <a:ahLst/>
            <a:cxnLst/>
            <a:rect l="l" t="t" r="r" b="b"/>
            <a:pathLst>
              <a:path h="6357620">
                <a:moveTo>
                  <a:pt x="0" y="0"/>
                </a:moveTo>
                <a:lnTo>
                  <a:pt x="0" y="6357620"/>
                </a:lnTo>
              </a:path>
            </a:pathLst>
          </a:custGeom>
          <a:ln w="3175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17500" y="464819"/>
            <a:ext cx="0" cy="6357620"/>
          </a:xfrm>
          <a:custGeom>
            <a:avLst/>
            <a:gdLst/>
            <a:ahLst/>
            <a:cxnLst/>
            <a:rect l="l" t="t" r="r" b="b"/>
            <a:pathLst>
              <a:path h="6357620">
                <a:moveTo>
                  <a:pt x="0" y="0"/>
                </a:moveTo>
                <a:lnTo>
                  <a:pt x="0" y="6357620"/>
                </a:lnTo>
              </a:path>
            </a:pathLst>
          </a:custGeom>
          <a:ln w="3047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69265" y="464819"/>
            <a:ext cx="0" cy="6357620"/>
          </a:xfrm>
          <a:custGeom>
            <a:avLst/>
            <a:gdLst/>
            <a:ahLst/>
            <a:cxnLst/>
            <a:rect l="l" t="t" r="r" b="b"/>
            <a:pathLst>
              <a:path h="6357620">
                <a:moveTo>
                  <a:pt x="0" y="0"/>
                </a:moveTo>
                <a:lnTo>
                  <a:pt x="0" y="6357620"/>
                </a:lnTo>
              </a:path>
            </a:pathLst>
          </a:custGeom>
          <a:ln w="3175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22934" y="464819"/>
            <a:ext cx="0" cy="6357620"/>
          </a:xfrm>
          <a:custGeom>
            <a:avLst/>
            <a:gdLst/>
            <a:ahLst/>
            <a:cxnLst/>
            <a:rect l="l" t="t" r="r" b="b"/>
            <a:pathLst>
              <a:path h="6357620">
                <a:moveTo>
                  <a:pt x="0" y="0"/>
                </a:moveTo>
                <a:lnTo>
                  <a:pt x="0" y="6357620"/>
                </a:lnTo>
              </a:path>
            </a:pathLst>
          </a:custGeom>
          <a:ln w="3175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099550" cy="464820"/>
          </a:xfrm>
          <a:custGeom>
            <a:avLst/>
            <a:gdLst/>
            <a:ahLst/>
            <a:cxnLst/>
            <a:rect l="l" t="t" r="r" b="b"/>
            <a:pathLst>
              <a:path w="9099550" h="464820">
                <a:moveTo>
                  <a:pt x="9099550" y="0"/>
                </a:moveTo>
                <a:lnTo>
                  <a:pt x="0" y="0"/>
                </a:lnTo>
                <a:lnTo>
                  <a:pt x="0" y="464820"/>
                </a:lnTo>
                <a:lnTo>
                  <a:pt x="9099550" y="464820"/>
                </a:lnTo>
                <a:lnTo>
                  <a:pt x="9099550" y="0"/>
                </a:lnTo>
                <a:close/>
              </a:path>
            </a:pathLst>
          </a:custGeom>
          <a:solidFill>
            <a:srgbClr val="336699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505200" y="2628900"/>
            <a:ext cx="4892040" cy="0"/>
          </a:xfrm>
          <a:custGeom>
            <a:avLst/>
            <a:gdLst/>
            <a:ahLst/>
            <a:cxnLst/>
            <a:rect l="l" t="t" r="r" b="b"/>
            <a:pathLst>
              <a:path w="4892040">
                <a:moveTo>
                  <a:pt x="0" y="0"/>
                </a:moveTo>
                <a:lnTo>
                  <a:pt x="4892040" y="0"/>
                </a:lnTo>
              </a:path>
            </a:pathLst>
          </a:custGeom>
          <a:ln w="7620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797560" marR="5080" indent="-285750">
              <a:lnSpc>
                <a:spcPts val="3879"/>
              </a:lnSpc>
              <a:spcBef>
                <a:spcPts val="595"/>
              </a:spcBef>
            </a:pPr>
            <a:r>
              <a:rPr spc="-30" dirty="0"/>
              <a:t>Υλικό </a:t>
            </a:r>
            <a:r>
              <a:rPr spc="-50" dirty="0"/>
              <a:t>και</a:t>
            </a:r>
            <a:r>
              <a:rPr spc="-195" dirty="0"/>
              <a:t> </a:t>
            </a:r>
            <a:r>
              <a:rPr spc="-10" dirty="0"/>
              <a:t>Δίκτυα  </a:t>
            </a:r>
            <a:r>
              <a:rPr spc="-30" dirty="0"/>
              <a:t>Υπολογιστών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28800" y="4191000"/>
            <a:ext cx="6193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Τοπικά </a:t>
            </a:r>
            <a:r>
              <a:rPr sz="3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Δίκτυα</a:t>
            </a:r>
            <a:r>
              <a:rPr sz="3600" b="1" spc="-19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600" b="1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Υπολογιστών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667000"/>
            <a:ext cx="26765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84201" y="1879600"/>
            <a:ext cx="21050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1700" algn="l"/>
              </a:tabLst>
            </a:pPr>
            <a:r>
              <a:rPr sz="2600" spc="-15" dirty="0">
                <a:latin typeface="Arial"/>
                <a:cs typeface="Arial"/>
              </a:rPr>
              <a:t>των	</a:t>
            </a:r>
            <a:r>
              <a:rPr sz="2600" spc="-20" dirty="0">
                <a:latin typeface="Arial"/>
                <a:cs typeface="Arial"/>
              </a:rPr>
              <a:t>τοπικών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4445" y="2275840"/>
            <a:ext cx="191071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Arial"/>
                <a:cs typeface="Arial"/>
              </a:rPr>
              <a:t>οργανισμούς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7899" y="2275840"/>
            <a:ext cx="1831975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7800">
              <a:lnSpc>
                <a:spcPct val="100000"/>
              </a:lnSpc>
              <a:spcBef>
                <a:spcPts val="100"/>
              </a:spcBef>
              <a:tabLst>
                <a:tab pos="1561465" algn="l"/>
              </a:tabLst>
            </a:pPr>
            <a:r>
              <a:rPr sz="2600" dirty="0">
                <a:latin typeface="Arial"/>
                <a:cs typeface="Arial"/>
              </a:rPr>
              <a:t>να  </a:t>
            </a:r>
            <a:r>
              <a:rPr sz="2600" spc="-5" dirty="0">
                <a:latin typeface="Arial"/>
                <a:cs typeface="Arial"/>
              </a:rPr>
              <a:t>χρ</a:t>
            </a:r>
            <a:r>
              <a:rPr sz="2600" dirty="0">
                <a:latin typeface="Arial"/>
                <a:cs typeface="Arial"/>
              </a:rPr>
              <a:t>ησ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10" dirty="0">
                <a:latin typeface="Arial"/>
                <a:cs typeface="Arial"/>
              </a:rPr>
              <a:t>ώ</a:t>
            </a:r>
            <a:r>
              <a:rPr sz="2600" dirty="0">
                <a:latin typeface="Arial"/>
                <a:cs typeface="Arial"/>
              </a:rPr>
              <a:t>ν	οι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5000" t="31111" r="18750" b="38889"/>
          <a:stretch>
            <a:fillRect/>
          </a:stretch>
        </p:blipFill>
        <p:spPr bwMode="auto">
          <a:xfrm>
            <a:off x="1905000" y="838199"/>
            <a:ext cx="7086600" cy="25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Αστέρι 4 ακτινών"/>
          <p:cNvSpPr/>
          <p:nvPr/>
        </p:nvSpPr>
        <p:spPr>
          <a:xfrm>
            <a:off x="228600" y="838200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bject 3"/>
          <p:cNvSpPr/>
          <p:nvPr/>
        </p:nvSpPr>
        <p:spPr>
          <a:xfrm>
            <a:off x="3790950" y="3124200"/>
            <a:ext cx="5276850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429000"/>
            <a:ext cx="379418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152400"/>
            <a:ext cx="680847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και </a:t>
            </a:r>
            <a:r>
              <a:rPr b="0" spc="-2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πρότυπα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Ethernet</a:t>
            </a:r>
            <a:r>
              <a:rPr lang="en-US" b="0" spc="-5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en-US" b="0" spc="-5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el-GR" b="0" i="1" spc="-5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0" i="1" spc="-5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ιστορικά….</a:t>
            </a:r>
            <a:endParaRPr b="0" spc="-5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970" y="1456688"/>
            <a:ext cx="9130030" cy="5020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76200" y="228600"/>
            <a:ext cx="8915400" cy="6553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371600"/>
            <a:ext cx="9144000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2400" dirty="0" err="1" smtClean="0"/>
              <a:t>To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token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r>
              <a:rPr lang="el-GR" sz="2400" dirty="0" smtClean="0"/>
              <a:t> είναι μια τοπολογία </a:t>
            </a:r>
            <a:r>
              <a:rPr lang="el-GR" sz="2400" dirty="0" smtClean="0">
                <a:hlinkClick r:id="rId2" tooltip="Τοπικό δίκτυο υπολογιστών"/>
              </a:rPr>
              <a:t>τοπικού δικτύου υπολογιστών</a:t>
            </a:r>
            <a:r>
              <a:rPr lang="el-GR" sz="2400" dirty="0" smtClean="0"/>
              <a:t> που χρησιμοποιεί σαν μέσο σύνδεσης των υπολογιστών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ομοαξονικό καλώδιο</a:t>
            </a:r>
            <a:r>
              <a:rPr lang="el-GR" sz="2400" dirty="0" smtClean="0"/>
              <a:t>. Ένα ειδικό πλαίσιο δεδομένων, το κουπόνι, περνάει από υπολογιστή σε υπολογιστή. Το 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κουπόνι</a:t>
            </a:r>
            <a:r>
              <a:rPr lang="el-GR" sz="2400" dirty="0" smtClean="0"/>
              <a:t> διατίθεται σε κάθε υπολογιστή για περιορισμένο χρονικό διάστημα στο οποίο ο κάτοχος του έχει δυνατότητα να εκπέμψει τα δικά του πλαίσια ,αν έχει, ειδάλλως το αποδεσμεύει.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Κάθε υπολογιστής πρέπει να γνωρίζει την διεύθυνση του επόμενου υπολογιστή που θα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παραδόσει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 κουπόνι </a:t>
            </a:r>
            <a:r>
              <a:rPr lang="el-GR" sz="2400" dirty="0" smtClean="0"/>
              <a:t>και συνεπώς χρειάζεται ειδικό πρωτόκολλο δικτύου το οποίο να υποστηρίζει την λειτουργία της τοπολογίας </a:t>
            </a:r>
            <a:r>
              <a:rPr lang="el-GR" sz="2400" dirty="0" err="1" smtClean="0"/>
              <a:t>token</a:t>
            </a:r>
            <a:r>
              <a:rPr lang="el-GR" sz="2400" dirty="0" smtClean="0"/>
              <a:t> </a:t>
            </a:r>
            <a:r>
              <a:rPr lang="el-GR" sz="2400" dirty="0" err="1" smtClean="0"/>
              <a:t>bus</a:t>
            </a:r>
            <a:r>
              <a:rPr lang="el-GR" sz="2400" dirty="0" smtClean="0"/>
              <a:t>.</a:t>
            </a:r>
          </a:p>
          <a:p>
            <a:r>
              <a:rPr lang="el-GR" sz="2400" dirty="0" smtClean="0"/>
              <a:t>Το </a:t>
            </a:r>
            <a:r>
              <a:rPr lang="el-GR" sz="2400" dirty="0" err="1" smtClean="0"/>
              <a:t>Token</a:t>
            </a:r>
            <a:r>
              <a:rPr lang="el-GR" sz="2400" dirty="0" smtClean="0"/>
              <a:t> </a:t>
            </a:r>
            <a:r>
              <a:rPr lang="el-GR" sz="2400" dirty="0" err="1" smtClean="0"/>
              <a:t>bus</a:t>
            </a:r>
            <a:r>
              <a:rPr lang="el-GR" sz="2400" dirty="0" smtClean="0"/>
              <a:t> οριστικοποιήθηκε από την επιτροπή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IEEE 802.4. </a:t>
            </a:r>
            <a:r>
              <a:rPr lang="el-GR" sz="2400" dirty="0" smtClean="0"/>
              <a:t>Χρησιμοποιείται κυρίως για βιομηχανικές εφαρμογές. Χρησιμοποιήθηκε από την </a:t>
            </a:r>
            <a:r>
              <a:rPr lang="el-GR" sz="2400" dirty="0" err="1" smtClean="0"/>
              <a:t>εταιρέια</a:t>
            </a:r>
            <a:r>
              <a:rPr lang="el-GR" sz="2400" dirty="0" smtClean="0"/>
              <a:t> GM (</a:t>
            </a:r>
            <a:r>
              <a:rPr lang="el-GR" sz="2400" dirty="0" err="1" smtClean="0"/>
              <a:t>General</a:t>
            </a:r>
            <a:r>
              <a:rPr lang="el-GR" sz="2400" dirty="0" smtClean="0"/>
              <a:t> </a:t>
            </a:r>
            <a:r>
              <a:rPr lang="el-GR" sz="2400" dirty="0" err="1" smtClean="0"/>
              <a:t>Motors</a:t>
            </a:r>
            <a:r>
              <a:rPr lang="el-GR" sz="2400" dirty="0" smtClean="0"/>
              <a:t>) στην προσπάθεια της να υποστηρίζει το </a:t>
            </a:r>
            <a:r>
              <a:rPr lang="el-GR" sz="2400" dirty="0" err="1" smtClean="0"/>
              <a:t>Manufacturing</a:t>
            </a:r>
            <a:r>
              <a:rPr lang="el-GR" sz="2400" dirty="0" smtClean="0"/>
              <a:t> </a:t>
            </a:r>
            <a:r>
              <a:rPr lang="el-GR" sz="2400" dirty="0" err="1" smtClean="0"/>
              <a:t>Automation</a:t>
            </a:r>
            <a:r>
              <a:rPr lang="el-GR" sz="2400" dirty="0" smtClean="0"/>
              <a:t> </a:t>
            </a:r>
            <a:r>
              <a:rPr lang="el-GR" sz="2400" dirty="0" err="1" smtClean="0"/>
              <a:t>Protocol</a:t>
            </a:r>
            <a:r>
              <a:rPr lang="el-GR" sz="2400" dirty="0" smtClean="0"/>
              <a:t> (MAP).</a:t>
            </a:r>
            <a:endParaRPr lang="el-GR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t="12222" r="88750" b="68889"/>
          <a:stretch>
            <a:fillRect/>
          </a:stretch>
        </p:blipFill>
        <p:spPr bwMode="auto">
          <a:xfrm>
            <a:off x="7620000" y="1524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48" y="152400"/>
            <a:ext cx="987552" cy="1016073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286000" y="152400"/>
            <a:ext cx="4938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Άλλα Πρότυπα</a:t>
            </a:r>
            <a:endParaRPr lang="el-G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/>
          <p:cNvSpPr/>
          <p:nvPr/>
        </p:nvSpPr>
        <p:spPr>
          <a:xfrm>
            <a:off x="4495800" y="4114800"/>
            <a:ext cx="4191000" cy="182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/>
          <p:nvPr/>
        </p:nvSpPr>
        <p:spPr>
          <a:xfrm>
            <a:off x="457200" y="228600"/>
            <a:ext cx="8153400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32222" r="23750" b="43333"/>
          <a:stretch>
            <a:fillRect/>
          </a:stretch>
        </p:blipFill>
        <p:spPr bwMode="auto">
          <a:xfrm>
            <a:off x="0" y="4114800"/>
            <a:ext cx="601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 t="12222" r="88750" b="68889"/>
          <a:stretch>
            <a:fillRect/>
          </a:stretch>
        </p:blipFill>
        <p:spPr bwMode="auto">
          <a:xfrm>
            <a:off x="7086600" y="152399"/>
            <a:ext cx="1905000" cy="179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71600" cy="141121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685800" y="2057400"/>
            <a:ext cx="685800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2400" dirty="0" err="1" smtClean="0"/>
              <a:t>To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token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</a:t>
            </a:r>
            <a:r>
              <a:rPr lang="el-GR" sz="2400" dirty="0" smtClean="0"/>
              <a:t> - </a:t>
            </a:r>
            <a:r>
              <a:rPr lang="el-GR" sz="2400" b="1" dirty="0" smtClean="0"/>
              <a:t>δακτύλιος με κουπόνι</a:t>
            </a:r>
            <a:r>
              <a:rPr lang="el-GR" sz="2400" dirty="0" smtClean="0"/>
              <a:t> ή </a:t>
            </a:r>
            <a:r>
              <a:rPr lang="el-GR" sz="2400" b="1" dirty="0" smtClean="0"/>
              <a:t>δακτύλιος με σκυτάλη</a:t>
            </a:r>
            <a:r>
              <a:rPr lang="el-GR" sz="2400" dirty="0" smtClean="0"/>
              <a:t> είναι ένας τύπος </a:t>
            </a:r>
            <a:r>
              <a:rPr lang="el-GR" sz="2400" dirty="0" smtClean="0">
                <a:hlinkClick r:id="rId4" tooltip="Τοπικό δίκτυο υπολογιστών"/>
              </a:rPr>
              <a:t>τοπικού δικτύου υπολογιστών</a:t>
            </a:r>
            <a:r>
              <a:rPr lang="el-GR" sz="2400" dirty="0" smtClean="0"/>
              <a:t>. Αναπτύχτηκε αρχικά από την </a:t>
            </a:r>
            <a:r>
              <a:rPr lang="el-GR" sz="2400" dirty="0" smtClean="0">
                <a:hlinkClick r:id="rId5" tooltip="ΙΒΜ"/>
              </a:rPr>
              <a:t>ΙΒΜ</a:t>
            </a:r>
            <a:r>
              <a:rPr lang="el-GR" sz="2400" dirty="0" smtClean="0"/>
              <a:t> και παραμένει η κύρια τοπολογία τοπικού δικτύου που χρησιμοποιεί η IBM. 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IEEE 802.5</a:t>
            </a:r>
            <a:r>
              <a:rPr lang="el-GR" sz="2400" dirty="0" smtClean="0"/>
              <a:t> είναι σχεδόν ταυτόσημο με το </a:t>
            </a:r>
            <a:r>
              <a:rPr lang="el-GR" sz="2400" dirty="0" err="1" smtClean="0"/>
              <a:t>token</a:t>
            </a:r>
            <a:r>
              <a:rPr lang="el-GR" sz="2400" dirty="0" smtClean="0"/>
              <a:t> </a:t>
            </a:r>
            <a:r>
              <a:rPr lang="el-GR" sz="2400" dirty="0" err="1" smtClean="0"/>
              <a:t>ring</a:t>
            </a:r>
            <a:r>
              <a:rPr lang="el-GR" sz="2400" dirty="0" smtClean="0"/>
              <a:t>. Στην πράξη υλοποιείται από </a:t>
            </a:r>
            <a:r>
              <a:rPr lang="el-GR" sz="2400" dirty="0" err="1" smtClean="0"/>
              <a:t>ενα</a:t>
            </a:r>
            <a:r>
              <a:rPr lang="el-GR" sz="2400" dirty="0" smtClean="0"/>
              <a:t> σύνολο υπολογιστών με συνδέσεις από </a:t>
            </a:r>
            <a:r>
              <a:rPr lang="el-GR" sz="2400" dirty="0" smtClean="0">
                <a:hlinkClick r:id="rId6" tooltip="Peer-to-peer"/>
              </a:rPr>
              <a:t>σημείο σε σημείο</a:t>
            </a:r>
            <a:r>
              <a:rPr lang="el-GR" sz="2400" dirty="0" smtClean="0"/>
              <a:t>. Μειονέκτημα του είναι ότι αν υπάρξει διακοπή στο καλώδιο τότε ο δακτύλιος πεθαίνει , αλλά </a:t>
            </a:r>
            <a:r>
              <a:rPr lang="el-GR" sz="2400" dirty="0" err="1" smtClean="0"/>
              <a:t>αυτο</a:t>
            </a:r>
            <a:r>
              <a:rPr lang="el-GR" sz="2400" dirty="0" smtClean="0"/>
              <a:t> το πρόβλημα λύνεται με την χρήση κέντρου καλωδίωσης.</a:t>
            </a:r>
            <a:endParaRPr lang="el-GR" sz="2400" dirty="0"/>
          </a:p>
        </p:txBody>
      </p:sp>
      <p:sp>
        <p:nvSpPr>
          <p:cNvPr id="6" name="5 - Ορθογώνιο"/>
          <p:cNvSpPr/>
          <p:nvPr/>
        </p:nvSpPr>
        <p:spPr>
          <a:xfrm>
            <a:off x="2286000" y="152400"/>
            <a:ext cx="4938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Άλλα Πρότυπα</a:t>
            </a:r>
            <a:endParaRPr lang="el-G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367297" y="1879600"/>
            <a:ext cx="361696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 marR="5080" indent="-25400">
              <a:lnSpc>
                <a:spcPct val="100000"/>
              </a:lnSpc>
              <a:spcBef>
                <a:spcPts val="100"/>
              </a:spcBef>
              <a:tabLst>
                <a:tab pos="1821814" algn="l"/>
                <a:tab pos="1974850" algn="l"/>
                <a:tab pos="2424430" algn="l"/>
                <a:tab pos="2879090" algn="l"/>
              </a:tabLst>
            </a:pPr>
            <a:r>
              <a:rPr sz="2600" dirty="0">
                <a:latin typeface="Arial"/>
                <a:cs typeface="Arial"/>
              </a:rPr>
              <a:t>π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10" dirty="0">
                <a:latin typeface="Arial"/>
                <a:cs typeface="Arial"/>
              </a:rPr>
              <a:t>ό</a:t>
            </a:r>
            <a:r>
              <a:rPr sz="2600" dirty="0">
                <a:latin typeface="Arial"/>
                <a:cs typeface="Arial"/>
              </a:rPr>
              <a:t>σβ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-10" dirty="0">
                <a:latin typeface="Arial"/>
                <a:cs typeface="Arial"/>
              </a:rPr>
              <a:t>σ</a:t>
            </a:r>
            <a:r>
              <a:rPr sz="2600" dirty="0">
                <a:latin typeface="Arial"/>
                <a:cs typeface="Arial"/>
              </a:rPr>
              <a:t>η		</a:t>
            </a:r>
            <a:r>
              <a:rPr sz="2600" spc="-10" dirty="0">
                <a:latin typeface="Arial"/>
                <a:cs typeface="Arial"/>
              </a:rPr>
              <a:t>σ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5" dirty="0">
                <a:latin typeface="Arial"/>
                <a:cs typeface="Arial"/>
              </a:rPr>
              <a:t>μέ</a:t>
            </a:r>
            <a:r>
              <a:rPr sz="2600" dirty="0">
                <a:latin typeface="Arial"/>
                <a:cs typeface="Arial"/>
              </a:rPr>
              <a:t>σο  δ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spc="10" dirty="0">
                <a:latin typeface="Arial"/>
                <a:cs typeface="Arial"/>
              </a:rPr>
              <a:t>έ</a:t>
            </a:r>
            <a:r>
              <a:rPr sz="2600" dirty="0">
                <a:latin typeface="Arial"/>
                <a:cs typeface="Arial"/>
              </a:rPr>
              <a:t>λ</a:t>
            </a:r>
            <a:r>
              <a:rPr sz="2600" spc="10" dirty="0">
                <a:latin typeface="Arial"/>
                <a:cs typeface="Arial"/>
              </a:rPr>
              <a:t>ε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spc="-10" dirty="0">
                <a:latin typeface="Arial"/>
                <a:cs typeface="Arial"/>
              </a:rPr>
              <a:t>σ</a:t>
            </a:r>
            <a:r>
              <a:rPr sz="2600" dirty="0">
                <a:latin typeface="Arial"/>
                <a:cs typeface="Arial"/>
              </a:rPr>
              <a:t>η</a:t>
            </a:r>
            <a:r>
              <a:rPr sz="2600" spc="10" dirty="0">
                <a:latin typeface="Arial"/>
                <a:cs typeface="Arial"/>
              </a:rPr>
              <a:t>ς</a:t>
            </a:r>
            <a:r>
              <a:rPr sz="2600" dirty="0">
                <a:latin typeface="Arial"/>
                <a:cs typeface="Arial"/>
              </a:rPr>
              <a:t>.	</a:t>
            </a:r>
            <a:r>
              <a:rPr sz="2600" spc="-28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πό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ι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76200" y="0"/>
            <a:ext cx="8763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Τρόπος </a:t>
            </a:r>
            <a:r>
              <a:rPr kumimoji="0" lang="el-GR" sz="3600" b="1" i="0" u="none" strike="noStrike" kern="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λειτουργίας </a:t>
            </a:r>
            <a:r>
              <a:rPr kumimoji="0" lang="el-GR" sz="3600" b="1" i="0" u="none" strike="noStrike" kern="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του πρότυπου  </a:t>
            </a:r>
            <a:r>
              <a:rPr kumimoji="0" lang="el-GR" sz="3600" b="1" i="0" u="none" strike="noStrike" kern="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Ι.Ε.Ε.Ε.</a:t>
            </a:r>
            <a:r>
              <a:rPr kumimoji="0" lang="el-GR" sz="3600" b="1" i="0" u="none" strike="noStrike" kern="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l-GR" sz="3600" b="1" i="0" u="none" strike="noStrike" kern="0" cap="none" spc="-5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802.5</a:t>
            </a:r>
            <a:endParaRPr kumimoji="0" lang="el-GR" sz="3600" b="1" i="0" u="none" strike="noStrike" kern="0" cap="none" spc="-5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-152400" y="2743200"/>
            <a:ext cx="6315709" cy="473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27500" t="32222" r="23750" b="30000"/>
          <a:stretch>
            <a:fillRect/>
          </a:stretch>
        </p:blipFill>
        <p:spPr bwMode="auto">
          <a:xfrm>
            <a:off x="3048000" y="533400"/>
            <a:ext cx="6096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- Ευθεία γραμμή σύνδεσης"/>
          <p:cNvCxnSpPr/>
          <p:nvPr/>
        </p:nvCxnSpPr>
        <p:spPr>
          <a:xfrm>
            <a:off x="5410200" y="1447800"/>
            <a:ext cx="2057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>
            <a:off x="228600" y="3200400"/>
            <a:ext cx="1371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33400"/>
            <a:ext cx="9144000" cy="4611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0"/>
            <a:ext cx="8153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Τρόπος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λειτουργίας</a:t>
            </a:r>
            <a:r>
              <a:rPr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802.5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26875" t="32222" r="23750" b="44445"/>
          <a:stretch>
            <a:fillRect/>
          </a:stretch>
        </p:blipFill>
        <p:spPr bwMode="auto">
          <a:xfrm>
            <a:off x="0" y="5257800"/>
            <a:ext cx="4953000" cy="135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875" t="55555" r="23750" b="28889"/>
          <a:stretch>
            <a:fillRect/>
          </a:stretch>
        </p:blipFill>
        <p:spPr bwMode="auto">
          <a:xfrm>
            <a:off x="4953000" y="541020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0"/>
            <a:ext cx="6248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Τρόπος 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λειτουργίας</a:t>
            </a:r>
            <a:r>
              <a:rPr sz="32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802.5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6875" t="32222" r="24789" b="27778"/>
          <a:stretch>
            <a:fillRect/>
          </a:stretch>
        </p:blipFill>
        <p:spPr bwMode="auto">
          <a:xfrm>
            <a:off x="914400" y="685799"/>
            <a:ext cx="7086600" cy="329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26875" t="32222" r="25000" b="34445"/>
          <a:stretch>
            <a:fillRect/>
          </a:stretch>
        </p:blipFill>
        <p:spPr bwMode="auto">
          <a:xfrm>
            <a:off x="914400" y="4037610"/>
            <a:ext cx="7239000" cy="282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28600"/>
            <a:ext cx="871485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38800"/>
            <a:ext cx="832138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3"/>
          <p:cNvSpPr/>
          <p:nvPr/>
        </p:nvSpPr>
        <p:spPr>
          <a:xfrm>
            <a:off x="1295400" y="2819400"/>
            <a:ext cx="6248400" cy="271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/>
        </p:nvSpPr>
        <p:spPr>
          <a:xfrm>
            <a:off x="1" y="2209800"/>
            <a:ext cx="5029199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71837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Ασύρματο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u="sng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802.11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26875" t="32222" r="24375" b="35556"/>
          <a:stretch>
            <a:fillRect/>
          </a:stretch>
        </p:blipFill>
        <p:spPr bwMode="auto">
          <a:xfrm>
            <a:off x="2209800" y="609600"/>
            <a:ext cx="693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32222" r="24375" b="32222"/>
          <a:stretch>
            <a:fillRect/>
          </a:stretch>
        </p:blipFill>
        <p:spPr bwMode="auto">
          <a:xfrm>
            <a:off x="3124200" y="3124200"/>
            <a:ext cx="586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269" y="3048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9210" y="1482090"/>
            <a:ext cx="7399655" cy="2009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b="1" spc="-5" dirty="0">
                <a:latin typeface="Arial"/>
                <a:cs typeface="Arial"/>
              </a:rPr>
              <a:t>Επεκτείνουν </a:t>
            </a:r>
            <a:r>
              <a:rPr sz="2600" b="1" dirty="0">
                <a:latin typeface="Arial"/>
                <a:cs typeface="Arial"/>
              </a:rPr>
              <a:t>την </a:t>
            </a:r>
            <a:r>
              <a:rPr sz="2600" b="1" spc="-5" dirty="0">
                <a:latin typeface="Arial"/>
                <a:cs typeface="Arial"/>
              </a:rPr>
              <a:t>βάση </a:t>
            </a:r>
            <a:r>
              <a:rPr sz="2600" b="1" spc="-25" dirty="0">
                <a:latin typeface="Arial"/>
                <a:cs typeface="Arial"/>
              </a:rPr>
              <a:t>των </a:t>
            </a:r>
            <a:r>
              <a:rPr sz="2600" b="1" spc="-15" dirty="0">
                <a:latin typeface="Arial"/>
                <a:cs typeface="Arial"/>
              </a:rPr>
              <a:t>σταθμών </a:t>
            </a:r>
            <a:r>
              <a:rPr sz="2600" b="1" dirty="0">
                <a:latin typeface="Arial"/>
                <a:cs typeface="Arial"/>
              </a:rPr>
              <a:t>εργασίας</a:t>
            </a:r>
            <a:r>
              <a:rPr sz="2600" dirty="0">
                <a:latin typeface="Arial"/>
                <a:cs typeface="Arial"/>
              </a:rPr>
              <a:t>.  </a:t>
            </a:r>
            <a:r>
              <a:rPr sz="2600" spc="-5" dirty="0">
                <a:latin typeface="Arial"/>
                <a:cs typeface="Arial"/>
              </a:rPr>
              <a:t>Σε </a:t>
            </a:r>
            <a:r>
              <a:rPr sz="2600" dirty="0">
                <a:latin typeface="Arial"/>
                <a:cs typeface="Arial"/>
              </a:rPr>
              <a:t>ένα </a:t>
            </a:r>
            <a:r>
              <a:rPr sz="2600" spc="-20" dirty="0">
                <a:latin typeface="Arial"/>
                <a:cs typeface="Arial"/>
              </a:rPr>
              <a:t>τοπικό </a:t>
            </a:r>
            <a:r>
              <a:rPr sz="2600" dirty="0">
                <a:latin typeface="Arial"/>
                <a:cs typeface="Arial"/>
              </a:rPr>
              <a:t>δίκτυο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spc="-35" dirty="0">
                <a:latin typeface="Arial"/>
                <a:cs typeface="Arial"/>
              </a:rPr>
              <a:t>πολύ </a:t>
            </a:r>
            <a:r>
              <a:rPr sz="2600" spc="-20" dirty="0">
                <a:latin typeface="Arial"/>
                <a:cs typeface="Arial"/>
              </a:rPr>
              <a:t>εύκολο </a:t>
            </a:r>
            <a:r>
              <a:rPr sz="2600" dirty="0">
                <a:latin typeface="Arial"/>
                <a:cs typeface="Arial"/>
              </a:rPr>
              <a:t>να  </a:t>
            </a:r>
            <a:r>
              <a:rPr sz="2600" spc="-5" dirty="0">
                <a:latin typeface="Arial"/>
                <a:cs typeface="Arial"/>
              </a:rPr>
              <a:t>επεκταθεί </a:t>
            </a:r>
            <a:r>
              <a:rPr sz="2600" dirty="0">
                <a:latin typeface="Arial"/>
                <a:cs typeface="Arial"/>
              </a:rPr>
              <a:t>ο </a:t>
            </a:r>
            <a:r>
              <a:rPr sz="2600" spc="-5" dirty="0">
                <a:latin typeface="Arial"/>
                <a:cs typeface="Arial"/>
              </a:rPr>
              <a:t>αριθμός </a:t>
            </a:r>
            <a:r>
              <a:rPr sz="2600" spc="-15" dirty="0">
                <a:latin typeface="Arial"/>
                <a:cs typeface="Arial"/>
              </a:rPr>
              <a:t>των</a:t>
            </a:r>
            <a:r>
              <a:rPr sz="2600" spc="69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σταθμών </a:t>
            </a:r>
            <a:r>
              <a:rPr sz="2600" spc="-5" dirty="0">
                <a:latin typeface="Arial"/>
                <a:cs typeface="Arial"/>
              </a:rPr>
              <a:t>εργασίας,  </a:t>
            </a:r>
            <a:r>
              <a:rPr sz="2600" spc="-10" dirty="0">
                <a:latin typeface="Arial"/>
                <a:cs typeface="Arial"/>
              </a:rPr>
              <a:t>ειδικά </a:t>
            </a:r>
            <a:r>
              <a:rPr sz="2600" spc="-5" dirty="0">
                <a:latin typeface="Arial"/>
                <a:cs typeface="Arial"/>
              </a:rPr>
              <a:t>αν </a:t>
            </a:r>
            <a:r>
              <a:rPr sz="2600" dirty="0">
                <a:latin typeface="Arial"/>
                <a:cs typeface="Arial"/>
              </a:rPr>
              <a:t>έχει </a:t>
            </a:r>
            <a:r>
              <a:rPr sz="2600" spc="-10" dirty="0">
                <a:latin typeface="Arial"/>
                <a:cs typeface="Arial"/>
              </a:rPr>
              <a:t>υλοποιηθεί </a:t>
            </a:r>
            <a:r>
              <a:rPr sz="2600" dirty="0">
                <a:latin typeface="Arial"/>
                <a:cs typeface="Arial"/>
              </a:rPr>
              <a:t>δομημένη </a:t>
            </a:r>
            <a:r>
              <a:rPr sz="2600" spc="-10" dirty="0">
                <a:latin typeface="Arial"/>
                <a:cs typeface="Arial"/>
              </a:rPr>
              <a:t>καλωδίωση  </a:t>
            </a:r>
            <a:r>
              <a:rPr sz="2600" spc="-20" dirty="0">
                <a:latin typeface="Arial"/>
                <a:cs typeface="Arial"/>
              </a:rPr>
              <a:t>όπως </a:t>
            </a:r>
            <a:r>
              <a:rPr sz="2600" dirty="0">
                <a:latin typeface="Arial"/>
                <a:cs typeface="Arial"/>
              </a:rPr>
              <a:t>θα δούμε </a:t>
            </a:r>
            <a:r>
              <a:rPr sz="2600" spc="-15" dirty="0">
                <a:latin typeface="Arial"/>
                <a:cs typeface="Arial"/>
              </a:rPr>
              <a:t>και </a:t>
            </a:r>
            <a:r>
              <a:rPr sz="2600" dirty="0">
                <a:latin typeface="Arial"/>
                <a:cs typeface="Arial"/>
              </a:rPr>
              <a:t>σε επόμενη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ενότητα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6" name="5 - Εικόνα" descr="αρχείο λήψης - Αντιγραφή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4038600"/>
            <a:ext cx="3092620" cy="2316480"/>
          </a:xfrm>
          <a:prstGeom prst="rect">
            <a:avLst/>
          </a:prstGeom>
        </p:spPr>
      </p:pic>
      <p:pic>
        <p:nvPicPr>
          <p:cNvPr id="8194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772" y="3429000"/>
            <a:ext cx="1824228" cy="1121054"/>
          </a:xfrm>
          <a:prstGeom prst="rect">
            <a:avLst/>
          </a:prstGeom>
          <a:noFill/>
        </p:spPr>
      </p:pic>
      <p:pic>
        <p:nvPicPr>
          <p:cNvPr id="8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334000"/>
            <a:ext cx="1824228" cy="1121054"/>
          </a:xfrm>
          <a:prstGeom prst="rect">
            <a:avLst/>
          </a:prstGeom>
          <a:noFill/>
        </p:spPr>
      </p:pic>
      <p:pic>
        <p:nvPicPr>
          <p:cNvPr id="9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4800" y="5486400"/>
            <a:ext cx="1680972" cy="1121054"/>
          </a:xfrm>
          <a:prstGeom prst="rect">
            <a:avLst/>
          </a:prstGeom>
          <a:noFill/>
        </p:spPr>
      </p:pic>
      <p:pic>
        <p:nvPicPr>
          <p:cNvPr id="10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1000" y="3581400"/>
            <a:ext cx="1757172" cy="1121054"/>
          </a:xfrm>
          <a:prstGeom prst="rect">
            <a:avLst/>
          </a:prstGeom>
          <a:noFill/>
        </p:spPr>
      </p:pic>
      <p:sp>
        <p:nvSpPr>
          <p:cNvPr id="11" name="10 - Δεξιό βέλος"/>
          <p:cNvSpPr/>
          <p:nvPr/>
        </p:nvSpPr>
        <p:spPr>
          <a:xfrm rot="1528305">
            <a:off x="2310805" y="4356427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 rot="1528305" flipH="1" flipV="1">
            <a:off x="6037330" y="5483796"/>
            <a:ext cx="753534" cy="251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Δεξιό βέλος"/>
          <p:cNvSpPr/>
          <p:nvPr/>
        </p:nvSpPr>
        <p:spPr>
          <a:xfrm rot="20621322">
            <a:off x="2159533" y="5902773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Δεξιό βέλος"/>
          <p:cNvSpPr/>
          <p:nvPr/>
        </p:nvSpPr>
        <p:spPr>
          <a:xfrm rot="19891601" flipH="1" flipV="1">
            <a:off x="6110017" y="4579829"/>
            <a:ext cx="734363" cy="245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402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Ασύρματο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802.11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33400" y="990600"/>
          <a:ext cx="8350248" cy="766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5289"/>
                <a:gridCol w="3642360"/>
                <a:gridCol w="1833245"/>
                <a:gridCol w="1189354"/>
              </a:tblGrid>
              <a:tr h="383202">
                <a:tc>
                  <a:txBody>
                    <a:bodyPr/>
                    <a:lstStyle/>
                    <a:p>
                      <a:pPr marL="31750">
                        <a:lnSpc>
                          <a:spcPts val="2875"/>
                        </a:lnSpc>
                        <a:tabLst>
                          <a:tab pos="1149350" algn="l"/>
                        </a:tabLst>
                      </a:pPr>
                      <a:r>
                        <a:rPr sz="2600" spc="-10" dirty="0">
                          <a:latin typeface="Arial"/>
                          <a:cs typeface="Arial"/>
                        </a:rPr>
                        <a:t>Όπως	</a:t>
                      </a:r>
                      <a:r>
                        <a:rPr sz="2600" spc="-15" dirty="0">
                          <a:latin typeface="Arial"/>
                          <a:cs typeface="Arial"/>
                        </a:rPr>
                        <a:t>και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2875"/>
                        </a:lnSpc>
                        <a:tabLst>
                          <a:tab pos="640715" algn="l"/>
                          <a:tab pos="2426335" algn="l"/>
                        </a:tabLst>
                      </a:pPr>
                      <a:r>
                        <a:rPr sz="2600" spc="-20" dirty="0">
                          <a:latin typeface="Arial"/>
                          <a:cs typeface="Arial"/>
                        </a:rPr>
                        <a:t>το	</a:t>
                      </a:r>
                      <a:r>
                        <a:rPr sz="2600" spc="-15" dirty="0">
                          <a:latin typeface="Arial"/>
                          <a:cs typeface="Arial"/>
                        </a:rPr>
                        <a:t>καλωδιακό	</a:t>
                      </a:r>
                      <a:r>
                        <a:rPr sz="2600" spc="-5" dirty="0">
                          <a:latin typeface="Arial"/>
                          <a:cs typeface="Arial"/>
                        </a:rPr>
                        <a:t>Ι.Ε.Ε.Ε.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ts val="2875"/>
                        </a:lnSpc>
                        <a:tabLst>
                          <a:tab pos="1263650" algn="l"/>
                        </a:tabLst>
                      </a:pPr>
                      <a:r>
                        <a:rPr sz="2600" spc="-5" dirty="0">
                          <a:latin typeface="Arial"/>
                          <a:cs typeface="Arial"/>
                        </a:rPr>
                        <a:t>802.3,	</a:t>
                      </a:r>
                      <a:r>
                        <a:rPr sz="2600" spc="-15" dirty="0">
                          <a:latin typeface="Arial"/>
                          <a:cs typeface="Arial"/>
                        </a:rPr>
                        <a:t>έτσι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875"/>
                        </a:lnSpc>
                        <a:tabLst>
                          <a:tab pos="645160" algn="l"/>
                        </a:tabLst>
                      </a:pPr>
                      <a:r>
                        <a:rPr sz="2600" spc="-3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2600" spc="-5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2600" dirty="0">
                          <a:latin typeface="Arial"/>
                          <a:cs typeface="Arial"/>
                        </a:rPr>
                        <a:t>ι	</a:t>
                      </a:r>
                      <a:r>
                        <a:rPr sz="2600" spc="-40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2600" dirty="0">
                          <a:latin typeface="Arial"/>
                          <a:cs typeface="Arial"/>
                        </a:rPr>
                        <a:t>ο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marL="31750">
                        <a:lnSpc>
                          <a:spcPts val="2915"/>
                        </a:lnSpc>
                      </a:pPr>
                      <a:r>
                        <a:rPr sz="2600" spc="-10" dirty="0">
                          <a:latin typeface="Arial"/>
                          <a:cs typeface="Arial"/>
                        </a:rPr>
                        <a:t>ασύρματο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ts val="2915"/>
                        </a:lnSpc>
                        <a:tabLst>
                          <a:tab pos="1563370" algn="l"/>
                          <a:tab pos="2874010" algn="l"/>
                        </a:tabLst>
                      </a:pPr>
                      <a:r>
                        <a:rPr sz="2600" spc="-5" dirty="0">
                          <a:latin typeface="Arial"/>
                          <a:cs typeface="Arial"/>
                        </a:rPr>
                        <a:t>I.E.E.E.	</a:t>
                      </a:r>
                      <a:r>
                        <a:rPr sz="2600" spc="-35" dirty="0">
                          <a:latin typeface="Arial"/>
                          <a:cs typeface="Arial"/>
                        </a:rPr>
                        <a:t>802.11	</a:t>
                      </a:r>
                      <a:r>
                        <a:rPr sz="2600" dirty="0">
                          <a:latin typeface="Arial"/>
                          <a:cs typeface="Arial"/>
                        </a:rPr>
                        <a:t>έχει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2915"/>
                        </a:lnSpc>
                        <a:tabLst>
                          <a:tab pos="842644" algn="l"/>
                        </a:tabLst>
                      </a:pPr>
                      <a:r>
                        <a:rPr sz="2600" spc="-15" dirty="0">
                          <a:latin typeface="Arial"/>
                          <a:cs typeface="Arial"/>
                        </a:rPr>
                        <a:t>και	</a:t>
                      </a:r>
                      <a:r>
                        <a:rPr sz="2600" spc="-5" dirty="0">
                          <a:latin typeface="Arial"/>
                          <a:cs typeface="Arial"/>
                        </a:rPr>
                        <a:t>αυτό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915"/>
                        </a:lnSpc>
                      </a:pPr>
                      <a:r>
                        <a:rPr sz="2600" spc="-35" dirty="0">
                          <a:latin typeface="Arial"/>
                          <a:cs typeface="Arial"/>
                        </a:rPr>
                        <a:t>κ</a:t>
                      </a:r>
                      <a:r>
                        <a:rPr sz="2600" spc="-5" dirty="0">
                          <a:latin typeface="Arial"/>
                          <a:cs typeface="Arial"/>
                        </a:rPr>
                        <a:t>ά</a:t>
                      </a:r>
                      <a:r>
                        <a:rPr sz="2600" spc="-35" dirty="0">
                          <a:latin typeface="Arial"/>
                          <a:cs typeface="Arial"/>
                        </a:rPr>
                        <a:t>π</a:t>
                      </a:r>
                      <a:r>
                        <a:rPr sz="2600" spc="10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2600" spc="-10" dirty="0">
                          <a:latin typeface="Arial"/>
                          <a:cs typeface="Arial"/>
                        </a:rPr>
                        <a:t>ι</a:t>
                      </a:r>
                      <a:r>
                        <a:rPr sz="2600" spc="-5" dirty="0">
                          <a:latin typeface="Arial"/>
                          <a:cs typeface="Arial"/>
                        </a:rPr>
                        <a:t>ες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33400" y="1676400"/>
            <a:ext cx="8312784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Arial"/>
                <a:cs typeface="Arial"/>
              </a:rPr>
              <a:t>παραλλαγές που </a:t>
            </a:r>
            <a:r>
              <a:rPr sz="2600" spc="-5" dirty="0">
                <a:latin typeface="Arial"/>
                <a:cs typeface="Arial"/>
              </a:rPr>
              <a:t>με </a:t>
            </a:r>
            <a:r>
              <a:rPr sz="2600" dirty="0">
                <a:latin typeface="Arial"/>
                <a:cs typeface="Arial"/>
              </a:rPr>
              <a:t>την </a:t>
            </a:r>
            <a:r>
              <a:rPr sz="2600" spc="-5" dirty="0">
                <a:latin typeface="Arial"/>
                <a:cs typeface="Arial"/>
              </a:rPr>
              <a:t>πάροδο </a:t>
            </a:r>
            <a:r>
              <a:rPr sz="2600" spc="-10" dirty="0">
                <a:latin typeface="Arial"/>
                <a:cs typeface="Arial"/>
              </a:rPr>
              <a:t>του </a:t>
            </a:r>
            <a:r>
              <a:rPr sz="2600" dirty="0">
                <a:latin typeface="Arial"/>
                <a:cs typeface="Arial"/>
              </a:rPr>
              <a:t>χρόνου </a:t>
            </a:r>
            <a:r>
              <a:rPr sz="2600" spc="-15" dirty="0">
                <a:latin typeface="Arial"/>
                <a:cs typeface="Arial"/>
              </a:rPr>
              <a:t>ολοένα και </a:t>
            </a:r>
            <a:r>
              <a:rPr sz="2600" spc="690" dirty="0">
                <a:latin typeface="Arial"/>
                <a:cs typeface="Arial"/>
              </a:rPr>
              <a:t> </a:t>
            </a:r>
            <a:r>
              <a:rPr sz="2600" spc="-15" dirty="0">
                <a:latin typeface="Arial"/>
                <a:cs typeface="Arial"/>
              </a:rPr>
              <a:t>αυξάνονται.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22704" y="2444496"/>
            <a:ext cx="7321296" cy="441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880" y="1371600"/>
            <a:ext cx="661012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81000" y="228600"/>
            <a:ext cx="84029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Ασύρματο</a:t>
            </a:r>
            <a:r>
              <a:rPr kumimoji="0" lang="el-GR" sz="24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πρότυπο </a:t>
            </a:r>
            <a:r>
              <a:rPr kumimoji="0" lang="el-GR" sz="24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Ι.Ε.Ε.Ε.</a:t>
            </a:r>
            <a:r>
              <a:rPr kumimoji="0" lang="el-GR" sz="24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0" i="0" u="none" strike="noStrike" kern="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802.11</a:t>
            </a:r>
            <a:endParaRPr kumimoji="0" lang="el-GR" sz="2400" b="0" i="0" u="none" strike="noStrike" kern="0" cap="none" spc="-5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5638800" y="5029200"/>
            <a:ext cx="1295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 cstate="print"/>
          <a:srcRect l="13750" t="68889" r="48750" b="7778"/>
          <a:stretch>
            <a:fillRect/>
          </a:stretch>
        </p:blipFill>
        <p:spPr bwMode="auto">
          <a:xfrm>
            <a:off x="1447800" y="4724400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915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85534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6"/>
          <p:cNvSpPr/>
          <p:nvPr/>
        </p:nvSpPr>
        <p:spPr>
          <a:xfrm>
            <a:off x="6934200" y="2743200"/>
            <a:ext cx="1295400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2819400" y="2514600"/>
            <a:ext cx="3048000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486400"/>
            <a:ext cx="88582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"/>
            <a:ext cx="9123524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95875"/>
            <a:ext cx="88011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3"/>
          <p:cNvSpPr/>
          <p:nvPr/>
        </p:nvSpPr>
        <p:spPr>
          <a:xfrm>
            <a:off x="2362200" y="1524000"/>
            <a:ext cx="4572000" cy="3581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5969" y="769748"/>
            <a:ext cx="7158355" cy="511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</a:pPr>
            <a:r>
              <a:rPr sz="3600" spc="-10" dirty="0">
                <a:solidFill>
                  <a:srgbClr val="003366"/>
                </a:solidFill>
                <a:latin typeface="Arial"/>
                <a:cs typeface="Arial"/>
              </a:rPr>
              <a:t>Ασύρματο </a:t>
            </a:r>
            <a:r>
              <a:rPr sz="3600" spc="-20" dirty="0">
                <a:solidFill>
                  <a:srgbClr val="003366"/>
                </a:solidFill>
                <a:latin typeface="Arial"/>
                <a:cs typeface="Arial"/>
              </a:rPr>
              <a:t>πρότυπο </a:t>
            </a:r>
            <a:r>
              <a:rPr sz="3600" spc="-10" dirty="0">
                <a:solidFill>
                  <a:srgbClr val="003366"/>
                </a:solidFill>
                <a:latin typeface="Arial"/>
                <a:cs typeface="Arial"/>
              </a:rPr>
              <a:t>Ι.Ε.Ε.Ε.</a:t>
            </a:r>
            <a:r>
              <a:rPr sz="3600" spc="-2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sz="3600" spc="-50" dirty="0">
                <a:solidFill>
                  <a:srgbClr val="003366"/>
                </a:solidFill>
                <a:latin typeface="Arial"/>
                <a:cs typeface="Arial"/>
              </a:rPr>
              <a:t>802.11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12420"/>
            <a:ext cx="9144000" cy="6256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76201" y="2743200"/>
            <a:ext cx="5410199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6808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και πρότυπα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Ethernet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6875" t="32222" r="25625" b="27777"/>
          <a:stretch>
            <a:fillRect/>
          </a:stretch>
        </p:blipFill>
        <p:spPr bwMode="auto">
          <a:xfrm>
            <a:off x="2971800" y="838200"/>
            <a:ext cx="5791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27500" t="32222" r="26250" b="38889"/>
          <a:stretch>
            <a:fillRect/>
          </a:stretch>
        </p:blipFill>
        <p:spPr bwMode="auto">
          <a:xfrm>
            <a:off x="5029199" y="5181600"/>
            <a:ext cx="3903785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438400"/>
            <a:ext cx="23092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6808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και πρότυπα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Ethernet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7500" t="32222" r="26250" b="23333"/>
          <a:stretch>
            <a:fillRect/>
          </a:stretch>
        </p:blipFill>
        <p:spPr bwMode="auto">
          <a:xfrm>
            <a:off x="2895600" y="761999"/>
            <a:ext cx="5943600" cy="321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Program Files (x86)\Microsoft Office\MEDIA\CAGCAT10\j0293236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14400"/>
            <a:ext cx="1565453" cy="1154887"/>
          </a:xfrm>
          <a:prstGeom prst="rect">
            <a:avLst/>
          </a:prstGeom>
          <a:noFill/>
        </p:spPr>
      </p:pic>
      <p:pic>
        <p:nvPicPr>
          <p:cNvPr id="10" name="9 - Εικόνα" descr="αρχείο λήψης (1).jpg"/>
          <p:cNvPicPr>
            <a:picLocks noChangeAspect="1"/>
          </p:cNvPicPr>
          <p:nvPr/>
        </p:nvPicPr>
        <p:blipFill>
          <a:blip r:embed="rId5" cstate="print"/>
          <a:srcRect b="28571"/>
          <a:stretch>
            <a:fillRect/>
          </a:stretch>
        </p:blipFill>
        <p:spPr>
          <a:xfrm>
            <a:off x="152400" y="4404360"/>
            <a:ext cx="4800600" cy="1920240"/>
          </a:xfrm>
          <a:prstGeom prst="rect">
            <a:avLst/>
          </a:prstGeom>
        </p:spPr>
      </p:pic>
      <p:sp>
        <p:nvSpPr>
          <p:cNvPr id="12" name="object 3"/>
          <p:cNvSpPr/>
          <p:nvPr/>
        </p:nvSpPr>
        <p:spPr>
          <a:xfrm>
            <a:off x="5105400" y="3962400"/>
            <a:ext cx="3672261" cy="2819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76200"/>
            <a:ext cx="1115111" cy="1147316"/>
          </a:xfrm>
          <a:prstGeom prst="rect">
            <a:avLst/>
          </a:prstGeom>
          <a:noFill/>
        </p:spPr>
      </p:pic>
      <p:pic>
        <p:nvPicPr>
          <p:cNvPr id="1028" name="Picture 4" descr="Αποτέλεσμα εικόνας για τοπολογίες δικτύων"/>
          <p:cNvPicPr>
            <a:picLocks noChangeAspect="1" noChangeArrowheads="1"/>
          </p:cNvPicPr>
          <p:nvPr/>
        </p:nvPicPr>
        <p:blipFill>
          <a:blip r:embed="rId3" cstate="print"/>
          <a:srcRect b="8486"/>
          <a:stretch>
            <a:fillRect/>
          </a:stretch>
        </p:blipFill>
        <p:spPr bwMode="auto">
          <a:xfrm>
            <a:off x="1295400" y="687528"/>
            <a:ext cx="7661275" cy="609427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7629" r="45746" b="66359"/>
          <a:stretch>
            <a:fillRect/>
          </a:stretch>
        </p:blipFill>
        <p:spPr bwMode="auto">
          <a:xfrm>
            <a:off x="1066800" y="0"/>
            <a:ext cx="41910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Αποτέλεσμα εικόνας για τοπολογίες δικτύων"/>
          <p:cNvPicPr>
            <a:picLocks noChangeAspect="1" noChangeArrowheads="1"/>
          </p:cNvPicPr>
          <p:nvPr/>
        </p:nvPicPr>
        <p:blipFill>
          <a:blip r:embed="rId2" cstate="print"/>
          <a:srcRect t="8123" r="2521" b="3361"/>
          <a:stretch>
            <a:fillRect/>
          </a:stretch>
        </p:blipFill>
        <p:spPr bwMode="auto">
          <a:xfrm>
            <a:off x="76200" y="682516"/>
            <a:ext cx="9067800" cy="6175484"/>
          </a:xfrm>
          <a:prstGeom prst="rect">
            <a:avLst/>
          </a:prstGeom>
          <a:noFill/>
        </p:spPr>
      </p:pic>
      <p:pic>
        <p:nvPicPr>
          <p:cNvPr id="3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76200"/>
            <a:ext cx="962794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7360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1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Διαύλου 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ή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Αρτηρίας</a:t>
            </a:r>
            <a:r>
              <a:rPr b="0" spc="-3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(bus)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9210" y="1482090"/>
            <a:ext cx="7388225" cy="121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Arial"/>
                <a:cs typeface="Arial"/>
              </a:rPr>
              <a:t>Όλοι </a:t>
            </a:r>
            <a:r>
              <a:rPr sz="2600" dirty="0">
                <a:latin typeface="Arial"/>
                <a:cs typeface="Arial"/>
              </a:rPr>
              <a:t>οι </a:t>
            </a:r>
            <a:r>
              <a:rPr sz="2600" spc="-15" dirty="0">
                <a:latin typeface="Arial"/>
                <a:cs typeface="Arial"/>
              </a:rPr>
              <a:t>υπολογιστές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dirty="0">
                <a:latin typeface="Arial"/>
                <a:cs typeface="Arial"/>
              </a:rPr>
              <a:t>συνδεδεμένοι </a:t>
            </a:r>
            <a:r>
              <a:rPr sz="2600" spc="-5" dirty="0">
                <a:latin typeface="Arial"/>
                <a:cs typeface="Arial"/>
              </a:rPr>
              <a:t>με τη  χρήση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ενός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καλωδίου </a:t>
            </a:r>
            <a:r>
              <a:rPr sz="2600" spc="-10" dirty="0">
                <a:latin typeface="Arial"/>
                <a:cs typeface="Arial"/>
              </a:rPr>
              <a:t>στο </a:t>
            </a:r>
            <a:r>
              <a:rPr sz="2600" spc="-15" dirty="0">
                <a:latin typeface="Arial"/>
                <a:cs typeface="Arial"/>
              </a:rPr>
              <a:t>οποίο έχουν </a:t>
            </a:r>
            <a:r>
              <a:rPr sz="2600" spc="-5" dirty="0">
                <a:latin typeface="Arial"/>
                <a:cs typeface="Arial"/>
              </a:rPr>
              <a:t>πρόσβαση  </a:t>
            </a:r>
            <a:r>
              <a:rPr sz="2600" spc="-15" dirty="0">
                <a:latin typeface="Arial"/>
                <a:cs typeface="Arial"/>
              </a:rPr>
              <a:t>και </a:t>
            </a:r>
            <a:r>
              <a:rPr sz="2600" spc="-10" dirty="0">
                <a:latin typeface="Arial"/>
                <a:cs typeface="Arial"/>
              </a:rPr>
              <a:t>χρησιμοποιούν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όλοι.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3269" y="2853689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269" y="3729989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9210" y="2754629"/>
            <a:ext cx="7388859" cy="12979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  <a:tabLst>
                <a:tab pos="478790" algn="l"/>
                <a:tab pos="1727200" algn="l"/>
                <a:tab pos="3223895" algn="l"/>
                <a:tab pos="3999865" algn="l"/>
                <a:tab pos="6147435" algn="l"/>
                <a:tab pos="7023734" algn="l"/>
              </a:tabLst>
            </a:pPr>
            <a:r>
              <a:rPr sz="2600" dirty="0">
                <a:latin typeface="Arial"/>
                <a:cs typeface="Arial"/>
              </a:rPr>
              <a:t>Η	φ</a:t>
            </a:r>
            <a:r>
              <a:rPr sz="2600" spc="-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spc="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ή	σ</a:t>
            </a:r>
            <a:r>
              <a:rPr sz="2600" spc="-5" dirty="0">
                <a:latin typeface="Arial"/>
                <a:cs typeface="Arial"/>
              </a:rPr>
              <a:t>ύ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δ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dirty="0">
                <a:latin typeface="Arial"/>
                <a:cs typeface="Arial"/>
              </a:rPr>
              <a:t>ση	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ω</a:t>
            </a:r>
            <a:r>
              <a:rPr sz="2600" dirty="0">
                <a:latin typeface="Arial"/>
                <a:cs typeface="Arial"/>
              </a:rPr>
              <a:t>ν	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spc="-35" dirty="0">
                <a:latin typeface="Arial"/>
                <a:cs typeface="Arial"/>
              </a:rPr>
              <a:t>π</a:t>
            </a:r>
            <a:r>
              <a:rPr sz="2600" spc="-40" dirty="0">
                <a:latin typeface="Arial"/>
                <a:cs typeface="Arial"/>
              </a:rPr>
              <a:t>ο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ώ</a:t>
            </a:r>
            <a:r>
              <a:rPr sz="2600" dirty="0">
                <a:latin typeface="Arial"/>
                <a:cs typeface="Arial"/>
              </a:rPr>
              <a:t>ν	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spc="-10" dirty="0">
                <a:latin typeface="Arial"/>
                <a:cs typeface="Arial"/>
              </a:rPr>
              <a:t>ί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σε 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ευθεία γραμμή</a:t>
            </a:r>
            <a:r>
              <a:rPr sz="2600" spc="-5" dirty="0"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600" spc="-10" dirty="0">
                <a:latin typeface="Arial"/>
                <a:cs typeface="Arial"/>
              </a:rPr>
              <a:t>Αποτελεί </a:t>
            </a:r>
            <a:r>
              <a:rPr sz="2600" spc="-5" dirty="0">
                <a:latin typeface="Arial"/>
                <a:cs typeface="Arial"/>
              </a:rPr>
              <a:t>την πιο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απλή μορφή</a:t>
            </a:r>
            <a:r>
              <a:rPr sz="2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τοπολογίας.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22530" name="Picture 2" descr="C:\Program Files (x86)\Microsoft Office\MEDIA\CAGCAT10\j03005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876800"/>
            <a:ext cx="1151860" cy="990600"/>
          </a:xfrm>
          <a:prstGeom prst="rect">
            <a:avLst/>
          </a:prstGeom>
          <a:noFill/>
        </p:spPr>
      </p:pic>
      <p:pic>
        <p:nvPicPr>
          <p:cNvPr id="10" name="Picture 2" descr="C:\Program Files (x86)\Microsoft Office\MEDIA\CAGCAT10\j03005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876800"/>
            <a:ext cx="1151860" cy="990600"/>
          </a:xfrm>
          <a:prstGeom prst="rect">
            <a:avLst/>
          </a:prstGeom>
          <a:noFill/>
        </p:spPr>
      </p:pic>
      <p:pic>
        <p:nvPicPr>
          <p:cNvPr id="11" name="Picture 2" descr="C:\Program Files (x86)\Microsoft Office\MEDIA\CAGCAT10\j03005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876800"/>
            <a:ext cx="1151860" cy="990600"/>
          </a:xfrm>
          <a:prstGeom prst="rect">
            <a:avLst/>
          </a:prstGeom>
          <a:noFill/>
        </p:spPr>
      </p:pic>
      <p:pic>
        <p:nvPicPr>
          <p:cNvPr id="12" name="Picture 2" descr="C:\Program Files (x86)\Microsoft Office\MEDIA\CAGCAT10\j03005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876800"/>
            <a:ext cx="1151860" cy="990600"/>
          </a:xfrm>
          <a:prstGeom prst="rect">
            <a:avLst/>
          </a:prstGeom>
          <a:noFill/>
        </p:spPr>
      </p:pic>
      <p:pic>
        <p:nvPicPr>
          <p:cNvPr id="13" name="Picture 2" descr="C:\Program Files (x86)\Microsoft Office\MEDIA\CAGCAT10\j03005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151860" cy="990600"/>
          </a:xfrm>
          <a:prstGeom prst="rect">
            <a:avLst/>
          </a:prstGeom>
          <a:noFill/>
        </p:spPr>
      </p:pic>
      <p:sp>
        <p:nvSpPr>
          <p:cNvPr id="14" name="13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7360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1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Διαύλου 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ή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Αρτηρίας</a:t>
            </a:r>
            <a:r>
              <a:rPr b="0" spc="-3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(bus)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32222" r="26250" b="25556"/>
          <a:stretch>
            <a:fillRect/>
          </a:stretch>
        </p:blipFill>
        <p:spPr bwMode="auto">
          <a:xfrm>
            <a:off x="152400" y="3276600"/>
            <a:ext cx="6858000" cy="352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8"/>
          <p:cNvSpPr/>
          <p:nvPr/>
        </p:nvSpPr>
        <p:spPr>
          <a:xfrm>
            <a:off x="0" y="1524000"/>
            <a:ext cx="6934200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6 - Δεξιό βέλος"/>
          <p:cNvSpPr/>
          <p:nvPr/>
        </p:nvSpPr>
        <p:spPr>
          <a:xfrm>
            <a:off x="8458200" y="63246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4163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latin typeface="Arial"/>
                <a:cs typeface="Arial"/>
              </a:rPr>
              <a:t>Θεμελιώδεις</a:t>
            </a:r>
            <a:r>
              <a:rPr b="0" spc="-5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latin typeface="Arial"/>
                <a:cs typeface="Arial"/>
              </a:rPr>
              <a:t>ορισμοί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3269" y="24574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 dirty="0">
              <a:latin typeface="Wingdings"/>
              <a:cs typeface="Wingding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000" t="32222" r="18750" b="30000"/>
          <a:stretch>
            <a:fillRect/>
          </a:stretch>
        </p:blipFill>
        <p:spPr bwMode="auto">
          <a:xfrm>
            <a:off x="228600" y="838199"/>
            <a:ext cx="6705600" cy="3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3"/>
          <p:cNvSpPr/>
          <p:nvPr/>
        </p:nvSpPr>
        <p:spPr>
          <a:xfrm>
            <a:off x="3733800" y="3581400"/>
            <a:ext cx="4800600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t="23020"/>
          <a:stretch>
            <a:fillRect/>
          </a:stretch>
        </p:blipFill>
        <p:spPr bwMode="auto">
          <a:xfrm>
            <a:off x="838200" y="5029200"/>
            <a:ext cx="2246744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52400"/>
            <a:ext cx="7360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1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Διαύλου 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ή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Αρτηρίας</a:t>
            </a:r>
            <a:r>
              <a:rPr b="0" spc="-3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(bus)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685800"/>
            <a:ext cx="6222328" cy="4146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 l="28125" t="32222" r="26250" b="31111"/>
          <a:stretch>
            <a:fillRect/>
          </a:stretch>
        </p:blipFill>
        <p:spPr bwMode="auto">
          <a:xfrm>
            <a:off x="3048000" y="2819400"/>
            <a:ext cx="5562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5082257"/>
            <a:ext cx="2514600" cy="17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Δεξιό βέλος"/>
          <p:cNvSpPr/>
          <p:nvPr/>
        </p:nvSpPr>
        <p:spPr>
          <a:xfrm>
            <a:off x="8458200" y="63246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7360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1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Διαύλου 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ή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Αρτηρίας</a:t>
            </a:r>
            <a:r>
              <a:rPr b="0" spc="-3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(bus)</a:t>
            </a:r>
          </a:p>
        </p:txBody>
      </p:sp>
      <p:sp>
        <p:nvSpPr>
          <p:cNvPr id="6" name="object 6"/>
          <p:cNvSpPr/>
          <p:nvPr/>
        </p:nvSpPr>
        <p:spPr>
          <a:xfrm rot="5400000">
            <a:off x="-952500" y="3086100"/>
            <a:ext cx="3657600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39000" y="990600"/>
            <a:ext cx="1768833" cy="1389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 l="28125" t="32222" r="26250" b="38889"/>
          <a:stretch>
            <a:fillRect/>
          </a:stretch>
        </p:blipFill>
        <p:spPr bwMode="auto">
          <a:xfrm>
            <a:off x="1157654" y="838200"/>
            <a:ext cx="608134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 l="26875" t="32222" r="26250" b="27778"/>
          <a:stretch>
            <a:fillRect/>
          </a:stretch>
        </p:blipFill>
        <p:spPr bwMode="auto">
          <a:xfrm>
            <a:off x="1689100" y="3276600"/>
            <a:ext cx="7302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Δεξιό βέλος"/>
          <p:cNvSpPr/>
          <p:nvPr/>
        </p:nvSpPr>
        <p:spPr>
          <a:xfrm>
            <a:off x="8610600" y="6477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4800600" cy="6863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Συνεπώς: </a:t>
            </a:r>
            <a:r>
              <a:rPr lang="el-GR" sz="2000" dirty="0" smtClean="0"/>
              <a:t> Ένα </a:t>
            </a:r>
            <a:r>
              <a:rPr lang="el-GR" sz="2000" dirty="0" smtClean="0">
                <a:hlinkClick r:id="rId2" tooltip="Πακέτο"/>
              </a:rPr>
              <a:t>πακέτο</a:t>
            </a:r>
            <a:r>
              <a:rPr lang="el-GR" sz="2000" dirty="0" smtClean="0"/>
              <a:t> δεδομένων που έχει αφετηρία έναν από τους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κόμβους ταξιδεύει και στις δύο κατευθύνσεις και διαδοχικά διέρχεται από όλους τους άλλους κόμβους του διαύλου.</a:t>
            </a:r>
            <a:r>
              <a:rPr lang="el-GR" sz="2000" dirty="0" smtClean="0"/>
              <a:t> Κάθε κόμβος ελέγχει τη διεύθυνση παραλήπτη του πακέτου και αν ταιριάζει με την δική του το αποδέχεται, αλλιώς το αγνοεί. </a:t>
            </a:r>
          </a:p>
          <a:p>
            <a:r>
              <a:rPr lang="el-GR" sz="2000" dirty="0" smtClean="0"/>
              <a:t>Είναι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χαμηλού κόστους</a:t>
            </a:r>
            <a:r>
              <a:rPr lang="el-GR" sz="2000" dirty="0" smtClean="0"/>
              <a:t> και εύκολα στην εγκατάσταση κυρίως για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μικρά δίκτυα </a:t>
            </a:r>
            <a:r>
              <a:rPr lang="el-GR" sz="2000" dirty="0" smtClean="0"/>
              <a:t>λόγω του μοναδικού κεντρικού καλωδίου. Δεδομένου ότι τα πακέτα διασχίζουν όλο το δίκτυο ανεξάρτητα της θέσης του κόμβου-αποδέκτη ενδέχεται να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επιβαρύνουν την συνολική του απόδοση.</a:t>
            </a:r>
            <a:r>
              <a:rPr lang="el-GR" sz="2000" dirty="0" smtClean="0"/>
              <a:t> Ένα ακόμα μειονέκτημα είναι ότι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προσθέσουμε ή αφαιρέσουμε έναν κόμβο, ολόκληρο δίκτυο τίθεται εκτός λειτουργίας.</a:t>
            </a:r>
            <a:r>
              <a:rPr lang="el-GR" sz="2000" dirty="0" smtClean="0"/>
              <a:t> Το ίδιο συμβαίνει και στην περίπτωση κάποιας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βλάβης</a:t>
            </a:r>
            <a:r>
              <a:rPr lang="el-GR" sz="2000" dirty="0" smtClean="0"/>
              <a:t> στο κεντρικό καλώδιο. Κυρίως οι τρεις τελευταίοι λόγοι καθιστούν αυτή την τοπολογία ακατάλληλη για μεγάλα δίκτυα.</a:t>
            </a:r>
            <a:endParaRPr lang="el-GR" sz="2000" dirty="0"/>
          </a:p>
        </p:txBody>
      </p:sp>
      <p:pic>
        <p:nvPicPr>
          <p:cNvPr id="3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96000" y="-1"/>
            <a:ext cx="1219200" cy="1254411"/>
          </a:xfrm>
          <a:prstGeom prst="rect">
            <a:avLst/>
          </a:prstGeom>
          <a:noFill/>
        </p:spPr>
      </p:pic>
      <p:pic>
        <p:nvPicPr>
          <p:cNvPr id="81922" name="Picture 2" descr="Αποτέλεσμα εικόνας για τοπολογίες δικτύω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47799"/>
            <a:ext cx="4572000" cy="2073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86000" y="1752600"/>
            <a:ext cx="5781848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5480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Δακτυλίου</a:t>
            </a:r>
            <a:r>
              <a:rPr b="0" spc="-1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(ring)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838200"/>
            <a:ext cx="8458200" cy="11208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latin typeface="Arial"/>
                <a:cs typeface="Arial"/>
              </a:rPr>
              <a:t>Το </a:t>
            </a:r>
            <a:r>
              <a:rPr sz="2400" dirty="0">
                <a:latin typeface="Arial"/>
                <a:cs typeface="Arial"/>
              </a:rPr>
              <a:t>δίκτυο </a:t>
            </a:r>
            <a:r>
              <a:rPr sz="2400" spc="-15" dirty="0">
                <a:latin typeface="Arial"/>
                <a:cs typeface="Arial"/>
              </a:rPr>
              <a:t>αποτελείται </a:t>
            </a:r>
            <a:r>
              <a:rPr sz="2400" spc="-5" dirty="0">
                <a:latin typeface="Arial"/>
                <a:cs typeface="Arial"/>
              </a:rPr>
              <a:t>από </a:t>
            </a:r>
            <a:r>
              <a:rPr sz="2400" dirty="0">
                <a:latin typeface="Arial"/>
                <a:cs typeface="Arial"/>
              </a:rPr>
              <a:t>ένα </a:t>
            </a:r>
            <a:r>
              <a:rPr sz="2400" spc="-15" dirty="0">
                <a:latin typeface="Arial"/>
                <a:cs typeface="Arial"/>
              </a:rPr>
              <a:t>σύνολο </a:t>
            </a:r>
            <a:r>
              <a:rPr sz="2400" spc="-10" dirty="0">
                <a:latin typeface="Arial"/>
                <a:cs typeface="Arial"/>
              </a:rPr>
              <a:t>συνεχόμενων  κόμβων </a:t>
            </a:r>
            <a:r>
              <a:rPr sz="2400" spc="-5" dirty="0">
                <a:latin typeface="Arial"/>
                <a:cs typeface="Arial"/>
              </a:rPr>
              <a:t>με συνδέσεις </a:t>
            </a:r>
            <a:r>
              <a:rPr sz="24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σημείου προς σημείο </a:t>
            </a:r>
            <a:r>
              <a:rPr sz="2400" spc="-5" dirty="0">
                <a:latin typeface="Arial"/>
                <a:cs typeface="Arial"/>
              </a:rPr>
              <a:t>με  </a:t>
            </a:r>
            <a:r>
              <a:rPr sz="2400" spc="-10" dirty="0">
                <a:latin typeface="Arial"/>
                <a:cs typeface="Arial"/>
              </a:rPr>
              <a:t>αποτέλεσμα </a:t>
            </a:r>
            <a:r>
              <a:rPr sz="2400" dirty="0">
                <a:latin typeface="Arial"/>
                <a:cs typeface="Arial"/>
              </a:rPr>
              <a:t>να </a:t>
            </a:r>
            <a:r>
              <a:rPr sz="2400" spc="-5" dirty="0">
                <a:latin typeface="Arial"/>
                <a:cs typeface="Arial"/>
              </a:rPr>
              <a:t>δημιουργείται </a:t>
            </a:r>
            <a:r>
              <a:rPr sz="2400" dirty="0">
                <a:latin typeface="Arial"/>
                <a:cs typeface="Arial"/>
              </a:rPr>
              <a:t>ένα </a:t>
            </a:r>
            <a:r>
              <a:rPr sz="2400" spc="-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κλειστό</a:t>
            </a:r>
            <a:r>
              <a:rPr sz="24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400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κύκλωμα-</a:t>
            </a:r>
            <a:r>
              <a:rPr sz="2400" spc="-3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βρόχος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533400" y="4419600"/>
            <a:ext cx="7928609" cy="22570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Arial"/>
                <a:cs typeface="Arial"/>
              </a:rPr>
              <a:t>Για </a:t>
            </a:r>
            <a:r>
              <a:rPr sz="2000" spc="-15" dirty="0">
                <a:latin typeface="Arial"/>
                <a:cs typeface="Arial"/>
              </a:rPr>
              <a:t>υλοποίηση </a:t>
            </a:r>
            <a:r>
              <a:rPr sz="2000" dirty="0">
                <a:latin typeface="Arial"/>
                <a:cs typeface="Arial"/>
              </a:rPr>
              <a:t>της </a:t>
            </a:r>
            <a:r>
              <a:rPr sz="2000" spc="-20" dirty="0">
                <a:latin typeface="Arial"/>
                <a:cs typeface="Arial"/>
              </a:rPr>
              <a:t>τοπολογίας </a:t>
            </a:r>
            <a:r>
              <a:rPr sz="2000" spc="-5" dirty="0">
                <a:latin typeface="Arial"/>
                <a:cs typeface="Arial"/>
              </a:rPr>
              <a:t>πρέπει </a:t>
            </a:r>
            <a:r>
              <a:rPr sz="2000" dirty="0">
                <a:latin typeface="Arial"/>
                <a:cs typeface="Arial"/>
              </a:rPr>
              <a:t>ο </a:t>
            </a:r>
            <a:r>
              <a:rPr sz="2000" spc="-15" dirty="0">
                <a:latin typeface="Arial"/>
                <a:cs typeface="Arial"/>
              </a:rPr>
              <a:t>υπολογιστής  </a:t>
            </a:r>
            <a:r>
              <a:rPr sz="2000" dirty="0">
                <a:latin typeface="Arial"/>
                <a:cs typeface="Arial"/>
              </a:rPr>
              <a:t>να </a:t>
            </a:r>
            <a:r>
              <a:rPr sz="2000" spc="-5" dirty="0">
                <a:latin typeface="Arial"/>
                <a:cs typeface="Arial"/>
              </a:rPr>
              <a:t>είναι εφοδιασμένος με </a:t>
            </a:r>
            <a:r>
              <a:rPr sz="2000" dirty="0">
                <a:latin typeface="Arial"/>
                <a:cs typeface="Arial"/>
              </a:rPr>
              <a:t>ένα </a:t>
            </a:r>
            <a:r>
              <a:rPr sz="2000" spc="-5" dirty="0">
                <a:latin typeface="Arial"/>
                <a:cs typeface="Arial"/>
              </a:rPr>
              <a:t>είδος </a:t>
            </a:r>
            <a:r>
              <a:rPr sz="2000" spc="-10" dirty="0">
                <a:latin typeface="Arial"/>
                <a:cs typeface="Arial"/>
              </a:rPr>
              <a:t>“</a:t>
            </a:r>
            <a:r>
              <a:rPr sz="2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αναμεταδότη</a:t>
            </a:r>
            <a:r>
              <a:rPr sz="2000" spc="-10" dirty="0">
                <a:latin typeface="Arial"/>
                <a:cs typeface="Arial"/>
              </a:rPr>
              <a:t>”  </a:t>
            </a:r>
            <a:r>
              <a:rPr sz="2000" spc="-5" dirty="0">
                <a:latin typeface="Arial"/>
                <a:cs typeface="Arial"/>
              </a:rPr>
              <a:t>μέσω </a:t>
            </a:r>
            <a:r>
              <a:rPr sz="2000" spc="-10" dirty="0">
                <a:latin typeface="Arial"/>
                <a:cs typeface="Arial"/>
              </a:rPr>
              <a:t>του </a:t>
            </a:r>
            <a:r>
              <a:rPr sz="2000" spc="-15" dirty="0">
                <a:latin typeface="Arial"/>
                <a:cs typeface="Arial"/>
              </a:rPr>
              <a:t>οποίου </a:t>
            </a:r>
            <a:r>
              <a:rPr sz="2000" spc="-5" dirty="0">
                <a:latin typeface="Arial"/>
                <a:cs typeface="Arial"/>
              </a:rPr>
              <a:t>συνδέεται </a:t>
            </a:r>
            <a:r>
              <a:rPr sz="2000" spc="-10" dirty="0">
                <a:latin typeface="Arial"/>
                <a:cs typeface="Arial"/>
              </a:rPr>
              <a:t>στον</a:t>
            </a:r>
            <a:r>
              <a:rPr sz="2000" dirty="0">
                <a:latin typeface="Arial"/>
                <a:cs typeface="Arial"/>
              </a:rPr>
              <a:t> δακτύλιο.</a:t>
            </a:r>
          </a:p>
          <a:p>
            <a:pPr marL="12700" marR="5080" algn="just">
              <a:lnSpc>
                <a:spcPct val="100200"/>
              </a:lnSpc>
              <a:spcBef>
                <a:spcPts val="650"/>
              </a:spcBef>
            </a:pPr>
            <a:r>
              <a:rPr sz="2000" spc="-10" dirty="0">
                <a:latin typeface="Arial"/>
                <a:cs typeface="Arial"/>
              </a:rPr>
              <a:t>Όταν </a:t>
            </a:r>
            <a:r>
              <a:rPr sz="2000" dirty="0">
                <a:latin typeface="Arial"/>
                <a:cs typeface="Arial"/>
              </a:rPr>
              <a:t>ο </a:t>
            </a:r>
            <a:r>
              <a:rPr sz="2000" spc="-10" dirty="0">
                <a:latin typeface="Arial"/>
                <a:cs typeface="Arial"/>
              </a:rPr>
              <a:t>αναμεταδότης λάβει </a:t>
            </a:r>
            <a:r>
              <a:rPr sz="2000" dirty="0">
                <a:latin typeface="Arial"/>
                <a:cs typeface="Arial"/>
              </a:rPr>
              <a:t>ένα </a:t>
            </a:r>
            <a:r>
              <a:rPr sz="2000" spc="-10" dirty="0">
                <a:latin typeface="Arial"/>
                <a:cs typeface="Arial"/>
              </a:rPr>
              <a:t>πακέτο </a:t>
            </a:r>
            <a:r>
              <a:rPr sz="2000" spc="-5" dirty="0">
                <a:latin typeface="Arial"/>
                <a:cs typeface="Arial"/>
              </a:rPr>
              <a:t>μέσω </a:t>
            </a:r>
            <a:r>
              <a:rPr sz="2000" spc="-10" dirty="0">
                <a:latin typeface="Arial"/>
                <a:cs typeface="Arial"/>
              </a:rPr>
              <a:t>του  </a:t>
            </a:r>
            <a:r>
              <a:rPr sz="2000" spc="-15" dirty="0">
                <a:latin typeface="Arial"/>
                <a:cs typeface="Arial"/>
              </a:rPr>
              <a:t>καλωδιακού </a:t>
            </a:r>
            <a:r>
              <a:rPr sz="2000" spc="-5" dirty="0">
                <a:latin typeface="Arial"/>
                <a:cs typeface="Arial"/>
              </a:rPr>
              <a:t>μέσου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διαβάζει </a:t>
            </a:r>
            <a:r>
              <a:rPr sz="20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τη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διεύθυνση </a:t>
            </a:r>
            <a:r>
              <a:rPr sz="2000" spc="-10" dirty="0">
                <a:latin typeface="Arial"/>
                <a:cs typeface="Arial"/>
              </a:rPr>
              <a:t>του  παραλήπτη που υπάρχει </a:t>
            </a:r>
            <a:r>
              <a:rPr sz="2000" dirty="0">
                <a:latin typeface="Arial"/>
                <a:cs typeface="Arial"/>
              </a:rPr>
              <a:t>μέσα </a:t>
            </a:r>
            <a:r>
              <a:rPr sz="2000" spc="-10" dirty="0">
                <a:latin typeface="Arial"/>
                <a:cs typeface="Arial"/>
              </a:rPr>
              <a:t>στο </a:t>
            </a:r>
            <a:r>
              <a:rPr sz="2000" spc="-15" dirty="0">
                <a:latin typeface="Arial"/>
                <a:cs typeface="Arial"/>
              </a:rPr>
              <a:t>πακέτο και </a:t>
            </a:r>
            <a:r>
              <a:rPr sz="2000" spc="-5" dirty="0">
                <a:latin typeface="Arial"/>
                <a:cs typeface="Arial"/>
              </a:rPr>
              <a:t>εάν </a:t>
            </a:r>
            <a:r>
              <a:rPr sz="2000" spc="-15" dirty="0">
                <a:latin typeface="Arial"/>
                <a:cs typeface="Arial"/>
              </a:rPr>
              <a:t>τον  </a:t>
            </a:r>
            <a:r>
              <a:rPr sz="2000" spc="-5" dirty="0">
                <a:latin typeface="Arial"/>
                <a:cs typeface="Arial"/>
              </a:rPr>
              <a:t>αφορά, </a:t>
            </a:r>
            <a:r>
              <a:rPr sz="20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 </a:t>
            </a:r>
            <a:r>
              <a:rPr sz="2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κρατά </a:t>
            </a:r>
            <a:r>
              <a:rPr sz="20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και  το</a:t>
            </a:r>
            <a:r>
              <a:rPr sz="2000" spc="69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προωθεί </a:t>
            </a:r>
            <a:r>
              <a:rPr sz="2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στα</a:t>
            </a:r>
            <a:r>
              <a:rPr sz="2000" spc="5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ανώτερα 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επίπεδα </a:t>
            </a:r>
            <a:r>
              <a:rPr sz="2000" spc="-15" dirty="0">
                <a:latin typeface="Arial"/>
                <a:cs typeface="Arial"/>
              </a:rPr>
              <a:t>του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πρωτοκόλλου.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5 - Δεξιό βέλος"/>
          <p:cNvSpPr/>
          <p:nvPr/>
        </p:nvSpPr>
        <p:spPr>
          <a:xfrm>
            <a:off x="8534400" y="63246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657600" y="1253393"/>
            <a:ext cx="5486400" cy="4309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800" y="228600"/>
            <a:ext cx="5480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Δακτυλίου</a:t>
            </a:r>
            <a:r>
              <a:rPr b="0" spc="-1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(ring)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52400" y="914400"/>
            <a:ext cx="3352800" cy="58599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2000" spc="-5" dirty="0">
                <a:latin typeface="Arial"/>
                <a:cs typeface="Arial"/>
              </a:rPr>
              <a:t>Σε </a:t>
            </a:r>
            <a:r>
              <a:rPr sz="2000" spc="-10" dirty="0">
                <a:latin typeface="Arial"/>
                <a:cs typeface="Arial"/>
              </a:rPr>
              <a:t>κάθε περίπτωση, </a:t>
            </a:r>
            <a:r>
              <a:rPr sz="2000" spc="-5" dirty="0">
                <a:latin typeface="Arial"/>
                <a:cs typeface="Arial"/>
              </a:rPr>
              <a:t>είτε </a:t>
            </a:r>
            <a:r>
              <a:rPr sz="2000" spc="-20" dirty="0">
                <a:latin typeface="Arial"/>
                <a:cs typeface="Arial"/>
              </a:rPr>
              <a:t>το </a:t>
            </a:r>
            <a:r>
              <a:rPr sz="2000" spc="-15" dirty="0">
                <a:latin typeface="Arial"/>
                <a:cs typeface="Arial"/>
              </a:rPr>
              <a:t>πακέτο</a:t>
            </a:r>
            <a:r>
              <a:rPr sz="2000" spc="6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αφορά </a:t>
            </a:r>
            <a:r>
              <a:rPr sz="2000" spc="-10" dirty="0">
                <a:latin typeface="Arial"/>
                <a:cs typeface="Arial"/>
              </a:rPr>
              <a:t>τον  υπολογιστή, </a:t>
            </a:r>
            <a:r>
              <a:rPr sz="2000" spc="-5" dirty="0">
                <a:latin typeface="Arial"/>
                <a:cs typeface="Arial"/>
              </a:rPr>
              <a:t>είτε </a:t>
            </a:r>
            <a:r>
              <a:rPr sz="2000" spc="-20" dirty="0">
                <a:latin typeface="Arial"/>
                <a:cs typeface="Arial"/>
              </a:rPr>
              <a:t>όχι, </a:t>
            </a:r>
            <a:r>
              <a:rPr sz="2000" dirty="0">
                <a:latin typeface="Arial"/>
                <a:cs typeface="Arial"/>
              </a:rPr>
              <a:t>ο </a:t>
            </a:r>
            <a:r>
              <a:rPr sz="2000" spc="-10" dirty="0">
                <a:latin typeface="Arial"/>
                <a:cs typeface="Arial"/>
              </a:rPr>
              <a:t>αναμεταδότης,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προωθεί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το  </a:t>
            </a:r>
            <a:r>
              <a:rPr sz="2000" spc="-15" dirty="0">
                <a:latin typeface="Arial"/>
                <a:cs typeface="Arial"/>
              </a:rPr>
              <a:t>πακέτο</a:t>
            </a:r>
            <a:r>
              <a:rPr sz="2000" spc="690" dirty="0">
                <a:latin typeface="Arial"/>
                <a:cs typeface="Arial"/>
              </a:rPr>
              <a:t> </a:t>
            </a:r>
            <a:r>
              <a:rPr sz="2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στον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επόμενο </a:t>
            </a:r>
            <a:r>
              <a:rPr sz="2000" spc="-15" dirty="0">
                <a:latin typeface="Arial"/>
                <a:cs typeface="Arial"/>
              </a:rPr>
              <a:t>υπολογιστή 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στη σειρά</a:t>
            </a:r>
            <a:r>
              <a:rPr sz="2000" spc="-5" dirty="0">
                <a:latin typeface="Arial"/>
                <a:cs typeface="Arial"/>
              </a:rPr>
              <a:t>. </a:t>
            </a:r>
            <a:r>
              <a:rPr sz="2000" dirty="0">
                <a:latin typeface="Arial"/>
                <a:cs typeface="Arial"/>
              </a:rPr>
              <a:t>Η  </a:t>
            </a:r>
            <a:r>
              <a:rPr sz="2000" spc="-5" dirty="0">
                <a:latin typeface="Arial"/>
                <a:cs typeface="Arial"/>
              </a:rPr>
              <a:t>πληροφορία </a:t>
            </a:r>
            <a:r>
              <a:rPr sz="2000" spc="-10" dirty="0">
                <a:latin typeface="Arial"/>
                <a:cs typeface="Arial"/>
              </a:rPr>
              <a:t>διαχέεται </a:t>
            </a:r>
            <a:r>
              <a:rPr sz="2000" spc="-15" dirty="0">
                <a:latin typeface="Arial"/>
                <a:cs typeface="Arial"/>
              </a:rPr>
              <a:t>πάντα </a:t>
            </a:r>
            <a:r>
              <a:rPr sz="2000" spc="5" dirty="0">
                <a:latin typeface="Arial"/>
                <a:cs typeface="Arial"/>
              </a:rPr>
              <a:t>με </a:t>
            </a:r>
            <a:r>
              <a:rPr sz="2000" spc="-5" dirty="0">
                <a:latin typeface="Arial"/>
                <a:cs typeface="Arial"/>
              </a:rPr>
              <a:t>την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ίδια κατεύθυνση  </a:t>
            </a:r>
            <a:r>
              <a:rPr sz="2000" spc="-10" dirty="0">
                <a:latin typeface="Arial"/>
                <a:cs typeface="Arial"/>
              </a:rPr>
              <a:t>πάνω </a:t>
            </a:r>
            <a:r>
              <a:rPr sz="2000" spc="-15" dirty="0">
                <a:latin typeface="Arial"/>
                <a:cs typeface="Arial"/>
              </a:rPr>
              <a:t>στο </a:t>
            </a:r>
            <a:r>
              <a:rPr sz="2000" dirty="0">
                <a:latin typeface="Arial"/>
                <a:cs typeface="Arial"/>
              </a:rPr>
              <a:t>δακτύλιο, ενώ </a:t>
            </a:r>
            <a:r>
              <a:rPr sz="2000" spc="-10" dirty="0">
                <a:latin typeface="Arial"/>
                <a:cs typeface="Arial"/>
              </a:rPr>
              <a:t>λόγω </a:t>
            </a:r>
            <a:r>
              <a:rPr sz="2000" spc="-5" dirty="0">
                <a:latin typeface="Arial"/>
                <a:cs typeface="Arial"/>
              </a:rPr>
              <a:t>της </a:t>
            </a:r>
            <a:r>
              <a:rPr sz="2000" spc="-10" dirty="0">
                <a:latin typeface="Arial"/>
                <a:cs typeface="Arial"/>
              </a:rPr>
              <a:t>δυνατότητας </a:t>
            </a:r>
            <a:r>
              <a:rPr sz="2000" spc="-25" dirty="0">
                <a:latin typeface="Arial"/>
                <a:cs typeface="Arial"/>
              </a:rPr>
              <a:t>όλων  </a:t>
            </a:r>
            <a:r>
              <a:rPr sz="2000" spc="-15" dirty="0">
                <a:latin typeface="Arial"/>
                <a:cs typeface="Arial"/>
              </a:rPr>
              <a:t>των </a:t>
            </a:r>
            <a:r>
              <a:rPr sz="2000" spc="-10" dirty="0">
                <a:latin typeface="Arial"/>
                <a:cs typeface="Arial"/>
              </a:rPr>
              <a:t>κόμβων </a:t>
            </a:r>
            <a:r>
              <a:rPr sz="2000" dirty="0">
                <a:latin typeface="Arial"/>
                <a:cs typeface="Arial"/>
              </a:rPr>
              <a:t>να </a:t>
            </a:r>
            <a:r>
              <a:rPr sz="2000" spc="-15" dirty="0">
                <a:latin typeface="Arial"/>
                <a:cs typeface="Arial"/>
              </a:rPr>
              <a:t>έχουν </a:t>
            </a:r>
            <a:r>
              <a:rPr sz="2000" spc="-5" dirty="0">
                <a:latin typeface="Arial"/>
                <a:cs typeface="Arial"/>
              </a:rPr>
              <a:t>πρόσβαση </a:t>
            </a:r>
            <a:r>
              <a:rPr sz="2000" spc="-15" dirty="0">
                <a:latin typeface="Arial"/>
                <a:cs typeface="Arial"/>
              </a:rPr>
              <a:t>στο </a:t>
            </a:r>
            <a:r>
              <a:rPr sz="2000" spc="-5" dirty="0">
                <a:latin typeface="Arial"/>
                <a:cs typeface="Arial"/>
              </a:rPr>
              <a:t>μέσο  μετάδοσης από άλλους κόμβους, </a:t>
            </a:r>
            <a:r>
              <a:rPr sz="2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απαιτείται έλεγχος  </a:t>
            </a:r>
            <a:r>
              <a:rPr sz="2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πρόσβασης </a:t>
            </a:r>
            <a:r>
              <a:rPr sz="20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στο 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μέσο </a:t>
            </a:r>
            <a:r>
              <a:rPr sz="2000" spc="-5" dirty="0">
                <a:latin typeface="Arial"/>
                <a:cs typeface="Arial"/>
              </a:rPr>
              <a:t>(Medium </a:t>
            </a:r>
            <a:r>
              <a:rPr sz="2000" dirty="0">
                <a:latin typeface="Arial"/>
                <a:cs typeface="Arial"/>
              </a:rPr>
              <a:t>Access </a:t>
            </a:r>
            <a:r>
              <a:rPr sz="2000" spc="-5" dirty="0">
                <a:latin typeface="Arial"/>
                <a:cs typeface="Arial"/>
              </a:rPr>
              <a:t>Control,  </a:t>
            </a:r>
            <a:r>
              <a:rPr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MAC</a:t>
            </a:r>
            <a:r>
              <a:rPr sz="2000" dirty="0">
                <a:latin typeface="Arial"/>
                <a:cs typeface="Arial"/>
              </a:rPr>
              <a:t>), ο </a:t>
            </a:r>
            <a:r>
              <a:rPr sz="2000" spc="-15" dirty="0">
                <a:latin typeface="Arial"/>
                <a:cs typeface="Arial"/>
              </a:rPr>
              <a:t>οποίος </a:t>
            </a:r>
            <a:r>
              <a:rPr sz="2000" spc="-10" dirty="0">
                <a:latin typeface="Arial"/>
                <a:cs typeface="Arial"/>
              </a:rPr>
              <a:t>μπορεί </a:t>
            </a:r>
            <a:r>
              <a:rPr sz="2000" dirty="0">
                <a:latin typeface="Arial"/>
                <a:cs typeface="Arial"/>
              </a:rPr>
              <a:t>να </a:t>
            </a:r>
            <a:r>
              <a:rPr sz="2000" spc="-5" dirty="0">
                <a:latin typeface="Arial"/>
                <a:cs typeface="Arial"/>
              </a:rPr>
              <a:t>είναι είτε κεντρικός είτε  κατανεμημένος.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4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00400" y="2743200"/>
            <a:ext cx="54102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51772"/>
          <a:stretch>
            <a:fillRect/>
          </a:stretch>
        </p:blipFill>
        <p:spPr bwMode="auto">
          <a:xfrm>
            <a:off x="0" y="4870450"/>
            <a:ext cx="803275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5480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Δακτυλίου</a:t>
            </a:r>
            <a:r>
              <a:rPr b="0" spc="-1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(ring)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b="50077"/>
          <a:stretch>
            <a:fillRect/>
          </a:stretch>
        </p:blipFill>
        <p:spPr bwMode="auto">
          <a:xfrm>
            <a:off x="152400" y="609600"/>
            <a:ext cx="8032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- Ευθεία γραμμή σύνδεσης"/>
          <p:cNvCxnSpPr/>
          <p:nvPr/>
        </p:nvCxnSpPr>
        <p:spPr>
          <a:xfrm>
            <a:off x="2209800" y="914400"/>
            <a:ext cx="1371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7 - Ευθεία γραμμή σύνδεσης"/>
          <p:cNvCxnSpPr/>
          <p:nvPr/>
        </p:nvCxnSpPr>
        <p:spPr>
          <a:xfrm>
            <a:off x="685800" y="5181600"/>
            <a:ext cx="1371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9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5480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Δακτυλίου</a:t>
            </a:r>
            <a:r>
              <a:rPr b="0" spc="-19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(ring)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914400"/>
            <a:ext cx="7927975" cy="16129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Arial"/>
                <a:cs typeface="Arial"/>
              </a:rPr>
              <a:t>Παραδείγματα </a:t>
            </a:r>
            <a:r>
              <a:rPr sz="2600" spc="-10" dirty="0">
                <a:latin typeface="Arial"/>
                <a:cs typeface="Arial"/>
              </a:rPr>
              <a:t>τέτοιων </a:t>
            </a:r>
            <a:r>
              <a:rPr sz="2600" spc="-20" dirty="0">
                <a:latin typeface="Arial"/>
                <a:cs typeface="Arial"/>
              </a:rPr>
              <a:t>τοπολογιών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spc="-15" dirty="0">
                <a:latin typeface="Arial"/>
                <a:cs typeface="Arial"/>
              </a:rPr>
              <a:t>το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token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ring</a:t>
            </a:r>
            <a:r>
              <a:rPr sz="2600" spc="-5" dirty="0">
                <a:latin typeface="Arial"/>
                <a:cs typeface="Arial"/>
              </a:rPr>
              <a:t>  </a:t>
            </a:r>
            <a:r>
              <a:rPr sz="2600" spc="-15" dirty="0">
                <a:latin typeface="Arial"/>
                <a:cs typeface="Arial"/>
              </a:rPr>
              <a:t>και </a:t>
            </a:r>
            <a:r>
              <a:rPr sz="2600" spc="-20" dirty="0">
                <a:latin typeface="Arial"/>
                <a:cs typeface="Arial"/>
              </a:rPr>
              <a:t>το </a:t>
            </a:r>
            <a:r>
              <a:rPr sz="260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F.D.D.I.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Επέκταση </a:t>
            </a:r>
            <a:r>
              <a:rPr sz="2600" dirty="0">
                <a:latin typeface="Arial"/>
                <a:cs typeface="Arial"/>
              </a:rPr>
              <a:t>της </a:t>
            </a:r>
            <a:r>
              <a:rPr sz="2600" spc="-20" dirty="0">
                <a:latin typeface="Arial"/>
                <a:cs typeface="Arial"/>
              </a:rPr>
              <a:t>τοπολογίας </a:t>
            </a:r>
            <a:r>
              <a:rPr sz="2600" spc="-10" dirty="0">
                <a:latin typeface="Arial"/>
                <a:cs typeface="Arial"/>
              </a:rPr>
              <a:t>του  </a:t>
            </a:r>
            <a:r>
              <a:rPr sz="2600" dirty="0">
                <a:latin typeface="Arial"/>
                <a:cs typeface="Arial"/>
              </a:rPr>
              <a:t>δακτυλίου </a:t>
            </a:r>
            <a:r>
              <a:rPr sz="2600" spc="-10" dirty="0">
                <a:latin typeface="Arial"/>
                <a:cs typeface="Arial"/>
              </a:rPr>
              <a:t>αποτελεί </a:t>
            </a:r>
            <a:r>
              <a:rPr sz="2600" dirty="0">
                <a:latin typeface="Arial"/>
                <a:cs typeface="Arial"/>
              </a:rPr>
              <a:t>ο </a:t>
            </a:r>
            <a:r>
              <a:rPr sz="2600" spc="-5" dirty="0">
                <a:latin typeface="Arial"/>
                <a:cs typeface="Arial"/>
              </a:rPr>
              <a:t>διπλός </a:t>
            </a:r>
            <a:r>
              <a:rPr sz="2600" dirty="0">
                <a:latin typeface="Arial"/>
                <a:cs typeface="Arial"/>
              </a:rPr>
              <a:t>δακτύλιος, </a:t>
            </a:r>
            <a:r>
              <a:rPr sz="2600" spc="5" dirty="0">
                <a:latin typeface="Arial"/>
                <a:cs typeface="Arial"/>
              </a:rPr>
              <a:t>με </a:t>
            </a:r>
            <a:r>
              <a:rPr sz="2600" spc="-5" dirty="0">
                <a:latin typeface="Arial"/>
                <a:cs typeface="Arial"/>
              </a:rPr>
              <a:t>αντίθετες  κατευθύνσεις μετάδοσης </a:t>
            </a:r>
            <a:r>
              <a:rPr sz="2600" dirty="0">
                <a:latin typeface="Arial"/>
                <a:cs typeface="Arial"/>
              </a:rPr>
              <a:t>σε </a:t>
            </a:r>
            <a:r>
              <a:rPr sz="2600" spc="-10" dirty="0" err="1">
                <a:latin typeface="Arial"/>
                <a:cs typeface="Arial"/>
              </a:rPr>
              <a:t>κάθε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 err="1" smtClean="0">
                <a:latin typeface="Arial"/>
                <a:cs typeface="Arial"/>
              </a:rPr>
              <a:t>δακτύλιο</a:t>
            </a:r>
            <a:r>
              <a:rPr lang="el-GR" sz="2600" dirty="0" smtClean="0"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0800" y="2590800"/>
            <a:ext cx="38100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4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95400" y="3886200"/>
            <a:ext cx="7075170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228600"/>
            <a:ext cx="4913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Αστέρα</a:t>
            </a:r>
            <a:r>
              <a:rPr b="0" spc="-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(star)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482090"/>
            <a:ext cx="79241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009" algn="l"/>
                <a:tab pos="2155190" algn="l"/>
                <a:tab pos="3415665" algn="l"/>
                <a:tab pos="4274185" algn="l"/>
                <a:tab pos="4937760" algn="l"/>
                <a:tab pos="5750560" algn="l"/>
                <a:tab pos="6323965" algn="l"/>
                <a:tab pos="7018655" algn="l"/>
              </a:tabLst>
            </a:pPr>
            <a:r>
              <a:rPr sz="2600" dirty="0">
                <a:latin typeface="Arial"/>
                <a:cs typeface="Arial"/>
              </a:rPr>
              <a:t>Η	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40" dirty="0">
                <a:latin typeface="Arial"/>
                <a:cs typeface="Arial"/>
              </a:rPr>
              <a:t>ο</a:t>
            </a:r>
            <a:r>
              <a:rPr sz="2600" spc="-25" dirty="0">
                <a:latin typeface="Arial"/>
                <a:cs typeface="Arial"/>
              </a:rPr>
              <a:t>π</a:t>
            </a:r>
            <a:r>
              <a:rPr sz="2600" spc="-50" dirty="0">
                <a:latin typeface="Arial"/>
                <a:cs typeface="Arial"/>
              </a:rPr>
              <a:t>ο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spc="-5" dirty="0">
                <a:latin typeface="Arial"/>
                <a:cs typeface="Arial"/>
              </a:rPr>
              <a:t>ί</a:t>
            </a:r>
            <a:r>
              <a:rPr sz="2600" dirty="0">
                <a:latin typeface="Arial"/>
                <a:cs typeface="Arial"/>
              </a:rPr>
              <a:t>α	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-10" dirty="0">
                <a:latin typeface="Arial"/>
                <a:cs typeface="Arial"/>
              </a:rPr>
              <a:t>σ</a:t>
            </a:r>
            <a:r>
              <a:rPr sz="2600" spc="1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έρ</a:t>
            </a:r>
            <a:r>
              <a:rPr sz="2600" dirty="0">
                <a:latin typeface="Arial"/>
                <a:cs typeface="Arial"/>
              </a:rPr>
              <a:t>α	</a:t>
            </a:r>
            <a:r>
              <a:rPr sz="2600" spc="-5" dirty="0">
                <a:latin typeface="Arial"/>
                <a:cs typeface="Arial"/>
              </a:rPr>
              <a:t>είνα</a:t>
            </a:r>
            <a:r>
              <a:rPr sz="2600" dirty="0">
                <a:latin typeface="Arial"/>
                <a:cs typeface="Arial"/>
              </a:rPr>
              <a:t>ι	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α	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πό	</a:t>
            </a:r>
            <a:r>
              <a:rPr sz="2600" spc="-5" dirty="0">
                <a:latin typeface="Arial"/>
                <a:cs typeface="Arial"/>
              </a:rPr>
              <a:t>τι</a:t>
            </a:r>
            <a:r>
              <a:rPr sz="2600" dirty="0">
                <a:latin typeface="Arial"/>
                <a:cs typeface="Arial"/>
              </a:rPr>
              <a:t>ς	π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spc="10" dirty="0">
                <a:latin typeface="Arial"/>
                <a:cs typeface="Arial"/>
              </a:rPr>
              <a:t>ο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spc="5" dirty="0">
                <a:latin typeface="Arial"/>
                <a:cs typeface="Arial"/>
              </a:rPr>
              <a:t>νέ</a:t>
            </a:r>
            <a:r>
              <a:rPr sz="2600" dirty="0">
                <a:latin typeface="Arial"/>
                <a:cs typeface="Arial"/>
              </a:rPr>
              <a:t>ς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269" y="1879600"/>
            <a:ext cx="18237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spc="-20" dirty="0">
                <a:latin typeface="Arial"/>
                <a:cs typeface="Arial"/>
              </a:rPr>
              <a:t>τοπολογίες  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π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ύ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5" dirty="0">
                <a:latin typeface="Arial"/>
                <a:cs typeface="Arial"/>
              </a:rPr>
              <a:t>τ</a:t>
            </a:r>
            <a:r>
              <a:rPr sz="2600" spc="10" dirty="0">
                <a:latin typeface="Arial"/>
                <a:cs typeface="Arial"/>
              </a:rPr>
              <a:t>ε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dirty="0">
                <a:latin typeface="Arial"/>
                <a:cs typeface="Arial"/>
              </a:rPr>
              <a:t>η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6729" y="1879600"/>
            <a:ext cx="10579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marR="5080" indent="-73025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Arial"/>
                <a:cs typeface="Arial"/>
              </a:rPr>
              <a:t>στα  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-5" dirty="0">
                <a:latin typeface="Arial"/>
                <a:cs typeface="Arial"/>
              </a:rPr>
              <a:t>ρ</a:t>
            </a:r>
            <a:r>
              <a:rPr sz="2600" dirty="0">
                <a:latin typeface="Arial"/>
                <a:cs typeface="Arial"/>
              </a:rPr>
              <a:t>φή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71625" y="1879600"/>
            <a:ext cx="350647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875" marR="5080" indent="-384810">
              <a:lnSpc>
                <a:spcPct val="100000"/>
              </a:lnSpc>
              <a:spcBef>
                <a:spcPts val="100"/>
              </a:spcBef>
              <a:tabLst>
                <a:tab pos="1397000" algn="l"/>
                <a:tab pos="1481455" algn="l"/>
                <a:tab pos="2318385" algn="l"/>
              </a:tabLst>
            </a:pPr>
            <a:r>
              <a:rPr sz="2600" dirty="0">
                <a:latin typeface="Arial"/>
                <a:cs typeface="Arial"/>
              </a:rPr>
              <a:t>δ</a:t>
            </a:r>
            <a:r>
              <a:rPr sz="2600" spc="-5" dirty="0">
                <a:latin typeface="Arial"/>
                <a:cs typeface="Arial"/>
              </a:rPr>
              <a:t>ί</a:t>
            </a:r>
            <a:r>
              <a:rPr sz="2600" spc="5" dirty="0">
                <a:latin typeface="Arial"/>
                <a:cs typeface="Arial"/>
              </a:rPr>
              <a:t>κ</a:t>
            </a:r>
            <a:r>
              <a:rPr sz="2600" spc="-5" dirty="0">
                <a:latin typeface="Arial"/>
                <a:cs typeface="Arial"/>
              </a:rPr>
              <a:t>τ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α		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spc="-35" dirty="0">
                <a:latin typeface="Arial"/>
                <a:cs typeface="Arial"/>
              </a:rPr>
              <a:t>π</a:t>
            </a:r>
            <a:r>
              <a:rPr sz="2600" spc="-40" dirty="0">
                <a:latin typeface="Arial"/>
                <a:cs typeface="Arial"/>
              </a:rPr>
              <a:t>ο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ών.  </a:t>
            </a:r>
            <a:r>
              <a:rPr sz="2600" spc="-10" dirty="0">
                <a:latin typeface="Arial"/>
                <a:cs typeface="Arial"/>
              </a:rPr>
              <a:t>του,	</a:t>
            </a:r>
            <a:r>
              <a:rPr sz="2600" dirty="0">
                <a:latin typeface="Arial"/>
                <a:cs typeface="Arial"/>
              </a:rPr>
              <a:t>ένα	</a:t>
            </a:r>
            <a:r>
              <a:rPr sz="2600" spc="-5" dirty="0">
                <a:latin typeface="Arial"/>
                <a:cs typeface="Arial"/>
              </a:rPr>
              <a:t>δίκτυο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3422" y="1879600"/>
            <a:ext cx="107759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635">
              <a:lnSpc>
                <a:spcPct val="100000"/>
              </a:lnSpc>
              <a:spcBef>
                <a:spcPts val="100"/>
              </a:spcBef>
            </a:pPr>
            <a:r>
              <a:rPr sz="2600" spc="-120" dirty="0">
                <a:latin typeface="Arial"/>
                <a:cs typeface="Arial"/>
              </a:rPr>
              <a:t>Σ</a:t>
            </a:r>
            <a:r>
              <a:rPr sz="2600" spc="-5" dirty="0">
                <a:latin typeface="Arial"/>
                <a:cs typeface="Arial"/>
              </a:rPr>
              <a:t>τ</a:t>
            </a:r>
            <a:r>
              <a:rPr sz="2600" spc="10" dirty="0">
                <a:latin typeface="Arial"/>
                <a:cs typeface="Arial"/>
              </a:rPr>
              <a:t>η</a:t>
            </a:r>
            <a:r>
              <a:rPr sz="2600" dirty="0">
                <a:latin typeface="Arial"/>
                <a:cs typeface="Arial"/>
              </a:rPr>
              <a:t>ν  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5" dirty="0">
                <a:latin typeface="Arial"/>
                <a:cs typeface="Arial"/>
              </a:rPr>
              <a:t>τ</a:t>
            </a:r>
            <a:r>
              <a:rPr sz="2600" spc="10" dirty="0">
                <a:latin typeface="Arial"/>
                <a:cs typeface="Arial"/>
              </a:rPr>
              <a:t>έ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dirty="0">
                <a:latin typeface="Arial"/>
                <a:cs typeface="Arial"/>
              </a:rPr>
              <a:t>α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269" y="2673350"/>
            <a:ext cx="7927340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Arial"/>
                <a:cs typeface="Arial"/>
              </a:rPr>
              <a:t>αποτελείται </a:t>
            </a:r>
            <a:r>
              <a:rPr sz="2600" spc="-5" dirty="0">
                <a:latin typeface="Arial"/>
                <a:cs typeface="Arial"/>
              </a:rPr>
              <a:t>από μια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κεντρική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συσκευή </a:t>
            </a:r>
            <a:r>
              <a:rPr sz="2600" spc="-10" dirty="0">
                <a:latin typeface="Arial"/>
                <a:cs typeface="Arial"/>
              </a:rPr>
              <a:t>που μπορεί </a:t>
            </a:r>
            <a:r>
              <a:rPr sz="2600" dirty="0">
                <a:latin typeface="Arial"/>
                <a:cs typeface="Arial"/>
              </a:rPr>
              <a:t>να 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μεταγωγέας (switch) </a:t>
            </a:r>
            <a:r>
              <a:rPr sz="2600" dirty="0">
                <a:latin typeface="Arial"/>
                <a:cs typeface="Arial"/>
              </a:rPr>
              <a:t>ή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διανομέας (hub) </a:t>
            </a:r>
            <a:r>
              <a:rPr sz="2600" dirty="0">
                <a:latin typeface="Arial"/>
                <a:cs typeface="Arial"/>
              </a:rPr>
              <a:t>ή </a:t>
            </a:r>
            <a:r>
              <a:rPr sz="2600" spc="-10" dirty="0">
                <a:latin typeface="Arial"/>
                <a:cs typeface="Arial"/>
              </a:rPr>
              <a:t>ακόμα  </a:t>
            </a:r>
            <a:r>
              <a:rPr sz="2600" spc="-15" dirty="0">
                <a:latin typeface="Arial"/>
                <a:cs typeface="Arial"/>
              </a:rPr>
              <a:t>και κάποιος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υπολογιστής</a:t>
            </a:r>
            <a:r>
              <a:rPr sz="2600" spc="-10" dirty="0"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0" name="9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4913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Αστέρα</a:t>
            </a:r>
            <a:r>
              <a:rPr b="0" spc="-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(star)</a:t>
            </a:r>
          </a:p>
        </p:txBody>
      </p:sp>
      <p:sp>
        <p:nvSpPr>
          <p:cNvPr id="6" name="object 3"/>
          <p:cNvSpPr/>
          <p:nvPr/>
        </p:nvSpPr>
        <p:spPr>
          <a:xfrm>
            <a:off x="152400" y="3352800"/>
            <a:ext cx="4762499" cy="3285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27500" t="32222" r="25625" b="30000"/>
          <a:stretch>
            <a:fillRect/>
          </a:stretch>
        </p:blipFill>
        <p:spPr bwMode="auto">
          <a:xfrm>
            <a:off x="3047999" y="1371600"/>
            <a:ext cx="614788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75634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Χαρακτηριστικά 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ενός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τοπικού</a:t>
            </a:r>
            <a:r>
              <a:rPr b="0" spc="-6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δικτύου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 dirty="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269" y="2853689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210" y="1482090"/>
            <a:ext cx="7392034" cy="2487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5" dirty="0">
                <a:latin typeface="Arial"/>
                <a:cs typeface="Arial"/>
              </a:rPr>
              <a:t>Υπάρχουν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ενσύρματα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(π.χ. </a:t>
            </a:r>
            <a:r>
              <a:rPr sz="2600" spc="-15" dirty="0">
                <a:latin typeface="Arial"/>
                <a:cs typeface="Arial"/>
              </a:rPr>
              <a:t>ομοαξονικά καλώδια </a:t>
            </a:r>
            <a:r>
              <a:rPr sz="2600" dirty="0">
                <a:latin typeface="Arial"/>
                <a:cs typeface="Arial"/>
              </a:rPr>
              <a:t>ή  ζεύγη </a:t>
            </a:r>
            <a:r>
              <a:rPr sz="2600" spc="-5" dirty="0">
                <a:latin typeface="Arial"/>
                <a:cs typeface="Arial"/>
              </a:rPr>
              <a:t>συνεστραμμένων </a:t>
            </a:r>
            <a:r>
              <a:rPr sz="2600" spc="-10" dirty="0">
                <a:latin typeface="Arial"/>
                <a:cs typeface="Arial"/>
              </a:rPr>
              <a:t>καλωδίων) </a:t>
            </a:r>
            <a:r>
              <a:rPr sz="2600" dirty="0">
                <a:latin typeface="Arial"/>
                <a:cs typeface="Arial"/>
              </a:rPr>
              <a:t>ή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ασύρματα</a:t>
            </a:r>
            <a:r>
              <a:rPr sz="2600" spc="-10" dirty="0">
                <a:latin typeface="Arial"/>
                <a:cs typeface="Arial"/>
              </a:rPr>
              <a:t>  </a:t>
            </a:r>
            <a:r>
              <a:rPr sz="2600" spc="-5" dirty="0">
                <a:latin typeface="Arial"/>
                <a:cs typeface="Arial"/>
              </a:rPr>
              <a:t>μέσα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μετάδοσης.</a:t>
            </a:r>
            <a:endParaRPr sz="2600" dirty="0">
              <a:latin typeface="Arial"/>
              <a:cs typeface="Arial"/>
            </a:endParaRPr>
          </a:p>
          <a:p>
            <a:pPr marL="12700" marR="6350" algn="just">
              <a:lnSpc>
                <a:spcPct val="100200"/>
              </a:lnSpc>
              <a:spcBef>
                <a:spcPts val="650"/>
              </a:spcBef>
            </a:pPr>
            <a:r>
              <a:rPr sz="2600" spc="-5" dirty="0">
                <a:latin typeface="Arial"/>
                <a:cs typeface="Arial"/>
              </a:rPr>
              <a:t>Μπορούν </a:t>
            </a:r>
            <a:r>
              <a:rPr sz="2600" dirty="0">
                <a:latin typeface="Arial"/>
                <a:cs typeface="Arial"/>
              </a:rPr>
              <a:t>να </a:t>
            </a:r>
            <a:r>
              <a:rPr sz="2600" spc="-15" dirty="0">
                <a:latin typeface="Arial"/>
                <a:cs typeface="Arial"/>
              </a:rPr>
              <a:t>παρέχουν </a:t>
            </a:r>
            <a:r>
              <a:rPr sz="2600" spc="-5" dirty="0">
                <a:latin typeface="Arial"/>
                <a:cs typeface="Arial"/>
              </a:rPr>
              <a:t>τόσο μετάδοση εκπομπής  (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broadcast</a:t>
            </a:r>
            <a:r>
              <a:rPr sz="2600" spc="-5" dirty="0">
                <a:latin typeface="Arial"/>
                <a:cs typeface="Arial"/>
              </a:rPr>
              <a:t>), </a:t>
            </a:r>
            <a:r>
              <a:rPr sz="2600" dirty="0">
                <a:latin typeface="Arial"/>
                <a:cs typeface="Arial"/>
              </a:rPr>
              <a:t>όσο </a:t>
            </a:r>
            <a:r>
              <a:rPr sz="2600" spc="-10" dirty="0">
                <a:latin typeface="Arial"/>
                <a:cs typeface="Arial"/>
              </a:rPr>
              <a:t>και </a:t>
            </a:r>
            <a:r>
              <a:rPr sz="2600" spc="-5" dirty="0">
                <a:latin typeface="Arial"/>
                <a:cs typeface="Arial"/>
              </a:rPr>
              <a:t>μετάδοση σημείου προς  </a:t>
            </a:r>
            <a:r>
              <a:rPr sz="2600" dirty="0">
                <a:latin typeface="Arial"/>
                <a:cs typeface="Arial"/>
              </a:rPr>
              <a:t>σημείου </a:t>
            </a:r>
            <a:r>
              <a:rPr sz="2600" spc="-5" dirty="0">
                <a:latin typeface="Arial"/>
                <a:cs typeface="Arial"/>
              </a:rPr>
              <a:t>(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point to</a:t>
            </a:r>
            <a:r>
              <a:rPr sz="2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point</a:t>
            </a:r>
            <a:r>
              <a:rPr sz="2600" spc="-5" dirty="0">
                <a:latin typeface="Arial"/>
                <a:cs typeface="Arial"/>
              </a:rPr>
              <a:t>).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5000" y="4038600"/>
            <a:ext cx="6019799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304800"/>
            <a:ext cx="4913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sz="360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Αστέρα</a:t>
            </a:r>
            <a:r>
              <a:rPr sz="3600" spc="-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(star)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066800"/>
            <a:ext cx="7926705" cy="12153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40" dirty="0">
                <a:latin typeface="Arial"/>
                <a:cs typeface="Arial"/>
              </a:rPr>
              <a:t>Το </a:t>
            </a:r>
            <a:r>
              <a:rPr sz="2600" spc="-10" dirty="0">
                <a:latin typeface="Arial"/>
                <a:cs typeface="Arial"/>
              </a:rPr>
              <a:t>βασικό </a:t>
            </a:r>
            <a:r>
              <a:rPr sz="2600" spc="-5" dirty="0">
                <a:latin typeface="Arial"/>
                <a:cs typeface="Arial"/>
              </a:rPr>
              <a:t>μειονέκτημα της </a:t>
            </a:r>
            <a:r>
              <a:rPr sz="2600" spc="-20" dirty="0">
                <a:latin typeface="Arial"/>
                <a:cs typeface="Arial"/>
              </a:rPr>
              <a:t>τοπολογίας </a:t>
            </a:r>
            <a:r>
              <a:rPr sz="2600" spc="-5" dirty="0">
                <a:latin typeface="Arial"/>
                <a:cs typeface="Arial"/>
              </a:rPr>
              <a:t>αστέρα είναι  </a:t>
            </a:r>
            <a:r>
              <a:rPr sz="2600" spc="-15" dirty="0">
                <a:latin typeface="Arial"/>
                <a:cs typeface="Arial"/>
              </a:rPr>
              <a:t>ότι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σε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περίπτωση βλάβης του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κεντρικού κόμβου </a:t>
            </a:r>
            <a:r>
              <a:rPr sz="2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όλο  </a:t>
            </a:r>
            <a:r>
              <a:rPr sz="26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δίκτυο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σταματά </a:t>
            </a:r>
            <a:r>
              <a:rPr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να</a:t>
            </a:r>
            <a:r>
              <a:rPr sz="2600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spc="-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λειτουργεί</a:t>
            </a:r>
            <a:r>
              <a:rPr lang="el-GR" sz="2600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1600" y="2743200"/>
            <a:ext cx="68580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5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5199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Δένδρου</a:t>
            </a:r>
            <a:r>
              <a:rPr b="0" spc="-204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(tree)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32222" r="26250" b="37778"/>
          <a:stretch>
            <a:fillRect/>
          </a:stretch>
        </p:blipFill>
        <p:spPr bwMode="auto">
          <a:xfrm>
            <a:off x="2895600" y="914400"/>
            <a:ext cx="6019800" cy="219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3"/>
          <p:cNvSpPr/>
          <p:nvPr/>
        </p:nvSpPr>
        <p:spPr>
          <a:xfrm>
            <a:off x="0" y="3200400"/>
            <a:ext cx="6400800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 l="58750" t="38889" r="33750" b="38889"/>
          <a:stretch>
            <a:fillRect/>
          </a:stretch>
        </p:blipFill>
        <p:spPr bwMode="auto">
          <a:xfrm>
            <a:off x="5181600" y="3200400"/>
            <a:ext cx="1828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5199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Δένδρου</a:t>
            </a:r>
            <a:r>
              <a:rPr b="0" spc="-204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(tree)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31111" r="26250" b="26667"/>
          <a:stretch>
            <a:fillRect/>
          </a:stretch>
        </p:blipFill>
        <p:spPr bwMode="auto">
          <a:xfrm>
            <a:off x="2819400" y="838200"/>
            <a:ext cx="5638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3"/>
          <p:cNvSpPr/>
          <p:nvPr/>
        </p:nvSpPr>
        <p:spPr>
          <a:xfrm>
            <a:off x="228600" y="3886200"/>
            <a:ext cx="6553200" cy="2825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5 - Δεξιό βέλος"/>
          <p:cNvSpPr/>
          <p:nvPr/>
        </p:nvSpPr>
        <p:spPr>
          <a:xfrm>
            <a:off x="8229600" y="61722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5199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Δένδρου</a:t>
            </a:r>
            <a:r>
              <a:rPr b="0" spc="-204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(tree)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295400"/>
            <a:ext cx="7925434" cy="161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Η </a:t>
            </a:r>
            <a:r>
              <a:rPr sz="2600" spc="-20" dirty="0">
                <a:latin typeface="Arial"/>
                <a:cs typeface="Arial"/>
              </a:rPr>
              <a:t>τοπολογία </a:t>
            </a:r>
            <a:r>
              <a:rPr sz="2600" dirty="0">
                <a:latin typeface="Arial"/>
                <a:cs typeface="Arial"/>
              </a:rPr>
              <a:t>δένδρου έχει </a:t>
            </a:r>
            <a:r>
              <a:rPr sz="2600" spc="-30" dirty="0">
                <a:latin typeface="Arial"/>
                <a:cs typeface="Arial"/>
              </a:rPr>
              <a:t>όλα </a:t>
            </a:r>
            <a:r>
              <a:rPr sz="2600" spc="-15" dirty="0">
                <a:latin typeface="Arial"/>
                <a:cs typeface="Arial"/>
              </a:rPr>
              <a:t>τα </a:t>
            </a:r>
            <a:r>
              <a:rPr sz="2600" spc="-10" dirty="0">
                <a:latin typeface="Arial"/>
                <a:cs typeface="Arial"/>
              </a:rPr>
              <a:t>χαρακτηριστικά </a:t>
            </a:r>
            <a:r>
              <a:rPr sz="2600" dirty="0">
                <a:latin typeface="Arial"/>
                <a:cs typeface="Arial"/>
              </a:rPr>
              <a:t>της  </a:t>
            </a:r>
            <a:r>
              <a:rPr sz="2600" spc="-20" dirty="0">
                <a:latin typeface="Arial"/>
                <a:cs typeface="Arial"/>
              </a:rPr>
              <a:t>τοπολογίας </a:t>
            </a:r>
            <a:r>
              <a:rPr sz="2600" spc="-5" dirty="0">
                <a:latin typeface="Arial"/>
                <a:cs typeface="Arial"/>
              </a:rPr>
              <a:t>διαύλου, </a:t>
            </a:r>
            <a:r>
              <a:rPr sz="2600" dirty="0">
                <a:latin typeface="Arial"/>
                <a:cs typeface="Arial"/>
              </a:rPr>
              <a:t>ενώ </a:t>
            </a:r>
            <a:r>
              <a:rPr sz="2600" spc="-15" dirty="0">
                <a:latin typeface="Arial"/>
                <a:cs typeface="Arial"/>
              </a:rPr>
              <a:t>το </a:t>
            </a:r>
            <a:r>
              <a:rPr sz="2600" spc="-10" dirty="0">
                <a:latin typeface="Arial"/>
                <a:cs typeface="Arial"/>
              </a:rPr>
              <a:t>βασικό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αδύνατο σημείο  </a:t>
            </a:r>
            <a:r>
              <a:rPr sz="2600" spc="-5" dirty="0">
                <a:latin typeface="Arial"/>
                <a:cs typeface="Arial"/>
              </a:rPr>
              <a:t>της είναι </a:t>
            </a:r>
            <a:r>
              <a:rPr sz="2600" dirty="0">
                <a:latin typeface="Arial"/>
                <a:cs typeface="Arial"/>
              </a:rPr>
              <a:t>η </a:t>
            </a:r>
            <a:r>
              <a:rPr sz="2600" spc="-10" dirty="0">
                <a:latin typeface="Arial"/>
                <a:cs typeface="Arial"/>
              </a:rPr>
              <a:t>ύπαρξη </a:t>
            </a:r>
            <a:r>
              <a:rPr sz="2600" dirty="0">
                <a:latin typeface="Arial"/>
                <a:cs typeface="Arial"/>
              </a:rPr>
              <a:t>της </a:t>
            </a:r>
            <a:r>
              <a:rPr sz="260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ρίζα</a:t>
            </a:r>
            <a:r>
              <a:rPr sz="2600" spc="-40" dirty="0">
                <a:latin typeface="Arial"/>
                <a:cs typeface="Arial"/>
              </a:rPr>
              <a:t>ς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η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οποία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αν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παρουσιάσει 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βλάβη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σταματά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η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λειτουργία </a:t>
            </a:r>
            <a:r>
              <a:rPr sz="26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όλου </a:t>
            </a:r>
            <a:r>
              <a:rPr sz="2600" spc="-1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του</a:t>
            </a:r>
            <a:r>
              <a:rPr sz="2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δικτύου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!</a:t>
            </a:r>
            <a:endParaRPr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76400" y="3276600"/>
            <a:ext cx="6040121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482" name="Picture 2" descr="C:\Program Files (x86)\Microsoft Office\MEDIA\CAGCAT10\j0298653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581400"/>
            <a:ext cx="1781251" cy="1059790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876800" y="297180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32222" r="25000" b="17778"/>
          <a:stretch>
            <a:fillRect/>
          </a:stretch>
        </p:blipFill>
        <p:spPr bwMode="auto">
          <a:xfrm>
            <a:off x="0" y="762000"/>
            <a:ext cx="6172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27500" t="32222" r="25000" b="46667"/>
          <a:stretch>
            <a:fillRect/>
          </a:stretch>
        </p:blipFill>
        <p:spPr bwMode="auto">
          <a:xfrm>
            <a:off x="1752600" y="4724400"/>
            <a:ext cx="701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Program Files (x86)\Microsoft Office\MEDIA\CAGCAT10\j0297707.wmf"/>
          <p:cNvPicPr>
            <a:picLocks noChangeAspect="1" noChangeArrowheads="1"/>
          </p:cNvPicPr>
          <p:nvPr/>
        </p:nvPicPr>
        <p:blipFill>
          <a:blip r:embed="rId4" cstate="print"/>
          <a:srcRect l="25752" r="12443" b="24661"/>
          <a:stretch>
            <a:fillRect/>
          </a:stretch>
        </p:blipFill>
        <p:spPr bwMode="auto">
          <a:xfrm>
            <a:off x="609600" y="4876800"/>
            <a:ext cx="914400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/>
          <a:srcRect l="74528" t="11864" b="19492"/>
          <a:stretch>
            <a:fillRect/>
          </a:stretch>
        </p:blipFill>
        <p:spPr bwMode="auto">
          <a:xfrm>
            <a:off x="6858000" y="2743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7086600" y="4267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bject 11"/>
          <p:cNvSpPr/>
          <p:nvPr/>
        </p:nvSpPr>
        <p:spPr>
          <a:xfrm>
            <a:off x="5943600" y="0"/>
            <a:ext cx="3200400" cy="2743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5969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Τοπολογία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Πλέγματος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(mesh)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32222" r="25000" b="28889"/>
          <a:stretch>
            <a:fillRect/>
          </a:stretch>
        </p:blipFill>
        <p:spPr bwMode="auto">
          <a:xfrm>
            <a:off x="0" y="838200"/>
            <a:ext cx="7611294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 descr="αρχείο λήψης (7).jpg"/>
          <p:cNvPicPr>
            <a:picLocks noChangeAspect="1"/>
          </p:cNvPicPr>
          <p:nvPr/>
        </p:nvPicPr>
        <p:blipFill>
          <a:blip r:embed="rId3" cstate="print"/>
          <a:srcRect l="9836" r="8197"/>
          <a:stretch>
            <a:fillRect/>
          </a:stretch>
        </p:blipFill>
        <p:spPr>
          <a:xfrm>
            <a:off x="4572000" y="3856499"/>
            <a:ext cx="4191000" cy="300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86000"/>
            <a:ext cx="6376987" cy="444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6858000" cy="43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17 - Ομάδα"/>
          <p:cNvGrpSpPr/>
          <p:nvPr/>
        </p:nvGrpSpPr>
        <p:grpSpPr>
          <a:xfrm>
            <a:off x="152400" y="762000"/>
            <a:ext cx="8832161" cy="1828800"/>
            <a:chOff x="152400" y="762000"/>
            <a:chExt cx="8832161" cy="1828800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838200"/>
              <a:ext cx="8755961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- Ορθογώνιο"/>
            <p:cNvSpPr/>
            <p:nvPr/>
          </p:nvSpPr>
          <p:spPr>
            <a:xfrm>
              <a:off x="152400" y="762000"/>
              <a:ext cx="5029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3" name="object 3"/>
          <p:cNvSpPr/>
          <p:nvPr/>
        </p:nvSpPr>
        <p:spPr>
          <a:xfrm>
            <a:off x="838200" y="1828800"/>
            <a:ext cx="2362200" cy="175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436111" y="762000"/>
            <a:ext cx="4707889" cy="3765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419600"/>
            <a:ext cx="883478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762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752600"/>
            <a:ext cx="8016239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87082"/>
          <a:stretch>
            <a:fillRect/>
          </a:stretch>
        </p:blipFill>
        <p:spPr bwMode="auto">
          <a:xfrm>
            <a:off x="0" y="762000"/>
            <a:ext cx="90975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5867400" y="1143000"/>
            <a:ext cx="3124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75634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Χαρακτηριστικά 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ενός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τοπικού</a:t>
            </a:r>
            <a:r>
              <a:rPr b="0" spc="-6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δικτύου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 dirty="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269" y="24574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210" y="1482090"/>
            <a:ext cx="7390765" cy="1297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09980" algn="l"/>
                <a:tab pos="1994535" algn="l"/>
                <a:tab pos="2937510" algn="l"/>
                <a:tab pos="4006850" algn="l"/>
                <a:tab pos="5855970" algn="l"/>
                <a:tab pos="6292215" algn="l"/>
              </a:tabLst>
            </a:pPr>
            <a:r>
              <a:rPr sz="2600" spc="-5" dirty="0">
                <a:latin typeface="Arial"/>
                <a:cs typeface="Arial"/>
              </a:rPr>
              <a:t>Έ</a:t>
            </a:r>
            <a:r>
              <a:rPr sz="2600" spc="-65" dirty="0">
                <a:latin typeface="Arial"/>
                <a:cs typeface="Arial"/>
              </a:rPr>
              <a:t>χ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ν	</a:t>
            </a:r>
            <a:r>
              <a:rPr sz="2600" spc="-25" dirty="0">
                <a:latin typeface="Arial"/>
                <a:cs typeface="Arial"/>
              </a:rPr>
              <a:t>π</a:t>
            </a:r>
            <a:r>
              <a:rPr sz="2600" spc="-50" dirty="0">
                <a:latin typeface="Arial"/>
                <a:cs typeface="Arial"/>
              </a:rPr>
              <a:t>ολ</a:t>
            </a:r>
            <a:r>
              <a:rPr sz="2600" dirty="0">
                <a:latin typeface="Arial"/>
                <a:cs typeface="Arial"/>
              </a:rPr>
              <a:t>ύ	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μι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ρ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ό	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ρ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υ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θ</a:t>
            </a:r>
            <a:r>
              <a:rPr sz="2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ό	σφ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λ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μά</a:t>
            </a:r>
            <a:r>
              <a:rPr sz="26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ω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	</a:t>
            </a:r>
            <a:r>
              <a:rPr sz="2600" spc="-10" dirty="0">
                <a:latin typeface="Arial"/>
                <a:cs typeface="Arial"/>
              </a:rPr>
              <a:t>(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θ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ός  </a:t>
            </a:r>
            <a:r>
              <a:rPr sz="2600" spc="-5" dirty="0">
                <a:latin typeface="Arial"/>
                <a:cs typeface="Arial"/>
              </a:rPr>
              <a:t>είναι ανάλογος με </a:t>
            </a:r>
            <a:r>
              <a:rPr sz="2600" spc="-15" dirty="0">
                <a:latin typeface="Arial"/>
                <a:cs typeface="Arial"/>
              </a:rPr>
              <a:t>το </a:t>
            </a:r>
            <a:r>
              <a:rPr sz="2600" spc="-5" dirty="0">
                <a:latin typeface="Arial"/>
                <a:cs typeface="Arial"/>
              </a:rPr>
              <a:t>μέσο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μετάδοσης).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600" spc="-5" dirty="0">
                <a:latin typeface="Arial"/>
                <a:cs typeface="Arial"/>
              </a:rPr>
              <a:t>Μπορούν </a:t>
            </a:r>
            <a:r>
              <a:rPr sz="2600" dirty="0">
                <a:latin typeface="Arial"/>
                <a:cs typeface="Arial"/>
              </a:rPr>
              <a:t>να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εντελώς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ιδιόκτητα</a:t>
            </a:r>
            <a:endParaRPr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5257800" y="2971800"/>
            <a:ext cx="3550919" cy="3070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5"/>
          <p:cNvSpPr/>
          <p:nvPr/>
        </p:nvSpPr>
        <p:spPr>
          <a:xfrm>
            <a:off x="76200" y="2971800"/>
            <a:ext cx="472440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914400" y="1447800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Ραδιοκύματα </a:t>
            </a:r>
            <a:r>
              <a:rPr lang="el-GR" sz="2800" dirty="0" smtClean="0"/>
              <a:t>(ραδιοσυχνότητες ή μικροκύματα)</a:t>
            </a:r>
          </a:p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Υπέρυθρες ακτίνες</a:t>
            </a:r>
          </a:p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Ακτίνες λέιζερ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30000" r="42500" b="30000"/>
          <a:stretch>
            <a:fillRect/>
          </a:stretch>
        </p:blipFill>
        <p:spPr bwMode="auto">
          <a:xfrm>
            <a:off x="152400" y="3962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ect 3"/>
          <p:cNvSpPr/>
          <p:nvPr/>
        </p:nvSpPr>
        <p:spPr>
          <a:xfrm>
            <a:off x="5715000" y="990600"/>
            <a:ext cx="3429000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203" t="11111" r="11648" b="13889"/>
          <a:stretch>
            <a:fillRect/>
          </a:stretch>
        </p:blipFill>
        <p:spPr bwMode="auto">
          <a:xfrm>
            <a:off x="152399" y="2057400"/>
            <a:ext cx="400473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016" y="762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" y="4648200"/>
            <a:ext cx="2438400" cy="2076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038600" y="2514600"/>
            <a:ext cx="4646929" cy="3609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t="24401" b="56078"/>
          <a:stretch>
            <a:fillRect/>
          </a:stretch>
        </p:blipFill>
        <p:spPr bwMode="auto">
          <a:xfrm>
            <a:off x="0" y="8382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4" name="object 4"/>
          <p:cNvSpPr/>
          <p:nvPr/>
        </p:nvSpPr>
        <p:spPr>
          <a:xfrm>
            <a:off x="1295400" y="1676400"/>
            <a:ext cx="65532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43922" b="43064"/>
          <a:stretch>
            <a:fillRect/>
          </a:stretch>
        </p:blipFill>
        <p:spPr bwMode="auto">
          <a:xfrm>
            <a:off x="0" y="762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4" name="object 4"/>
          <p:cNvSpPr/>
          <p:nvPr/>
        </p:nvSpPr>
        <p:spPr>
          <a:xfrm>
            <a:off x="3048000" y="2743200"/>
            <a:ext cx="5181600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56936" b="18786"/>
          <a:stretch>
            <a:fillRect/>
          </a:stretch>
        </p:blipFill>
        <p:spPr bwMode="auto">
          <a:xfrm>
            <a:off x="0" y="13716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810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4" name="object 4"/>
          <p:cNvSpPr/>
          <p:nvPr/>
        </p:nvSpPr>
        <p:spPr>
          <a:xfrm rot="613547">
            <a:off x="6085821" y="2289866"/>
            <a:ext cx="2850796" cy="2591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2667000"/>
            <a:ext cx="3819143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81214"/>
          <a:stretch>
            <a:fillRect/>
          </a:stretch>
        </p:blipFill>
        <p:spPr bwMode="auto">
          <a:xfrm>
            <a:off x="152400" y="1371600"/>
            <a:ext cx="886264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3"/>
          <p:cNvSpPr/>
          <p:nvPr/>
        </p:nvSpPr>
        <p:spPr>
          <a:xfrm>
            <a:off x="1676400" y="4343400"/>
            <a:ext cx="6096000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375" r="13750" b="7778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3125"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3750" r="12500"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338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1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Ασύρματων </a:t>
            </a:r>
            <a:r>
              <a:rPr b="0" spc="-7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50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5" name="object 5"/>
          <p:cNvSpPr/>
          <p:nvPr/>
        </p:nvSpPr>
        <p:spPr>
          <a:xfrm>
            <a:off x="1981200" y="2438400"/>
            <a:ext cx="6477000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8750" t="32222" r="25000" b="51111"/>
          <a:stretch>
            <a:fillRect/>
          </a:stretch>
        </p:blipFill>
        <p:spPr bwMode="auto">
          <a:xfrm>
            <a:off x="1676400" y="914400"/>
            <a:ext cx="714248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482090"/>
            <a:ext cx="55943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2525" algn="l"/>
                <a:tab pos="3697604" algn="l"/>
                <a:tab pos="4490085" algn="l"/>
              </a:tabLst>
            </a:pPr>
            <a:r>
              <a:rPr sz="2600" spc="-3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ό	</a:t>
            </a:r>
            <a:r>
              <a:rPr sz="2600" spc="-65" dirty="0">
                <a:latin typeface="Arial"/>
                <a:cs typeface="Arial"/>
              </a:rPr>
              <a:t>χ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5" dirty="0">
                <a:latin typeface="Arial"/>
                <a:cs typeface="Arial"/>
              </a:rPr>
              <a:t>κ</a:t>
            </a:r>
            <a:r>
              <a:rPr sz="2600" spc="1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η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5" dirty="0">
                <a:latin typeface="Arial"/>
                <a:cs typeface="Arial"/>
              </a:rPr>
              <a:t>τι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ό	</a:t>
            </a:r>
            <a:r>
              <a:rPr sz="2600" spc="1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ης	</a:t>
            </a:r>
            <a:r>
              <a:rPr sz="2600" spc="-5" dirty="0">
                <a:latin typeface="Arial"/>
                <a:cs typeface="Arial"/>
              </a:rPr>
              <a:t>χρ</a:t>
            </a:r>
            <a:r>
              <a:rPr sz="2600" dirty="0">
                <a:latin typeface="Arial"/>
                <a:cs typeface="Arial"/>
              </a:rPr>
              <a:t>ήσης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50170" y="1482090"/>
            <a:ext cx="20383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5665" algn="l"/>
                <a:tab pos="1841500" algn="l"/>
              </a:tabLst>
            </a:pPr>
            <a:r>
              <a:rPr sz="2600" spc="10" dirty="0">
                <a:latin typeface="Arial"/>
                <a:cs typeface="Arial"/>
              </a:rPr>
              <a:t>Η</a:t>
            </a:r>
            <a:r>
              <a:rPr sz="2600" spc="-5" dirty="0">
                <a:latin typeface="Arial"/>
                <a:cs typeface="Arial"/>
              </a:rPr>
              <a:t>/</a:t>
            </a:r>
            <a:r>
              <a:rPr sz="2600" dirty="0">
                <a:latin typeface="Arial"/>
                <a:cs typeface="Arial"/>
              </a:rPr>
              <a:t>Υ	</a:t>
            </a:r>
            <a:r>
              <a:rPr sz="2600" spc="-5" dirty="0">
                <a:latin typeface="Arial"/>
                <a:cs typeface="Arial"/>
              </a:rPr>
              <a:t>εί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ο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3269" y="1879600"/>
            <a:ext cx="63442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84730" algn="l"/>
                <a:tab pos="3098165" algn="l"/>
                <a:tab pos="4384040" algn="l"/>
                <a:tab pos="5138420" algn="l"/>
              </a:tabLst>
            </a:pP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ιαμ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ο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ι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ρα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ός	</a:t>
            </a:r>
            <a:r>
              <a:rPr sz="26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ω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ν	π</a:t>
            </a:r>
            <a:r>
              <a:rPr sz="26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ό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ρ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ω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ν	</a:t>
            </a:r>
            <a:r>
              <a:rPr sz="26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ου	δ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ι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ύ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ο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υ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343670" y="1879600"/>
            <a:ext cx="13430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78535" algn="l"/>
              </a:tabLst>
            </a:pPr>
            <a:r>
              <a:rPr sz="2600" spc="-5" dirty="0">
                <a:latin typeface="Arial"/>
                <a:cs typeface="Arial"/>
              </a:rPr>
              <a:t>τ</a:t>
            </a:r>
            <a:r>
              <a:rPr sz="2600" spc="10" dirty="0">
                <a:latin typeface="Arial"/>
                <a:cs typeface="Arial"/>
              </a:rPr>
              <a:t>ό</a:t>
            </a:r>
            <a:r>
              <a:rPr sz="2600" dirty="0">
                <a:latin typeface="Arial"/>
                <a:cs typeface="Arial"/>
              </a:rPr>
              <a:t>σο	σε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92011" y="2275840"/>
            <a:ext cx="16941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Arial"/>
                <a:cs typeface="Arial"/>
              </a:rPr>
              <a:t>λογισμικού,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268" y="2275840"/>
            <a:ext cx="662813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63040" algn="l"/>
                <a:tab pos="2667635" algn="l"/>
                <a:tab pos="3498215" algn="l"/>
                <a:tab pos="4180840" algn="l"/>
                <a:tab pos="4790440" algn="l"/>
              </a:tabLst>
            </a:pPr>
            <a:r>
              <a:rPr sz="2600" spc="-5" dirty="0">
                <a:latin typeface="Arial"/>
                <a:cs typeface="Arial"/>
              </a:rPr>
              <a:t>επίπεδο	υλικού	</a:t>
            </a:r>
            <a:r>
              <a:rPr sz="2600" dirty="0">
                <a:latin typeface="Arial"/>
                <a:cs typeface="Arial"/>
              </a:rPr>
              <a:t>όσο	</a:t>
            </a:r>
            <a:r>
              <a:rPr sz="2600" spc="-15" dirty="0">
                <a:latin typeface="Arial"/>
                <a:cs typeface="Arial"/>
              </a:rPr>
              <a:t>και	</a:t>
            </a:r>
            <a:r>
              <a:rPr sz="2600" dirty="0">
                <a:latin typeface="Arial"/>
                <a:cs typeface="Arial"/>
              </a:rPr>
              <a:t>σε	</a:t>
            </a:r>
            <a:r>
              <a:rPr sz="2600" spc="-5" dirty="0">
                <a:latin typeface="Arial"/>
                <a:cs typeface="Arial"/>
              </a:rPr>
              <a:t>επίπεδο  δηλαδή, </a:t>
            </a:r>
            <a:r>
              <a:rPr sz="2600" spc="-5" dirty="0" err="1">
                <a:latin typeface="Arial"/>
                <a:cs typeface="Arial"/>
              </a:rPr>
              <a:t>εγκατεστημένων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10" dirty="0" err="1" smtClean="0">
                <a:latin typeface="Arial"/>
                <a:cs typeface="Arial"/>
              </a:rPr>
              <a:t>προγραμμάτων</a:t>
            </a:r>
            <a:r>
              <a:rPr lang="el-GR" sz="2600" spc="-10" dirty="0" smtClean="0"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990600" y="3200400"/>
            <a:ext cx="5715000" cy="3463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6038" y="2163889"/>
            <a:ext cx="6490970" cy="1369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402080" marR="5080" indent="-1390015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2.5.1 </a:t>
            </a:r>
            <a:r>
              <a:rPr sz="4400" spc="10" dirty="0"/>
              <a:t>Τοπολογία</a:t>
            </a:r>
            <a:r>
              <a:rPr sz="4400" spc="-210" dirty="0"/>
              <a:t> </a:t>
            </a:r>
            <a:r>
              <a:rPr sz="4400" spc="5" dirty="0"/>
              <a:t>Ασύρματου  δικτύου</a:t>
            </a:r>
            <a:r>
              <a:rPr sz="4400" spc="-85" dirty="0"/>
              <a:t> </a:t>
            </a:r>
            <a:r>
              <a:rPr sz="4400" spc="-15" dirty="0"/>
              <a:t>Ad-Hoc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50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102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4478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3573049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-15" dirty="0"/>
              <a:t>Ο</a:t>
            </a:r>
            <a:r>
              <a:rPr sz="4400" spc="5" dirty="0"/>
              <a:t>ρ</a:t>
            </a:r>
            <a:r>
              <a:rPr sz="4400" spc="10" dirty="0"/>
              <a:t>ι</a:t>
            </a:r>
            <a:r>
              <a:rPr sz="4400" spc="20" dirty="0"/>
              <a:t>σ</a:t>
            </a:r>
            <a:r>
              <a:rPr sz="4400" spc="-15" dirty="0"/>
              <a:t>μ</a:t>
            </a:r>
            <a:r>
              <a:rPr sz="4400" spc="5" dirty="0"/>
              <a:t>ός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2507107"/>
            <a:ext cx="315023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99870" algn="l"/>
              </a:tabLst>
            </a:pPr>
            <a:r>
              <a:rPr sz="3200" spc="-15" dirty="0">
                <a:latin typeface="Times New Roman"/>
                <a:cs typeface="Times New Roman"/>
              </a:rPr>
              <a:t>Έ</a:t>
            </a:r>
            <a:r>
              <a:rPr sz="3200" spc="-10" dirty="0">
                <a:latin typeface="Times New Roman"/>
                <a:cs typeface="Times New Roman"/>
              </a:rPr>
              <a:t>ν</a:t>
            </a:r>
            <a:r>
              <a:rPr sz="3200" spc="5" dirty="0">
                <a:latin typeface="Times New Roman"/>
                <a:cs typeface="Times New Roman"/>
              </a:rPr>
              <a:t>α</a:t>
            </a:r>
            <a:r>
              <a:rPr sz="3200" dirty="0">
                <a:latin typeface="Times New Roman"/>
                <a:cs typeface="Times New Roman"/>
              </a:rPr>
              <a:t>	α</a:t>
            </a:r>
            <a:r>
              <a:rPr sz="3200" spc="-5" dirty="0">
                <a:latin typeface="Times New Roman"/>
                <a:cs typeface="Times New Roman"/>
              </a:rPr>
              <a:t>σύ</a:t>
            </a:r>
            <a:r>
              <a:rPr sz="3200" spc="-20" dirty="0">
                <a:latin typeface="Times New Roman"/>
                <a:cs typeface="Times New Roman"/>
              </a:rPr>
              <a:t>ρ</a:t>
            </a:r>
            <a:r>
              <a:rPr sz="3200" spc="5" dirty="0">
                <a:latin typeface="Times New Roman"/>
                <a:cs typeface="Times New Roman"/>
              </a:rPr>
              <a:t>μ</a:t>
            </a:r>
            <a:r>
              <a:rPr sz="3200" dirty="0">
                <a:latin typeface="Times New Roman"/>
                <a:cs typeface="Times New Roman"/>
              </a:rPr>
              <a:t>α</a:t>
            </a:r>
            <a:r>
              <a:rPr sz="3200" spc="5" dirty="0">
                <a:latin typeface="Times New Roman"/>
                <a:cs typeface="Times New Roman"/>
              </a:rPr>
              <a:t>το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2994774"/>
            <a:ext cx="296672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spc="-5" dirty="0">
                <a:latin typeface="Times New Roman"/>
                <a:cs typeface="Times New Roman"/>
              </a:rPr>
              <a:t>(αυτοοργανωμένο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5237" y="2507107"/>
            <a:ext cx="326072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6355" algn="ctr">
              <a:lnSpc>
                <a:spcPct val="100000"/>
              </a:lnSpc>
              <a:spcBef>
                <a:spcPts val="114"/>
              </a:spcBef>
              <a:tabLst>
                <a:tab pos="1188085" algn="l"/>
              </a:tabLst>
            </a:pPr>
            <a:r>
              <a:rPr sz="3200" spc="-15" dirty="0">
                <a:latin typeface="Times New Roman"/>
                <a:cs typeface="Times New Roman"/>
              </a:rPr>
              <a:t>ad	</a:t>
            </a:r>
            <a:r>
              <a:rPr sz="3200" spc="5" dirty="0">
                <a:latin typeface="Times New Roman"/>
                <a:cs typeface="Times New Roman"/>
              </a:rPr>
              <a:t>hoc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505459" algn="l"/>
                <a:tab pos="1456690" algn="l"/>
              </a:tabLst>
            </a:pPr>
            <a:r>
              <a:rPr sz="3200" spc="5" dirty="0">
                <a:latin typeface="Times New Roman"/>
                <a:cs typeface="Times New Roman"/>
              </a:rPr>
              <a:t>ή	κατ'	</a:t>
            </a:r>
            <a:r>
              <a:rPr sz="3200" spc="-10" dirty="0">
                <a:latin typeface="Times New Roman"/>
                <a:cs typeface="Times New Roman"/>
              </a:rPr>
              <a:t>απαίτηση),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81072" y="2507107"/>
            <a:ext cx="110299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14"/>
              </a:spcBef>
            </a:pPr>
            <a:r>
              <a:rPr sz="3200" spc="25" dirty="0">
                <a:latin typeface="Times New Roman"/>
                <a:cs typeface="Times New Roman"/>
              </a:rPr>
              <a:t>δ</a:t>
            </a:r>
            <a:r>
              <a:rPr sz="3200" spc="-50" dirty="0">
                <a:latin typeface="Times New Roman"/>
                <a:cs typeface="Times New Roman"/>
              </a:rPr>
              <a:t>ί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spc="5" dirty="0">
                <a:latin typeface="Times New Roman"/>
                <a:cs typeface="Times New Roman"/>
              </a:rPr>
              <a:t>τ</a:t>
            </a:r>
            <a:r>
              <a:rPr sz="3200" spc="-5" dirty="0">
                <a:latin typeface="Times New Roman"/>
                <a:cs typeface="Times New Roman"/>
              </a:rPr>
              <a:t>υ</a:t>
            </a:r>
            <a:r>
              <a:rPr sz="3200" spc="5" dirty="0">
                <a:latin typeface="Times New Roman"/>
                <a:cs typeface="Times New Roman"/>
              </a:rPr>
              <a:t>ο</a:t>
            </a:r>
            <a:endParaRPr sz="32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2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ί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ν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ι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7240" y="3964559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4540" y="3482466"/>
            <a:ext cx="401383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109345" algn="l"/>
              </a:tabLst>
            </a:pPr>
            <a:r>
              <a:rPr sz="3200" b="1" spc="5" dirty="0">
                <a:latin typeface="Times New Roman"/>
                <a:cs typeface="Times New Roman"/>
              </a:rPr>
              <a:t>ένας	</a:t>
            </a:r>
            <a:r>
              <a:rPr sz="3200" b="1" spc="-10" dirty="0">
                <a:latin typeface="Times New Roman"/>
                <a:cs typeface="Times New Roman"/>
              </a:rPr>
              <a:t>αποκεντρωμένος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51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86799" y="3482466"/>
            <a:ext cx="1026794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-35" dirty="0">
                <a:latin typeface="Times New Roman"/>
                <a:cs typeface="Times New Roman"/>
              </a:rPr>
              <a:t>ύ</a:t>
            </a:r>
            <a:r>
              <a:rPr sz="3200" b="1" spc="15" dirty="0">
                <a:latin typeface="Times New Roman"/>
                <a:cs typeface="Times New Roman"/>
              </a:rPr>
              <a:t>π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5" dirty="0">
                <a:latin typeface="Times New Roman"/>
                <a:cs typeface="Times New Roman"/>
              </a:rPr>
              <a:t>ς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1963" y="3482466"/>
            <a:ext cx="196278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-20" dirty="0">
                <a:latin typeface="Times New Roman"/>
                <a:cs typeface="Times New Roman"/>
              </a:rPr>
              <a:t>σ</a:t>
            </a:r>
            <a:r>
              <a:rPr sz="3200" b="1" spc="15" dirty="0">
                <a:latin typeface="Times New Roman"/>
                <a:cs typeface="Times New Roman"/>
              </a:rPr>
              <a:t>ύ</a:t>
            </a:r>
            <a:r>
              <a:rPr sz="3200" b="1" spc="10" dirty="0">
                <a:latin typeface="Times New Roman"/>
                <a:cs typeface="Times New Roman"/>
              </a:rPr>
              <a:t>ρ</a:t>
            </a:r>
            <a:r>
              <a:rPr sz="3200" b="1" spc="5" dirty="0">
                <a:latin typeface="Times New Roman"/>
                <a:cs typeface="Times New Roman"/>
              </a:rPr>
              <a:t>μ</a:t>
            </a: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-40" dirty="0">
                <a:latin typeface="Times New Roman"/>
                <a:cs typeface="Times New Roman"/>
              </a:rPr>
              <a:t>τ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5" dirty="0">
                <a:latin typeface="Times New Roman"/>
                <a:cs typeface="Times New Roman"/>
              </a:rPr>
              <a:t>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594" y="3970134"/>
            <a:ext cx="762190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4"/>
              </a:spcBef>
              <a:tabLst>
                <a:tab pos="1798320" algn="l"/>
                <a:tab pos="2731135" algn="l"/>
                <a:tab pos="3682365" algn="l"/>
                <a:tab pos="5663565" algn="l"/>
                <a:tab pos="6456045" algn="l"/>
              </a:tabLst>
            </a:pP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δι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ύ</a:t>
            </a:r>
            <a:r>
              <a:rPr sz="3200" b="1" u="heavy" spc="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ο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υ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spc="-50" dirty="0">
                <a:latin typeface="Times New Roman"/>
                <a:cs typeface="Times New Roman"/>
              </a:rPr>
              <a:t>α</a:t>
            </a:r>
            <a:r>
              <a:rPr sz="3200" dirty="0">
                <a:latin typeface="Times New Roman"/>
                <a:cs typeface="Times New Roman"/>
              </a:rPr>
              <a:t>ι	</a:t>
            </a:r>
            <a:r>
              <a:rPr sz="3200" spc="25" dirty="0">
                <a:latin typeface="Times New Roman"/>
                <a:cs typeface="Times New Roman"/>
              </a:rPr>
              <a:t>δ</a:t>
            </a:r>
            <a:r>
              <a:rPr sz="3200" spc="-5" dirty="0">
                <a:latin typeface="Times New Roman"/>
                <a:cs typeface="Times New Roman"/>
              </a:rPr>
              <a:t>ε</a:t>
            </a:r>
            <a:r>
              <a:rPr sz="3200" spc="5" dirty="0">
                <a:latin typeface="Times New Roman"/>
                <a:cs typeface="Times New Roman"/>
              </a:rPr>
              <a:t>ν</a:t>
            </a:r>
            <a:r>
              <a:rPr sz="3200" dirty="0">
                <a:latin typeface="Times New Roman"/>
                <a:cs typeface="Times New Roman"/>
              </a:rPr>
              <a:t>	βα</a:t>
            </a:r>
            <a:r>
              <a:rPr sz="3200" spc="-5" dirty="0">
                <a:latin typeface="Times New Roman"/>
                <a:cs typeface="Times New Roman"/>
              </a:rPr>
              <a:t>σί</a:t>
            </a:r>
            <a:r>
              <a:rPr sz="3200" spc="15" dirty="0">
                <a:latin typeface="Times New Roman"/>
                <a:cs typeface="Times New Roman"/>
              </a:rPr>
              <a:t>ζ</a:t>
            </a:r>
            <a:r>
              <a:rPr sz="3200" spc="-5" dirty="0">
                <a:latin typeface="Times New Roman"/>
                <a:cs typeface="Times New Roman"/>
              </a:rPr>
              <a:t>ε</a:t>
            </a:r>
            <a:r>
              <a:rPr sz="3200" spc="-40" dirty="0">
                <a:latin typeface="Times New Roman"/>
                <a:cs typeface="Times New Roman"/>
              </a:rPr>
              <a:t>τ</a:t>
            </a:r>
            <a:r>
              <a:rPr sz="3200" dirty="0">
                <a:latin typeface="Times New Roman"/>
                <a:cs typeface="Times New Roman"/>
              </a:rPr>
              <a:t>αι	</a:t>
            </a:r>
            <a:r>
              <a:rPr sz="3200" spc="-5" dirty="0">
                <a:latin typeface="Times New Roman"/>
                <a:cs typeface="Times New Roman"/>
              </a:rPr>
              <a:t>σ</a:t>
            </a:r>
            <a:r>
              <a:rPr sz="3200" spc="5" dirty="0">
                <a:latin typeface="Times New Roman"/>
                <a:cs typeface="Times New Roman"/>
              </a:rPr>
              <a:t>ε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dirty="0">
                <a:latin typeface="Times New Roman"/>
                <a:cs typeface="Times New Roman"/>
              </a:rPr>
              <a:t>ά</a:t>
            </a:r>
            <a:r>
              <a:rPr sz="3200" spc="10" dirty="0">
                <a:latin typeface="Times New Roman"/>
                <a:cs typeface="Times New Roman"/>
              </a:rPr>
              <a:t>π</a:t>
            </a:r>
            <a:r>
              <a:rPr sz="3200" spc="-20" dirty="0">
                <a:latin typeface="Times New Roman"/>
                <a:cs typeface="Times New Roman"/>
              </a:rPr>
              <a:t>ο</a:t>
            </a:r>
            <a:r>
              <a:rPr sz="3200" spc="-5" dirty="0">
                <a:latin typeface="Times New Roman"/>
                <a:cs typeface="Times New Roman"/>
              </a:rPr>
              <a:t>ι</a:t>
            </a:r>
            <a:r>
              <a:rPr sz="3200" spc="5" dirty="0">
                <a:latin typeface="Times New Roman"/>
                <a:cs typeface="Times New Roman"/>
              </a:rPr>
              <a:t>α  </a:t>
            </a:r>
            <a:r>
              <a:rPr sz="3200" spc="-5" dirty="0">
                <a:latin typeface="Times New Roman"/>
                <a:cs typeface="Times New Roman"/>
              </a:rPr>
              <a:t>προϋπάρχουσα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υποδομή.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13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7416" y="3941064"/>
            <a:ext cx="5419725" cy="0"/>
          </a:xfrm>
          <a:custGeom>
            <a:avLst/>
            <a:gdLst/>
            <a:ahLst/>
            <a:cxnLst/>
            <a:rect l="l" t="t" r="r" b="b"/>
            <a:pathLst>
              <a:path w="5419725">
                <a:moveTo>
                  <a:pt x="0" y="0"/>
                </a:moveTo>
                <a:lnTo>
                  <a:pt x="5419344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540" y="1995932"/>
            <a:ext cx="7621270" cy="2954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spc="-15" dirty="0">
                <a:latin typeface="Times New Roman"/>
                <a:cs typeface="Times New Roman"/>
              </a:rPr>
              <a:t>Κάθε</a:t>
            </a:r>
            <a:r>
              <a:rPr sz="3200" spc="77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κόμβος </a:t>
            </a:r>
            <a:r>
              <a:rPr sz="3200" spc="-5" dirty="0">
                <a:latin typeface="Times New Roman"/>
                <a:cs typeface="Times New Roman"/>
              </a:rPr>
              <a:t>λαμβάνει μέρος </a:t>
            </a:r>
            <a:r>
              <a:rPr sz="3200" dirty="0">
                <a:latin typeface="Times New Roman"/>
                <a:cs typeface="Times New Roman"/>
              </a:rPr>
              <a:t>στη  </a:t>
            </a:r>
            <a:r>
              <a:rPr sz="3200" spc="-5" dirty="0">
                <a:latin typeface="Times New Roman"/>
                <a:cs typeface="Times New Roman"/>
              </a:rPr>
              <a:t>δρομολόγηση </a:t>
            </a:r>
            <a:r>
              <a:rPr sz="3200" dirty="0">
                <a:latin typeface="Times New Roman"/>
                <a:cs typeface="Times New Roman"/>
              </a:rPr>
              <a:t>προωθώντας </a:t>
            </a:r>
            <a:r>
              <a:rPr sz="3200" spc="5" dirty="0">
                <a:latin typeface="Times New Roman"/>
                <a:cs typeface="Times New Roman"/>
              </a:rPr>
              <a:t>τα </a:t>
            </a:r>
            <a:r>
              <a:rPr sz="3200" spc="-5" dirty="0">
                <a:latin typeface="Times New Roman"/>
                <a:cs typeface="Times New Roman"/>
              </a:rPr>
              <a:t>δεδομένα προς  τους </a:t>
            </a:r>
            <a:r>
              <a:rPr sz="3200" spc="-10" dirty="0">
                <a:latin typeface="Times New Roman"/>
                <a:cs typeface="Times New Roman"/>
              </a:rPr>
              <a:t>άλλους </a:t>
            </a:r>
            <a:r>
              <a:rPr sz="3200" dirty="0">
                <a:latin typeface="Times New Roman"/>
                <a:cs typeface="Times New Roman"/>
              </a:rPr>
              <a:t>κόμβους </a:t>
            </a:r>
            <a:r>
              <a:rPr sz="3200" spc="5" dirty="0">
                <a:latin typeface="Times New Roman"/>
                <a:cs typeface="Times New Roman"/>
              </a:rPr>
              <a:t>και η </a:t>
            </a:r>
            <a:r>
              <a:rPr sz="3200" spc="-10" dirty="0">
                <a:latin typeface="Times New Roman"/>
                <a:cs typeface="Times New Roman"/>
              </a:rPr>
              <a:t>δρομολόγηση,  </a:t>
            </a:r>
            <a:r>
              <a:rPr sz="3200" spc="5" dirty="0">
                <a:latin typeface="Times New Roman"/>
                <a:cs typeface="Times New Roman"/>
              </a:rPr>
              <a:t>καθώς και </a:t>
            </a:r>
            <a:r>
              <a:rPr sz="3200" b="1" spc="5" dirty="0">
                <a:latin typeface="Times New Roman"/>
                <a:cs typeface="Times New Roman"/>
              </a:rPr>
              <a:t>η επιλογή </a:t>
            </a:r>
            <a:r>
              <a:rPr sz="3200" b="1" spc="10" dirty="0">
                <a:latin typeface="Times New Roman"/>
                <a:cs typeface="Times New Roman"/>
              </a:rPr>
              <a:t>των </a:t>
            </a:r>
            <a:r>
              <a:rPr sz="3200" b="1" spc="-10" dirty="0">
                <a:latin typeface="Times New Roman"/>
                <a:cs typeface="Times New Roman"/>
              </a:rPr>
              <a:t>κόμβων </a:t>
            </a:r>
            <a:r>
              <a:rPr sz="3200" b="1" dirty="0">
                <a:latin typeface="Times New Roman"/>
                <a:cs typeface="Times New Roman"/>
              </a:rPr>
              <a:t>που 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προωθούν δεδομένα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γίνεται δυναμικά, </a:t>
            </a:r>
            <a:r>
              <a:rPr sz="3200" b="1" u="heavy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με 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βάση 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τη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συνδεσιμότητα 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του</a:t>
            </a:r>
            <a:r>
              <a:rPr sz="3200" b="1" u="heavy" spc="-2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δικτύου.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52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7315200" cy="9728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878330" marR="5080" indent="-1365885">
              <a:lnSpc>
                <a:spcPct val="101299"/>
              </a:lnSpc>
              <a:spcBef>
                <a:spcPts val="70"/>
              </a:spcBef>
            </a:pPr>
            <a:r>
              <a:rPr sz="3200" spc="15" dirty="0"/>
              <a:t>Μετάδοση </a:t>
            </a:r>
            <a:r>
              <a:rPr sz="3200" spc="20" dirty="0"/>
              <a:t>δεδομένων </a:t>
            </a:r>
            <a:r>
              <a:rPr sz="3200" spc="25" dirty="0"/>
              <a:t>με </a:t>
            </a:r>
            <a:r>
              <a:rPr sz="3200" spc="10" dirty="0"/>
              <a:t>χρήση  τοπολογίας</a:t>
            </a:r>
            <a:r>
              <a:rPr sz="3200" spc="65" dirty="0"/>
              <a:t> </a:t>
            </a:r>
            <a:r>
              <a:rPr sz="3200" spc="10" dirty="0"/>
              <a:t>ad-hoc</a:t>
            </a:r>
          </a:p>
        </p:txBody>
      </p:sp>
      <p:sp>
        <p:nvSpPr>
          <p:cNvPr id="3" name="object 3"/>
          <p:cNvSpPr/>
          <p:nvPr/>
        </p:nvSpPr>
        <p:spPr>
          <a:xfrm>
            <a:off x="902208" y="1981200"/>
            <a:ext cx="7199375" cy="4651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53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0978" y="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60960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Πλεονεκτήματα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777240" y="4428744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3912" y="1995932"/>
            <a:ext cx="7622540" cy="2954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spc="10" dirty="0">
                <a:latin typeface="Times New Roman"/>
                <a:cs typeface="Times New Roman"/>
              </a:rPr>
              <a:t>Ο </a:t>
            </a:r>
            <a:r>
              <a:rPr sz="3200" spc="-5" dirty="0">
                <a:latin typeface="Times New Roman"/>
                <a:cs typeface="Times New Roman"/>
              </a:rPr>
              <a:t>αποκεντρωμένος χαρακτήρας </a:t>
            </a:r>
            <a:r>
              <a:rPr sz="3200" dirty="0">
                <a:latin typeface="Times New Roman"/>
                <a:cs typeface="Times New Roman"/>
              </a:rPr>
              <a:t>των  ασύρματων </a:t>
            </a:r>
            <a:r>
              <a:rPr sz="3200" spc="-15" dirty="0">
                <a:latin typeface="Times New Roman"/>
                <a:cs typeface="Times New Roman"/>
              </a:rPr>
              <a:t>ad </a:t>
            </a:r>
            <a:r>
              <a:rPr sz="3200" spc="5" dirty="0">
                <a:latin typeface="Times New Roman"/>
                <a:cs typeface="Times New Roman"/>
              </a:rPr>
              <a:t>hoc </a:t>
            </a:r>
            <a:r>
              <a:rPr sz="3200" dirty="0">
                <a:latin typeface="Times New Roman"/>
                <a:cs typeface="Times New Roman"/>
              </a:rPr>
              <a:t>δικτύων </a:t>
            </a:r>
            <a:r>
              <a:rPr sz="3200" spc="5" dirty="0">
                <a:latin typeface="Times New Roman"/>
                <a:cs typeface="Times New Roman"/>
              </a:rPr>
              <a:t>τα </a:t>
            </a:r>
            <a:r>
              <a:rPr sz="3200" spc="-5" dirty="0">
                <a:latin typeface="Times New Roman"/>
                <a:cs typeface="Times New Roman"/>
              </a:rPr>
              <a:t>καθιστά  κατάλληλα </a:t>
            </a:r>
            <a:r>
              <a:rPr sz="3200" spc="5" dirty="0">
                <a:latin typeface="Times New Roman"/>
                <a:cs typeface="Times New Roman"/>
              </a:rPr>
              <a:t>για </a:t>
            </a:r>
            <a:r>
              <a:rPr sz="3200" spc="-5" dirty="0">
                <a:latin typeface="Times New Roman"/>
                <a:cs typeface="Times New Roman"/>
              </a:rPr>
              <a:t>ποικίλες εφαρμογές,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οι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οποίες 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δε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μπορούν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να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βασίζονται </a:t>
            </a:r>
            <a:r>
              <a:rPr sz="3200" b="1" u="heavy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σε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κεντρικούς 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κόμβους </a:t>
            </a:r>
            <a:r>
              <a:rPr sz="3200" b="1" spc="-5" dirty="0">
                <a:latin typeface="Times New Roman"/>
                <a:cs typeface="Times New Roman"/>
              </a:rPr>
              <a:t>και προκαθορισμένα ασύρματα 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δίκτυα.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54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51054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Πλεονεκτήματα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995932"/>
            <a:ext cx="201930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609600" algn="l"/>
              </a:tabLst>
            </a:pPr>
            <a:r>
              <a:rPr sz="3200" spc="10" dirty="0">
                <a:latin typeface="Times New Roman"/>
                <a:cs typeface="Times New Roman"/>
              </a:rPr>
              <a:t>Η	</a:t>
            </a:r>
            <a:r>
              <a:rPr sz="3200" spc="20" dirty="0">
                <a:latin typeface="Times New Roman"/>
                <a:cs typeface="Times New Roman"/>
              </a:rPr>
              <a:t>γ</a:t>
            </a:r>
            <a:r>
              <a:rPr sz="3200" spc="-20" dirty="0">
                <a:latin typeface="Times New Roman"/>
                <a:cs typeface="Times New Roman"/>
              </a:rPr>
              <a:t>ρ</a:t>
            </a:r>
            <a:r>
              <a:rPr sz="3200" dirty="0">
                <a:latin typeface="Times New Roman"/>
                <a:cs typeface="Times New Roman"/>
              </a:rPr>
              <a:t>ή</a:t>
            </a:r>
            <a:r>
              <a:rPr sz="3200" spc="20" dirty="0">
                <a:latin typeface="Times New Roman"/>
                <a:cs typeface="Times New Roman"/>
              </a:rPr>
              <a:t>γ</a:t>
            </a:r>
            <a:r>
              <a:rPr sz="3200" spc="-20" dirty="0">
                <a:latin typeface="Times New Roman"/>
                <a:cs typeface="Times New Roman"/>
              </a:rPr>
              <a:t>ορ</a:t>
            </a:r>
            <a:r>
              <a:rPr sz="3200" spc="5" dirty="0">
                <a:latin typeface="Times New Roman"/>
                <a:cs typeface="Times New Roman"/>
              </a:rPr>
              <a:t>η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62786" y="1995932"/>
            <a:ext cx="5317490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13995" marR="5080" indent="-201930">
              <a:lnSpc>
                <a:spcPct val="100000"/>
              </a:lnSpc>
              <a:spcBef>
                <a:spcPts val="114"/>
              </a:spcBef>
              <a:tabLst>
                <a:tab pos="2487295" algn="l"/>
                <a:tab pos="3322954" algn="l"/>
                <a:tab pos="3834765" algn="l"/>
              </a:tabLst>
            </a:pPr>
            <a:r>
              <a:rPr sz="3200" spc="-5" dirty="0">
                <a:latin typeface="Times New Roman"/>
                <a:cs typeface="Times New Roman"/>
              </a:rPr>
              <a:t>ε</a:t>
            </a:r>
            <a:r>
              <a:rPr sz="3200" spc="20" dirty="0">
                <a:latin typeface="Times New Roman"/>
                <a:cs typeface="Times New Roman"/>
              </a:rPr>
              <a:t>γ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spc="-5" dirty="0">
                <a:latin typeface="Times New Roman"/>
                <a:cs typeface="Times New Roman"/>
              </a:rPr>
              <a:t>α</a:t>
            </a:r>
            <a:r>
              <a:rPr sz="3200" spc="-40" dirty="0">
                <a:latin typeface="Times New Roman"/>
                <a:cs typeface="Times New Roman"/>
              </a:rPr>
              <a:t>τ</a:t>
            </a:r>
            <a:r>
              <a:rPr sz="3200" spc="-5" dirty="0">
                <a:latin typeface="Times New Roman"/>
                <a:cs typeface="Times New Roman"/>
              </a:rPr>
              <a:t>άσ</a:t>
            </a:r>
            <a:r>
              <a:rPr sz="3200" spc="5" dirty="0">
                <a:latin typeface="Times New Roman"/>
                <a:cs typeface="Times New Roman"/>
              </a:rPr>
              <a:t>τ</a:t>
            </a:r>
            <a:r>
              <a:rPr sz="3200" spc="-5" dirty="0">
                <a:latin typeface="Times New Roman"/>
                <a:cs typeface="Times New Roman"/>
              </a:rPr>
              <a:t>ασ</a:t>
            </a:r>
            <a:r>
              <a:rPr sz="3200" spc="5" dirty="0">
                <a:latin typeface="Times New Roman"/>
                <a:cs typeface="Times New Roman"/>
              </a:rPr>
              <a:t>η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dirty="0">
                <a:latin typeface="Times New Roman"/>
                <a:cs typeface="Times New Roman"/>
              </a:rPr>
              <a:t>αι	</a:t>
            </a:r>
            <a:r>
              <a:rPr sz="3200" spc="5" dirty="0">
                <a:latin typeface="Times New Roman"/>
                <a:cs typeface="Times New Roman"/>
              </a:rPr>
              <a:t>η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Times New Roman"/>
                <a:cs typeface="Times New Roman"/>
              </a:rPr>
              <a:t>ε</a:t>
            </a:r>
            <a:r>
              <a:rPr sz="3200" spc="-20" dirty="0">
                <a:latin typeface="Times New Roman"/>
                <a:cs typeface="Times New Roman"/>
              </a:rPr>
              <a:t>λ</a:t>
            </a:r>
            <a:r>
              <a:rPr sz="3200" spc="-5" dirty="0">
                <a:latin typeface="Times New Roman"/>
                <a:cs typeface="Times New Roman"/>
              </a:rPr>
              <a:t>ά</a:t>
            </a:r>
            <a:r>
              <a:rPr sz="3200" spc="15" dirty="0">
                <a:latin typeface="Times New Roman"/>
                <a:cs typeface="Times New Roman"/>
              </a:rPr>
              <a:t>χ</a:t>
            </a:r>
            <a:r>
              <a:rPr sz="3200" spc="-5" dirty="0">
                <a:latin typeface="Times New Roman"/>
                <a:cs typeface="Times New Roman"/>
              </a:rPr>
              <a:t>ισ</a:t>
            </a:r>
            <a:r>
              <a:rPr sz="3200" spc="5" dirty="0">
                <a:latin typeface="Times New Roman"/>
                <a:cs typeface="Times New Roman"/>
              </a:rPr>
              <a:t>τη  </a:t>
            </a:r>
            <a:r>
              <a:rPr sz="3200" dirty="0">
                <a:latin typeface="Times New Roman"/>
                <a:cs typeface="Times New Roman"/>
              </a:rPr>
              <a:t>διαμόρφωση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5368" y="2483599"/>
            <a:ext cx="263398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828675" algn="l"/>
              </a:tabLst>
            </a:pP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200" b="1" u="heavy" spc="-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θ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ι</a:t>
            </a:r>
            <a:r>
              <a:rPr sz="32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</a:t>
            </a:r>
            <a:r>
              <a:rPr sz="3200" b="1" u="heavy" spc="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ο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ύ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ν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52" y="2483599"/>
            <a:ext cx="2123440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dirty="0">
                <a:latin typeface="Times New Roman"/>
                <a:cs typeface="Times New Roman"/>
              </a:rPr>
              <a:t>α</a:t>
            </a:r>
            <a:r>
              <a:rPr sz="3200" spc="10" dirty="0">
                <a:latin typeface="Times New Roman"/>
                <a:cs typeface="Times New Roman"/>
              </a:rPr>
              <a:t>π</a:t>
            </a:r>
            <a:r>
              <a:rPr sz="3200" dirty="0">
                <a:latin typeface="Times New Roman"/>
                <a:cs typeface="Times New Roman"/>
              </a:rPr>
              <a:t>αι</a:t>
            </a:r>
            <a:r>
              <a:rPr sz="3200" spc="5" dirty="0">
                <a:latin typeface="Times New Roman"/>
                <a:cs typeface="Times New Roman"/>
              </a:rPr>
              <a:t>τ</a:t>
            </a:r>
            <a:r>
              <a:rPr sz="3200" spc="-20" dirty="0">
                <a:latin typeface="Times New Roman"/>
                <a:cs typeface="Times New Roman"/>
              </a:rPr>
              <a:t>ο</a:t>
            </a:r>
            <a:r>
              <a:rPr sz="3200" spc="-5" dirty="0">
                <a:latin typeface="Times New Roman"/>
                <a:cs typeface="Times New Roman"/>
              </a:rPr>
              <a:t>ύ</a:t>
            </a:r>
            <a:r>
              <a:rPr sz="3200" spc="5" dirty="0">
                <a:latin typeface="Times New Roman"/>
                <a:cs typeface="Times New Roman"/>
              </a:rPr>
              <a:t>μ</a:t>
            </a:r>
            <a:r>
              <a:rPr sz="3200" spc="-5" dirty="0">
                <a:latin typeface="Times New Roman"/>
                <a:cs typeface="Times New Roman"/>
              </a:rPr>
              <a:t>ε</a:t>
            </a:r>
            <a:r>
              <a:rPr sz="3200" spc="-10" dirty="0">
                <a:latin typeface="Times New Roman"/>
                <a:cs typeface="Times New Roman"/>
              </a:rPr>
              <a:t>ν</a:t>
            </a:r>
            <a:r>
              <a:rPr sz="3200" spc="5" dirty="0">
                <a:latin typeface="Times New Roman"/>
                <a:cs typeface="Times New Roman"/>
              </a:rPr>
              <a:t>η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Times New Roman"/>
                <a:cs typeface="Times New Roman"/>
              </a:rPr>
              <a:t>κατάλληλα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7240" y="3453384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29788" y="2971291"/>
            <a:ext cx="525145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987425" algn="l"/>
                <a:tab pos="3608704" algn="l"/>
              </a:tabLst>
            </a:pPr>
            <a:r>
              <a:rPr sz="3200" b="1" dirty="0">
                <a:latin typeface="Times New Roman"/>
                <a:cs typeface="Times New Roman"/>
              </a:rPr>
              <a:t>για	καταστάσεις	</a:t>
            </a:r>
            <a:r>
              <a:rPr sz="3200" b="1" spc="-5" dirty="0">
                <a:latin typeface="Times New Roman"/>
                <a:cs typeface="Times New Roman"/>
              </a:rPr>
              <a:t>έκτακτης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7240" y="4428744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3771" y="3458959"/>
            <a:ext cx="7621905" cy="1978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  <a:spcBef>
                <a:spcPts val="114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ανάγκης</a:t>
            </a:r>
            <a:r>
              <a:rPr sz="3200" spc="-5" dirty="0">
                <a:latin typeface="Times New Roman"/>
                <a:cs typeface="Times New Roman"/>
              </a:rPr>
              <a:t>, όπου απαιτείται </a:t>
            </a:r>
            <a:r>
              <a:rPr sz="3200" spc="5" dirty="0">
                <a:latin typeface="Times New Roman"/>
                <a:cs typeface="Times New Roman"/>
              </a:rPr>
              <a:t>η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άμεση </a:t>
            </a:r>
            <a:r>
              <a:rPr sz="3200" b="1" spc="-5" dirty="0">
                <a:latin typeface="Times New Roman"/>
                <a:cs typeface="Times New Roman"/>
              </a:rPr>
              <a:t> εγκατάσταση δικτύου </a:t>
            </a:r>
            <a:r>
              <a:rPr sz="3200" b="1" spc="-20" dirty="0">
                <a:latin typeface="Times New Roman"/>
                <a:cs typeface="Times New Roman"/>
              </a:rPr>
              <a:t>με </a:t>
            </a:r>
            <a:r>
              <a:rPr sz="3200" b="1" spc="-5" dirty="0">
                <a:latin typeface="Times New Roman"/>
                <a:cs typeface="Times New Roman"/>
              </a:rPr>
              <a:t>κατεστραμμένη 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προϋπάρχουσα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υποδομή</a:t>
            </a:r>
            <a:r>
              <a:rPr sz="3200" spc="-5" dirty="0">
                <a:latin typeface="Times New Roman"/>
                <a:cs typeface="Times New Roman"/>
              </a:rPr>
              <a:t>, </a:t>
            </a:r>
            <a:r>
              <a:rPr sz="3200" spc="-10" dirty="0">
                <a:latin typeface="Times New Roman"/>
                <a:cs typeface="Times New Roman"/>
              </a:rPr>
              <a:t>πχ. </a:t>
            </a:r>
            <a:r>
              <a:rPr sz="3200" dirty="0">
                <a:latin typeface="Times New Roman"/>
                <a:cs typeface="Times New Roman"/>
              </a:rPr>
              <a:t>σε </a:t>
            </a:r>
            <a:r>
              <a:rPr sz="3200" spc="-5" dirty="0">
                <a:latin typeface="Times New Roman"/>
                <a:cs typeface="Times New Roman"/>
              </a:rPr>
              <a:t>περίπτωση  </a:t>
            </a:r>
            <a:r>
              <a:rPr sz="3200" dirty="0">
                <a:latin typeface="Times New Roman"/>
                <a:cs typeface="Times New Roman"/>
              </a:rPr>
              <a:t>καταστροφικού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σεισμού.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55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12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7620000" cy="112800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688464" marR="5080" indent="-1676400">
              <a:lnSpc>
                <a:spcPct val="101299"/>
              </a:lnSpc>
              <a:spcBef>
                <a:spcPts val="70"/>
              </a:spcBef>
            </a:pPr>
            <a:r>
              <a:rPr spc="5" dirty="0"/>
              <a:t>Ασύρματο δίκτυο </a:t>
            </a:r>
            <a:r>
              <a:rPr spc="10" dirty="0"/>
              <a:t>τοπολογίας ad-hoc  </a:t>
            </a:r>
            <a:r>
              <a:rPr spc="25" dirty="0"/>
              <a:t>με </a:t>
            </a:r>
            <a:r>
              <a:rPr spc="10" dirty="0"/>
              <a:t>παρουσία</a:t>
            </a:r>
            <a:r>
              <a:rPr spc="75" dirty="0"/>
              <a:t> </a:t>
            </a:r>
            <a:r>
              <a:rPr dirty="0"/>
              <a:t>βλάβης</a:t>
            </a:r>
          </a:p>
        </p:txBody>
      </p:sp>
      <p:sp>
        <p:nvSpPr>
          <p:cNvPr id="3" name="object 3"/>
          <p:cNvSpPr/>
          <p:nvPr/>
        </p:nvSpPr>
        <p:spPr>
          <a:xfrm>
            <a:off x="694944" y="2157983"/>
            <a:ext cx="7693151" cy="4090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56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522" y="152400"/>
            <a:ext cx="1333099" cy="13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63246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Πλεονεκτήματα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57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291604"/>
            <a:ext cx="7616190" cy="1978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14"/>
              </a:spcBef>
            </a:pPr>
            <a:r>
              <a:rPr sz="3200" spc="-15" dirty="0">
                <a:latin typeface="Times New Roman"/>
                <a:cs typeface="Times New Roman"/>
              </a:rPr>
              <a:t>Τα </a:t>
            </a:r>
            <a:r>
              <a:rPr sz="3200" spc="10" dirty="0">
                <a:latin typeface="Times New Roman"/>
                <a:cs typeface="Times New Roman"/>
              </a:rPr>
              <a:t>ad </a:t>
            </a:r>
            <a:r>
              <a:rPr sz="3200" spc="5" dirty="0">
                <a:latin typeface="Times New Roman"/>
                <a:cs typeface="Times New Roman"/>
              </a:rPr>
              <a:t>hoc δίκτυα </a:t>
            </a:r>
            <a:r>
              <a:rPr sz="3200" spc="-5" dirty="0">
                <a:latin typeface="Times New Roman"/>
                <a:cs typeface="Times New Roman"/>
              </a:rPr>
              <a:t>είναι ευέλικτα </a:t>
            </a:r>
            <a:r>
              <a:rPr sz="3200" spc="5" dirty="0">
                <a:latin typeface="Times New Roman"/>
                <a:cs typeface="Times New Roman"/>
              </a:rPr>
              <a:t>και 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κατάλληλα για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την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απευθείας σύνδεση </a:t>
            </a:r>
            <a:r>
              <a:rPr sz="32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δύο </a:t>
            </a:r>
            <a:r>
              <a:rPr sz="3200" b="1" spc="-20" dirty="0">
                <a:latin typeface="Times New Roman"/>
                <a:cs typeface="Times New Roman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συσκευών</a:t>
            </a:r>
            <a:r>
              <a:rPr sz="3200" spc="-5" dirty="0">
                <a:latin typeface="Times New Roman"/>
                <a:cs typeface="Times New Roman"/>
              </a:rPr>
              <a:t>, </a:t>
            </a:r>
            <a:r>
              <a:rPr sz="3200" dirty="0">
                <a:latin typeface="Times New Roman"/>
                <a:cs typeface="Times New Roman"/>
              </a:rPr>
              <a:t>χωρίς </a:t>
            </a:r>
            <a:r>
              <a:rPr sz="3200" spc="5" dirty="0">
                <a:latin typeface="Times New Roman"/>
                <a:cs typeface="Times New Roman"/>
              </a:rPr>
              <a:t>τη </a:t>
            </a:r>
            <a:r>
              <a:rPr sz="3200" dirty="0">
                <a:latin typeface="Times New Roman"/>
                <a:cs typeface="Times New Roman"/>
              </a:rPr>
              <a:t>χρήση </a:t>
            </a:r>
            <a:r>
              <a:rPr sz="3200" spc="-10" dirty="0">
                <a:latin typeface="Times New Roman"/>
                <a:cs typeface="Times New Roman"/>
              </a:rPr>
              <a:t>ενός </a:t>
            </a:r>
            <a:r>
              <a:rPr sz="3200" spc="-5" dirty="0">
                <a:latin typeface="Times New Roman"/>
                <a:cs typeface="Times New Roman"/>
              </a:rPr>
              <a:t>κεντρικού  σημείου</a:t>
            </a:r>
            <a:r>
              <a:rPr sz="3200" dirty="0">
                <a:latin typeface="Times New Roman"/>
                <a:cs typeface="Times New Roman"/>
              </a:rPr>
              <a:t> πρόσβασης.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60960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Μειονεκτήματα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777240" y="2478023"/>
            <a:ext cx="5834380" cy="0"/>
          </a:xfrm>
          <a:custGeom>
            <a:avLst/>
            <a:gdLst/>
            <a:ahLst/>
            <a:cxnLst/>
            <a:rect l="l" t="t" r="r" b="b"/>
            <a:pathLst>
              <a:path w="5834380">
                <a:moveTo>
                  <a:pt x="0" y="0"/>
                </a:moveTo>
                <a:lnTo>
                  <a:pt x="5833872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1995932"/>
            <a:ext cx="7620000" cy="2954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b="1" dirty="0">
                <a:latin typeface="Times New Roman"/>
                <a:cs typeface="Times New Roman"/>
              </a:rPr>
              <a:t>Απαιτεί </a:t>
            </a:r>
            <a:r>
              <a:rPr sz="3200" b="1" spc="-5" dirty="0">
                <a:latin typeface="Times New Roman"/>
                <a:cs typeface="Times New Roman"/>
              </a:rPr>
              <a:t>περισσότερους </a:t>
            </a:r>
            <a:r>
              <a:rPr sz="3200" b="1" dirty="0">
                <a:latin typeface="Times New Roman"/>
                <a:cs typeface="Times New Roman"/>
              </a:rPr>
              <a:t>πόρους </a:t>
            </a:r>
            <a:r>
              <a:rPr sz="3200" spc="5" dirty="0">
                <a:latin typeface="Times New Roman"/>
                <a:cs typeface="Times New Roman"/>
              </a:rPr>
              <a:t>από </a:t>
            </a:r>
            <a:r>
              <a:rPr sz="3200" dirty="0">
                <a:latin typeface="Times New Roman"/>
                <a:cs typeface="Times New Roman"/>
              </a:rPr>
              <a:t>τις  συσκευές </a:t>
            </a:r>
            <a:r>
              <a:rPr sz="3200" spc="5" dirty="0">
                <a:latin typeface="Times New Roman"/>
                <a:cs typeface="Times New Roman"/>
              </a:rPr>
              <a:t>για τη </a:t>
            </a:r>
            <a:r>
              <a:rPr sz="3200" spc="-5" dirty="0">
                <a:latin typeface="Times New Roman"/>
                <a:cs typeface="Times New Roman"/>
              </a:rPr>
              <a:t>διατήρηση </a:t>
            </a:r>
            <a:r>
              <a:rPr sz="3200" spc="-10" dirty="0">
                <a:latin typeface="Times New Roman"/>
                <a:cs typeface="Times New Roman"/>
              </a:rPr>
              <a:t>της </a:t>
            </a:r>
            <a:r>
              <a:rPr sz="3200" spc="-5" dirty="0">
                <a:latin typeface="Times New Roman"/>
                <a:cs typeface="Times New Roman"/>
              </a:rPr>
              <a:t>σύνδεσης, </a:t>
            </a:r>
            <a:r>
              <a:rPr sz="3200" spc="5" dirty="0">
                <a:latin typeface="Times New Roman"/>
                <a:cs typeface="Times New Roman"/>
              </a:rPr>
              <a:t>αν  </a:t>
            </a:r>
            <a:r>
              <a:rPr sz="3200" dirty="0">
                <a:latin typeface="Times New Roman"/>
                <a:cs typeface="Times New Roman"/>
              </a:rPr>
              <a:t>αυτές </a:t>
            </a:r>
            <a:r>
              <a:rPr sz="3200" spc="-5" dirty="0">
                <a:latin typeface="Times New Roman"/>
                <a:cs typeface="Times New Roman"/>
              </a:rPr>
              <a:t>μετακινούνται </a:t>
            </a:r>
            <a:r>
              <a:rPr sz="3200" spc="5" dirty="0">
                <a:latin typeface="Times New Roman"/>
                <a:cs typeface="Times New Roman"/>
              </a:rPr>
              <a:t>και </a:t>
            </a:r>
            <a:r>
              <a:rPr sz="3200" spc="-5" dirty="0">
                <a:latin typeface="Times New Roman"/>
                <a:cs typeface="Times New Roman"/>
              </a:rPr>
              <a:t>παράλληλα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η 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εμβέλεια 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των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συστημάτων 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σύνδεσής 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του </a:t>
            </a:r>
            <a:r>
              <a:rPr sz="3200" b="1" spc="15" dirty="0">
                <a:latin typeface="Times New Roman"/>
                <a:cs typeface="Times New Roman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είναι μικρότερη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σε σχέση </a:t>
            </a:r>
            <a:r>
              <a:rPr sz="3200" spc="5" dirty="0">
                <a:latin typeface="Times New Roman"/>
                <a:cs typeface="Times New Roman"/>
              </a:rPr>
              <a:t>με </a:t>
            </a:r>
            <a:r>
              <a:rPr sz="3200" spc="-5" dirty="0">
                <a:latin typeface="Times New Roman"/>
                <a:cs typeface="Times New Roman"/>
              </a:rPr>
              <a:t>ένα σταθερό  </a:t>
            </a:r>
            <a:r>
              <a:rPr sz="3200" dirty="0">
                <a:latin typeface="Times New Roman"/>
                <a:cs typeface="Times New Roman"/>
              </a:rPr>
              <a:t>σημείο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πρόσβασης.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3130"/>
              </a:lnSpc>
            </a:pPr>
            <a:fld id="{81D60167-4931-47E6-BA6A-407CBD079E47}" type="slidenum">
              <a:rPr spc="15" dirty="0"/>
              <a:pPr marL="207645">
                <a:lnSpc>
                  <a:spcPts val="3130"/>
                </a:lnSpc>
              </a:pPr>
              <a:t>58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95" dirty="0"/>
              <a:t> </a:t>
            </a:r>
            <a:r>
              <a:rPr spc="15" dirty="0"/>
              <a:t>18</a:t>
            </a:r>
          </a:p>
        </p:txBody>
      </p:sp>
      <p:pic>
        <p:nvPicPr>
          <p:cNvPr id="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51054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Μειονεκτήματα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777240" y="2965704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1995932"/>
            <a:ext cx="7624445" cy="2466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spc="5" dirty="0">
                <a:latin typeface="Times New Roman"/>
                <a:cs typeface="Times New Roman"/>
              </a:rPr>
              <a:t>Βασικό </a:t>
            </a:r>
            <a:r>
              <a:rPr sz="3200" spc="-5" dirty="0">
                <a:latin typeface="Times New Roman"/>
                <a:cs typeface="Times New Roman"/>
              </a:rPr>
              <a:t>μειονέκτημα τους είναι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αδυναμία 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πρόβλεψης </a:t>
            </a:r>
            <a:r>
              <a:rPr sz="3200" b="1" spc="-10" dirty="0">
                <a:latin typeface="Times New Roman"/>
                <a:cs typeface="Times New Roman"/>
              </a:rPr>
              <a:t>της </a:t>
            </a:r>
            <a:r>
              <a:rPr sz="3200" b="1" spc="-5" dirty="0">
                <a:latin typeface="Times New Roman"/>
                <a:cs typeface="Times New Roman"/>
              </a:rPr>
              <a:t>ποικιλίας </a:t>
            </a:r>
            <a:r>
              <a:rPr sz="3200" b="1" spc="-10" dirty="0">
                <a:latin typeface="Times New Roman"/>
                <a:cs typeface="Times New Roman"/>
              </a:rPr>
              <a:t>των </a:t>
            </a:r>
            <a:r>
              <a:rPr sz="3200" b="1" dirty="0">
                <a:latin typeface="Times New Roman"/>
                <a:cs typeface="Times New Roman"/>
              </a:rPr>
              <a:t>πιθανών 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καταστάσεων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που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μπορεί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να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προκύψουν</a:t>
            </a:r>
            <a:r>
              <a:rPr sz="3200" spc="-5" dirty="0">
                <a:latin typeface="Times New Roman"/>
                <a:cs typeface="Times New Roman"/>
              </a:rPr>
              <a:t>,  λόγω του δυναμικού χαρακτήρα </a:t>
            </a:r>
            <a:r>
              <a:rPr sz="3200" spc="-10" dirty="0">
                <a:latin typeface="Times New Roman"/>
                <a:cs typeface="Times New Roman"/>
              </a:rPr>
              <a:t>εδραίωσης  </a:t>
            </a:r>
            <a:r>
              <a:rPr sz="3200" spc="5" dirty="0">
                <a:latin typeface="Times New Roman"/>
                <a:cs typeface="Times New Roman"/>
              </a:rPr>
              <a:t>της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επικοινωνίας.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59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pic>
        <p:nvPicPr>
          <p:cNvPr id="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000" t="32222" r="17500" b="31111"/>
          <a:stretch>
            <a:fillRect/>
          </a:stretch>
        </p:blipFill>
        <p:spPr bwMode="auto">
          <a:xfrm>
            <a:off x="2286000" y="914400"/>
            <a:ext cx="6477000" cy="281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3"/>
          <p:cNvSpPr/>
          <p:nvPr/>
        </p:nvSpPr>
        <p:spPr>
          <a:xfrm>
            <a:off x="1371600" y="3657600"/>
            <a:ext cx="5952497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11 - Αστέρι 4 ακτινών"/>
          <p:cNvSpPr/>
          <p:nvPr/>
        </p:nvSpPr>
        <p:spPr>
          <a:xfrm>
            <a:off x="381000" y="762000"/>
            <a:ext cx="914400" cy="990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953000"/>
            <a:ext cx="3101975" cy="16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029200"/>
            <a:ext cx="196691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6038" y="1828609"/>
            <a:ext cx="6490970" cy="2040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1420" marR="5080" indent="-1189355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2.5.2 </a:t>
            </a:r>
            <a:r>
              <a:rPr sz="4400" spc="10" dirty="0"/>
              <a:t>Τοπολογία</a:t>
            </a:r>
            <a:r>
              <a:rPr sz="4400" spc="-210" dirty="0"/>
              <a:t> </a:t>
            </a:r>
            <a:r>
              <a:rPr sz="4400" spc="5" dirty="0"/>
              <a:t>Ασύρματου  δικτύου</a:t>
            </a:r>
            <a:r>
              <a:rPr sz="4400" spc="-80" dirty="0"/>
              <a:t> </a:t>
            </a:r>
            <a:r>
              <a:rPr sz="4400" dirty="0"/>
              <a:t>υποδομής</a:t>
            </a:r>
            <a:endParaRPr sz="4400"/>
          </a:p>
          <a:p>
            <a:pPr marL="1530350">
              <a:lnSpc>
                <a:spcPct val="100000"/>
              </a:lnSpc>
              <a:spcBef>
                <a:spcPts val="5"/>
              </a:spcBef>
            </a:pPr>
            <a:r>
              <a:rPr sz="4400" spc="5" dirty="0"/>
              <a:t>(Infrastructure)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60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pic>
        <p:nvPicPr>
          <p:cNvPr id="4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7010400" cy="100373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32410" marR="5080" indent="365760">
              <a:lnSpc>
                <a:spcPct val="101299"/>
              </a:lnSpc>
              <a:spcBef>
                <a:spcPts val="70"/>
              </a:spcBef>
            </a:pPr>
            <a:r>
              <a:rPr sz="3200" spc="45" dirty="0"/>
              <a:t>Τα </a:t>
            </a:r>
            <a:r>
              <a:rPr sz="3200" spc="5" dirty="0"/>
              <a:t>ασύρματα δίκτυα </a:t>
            </a:r>
            <a:r>
              <a:rPr sz="3200" spc="15" dirty="0"/>
              <a:t>υποδομής  </a:t>
            </a:r>
            <a:r>
              <a:rPr sz="3200" spc="5" dirty="0"/>
              <a:t>(Infrastructure </a:t>
            </a:r>
            <a:r>
              <a:rPr sz="3200" spc="15" dirty="0"/>
              <a:t>Wireless</a:t>
            </a:r>
            <a:r>
              <a:rPr sz="3200" spc="250" dirty="0"/>
              <a:t> </a:t>
            </a:r>
            <a:r>
              <a:rPr sz="3200" dirty="0"/>
              <a:t>Networks)</a:t>
            </a:r>
          </a:p>
        </p:txBody>
      </p:sp>
      <p:sp>
        <p:nvSpPr>
          <p:cNvPr id="3" name="object 3"/>
          <p:cNvSpPr/>
          <p:nvPr/>
        </p:nvSpPr>
        <p:spPr>
          <a:xfrm>
            <a:off x="777240" y="2917712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2435619"/>
            <a:ext cx="7623809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14"/>
              </a:spcBef>
              <a:tabLst>
                <a:tab pos="1536065" algn="l"/>
                <a:tab pos="2468880" algn="l"/>
                <a:tab pos="2700655" algn="l"/>
                <a:tab pos="3840479" algn="l"/>
                <a:tab pos="4980305" algn="l"/>
                <a:tab pos="5840095" algn="l"/>
                <a:tab pos="5919470" algn="l"/>
                <a:tab pos="7236459" algn="l"/>
              </a:tabLst>
            </a:pPr>
            <a:r>
              <a:rPr sz="3200" b="1" spc="15" dirty="0">
                <a:latin typeface="Times New Roman"/>
                <a:cs typeface="Times New Roman"/>
              </a:rPr>
              <a:t>Εί</a:t>
            </a:r>
            <a:r>
              <a:rPr sz="3200" b="1" spc="5" dirty="0">
                <a:latin typeface="Times New Roman"/>
                <a:cs typeface="Times New Roman"/>
              </a:rPr>
              <a:t>ν</a:t>
            </a: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5" dirty="0">
                <a:latin typeface="Times New Roman"/>
                <a:cs typeface="Times New Roman"/>
              </a:rPr>
              <a:t>ι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-45" dirty="0">
                <a:latin typeface="Times New Roman"/>
                <a:cs typeface="Times New Roman"/>
              </a:rPr>
              <a:t>μ</a:t>
            </a:r>
            <a:r>
              <a:rPr sz="3200" b="1" spc="15" dirty="0">
                <a:latin typeface="Times New Roman"/>
                <a:cs typeface="Times New Roman"/>
              </a:rPr>
              <a:t>ι</a:t>
            </a:r>
            <a:r>
              <a:rPr sz="3200" b="1" spc="5" dirty="0">
                <a:latin typeface="Times New Roman"/>
                <a:cs typeface="Times New Roman"/>
              </a:rPr>
              <a:t>α</a:t>
            </a:r>
            <a:r>
              <a:rPr sz="3200" b="1" dirty="0">
                <a:latin typeface="Times New Roman"/>
                <a:cs typeface="Times New Roman"/>
              </a:rPr>
              <a:t>		</a:t>
            </a:r>
            <a:r>
              <a:rPr sz="3200" b="1" spc="15" dirty="0">
                <a:latin typeface="Times New Roman"/>
                <a:cs typeface="Times New Roman"/>
              </a:rPr>
              <a:t>π</a:t>
            </a:r>
            <a:r>
              <a:rPr sz="3200" b="1" spc="-35" dirty="0">
                <a:latin typeface="Times New Roman"/>
                <a:cs typeface="Times New Roman"/>
              </a:rPr>
              <a:t>ι</a:t>
            </a:r>
            <a:r>
              <a:rPr sz="3200" b="1" spc="5" dirty="0">
                <a:latin typeface="Times New Roman"/>
                <a:cs typeface="Times New Roman"/>
              </a:rPr>
              <a:t>ο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-20" dirty="0">
                <a:latin typeface="Times New Roman"/>
                <a:cs typeface="Times New Roman"/>
              </a:rPr>
              <a:t>σ</a:t>
            </a:r>
            <a:r>
              <a:rPr sz="3200" b="1" spc="15" dirty="0">
                <a:latin typeface="Times New Roman"/>
                <a:cs typeface="Times New Roman"/>
              </a:rPr>
              <a:t>ύ</a:t>
            </a:r>
            <a:r>
              <a:rPr sz="3200" b="1" spc="5" dirty="0">
                <a:latin typeface="Times New Roman"/>
                <a:cs typeface="Times New Roman"/>
              </a:rPr>
              <a:t>ν</a:t>
            </a:r>
            <a:r>
              <a:rPr sz="3200" b="1" spc="-45" dirty="0">
                <a:latin typeface="Times New Roman"/>
                <a:cs typeface="Times New Roman"/>
              </a:rPr>
              <a:t>θ</a:t>
            </a:r>
            <a:r>
              <a:rPr sz="3200" b="1" spc="20" dirty="0">
                <a:latin typeface="Times New Roman"/>
                <a:cs typeface="Times New Roman"/>
              </a:rPr>
              <a:t>ε</a:t>
            </a:r>
            <a:r>
              <a:rPr sz="3200" b="1" spc="-40" dirty="0">
                <a:latin typeface="Times New Roman"/>
                <a:cs typeface="Times New Roman"/>
              </a:rPr>
              <a:t>τ</a:t>
            </a:r>
            <a:r>
              <a:rPr sz="3200" b="1" spc="5" dirty="0">
                <a:latin typeface="Times New Roman"/>
                <a:cs typeface="Times New Roman"/>
              </a:rPr>
              <a:t>η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-20" dirty="0">
                <a:latin typeface="Times New Roman"/>
                <a:cs typeface="Times New Roman"/>
              </a:rPr>
              <a:t>ο</a:t>
            </a:r>
            <a:r>
              <a:rPr sz="3200" b="1" spc="15" dirty="0">
                <a:latin typeface="Times New Roman"/>
                <a:cs typeface="Times New Roman"/>
              </a:rPr>
              <a:t>π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-40" dirty="0">
                <a:latin typeface="Times New Roman"/>
                <a:cs typeface="Times New Roman"/>
              </a:rPr>
              <a:t>λ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-15" dirty="0">
                <a:latin typeface="Times New Roman"/>
                <a:cs typeface="Times New Roman"/>
              </a:rPr>
              <a:t>γ</a:t>
            </a:r>
            <a:r>
              <a:rPr sz="3200" b="1" spc="15" dirty="0">
                <a:latin typeface="Times New Roman"/>
                <a:cs typeface="Times New Roman"/>
              </a:rPr>
              <a:t>ί</a:t>
            </a:r>
            <a:r>
              <a:rPr sz="3200" b="1" spc="5" dirty="0">
                <a:latin typeface="Times New Roman"/>
                <a:cs typeface="Times New Roman"/>
              </a:rPr>
              <a:t>α  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</a:t>
            </a:r>
            <a:r>
              <a:rPr sz="32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ύ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ρ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μ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η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ς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ι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τύω</a:t>
            </a:r>
            <a:r>
              <a:rPr sz="3200" b="1" u="heavy" spc="-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η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ς</a:t>
            </a:r>
            <a:r>
              <a:rPr sz="3200" dirty="0">
                <a:latin typeface="Times New Roman"/>
                <a:cs typeface="Times New Roman"/>
              </a:rPr>
              <a:t>.	Σ</a:t>
            </a:r>
            <a:r>
              <a:rPr sz="3200" spc="5" dirty="0">
                <a:latin typeface="Times New Roman"/>
                <a:cs typeface="Times New Roman"/>
              </a:rPr>
              <a:t>ε</a:t>
            </a:r>
            <a:r>
              <a:rPr sz="3200" dirty="0">
                <a:latin typeface="Times New Roman"/>
                <a:cs typeface="Times New Roman"/>
              </a:rPr>
              <a:t>		</a:t>
            </a:r>
            <a:r>
              <a:rPr sz="3200" spc="-50" dirty="0">
                <a:latin typeface="Times New Roman"/>
                <a:cs typeface="Times New Roman"/>
              </a:rPr>
              <a:t>α</a:t>
            </a:r>
            <a:r>
              <a:rPr sz="3200" spc="-5" dirty="0">
                <a:latin typeface="Times New Roman"/>
                <a:cs typeface="Times New Roman"/>
              </a:rPr>
              <a:t>υ</a:t>
            </a:r>
            <a:r>
              <a:rPr sz="3200" spc="5" dirty="0">
                <a:latin typeface="Times New Roman"/>
                <a:cs typeface="Times New Roman"/>
              </a:rPr>
              <a:t>τή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5" dirty="0">
                <a:latin typeface="Times New Roman"/>
                <a:cs typeface="Times New Roman"/>
              </a:rPr>
              <a:t>το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0543" y="3410967"/>
            <a:ext cx="558673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81455" algn="l"/>
                <a:tab pos="2542540" algn="l"/>
                <a:tab pos="3535679" algn="l"/>
              </a:tabLst>
            </a:pPr>
            <a:r>
              <a:rPr sz="3200" dirty="0">
                <a:latin typeface="Times New Roman"/>
                <a:cs typeface="Times New Roman"/>
              </a:rPr>
              <a:t>δίκτυο	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έχει	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την	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κυψελοειδή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09" y="3410967"/>
            <a:ext cx="1662430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dirty="0">
                <a:latin typeface="Times New Roman"/>
                <a:cs typeface="Times New Roman"/>
              </a:rPr>
              <a:t>α</a:t>
            </a:r>
            <a:r>
              <a:rPr sz="3200" spc="-5" dirty="0">
                <a:latin typeface="Times New Roman"/>
                <a:cs typeface="Times New Roman"/>
              </a:rPr>
              <a:t>σύ</a:t>
            </a:r>
            <a:r>
              <a:rPr sz="3200" spc="-20" dirty="0">
                <a:latin typeface="Times New Roman"/>
                <a:cs typeface="Times New Roman"/>
              </a:rPr>
              <a:t>ρ</a:t>
            </a:r>
            <a:r>
              <a:rPr sz="3200" spc="5" dirty="0">
                <a:latin typeface="Times New Roman"/>
                <a:cs typeface="Times New Roman"/>
              </a:rPr>
              <a:t>μ</a:t>
            </a:r>
            <a:r>
              <a:rPr sz="3200" dirty="0">
                <a:latin typeface="Times New Roman"/>
                <a:cs typeface="Times New Roman"/>
              </a:rPr>
              <a:t>α</a:t>
            </a:r>
            <a:r>
              <a:rPr sz="3200" spc="5" dirty="0">
                <a:latin typeface="Times New Roman"/>
                <a:cs typeface="Times New Roman"/>
              </a:rPr>
              <a:t>το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Times New Roman"/>
                <a:cs typeface="Times New Roman"/>
              </a:rPr>
              <a:t>μορφή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7240" y="4380751"/>
            <a:ext cx="6175375" cy="0"/>
          </a:xfrm>
          <a:custGeom>
            <a:avLst/>
            <a:gdLst/>
            <a:ahLst/>
            <a:cxnLst/>
            <a:rect l="l" t="t" r="r" b="b"/>
            <a:pathLst>
              <a:path w="6175375">
                <a:moveTo>
                  <a:pt x="0" y="0"/>
                </a:moveTo>
                <a:lnTo>
                  <a:pt x="6175248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09164" y="3898660"/>
            <a:ext cx="426148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10510" algn="l"/>
              </a:tabLst>
            </a:pP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-20" dirty="0">
                <a:latin typeface="Times New Roman"/>
                <a:cs typeface="Times New Roman"/>
              </a:rPr>
              <a:t>σ</a:t>
            </a:r>
            <a:r>
              <a:rPr sz="3200" b="1" spc="15" dirty="0">
                <a:latin typeface="Times New Roman"/>
                <a:cs typeface="Times New Roman"/>
              </a:rPr>
              <a:t>ύ</a:t>
            </a:r>
            <a:r>
              <a:rPr sz="3200" b="1" spc="-40" dirty="0">
                <a:latin typeface="Times New Roman"/>
                <a:cs typeface="Times New Roman"/>
              </a:rPr>
              <a:t>ρ</a:t>
            </a:r>
            <a:r>
              <a:rPr sz="3200" b="1" spc="5" dirty="0">
                <a:latin typeface="Times New Roman"/>
                <a:cs typeface="Times New Roman"/>
              </a:rPr>
              <a:t>μ</a:t>
            </a: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5" dirty="0">
                <a:latin typeface="Times New Roman"/>
                <a:cs typeface="Times New Roman"/>
              </a:rPr>
              <a:t>ων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-35" dirty="0">
                <a:latin typeface="Times New Roman"/>
                <a:cs typeface="Times New Roman"/>
              </a:rPr>
              <a:t>δ</a:t>
            </a:r>
            <a:r>
              <a:rPr sz="3200" b="1" spc="15" dirty="0">
                <a:latin typeface="Times New Roman"/>
                <a:cs typeface="Times New Roman"/>
              </a:rPr>
              <a:t>ι</a:t>
            </a:r>
            <a:r>
              <a:rPr sz="3200" b="1" spc="-5" dirty="0">
                <a:latin typeface="Times New Roman"/>
                <a:cs typeface="Times New Roman"/>
              </a:rPr>
              <a:t>κ</a:t>
            </a: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-35" dirty="0">
                <a:latin typeface="Times New Roman"/>
                <a:cs typeface="Times New Roman"/>
              </a:rPr>
              <a:t>ύ</a:t>
            </a:r>
            <a:r>
              <a:rPr sz="3200" b="1" spc="5" dirty="0">
                <a:latin typeface="Times New Roman"/>
                <a:cs typeface="Times New Roman"/>
              </a:rPr>
              <a:t>ων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61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64619" y="4386327"/>
            <a:ext cx="534479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999105" algn="l"/>
              </a:tabLst>
            </a:pPr>
            <a:r>
              <a:rPr sz="3200" spc="-5" dirty="0">
                <a:latin typeface="Times New Roman"/>
                <a:cs typeface="Times New Roman"/>
              </a:rPr>
              <a:t>προαναφέραμε,	αποτελούμενο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31270" y="3898660"/>
            <a:ext cx="184975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4"/>
              </a:spcBef>
            </a:pPr>
            <a:r>
              <a:rPr sz="3200" spc="10" dirty="0">
                <a:latin typeface="Times New Roman"/>
                <a:cs typeface="Times New Roman"/>
              </a:rPr>
              <a:t>π</a:t>
            </a:r>
            <a:r>
              <a:rPr sz="3200" spc="-20" dirty="0">
                <a:latin typeface="Times New Roman"/>
                <a:cs typeface="Times New Roman"/>
              </a:rPr>
              <a:t>ο</a:t>
            </a:r>
            <a:r>
              <a:rPr sz="3200" spc="5" dirty="0">
                <a:latin typeface="Times New Roman"/>
                <a:cs typeface="Times New Roman"/>
              </a:rPr>
              <a:t>υ</a:t>
            </a:r>
            <a:endParaRPr sz="3200">
              <a:latin typeface="Times New Roman"/>
              <a:cs typeface="Times New Roman"/>
            </a:endParaRPr>
          </a:p>
          <a:p>
            <a:pPr marR="10160" algn="r">
              <a:lnSpc>
                <a:spcPct val="100000"/>
              </a:lnSpc>
              <a:tabLst>
                <a:tab pos="1066165" algn="l"/>
              </a:tabLst>
            </a:pPr>
            <a:r>
              <a:rPr sz="3200" dirty="0">
                <a:latin typeface="Times New Roman"/>
                <a:cs typeface="Times New Roman"/>
              </a:rPr>
              <a:t>α</a:t>
            </a:r>
            <a:r>
              <a:rPr sz="3200" spc="-35" dirty="0">
                <a:latin typeface="Times New Roman"/>
                <a:cs typeface="Times New Roman"/>
              </a:rPr>
              <a:t>π</a:t>
            </a:r>
            <a:r>
              <a:rPr sz="3200" spc="5" dirty="0">
                <a:latin typeface="Times New Roman"/>
                <a:cs typeface="Times New Roman"/>
              </a:rPr>
              <a:t>ό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Times New Roman"/>
                <a:cs typeface="Times New Roman"/>
              </a:rPr>
              <a:t>έ</a:t>
            </a:r>
            <a:r>
              <a:rPr sz="3200" spc="-10" dirty="0">
                <a:latin typeface="Times New Roman"/>
                <a:cs typeface="Times New Roman"/>
              </a:rPr>
              <a:t>ν</a:t>
            </a:r>
            <a:r>
              <a:rPr sz="3200" spc="-5" dirty="0">
                <a:latin typeface="Times New Roman"/>
                <a:cs typeface="Times New Roman"/>
              </a:rPr>
              <a:t>α</a:t>
            </a:r>
            <a:r>
              <a:rPr sz="3200" spc="5" dirty="0">
                <a:latin typeface="Times New Roman"/>
                <a:cs typeface="Times New Roman"/>
              </a:rPr>
              <a:t>ν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619" y="4873995"/>
            <a:ext cx="3456304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dirty="0">
                <a:latin typeface="Times New Roman"/>
                <a:cs typeface="Times New Roman"/>
              </a:rPr>
              <a:t>αριθμό </a:t>
            </a:r>
            <a:r>
              <a:rPr sz="3200" spc="5" dirty="0">
                <a:latin typeface="Times New Roman"/>
                <a:cs typeface="Times New Roman"/>
              </a:rPr>
              <a:t>από</a:t>
            </a:r>
            <a:r>
              <a:rPr sz="3200" spc="-1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κυψέλες.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13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253" y="2483599"/>
            <a:ext cx="195326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b="1" spc="15" dirty="0">
                <a:latin typeface="Times New Roman"/>
                <a:cs typeface="Times New Roman"/>
              </a:rPr>
              <a:t>π</a:t>
            </a:r>
            <a:r>
              <a:rPr sz="3200" b="1" spc="-40" dirty="0">
                <a:latin typeface="Times New Roman"/>
                <a:cs typeface="Times New Roman"/>
              </a:rPr>
              <a:t>ρ</a:t>
            </a:r>
            <a:r>
              <a:rPr sz="3200" b="1" spc="25" dirty="0">
                <a:latin typeface="Times New Roman"/>
                <a:cs typeface="Times New Roman"/>
              </a:rPr>
              <a:t>ό</a:t>
            </a:r>
            <a:r>
              <a:rPr sz="3200" b="1" spc="-20" dirty="0">
                <a:latin typeface="Times New Roman"/>
                <a:cs typeface="Times New Roman"/>
              </a:rPr>
              <a:t>σ</a:t>
            </a:r>
            <a:r>
              <a:rPr sz="3200" b="1" spc="-10" dirty="0">
                <a:latin typeface="Times New Roman"/>
                <a:cs typeface="Times New Roman"/>
              </a:rPr>
              <a:t>β</a:t>
            </a: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-20" dirty="0">
                <a:latin typeface="Times New Roman"/>
                <a:cs typeface="Times New Roman"/>
              </a:rPr>
              <a:t>σ</a:t>
            </a:r>
            <a:r>
              <a:rPr sz="3200" b="1" dirty="0">
                <a:latin typeface="Times New Roman"/>
                <a:cs typeface="Times New Roman"/>
              </a:rPr>
              <a:t>η</a:t>
            </a:r>
            <a:r>
              <a:rPr sz="3200" b="1" spc="5" dirty="0">
                <a:latin typeface="Times New Roman"/>
                <a:cs typeface="Times New Roman"/>
              </a:rPr>
              <a:t>ς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7240" y="2965704"/>
            <a:ext cx="5767070" cy="0"/>
          </a:xfrm>
          <a:custGeom>
            <a:avLst/>
            <a:gdLst/>
            <a:ahLst/>
            <a:cxnLst/>
            <a:rect l="l" t="t" r="r" b="b"/>
            <a:pathLst>
              <a:path w="5767070">
                <a:moveTo>
                  <a:pt x="0" y="0"/>
                </a:moveTo>
                <a:lnTo>
                  <a:pt x="5766816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1995932"/>
            <a:ext cx="761301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225040" marR="5080" indent="-2212975">
              <a:lnSpc>
                <a:spcPct val="100000"/>
              </a:lnSpc>
              <a:spcBef>
                <a:spcPts val="114"/>
              </a:spcBef>
              <a:tabLst>
                <a:tab pos="792480" algn="l"/>
                <a:tab pos="1950720" algn="l"/>
                <a:tab pos="3291840" algn="l"/>
                <a:tab pos="3566160" algn="l"/>
                <a:tab pos="4724400" algn="l"/>
                <a:tab pos="5297805" algn="l"/>
                <a:tab pos="6059805" algn="l"/>
                <a:tab pos="6419215" algn="l"/>
                <a:tab pos="6876415" algn="l"/>
              </a:tabLst>
            </a:pPr>
            <a:r>
              <a:rPr sz="3200" dirty="0">
                <a:latin typeface="Times New Roman"/>
                <a:cs typeface="Times New Roman"/>
              </a:rPr>
              <a:t>Σ</a:t>
            </a:r>
            <a:r>
              <a:rPr sz="3200" spc="5" dirty="0">
                <a:latin typeface="Times New Roman"/>
                <a:cs typeface="Times New Roman"/>
              </a:rPr>
              <a:t>ε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dirty="0">
                <a:latin typeface="Times New Roman"/>
                <a:cs typeface="Times New Roman"/>
              </a:rPr>
              <a:t>άθ</a:t>
            </a:r>
            <a:r>
              <a:rPr sz="3200" spc="5" dirty="0">
                <a:latin typeface="Times New Roman"/>
                <a:cs typeface="Times New Roman"/>
              </a:rPr>
              <a:t>ε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spc="-5" dirty="0">
                <a:latin typeface="Times New Roman"/>
                <a:cs typeface="Times New Roman"/>
              </a:rPr>
              <a:t>υ</a:t>
            </a:r>
            <a:r>
              <a:rPr sz="3200" spc="10" dirty="0">
                <a:latin typeface="Times New Roman"/>
                <a:cs typeface="Times New Roman"/>
              </a:rPr>
              <a:t>ψ</a:t>
            </a:r>
            <a:r>
              <a:rPr sz="3200" spc="-5" dirty="0">
                <a:latin typeface="Times New Roman"/>
                <a:cs typeface="Times New Roman"/>
              </a:rPr>
              <a:t>έ</a:t>
            </a:r>
            <a:r>
              <a:rPr sz="3200" spc="-20" dirty="0">
                <a:latin typeface="Times New Roman"/>
                <a:cs typeface="Times New Roman"/>
              </a:rPr>
              <a:t>λ</a:t>
            </a:r>
            <a:r>
              <a:rPr sz="3200" spc="5" dirty="0">
                <a:latin typeface="Times New Roman"/>
                <a:cs typeface="Times New Roman"/>
              </a:rPr>
              <a:t>η</a:t>
            </a:r>
            <a:r>
              <a:rPr sz="3200" dirty="0">
                <a:latin typeface="Times New Roman"/>
                <a:cs typeface="Times New Roman"/>
              </a:rPr>
              <a:t>		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υ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ά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ρ</a:t>
            </a:r>
            <a:r>
              <a:rPr sz="3200" b="1" u="heavy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χ</a:t>
            </a:r>
            <a:r>
              <a:rPr sz="3200" b="1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ι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200" b="1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έ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ν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ς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	</a:t>
            </a:r>
            <a:r>
              <a:rPr sz="32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σ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η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μ</a:t>
            </a:r>
            <a:r>
              <a:rPr sz="3200" b="1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ίο </a:t>
            </a:r>
            <a:r>
              <a:rPr sz="3200" b="1" spc="-4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(A</a:t>
            </a:r>
            <a:r>
              <a:rPr sz="3200" b="1" spc="5" dirty="0">
                <a:latin typeface="Times New Roman"/>
                <a:cs typeface="Times New Roman"/>
              </a:rPr>
              <a:t>P</a:t>
            </a:r>
            <a:r>
              <a:rPr sz="3200" b="1" dirty="0">
                <a:latin typeface="Times New Roman"/>
                <a:cs typeface="Times New Roman"/>
              </a:rPr>
              <a:t>,	</a:t>
            </a:r>
            <a:r>
              <a:rPr sz="3200" b="1" spc="-60" dirty="0">
                <a:latin typeface="Times New Roman"/>
                <a:cs typeface="Times New Roman"/>
              </a:rPr>
              <a:t>A</a:t>
            </a:r>
            <a:r>
              <a:rPr sz="3200" b="1" spc="15" dirty="0">
                <a:latin typeface="Times New Roman"/>
                <a:cs typeface="Times New Roman"/>
              </a:rPr>
              <a:t>cce</a:t>
            </a:r>
            <a:r>
              <a:rPr sz="3200" b="1" dirty="0">
                <a:latin typeface="Times New Roman"/>
                <a:cs typeface="Times New Roman"/>
              </a:rPr>
              <a:t>s</a:t>
            </a:r>
            <a:r>
              <a:rPr sz="3200" b="1" spc="5" dirty="0">
                <a:latin typeface="Times New Roman"/>
                <a:cs typeface="Times New Roman"/>
              </a:rPr>
              <a:t>s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-40" dirty="0">
                <a:latin typeface="Times New Roman"/>
                <a:cs typeface="Times New Roman"/>
              </a:rPr>
              <a:t>P</a:t>
            </a:r>
            <a:r>
              <a:rPr sz="3200" b="1" spc="25" dirty="0">
                <a:latin typeface="Times New Roman"/>
                <a:cs typeface="Times New Roman"/>
              </a:rPr>
              <a:t>o</a:t>
            </a:r>
            <a:r>
              <a:rPr sz="3200" b="1" spc="15" dirty="0">
                <a:latin typeface="Times New Roman"/>
                <a:cs typeface="Times New Roman"/>
              </a:rPr>
              <a:t>i</a:t>
            </a:r>
            <a:r>
              <a:rPr sz="3200" b="1" spc="-10" dirty="0">
                <a:latin typeface="Times New Roman"/>
                <a:cs typeface="Times New Roman"/>
              </a:rPr>
              <a:t>nt</a:t>
            </a:r>
            <a:r>
              <a:rPr sz="3200" b="1" spc="5" dirty="0">
                <a:latin typeface="Times New Roman"/>
                <a:cs typeface="Times New Roman"/>
              </a:rPr>
              <a:t>)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spc="15" dirty="0">
                <a:latin typeface="Times New Roman"/>
                <a:cs typeface="Times New Roman"/>
              </a:rPr>
              <a:t>κ</a:t>
            </a:r>
            <a:r>
              <a:rPr sz="3200" dirty="0">
                <a:latin typeface="Times New Roman"/>
                <a:cs typeface="Times New Roman"/>
              </a:rPr>
              <a:t>αι	</a:t>
            </a:r>
            <a:r>
              <a:rPr sz="3200" spc="-5" dirty="0">
                <a:latin typeface="Times New Roman"/>
                <a:cs typeface="Times New Roman"/>
              </a:rPr>
              <a:t>έ</a:t>
            </a:r>
            <a:r>
              <a:rPr sz="3200" spc="-10" dirty="0">
                <a:latin typeface="Times New Roman"/>
                <a:cs typeface="Times New Roman"/>
              </a:rPr>
              <a:t>ν</a:t>
            </a:r>
            <a:r>
              <a:rPr sz="3200" spc="-50" dirty="0">
                <a:latin typeface="Times New Roman"/>
                <a:cs typeface="Times New Roman"/>
              </a:rPr>
              <a:t>α</a:t>
            </a:r>
            <a:r>
              <a:rPr sz="3200" spc="5" dirty="0">
                <a:latin typeface="Times New Roman"/>
                <a:cs typeface="Times New Roman"/>
              </a:rPr>
              <a:t>ς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62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4503" y="2971279"/>
            <a:ext cx="761301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4"/>
              </a:spcBef>
            </a:pPr>
            <a:r>
              <a:rPr sz="3200" spc="-5" dirty="0">
                <a:latin typeface="Times New Roman"/>
                <a:cs typeface="Times New Roman"/>
              </a:rPr>
              <a:t>αριθμός </a:t>
            </a:r>
            <a:r>
              <a:rPr sz="3200" spc="-10" dirty="0">
                <a:latin typeface="Times New Roman"/>
                <a:cs typeface="Times New Roman"/>
              </a:rPr>
              <a:t>από ασύρματους σταθμούς, οι οποίοι  </a:t>
            </a:r>
            <a:r>
              <a:rPr sz="3200" spc="-5" dirty="0">
                <a:latin typeface="Times New Roman"/>
                <a:cs typeface="Times New Roman"/>
              </a:rPr>
              <a:t>εξυπηρετούνται </a:t>
            </a:r>
            <a:r>
              <a:rPr sz="3200" spc="5" dirty="0">
                <a:latin typeface="Times New Roman"/>
                <a:cs typeface="Times New Roman"/>
              </a:rPr>
              <a:t>από το </a:t>
            </a:r>
            <a:r>
              <a:rPr sz="3200" dirty="0">
                <a:latin typeface="Times New Roman"/>
                <a:cs typeface="Times New Roman"/>
              </a:rPr>
              <a:t>σημείο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πρόσβασης.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7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3453384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0944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046" y="1995932"/>
            <a:ext cx="7624445" cy="34417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spc="-15" dirty="0">
                <a:latin typeface="Times New Roman"/>
                <a:cs typeface="Times New Roman"/>
              </a:rPr>
              <a:t>Κάθε </a:t>
            </a:r>
            <a:r>
              <a:rPr sz="3200" dirty="0">
                <a:latin typeface="Times New Roman"/>
                <a:cs typeface="Times New Roman"/>
              </a:rPr>
              <a:t>σταθμός που </a:t>
            </a:r>
            <a:r>
              <a:rPr sz="3200" spc="-5" dirty="0">
                <a:latin typeface="Times New Roman"/>
                <a:cs typeface="Times New Roman"/>
              </a:rPr>
              <a:t>θέλει </a:t>
            </a:r>
            <a:r>
              <a:rPr sz="3200" dirty="0">
                <a:latin typeface="Times New Roman"/>
                <a:cs typeface="Times New Roman"/>
              </a:rPr>
              <a:t>να συνδεθεί στο  ασύρματο </a:t>
            </a:r>
            <a:r>
              <a:rPr sz="3200" spc="5" dirty="0">
                <a:latin typeface="Times New Roman"/>
                <a:cs typeface="Times New Roman"/>
              </a:rPr>
              <a:t>δίκτυο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πρέπει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να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κάνει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αίτημα 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σύνδεσης σε ένα </a:t>
            </a:r>
            <a:r>
              <a:rPr sz="3200" b="1" spc="-10" dirty="0">
                <a:latin typeface="Times New Roman"/>
                <a:cs typeface="Times New Roman"/>
              </a:rPr>
              <a:t>σημείο </a:t>
            </a:r>
            <a:r>
              <a:rPr sz="3200" b="1" spc="-5" dirty="0">
                <a:latin typeface="Times New Roman"/>
                <a:cs typeface="Times New Roman"/>
              </a:rPr>
              <a:t>πρόσβασης </a:t>
            </a:r>
            <a:r>
              <a:rPr sz="3200" spc="5" dirty="0">
                <a:latin typeface="Times New Roman"/>
                <a:cs typeface="Times New Roman"/>
              </a:rPr>
              <a:t>και  </a:t>
            </a:r>
            <a:r>
              <a:rPr sz="3200" dirty="0">
                <a:latin typeface="Times New Roman"/>
                <a:cs typeface="Times New Roman"/>
              </a:rPr>
              <a:t>ξεκινά </a:t>
            </a:r>
            <a:r>
              <a:rPr sz="3200" spc="5" dirty="0">
                <a:latin typeface="Times New Roman"/>
                <a:cs typeface="Times New Roman"/>
              </a:rPr>
              <a:t>τη </a:t>
            </a:r>
            <a:r>
              <a:rPr sz="3200" spc="-5" dirty="0">
                <a:latin typeface="Times New Roman"/>
                <a:cs typeface="Times New Roman"/>
              </a:rPr>
              <a:t>διαδικασία συσχετισμού  (Association </a:t>
            </a:r>
            <a:r>
              <a:rPr sz="3200" spc="-10" dirty="0">
                <a:latin typeface="Times New Roman"/>
                <a:cs typeface="Times New Roman"/>
              </a:rPr>
              <a:t>Process), </a:t>
            </a:r>
            <a:r>
              <a:rPr sz="3200" spc="-5" dirty="0">
                <a:latin typeface="Times New Roman"/>
                <a:cs typeface="Times New Roman"/>
              </a:rPr>
              <a:t>όπου </a:t>
            </a:r>
            <a:r>
              <a:rPr sz="3200" dirty="0">
                <a:latin typeface="Times New Roman"/>
                <a:cs typeface="Times New Roman"/>
              </a:rPr>
              <a:t>στο </a:t>
            </a:r>
            <a:r>
              <a:rPr sz="3200" spc="-15" dirty="0">
                <a:latin typeface="Times New Roman"/>
                <a:cs typeface="Times New Roman"/>
              </a:rPr>
              <a:t>τέλος </a:t>
            </a:r>
            <a:r>
              <a:rPr sz="3200" spc="-10" dirty="0">
                <a:latin typeface="Times New Roman"/>
                <a:cs typeface="Times New Roman"/>
              </a:rPr>
              <a:t>της </a:t>
            </a:r>
            <a:r>
              <a:rPr sz="3200" spc="5" dirty="0">
                <a:latin typeface="Times New Roman"/>
                <a:cs typeface="Times New Roman"/>
              </a:rPr>
              <a:t>το  </a:t>
            </a:r>
            <a:r>
              <a:rPr sz="3200" dirty="0">
                <a:latin typeface="Times New Roman"/>
                <a:cs typeface="Times New Roman"/>
              </a:rPr>
              <a:t>σημείο </a:t>
            </a:r>
            <a:r>
              <a:rPr sz="3200" spc="-5" dirty="0">
                <a:latin typeface="Times New Roman"/>
                <a:cs typeface="Times New Roman"/>
              </a:rPr>
              <a:t>πρόσβασης </a:t>
            </a:r>
            <a:r>
              <a:rPr sz="32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κάνει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δεκτό 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το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αίτημα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ή 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το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απορρίπτει</a:t>
            </a:r>
            <a:r>
              <a:rPr sz="3200" spc="5" dirty="0">
                <a:latin typeface="Times New Roman"/>
                <a:cs typeface="Times New Roman"/>
              </a:rPr>
              <a:t>.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63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30534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Η βάση κάθε κυψέλης συντονίζει τις μεταδόσεις των χρηστών της διαμέσου ενός σταθερού, ενσύρματου δικτύου που συνδέει όλες τις βάσεις. Οι μεταδόσεις κρατιούνται σε χαμηλά επίπεδα ισχύος, έτσι ώστε να ελαχιστοποιείται η διακίνηση σε γειτονικές κυψέλες και να είναι δυνατή η επαναχρησιμοποίηση της ίδιας ζώνης συχνοτήτων σε διαφορετικές αλλά μη γειτονικές κυψέλες. Σε φυσιολογικές συνθήκες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ο ρυθμός μετάδοσης κάθε τερματικής διάταξης μέσα στην κυψέλη είναι της τάξης λίγων δεκάδων </a:t>
            </a:r>
            <a:r>
              <a:rPr lang="el-G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Kbps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. Με τον τρόπο αυτόν είναι δυνατόν να επεκταθεί η γεωγραφική κάλυψη του δικτύου σε μεγαλύτερες περιοχές.</a:t>
            </a:r>
            <a:endParaRPr lang="el-G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0"/>
            <a:ext cx="1239622" cy="1275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885172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108694" cy="1140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52400" y="76200"/>
            <a:ext cx="8839200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επίγεια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μικροκυματική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ή υπέρυθρη επικοινωνία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είναι μια μορφή πρόσβασης φορητών ή σταθερών τερματικών διατάξεων η οποία συνδέεται ασύρματα με έναν αριθμό κατανεμημένων τερματικών διατάξεων, ενώ το σύνολο συνδέεται μέσω της βάσης και με ενσύρματη γραμμή σε ένα τοπικό δίκτυο.</a:t>
            </a:r>
          </a:p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Οι αποστάσεις των διατάξεων από το βάσης εξαρτώνται από την ισχύ του σταθμού, το τοπικό εύρος του οποίου κυμαίνεται από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έως 100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μέτρα.</a:t>
            </a:r>
          </a:p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άμεση σύνδεση κάποιων τερματικών διατάξεων που βρίσκονται εγκατεστημένες σε ένα μικρό χώρο.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537047"/>
            <a:ext cx="3597275" cy="332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6482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47244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Πλεονεκτήματα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67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375" y="2363612"/>
            <a:ext cx="7620000" cy="2466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spc="10" dirty="0">
                <a:latin typeface="Times New Roman"/>
                <a:cs typeface="Times New Roman"/>
              </a:rPr>
              <a:t>Η </a:t>
            </a:r>
            <a:r>
              <a:rPr sz="3200" spc="-5" dirty="0">
                <a:latin typeface="Times New Roman"/>
                <a:cs typeface="Times New Roman"/>
              </a:rPr>
              <a:t>τρόπος </a:t>
            </a:r>
            <a:r>
              <a:rPr sz="3200" spc="-15" dirty="0">
                <a:latin typeface="Times New Roman"/>
                <a:cs typeface="Times New Roman"/>
              </a:rPr>
              <a:t>αυτός </a:t>
            </a:r>
            <a:r>
              <a:rPr sz="3200" spc="-10" dirty="0">
                <a:latin typeface="Times New Roman"/>
                <a:cs typeface="Times New Roman"/>
              </a:rPr>
              <a:t>ασύρματης </a:t>
            </a:r>
            <a:r>
              <a:rPr sz="3200" spc="-5" dirty="0">
                <a:latin typeface="Times New Roman"/>
                <a:cs typeface="Times New Roman"/>
              </a:rPr>
              <a:t>σύνδεσης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είναι 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ιδανικός για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την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εγκατάσταση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ενός μόνιμου 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δικτύου</a:t>
            </a:r>
            <a:r>
              <a:rPr sz="3200" dirty="0">
                <a:latin typeface="Times New Roman"/>
                <a:cs typeface="Times New Roman"/>
              </a:rPr>
              <a:t>, </a:t>
            </a:r>
            <a:r>
              <a:rPr sz="3200" spc="-5" dirty="0">
                <a:latin typeface="Times New Roman"/>
                <a:cs typeface="Times New Roman"/>
              </a:rPr>
              <a:t>όπου </a:t>
            </a:r>
            <a:r>
              <a:rPr sz="3200" dirty="0">
                <a:latin typeface="Times New Roman"/>
                <a:cs typeface="Times New Roman"/>
              </a:rPr>
              <a:t>γνωρίζουμε εκ </a:t>
            </a:r>
            <a:r>
              <a:rPr sz="3200" spc="5" dirty="0">
                <a:latin typeface="Times New Roman"/>
                <a:cs typeface="Times New Roman"/>
              </a:rPr>
              <a:t>των </a:t>
            </a:r>
            <a:r>
              <a:rPr sz="3200" spc="-10" dirty="0">
                <a:latin typeface="Times New Roman"/>
                <a:cs typeface="Times New Roman"/>
              </a:rPr>
              <a:t>προτέρων  </a:t>
            </a:r>
            <a:r>
              <a:rPr sz="3200" spc="-5" dirty="0">
                <a:latin typeface="Times New Roman"/>
                <a:cs typeface="Times New Roman"/>
              </a:rPr>
              <a:t>ποιες είναι </a:t>
            </a:r>
            <a:r>
              <a:rPr sz="3200" spc="-10" dirty="0">
                <a:latin typeface="Times New Roman"/>
                <a:cs typeface="Times New Roman"/>
              </a:rPr>
              <a:t>οι </a:t>
            </a:r>
            <a:r>
              <a:rPr sz="3200" spc="-5" dirty="0">
                <a:latin typeface="Times New Roman"/>
                <a:cs typeface="Times New Roman"/>
              </a:rPr>
              <a:t>περιοχές </a:t>
            </a:r>
            <a:r>
              <a:rPr sz="3200" spc="-10" dirty="0">
                <a:latin typeface="Times New Roman"/>
                <a:cs typeface="Times New Roman"/>
              </a:rPr>
              <a:t>οι </a:t>
            </a:r>
            <a:r>
              <a:rPr sz="3200" spc="-5" dirty="0">
                <a:latin typeface="Times New Roman"/>
                <a:cs typeface="Times New Roman"/>
              </a:rPr>
              <a:t>οποίες </a:t>
            </a:r>
            <a:r>
              <a:rPr sz="3200" spc="-10" dirty="0">
                <a:latin typeface="Times New Roman"/>
                <a:cs typeface="Times New Roman"/>
              </a:rPr>
              <a:t>πρέπει να  </a:t>
            </a:r>
            <a:r>
              <a:rPr sz="3200" dirty="0">
                <a:latin typeface="Times New Roman"/>
                <a:cs typeface="Times New Roman"/>
              </a:rPr>
              <a:t>έχουν κάλυψη </a:t>
            </a:r>
            <a:r>
              <a:rPr sz="3200" spc="5" dirty="0">
                <a:latin typeface="Times New Roman"/>
                <a:cs typeface="Times New Roman"/>
              </a:rPr>
              <a:t>δικτυακού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σήματος.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81000"/>
            <a:ext cx="51054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Πλεονεκτήματα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2291604"/>
            <a:ext cx="181673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75105" algn="l"/>
              </a:tabLst>
            </a:pPr>
            <a:r>
              <a:rPr sz="3200" spc="5" dirty="0">
                <a:latin typeface="Times New Roman"/>
                <a:cs typeface="Times New Roman"/>
              </a:rPr>
              <a:t>Ε</a:t>
            </a:r>
            <a:r>
              <a:rPr sz="3200" spc="10" dirty="0">
                <a:latin typeface="Times New Roman"/>
                <a:cs typeface="Times New Roman"/>
              </a:rPr>
              <a:t>π</a:t>
            </a:r>
            <a:r>
              <a:rPr sz="3200" spc="-5" dirty="0">
                <a:latin typeface="Times New Roman"/>
                <a:cs typeface="Times New Roman"/>
              </a:rPr>
              <a:t>ίσ</a:t>
            </a:r>
            <a:r>
              <a:rPr sz="3200" spc="-45" dirty="0">
                <a:latin typeface="Times New Roman"/>
                <a:cs typeface="Times New Roman"/>
              </a:rPr>
              <a:t>η</a:t>
            </a:r>
            <a:r>
              <a:rPr sz="3200" spc="5" dirty="0">
                <a:latin typeface="Times New Roman"/>
                <a:cs typeface="Times New Roman"/>
              </a:rPr>
              <a:t>ς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spc="-20" dirty="0">
                <a:latin typeface="Times New Roman"/>
                <a:cs typeface="Times New Roman"/>
              </a:rPr>
              <a:t>ο</a:t>
            </a:r>
            <a:r>
              <a:rPr sz="3200" b="1" spc="5" dirty="0">
                <a:latin typeface="Times New Roman"/>
                <a:cs typeface="Times New Roman"/>
              </a:rPr>
              <a:t>ι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40279" y="2773695"/>
            <a:ext cx="5206365" cy="0"/>
          </a:xfrm>
          <a:custGeom>
            <a:avLst/>
            <a:gdLst/>
            <a:ahLst/>
            <a:cxnLst/>
            <a:rect l="l" t="t" r="r" b="b"/>
            <a:pathLst>
              <a:path w="5206365">
                <a:moveTo>
                  <a:pt x="0" y="0"/>
                </a:moveTo>
                <a:lnTo>
                  <a:pt x="5205984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67660" y="2291604"/>
            <a:ext cx="186880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-20" dirty="0">
                <a:latin typeface="Times New Roman"/>
                <a:cs typeface="Times New Roman"/>
              </a:rPr>
              <a:t>σ</a:t>
            </a:r>
            <a:r>
              <a:rPr sz="3200" b="1" spc="-35" dirty="0">
                <a:latin typeface="Times New Roman"/>
                <a:cs typeface="Times New Roman"/>
              </a:rPr>
              <a:t>ύ</a:t>
            </a:r>
            <a:r>
              <a:rPr sz="3200" b="1" spc="10" dirty="0">
                <a:latin typeface="Times New Roman"/>
                <a:cs typeface="Times New Roman"/>
              </a:rPr>
              <a:t>ρ</a:t>
            </a:r>
            <a:r>
              <a:rPr sz="3200" b="1" spc="5" dirty="0">
                <a:latin typeface="Times New Roman"/>
                <a:cs typeface="Times New Roman"/>
              </a:rPr>
              <a:t>μ</a:t>
            </a:r>
            <a:r>
              <a:rPr sz="3200" b="1" spc="-15" dirty="0">
                <a:latin typeface="Times New Roman"/>
                <a:cs typeface="Times New Roman"/>
              </a:rPr>
              <a:t>α</a:t>
            </a: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-20" dirty="0">
                <a:latin typeface="Times New Roman"/>
                <a:cs typeface="Times New Roman"/>
              </a:rPr>
              <a:t>οι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9688" y="2291604"/>
            <a:ext cx="336169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737485" algn="l"/>
              </a:tabLst>
            </a:pPr>
            <a:r>
              <a:rPr sz="3200" b="1" spc="15" dirty="0">
                <a:latin typeface="Times New Roman"/>
                <a:cs typeface="Times New Roman"/>
              </a:rPr>
              <a:t>δ</a:t>
            </a:r>
            <a:r>
              <a:rPr sz="3200" b="1" spc="-40" dirty="0">
                <a:latin typeface="Times New Roman"/>
                <a:cs typeface="Times New Roman"/>
              </a:rPr>
              <a:t>ρ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-45" dirty="0">
                <a:latin typeface="Times New Roman"/>
                <a:cs typeface="Times New Roman"/>
              </a:rPr>
              <a:t>μ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-40" dirty="0">
                <a:latin typeface="Times New Roman"/>
                <a:cs typeface="Times New Roman"/>
              </a:rPr>
              <a:t>λ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-15" dirty="0">
                <a:latin typeface="Times New Roman"/>
                <a:cs typeface="Times New Roman"/>
              </a:rPr>
              <a:t>γ</a:t>
            </a:r>
            <a:r>
              <a:rPr sz="3200" b="1" spc="-50" dirty="0">
                <a:latin typeface="Times New Roman"/>
                <a:cs typeface="Times New Roman"/>
              </a:rPr>
              <a:t>η</a:t>
            </a: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20" dirty="0">
                <a:latin typeface="Times New Roman"/>
                <a:cs typeface="Times New Roman"/>
              </a:rPr>
              <a:t>έ</a:t>
            </a:r>
            <a:r>
              <a:rPr sz="3200" b="1" spc="5" dirty="0">
                <a:latin typeface="Times New Roman"/>
                <a:cs typeface="Times New Roman"/>
              </a:rPr>
              <a:t>ς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spc="10" dirty="0">
                <a:latin typeface="Times New Roman"/>
                <a:cs typeface="Times New Roman"/>
              </a:rPr>
              <a:t>π</a:t>
            </a:r>
            <a:r>
              <a:rPr sz="3200" spc="-20" dirty="0">
                <a:latin typeface="Times New Roman"/>
                <a:cs typeface="Times New Roman"/>
              </a:rPr>
              <a:t>ο</a:t>
            </a:r>
            <a:r>
              <a:rPr sz="3200" spc="5" dirty="0">
                <a:latin typeface="Times New Roman"/>
                <a:cs typeface="Times New Roman"/>
              </a:rPr>
              <a:t>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643" y="2779272"/>
            <a:ext cx="2964180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200" spc="-5" dirty="0">
                <a:latin typeface="Times New Roman"/>
                <a:cs typeface="Times New Roman"/>
              </a:rPr>
              <a:t>χρησιμοποιούνται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240" y="3749055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4643" y="3266940"/>
            <a:ext cx="5586095" cy="515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493520" algn="l"/>
                <a:tab pos="3529329" algn="l"/>
              </a:tabLst>
            </a:pPr>
            <a:r>
              <a:rPr sz="3200" b="1" spc="20" dirty="0">
                <a:latin typeface="Times New Roman"/>
                <a:cs typeface="Times New Roman"/>
              </a:rPr>
              <a:t>έ</a:t>
            </a:r>
            <a:r>
              <a:rPr sz="3200" b="1" spc="-40" dirty="0">
                <a:latin typeface="Times New Roman"/>
                <a:cs typeface="Times New Roman"/>
              </a:rPr>
              <a:t>χ</a:t>
            </a:r>
            <a:r>
              <a:rPr sz="3200" b="1" spc="25" dirty="0">
                <a:latin typeface="Times New Roman"/>
                <a:cs typeface="Times New Roman"/>
              </a:rPr>
              <a:t>ο</a:t>
            </a:r>
            <a:r>
              <a:rPr sz="3200" b="1" spc="15" dirty="0">
                <a:latin typeface="Times New Roman"/>
                <a:cs typeface="Times New Roman"/>
              </a:rPr>
              <a:t>υ</a:t>
            </a:r>
            <a:r>
              <a:rPr sz="3200" b="1" spc="5" dirty="0">
                <a:latin typeface="Times New Roman"/>
                <a:cs typeface="Times New Roman"/>
              </a:rPr>
              <a:t>ν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-65" dirty="0">
                <a:latin typeface="Times New Roman"/>
                <a:cs typeface="Times New Roman"/>
              </a:rPr>
              <a:t>σ</a:t>
            </a:r>
            <a:r>
              <a:rPr sz="3200" b="1" spc="15" dirty="0">
                <a:latin typeface="Times New Roman"/>
                <a:cs typeface="Times New Roman"/>
              </a:rPr>
              <a:t>υ</a:t>
            </a:r>
            <a:r>
              <a:rPr sz="3200" b="1" spc="5" dirty="0">
                <a:latin typeface="Times New Roman"/>
                <a:cs typeface="Times New Roman"/>
              </a:rPr>
              <a:t>ν</a:t>
            </a:r>
            <a:r>
              <a:rPr sz="3200" b="1" dirty="0">
                <a:latin typeface="Times New Roman"/>
                <a:cs typeface="Times New Roman"/>
              </a:rPr>
              <a:t>ή</a:t>
            </a:r>
            <a:r>
              <a:rPr sz="3200" b="1" spc="5" dirty="0">
                <a:latin typeface="Times New Roman"/>
                <a:cs typeface="Times New Roman"/>
              </a:rPr>
              <a:t>θως</a:t>
            </a:r>
            <a:r>
              <a:rPr sz="3200" b="1" dirty="0">
                <a:latin typeface="Times New Roman"/>
                <a:cs typeface="Times New Roman"/>
              </a:rPr>
              <a:t>	</a:t>
            </a:r>
            <a:r>
              <a:rPr sz="3200" b="1" spc="5" dirty="0">
                <a:latin typeface="Times New Roman"/>
                <a:cs typeface="Times New Roman"/>
              </a:rPr>
              <a:t>μ</a:t>
            </a:r>
            <a:r>
              <a:rPr sz="3200" b="1" spc="20" dirty="0">
                <a:latin typeface="Times New Roman"/>
                <a:cs typeface="Times New Roman"/>
              </a:rPr>
              <a:t>ε</a:t>
            </a:r>
            <a:r>
              <a:rPr sz="3200" b="1" spc="-15" dirty="0">
                <a:latin typeface="Times New Roman"/>
                <a:cs typeface="Times New Roman"/>
              </a:rPr>
              <a:t>γα</a:t>
            </a:r>
            <a:r>
              <a:rPr sz="3200" b="1" spc="10" dirty="0">
                <a:latin typeface="Times New Roman"/>
                <a:cs typeface="Times New Roman"/>
              </a:rPr>
              <a:t>λ</a:t>
            </a:r>
            <a:r>
              <a:rPr sz="3200" b="1" spc="-35" dirty="0">
                <a:latin typeface="Times New Roman"/>
                <a:cs typeface="Times New Roman"/>
              </a:rPr>
              <a:t>ύ</a:t>
            </a:r>
            <a:r>
              <a:rPr sz="3200" b="1" spc="10" dirty="0">
                <a:latin typeface="Times New Roman"/>
                <a:cs typeface="Times New Roman"/>
              </a:rPr>
              <a:t>τ</a:t>
            </a:r>
            <a:r>
              <a:rPr sz="3200" b="1" spc="-25" dirty="0">
                <a:latin typeface="Times New Roman"/>
                <a:cs typeface="Times New Roman"/>
              </a:rPr>
              <a:t>ε</a:t>
            </a:r>
            <a:r>
              <a:rPr sz="3200" b="1" spc="10" dirty="0">
                <a:latin typeface="Times New Roman"/>
                <a:cs typeface="Times New Roman"/>
              </a:rPr>
              <a:t>ρη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68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17461" y="2779272"/>
            <a:ext cx="4265295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4"/>
              </a:spcBef>
              <a:tabLst>
                <a:tab pos="847090" algn="l"/>
                <a:tab pos="2395220" algn="l"/>
              </a:tabLst>
            </a:pPr>
            <a:r>
              <a:rPr sz="3200" spc="5" dirty="0">
                <a:latin typeface="Times New Roman"/>
                <a:cs typeface="Times New Roman"/>
              </a:rPr>
              <a:t>ως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-50" dirty="0">
                <a:latin typeface="Times New Roman"/>
                <a:cs typeface="Times New Roman"/>
              </a:rPr>
              <a:t>σ</a:t>
            </a:r>
            <a:r>
              <a:rPr sz="3200" dirty="0">
                <a:latin typeface="Times New Roman"/>
                <a:cs typeface="Times New Roman"/>
              </a:rPr>
              <a:t>η</a:t>
            </a:r>
            <a:r>
              <a:rPr sz="3200" spc="5" dirty="0">
                <a:latin typeface="Times New Roman"/>
                <a:cs typeface="Times New Roman"/>
              </a:rPr>
              <a:t>μ</a:t>
            </a:r>
            <a:r>
              <a:rPr sz="3200" spc="-5" dirty="0">
                <a:latin typeface="Times New Roman"/>
                <a:cs typeface="Times New Roman"/>
              </a:rPr>
              <a:t>εί</a:t>
            </a:r>
            <a:r>
              <a:rPr sz="3200" spc="5" dirty="0">
                <a:latin typeface="Times New Roman"/>
                <a:cs typeface="Times New Roman"/>
              </a:rPr>
              <a:t>α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spc="10" dirty="0">
                <a:latin typeface="Times New Roman"/>
                <a:cs typeface="Times New Roman"/>
              </a:rPr>
              <a:t>π</a:t>
            </a:r>
            <a:r>
              <a:rPr sz="3200" spc="-20" dirty="0">
                <a:latin typeface="Times New Roman"/>
                <a:cs typeface="Times New Roman"/>
              </a:rPr>
              <a:t>ρό</a:t>
            </a:r>
            <a:r>
              <a:rPr sz="3200" spc="-5" dirty="0">
                <a:latin typeface="Times New Roman"/>
                <a:cs typeface="Times New Roman"/>
              </a:rPr>
              <a:t>σ</a:t>
            </a:r>
            <a:r>
              <a:rPr sz="3200" dirty="0">
                <a:latin typeface="Times New Roman"/>
                <a:cs typeface="Times New Roman"/>
              </a:rPr>
              <a:t>β</a:t>
            </a:r>
            <a:r>
              <a:rPr sz="3200" spc="-5" dirty="0">
                <a:latin typeface="Times New Roman"/>
                <a:cs typeface="Times New Roman"/>
              </a:rPr>
              <a:t>ασ</a:t>
            </a:r>
            <a:r>
              <a:rPr sz="3200" dirty="0">
                <a:latin typeface="Times New Roman"/>
                <a:cs typeface="Times New Roman"/>
              </a:rPr>
              <a:t>ης</a:t>
            </a:r>
            <a:endParaRPr sz="32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200" b="1" spc="20" dirty="0">
                <a:latin typeface="Times New Roman"/>
                <a:cs typeface="Times New Roman"/>
              </a:rPr>
              <a:t>ε</a:t>
            </a:r>
            <a:r>
              <a:rPr sz="3200" b="1" spc="5" dirty="0">
                <a:latin typeface="Times New Roman"/>
                <a:cs typeface="Times New Roman"/>
              </a:rPr>
              <a:t>μ</a:t>
            </a:r>
            <a:r>
              <a:rPr sz="3200" b="1" spc="-10" dirty="0">
                <a:latin typeface="Times New Roman"/>
                <a:cs typeface="Times New Roman"/>
              </a:rPr>
              <a:t>β</a:t>
            </a:r>
            <a:r>
              <a:rPr sz="3200" b="1" spc="-25" dirty="0">
                <a:latin typeface="Times New Roman"/>
                <a:cs typeface="Times New Roman"/>
              </a:rPr>
              <a:t>έ</a:t>
            </a:r>
            <a:r>
              <a:rPr sz="3200" b="1" spc="5" dirty="0">
                <a:latin typeface="Times New Roman"/>
                <a:cs typeface="Times New Roman"/>
              </a:rPr>
              <a:t>λ</a:t>
            </a:r>
            <a:r>
              <a:rPr sz="3200" b="1" spc="-25" dirty="0">
                <a:latin typeface="Times New Roman"/>
                <a:cs typeface="Times New Roman"/>
              </a:rPr>
              <a:t>ε</a:t>
            </a:r>
            <a:r>
              <a:rPr sz="3200" b="1" spc="15" dirty="0">
                <a:latin typeface="Times New Roman"/>
                <a:cs typeface="Times New Roman"/>
              </a:rPr>
              <a:t>ι</a:t>
            </a:r>
            <a:r>
              <a:rPr sz="3200" b="1" spc="5" dirty="0">
                <a:latin typeface="Times New Roman"/>
                <a:cs typeface="Times New Roman"/>
              </a:rPr>
              <a:t>α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265" y="3754631"/>
            <a:ext cx="7622540" cy="1490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κάλυψης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Times New Roman"/>
                <a:cs typeface="Times New Roman"/>
              </a:rPr>
              <a:t>και </a:t>
            </a:r>
            <a:r>
              <a:rPr sz="3200" spc="-5" dirty="0">
                <a:latin typeface="Times New Roman"/>
                <a:cs typeface="Times New Roman"/>
              </a:rPr>
              <a:t>διευκολύνουν </a:t>
            </a:r>
            <a:r>
              <a:rPr sz="3200" spc="5" dirty="0">
                <a:latin typeface="Times New Roman"/>
                <a:cs typeface="Times New Roman"/>
              </a:rPr>
              <a:t>την </a:t>
            </a:r>
            <a:r>
              <a:rPr sz="3200" dirty="0">
                <a:latin typeface="Times New Roman"/>
                <a:cs typeface="Times New Roman"/>
              </a:rPr>
              <a:t>κινητικότητα  </a:t>
            </a:r>
            <a:r>
              <a:rPr sz="3200" spc="5" dirty="0">
                <a:latin typeface="Times New Roman"/>
                <a:cs typeface="Times New Roman"/>
              </a:rPr>
              <a:t>των </a:t>
            </a:r>
            <a:r>
              <a:rPr sz="3200" dirty="0">
                <a:latin typeface="Times New Roman"/>
                <a:cs typeface="Times New Roman"/>
              </a:rPr>
              <a:t>ασυρμάτων συσκευών </a:t>
            </a:r>
            <a:r>
              <a:rPr sz="3200" spc="-5" dirty="0">
                <a:latin typeface="Times New Roman"/>
                <a:cs typeface="Times New Roman"/>
              </a:rPr>
              <a:t>εντός </a:t>
            </a:r>
            <a:r>
              <a:rPr sz="3200" dirty="0">
                <a:latin typeface="Times New Roman"/>
                <a:cs typeface="Times New Roman"/>
              </a:rPr>
              <a:t>της  </a:t>
            </a:r>
            <a:r>
              <a:rPr sz="3200" spc="-5" dirty="0">
                <a:latin typeface="Times New Roman"/>
                <a:cs typeface="Times New Roman"/>
              </a:rPr>
              <a:t>κυψελοειδούς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περιοχής.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13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5715000" cy="698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spc="5" dirty="0"/>
              <a:t>Μειονεκτήματα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777240" y="2845704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240" y="3333384"/>
            <a:ext cx="7589520" cy="0"/>
          </a:xfrm>
          <a:custGeom>
            <a:avLst/>
            <a:gdLst/>
            <a:ahLst/>
            <a:cxnLst/>
            <a:rect l="l" t="t" r="r" b="b"/>
            <a:pathLst>
              <a:path w="7589520">
                <a:moveTo>
                  <a:pt x="0" y="0"/>
                </a:moveTo>
                <a:lnTo>
                  <a:pt x="7589520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3777" y="2363612"/>
            <a:ext cx="7623175" cy="2954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  <a:spcBef>
                <a:spcPts val="114"/>
              </a:spcBef>
            </a:pPr>
            <a:r>
              <a:rPr sz="3200" b="1" spc="10" dirty="0">
                <a:latin typeface="Times New Roman"/>
                <a:cs typeface="Times New Roman"/>
              </a:rPr>
              <a:t>Ο </a:t>
            </a:r>
            <a:r>
              <a:rPr sz="3200" b="1" dirty="0">
                <a:latin typeface="Times New Roman"/>
                <a:cs typeface="Times New Roman"/>
              </a:rPr>
              <a:t>σχεδιασμός </a:t>
            </a:r>
            <a:r>
              <a:rPr sz="3200" b="1" spc="-5" dirty="0">
                <a:latin typeface="Times New Roman"/>
                <a:cs typeface="Times New Roman"/>
              </a:rPr>
              <a:t>αυτής </a:t>
            </a:r>
            <a:r>
              <a:rPr sz="3200" b="1" spc="5" dirty="0">
                <a:latin typeface="Times New Roman"/>
                <a:cs typeface="Times New Roman"/>
              </a:rPr>
              <a:t>της </a:t>
            </a:r>
            <a:r>
              <a:rPr sz="3200" b="1" dirty="0">
                <a:latin typeface="Times New Roman"/>
                <a:cs typeface="Times New Roman"/>
              </a:rPr>
              <a:t>τοπολογίας  ασύρματου </a:t>
            </a:r>
            <a:r>
              <a:rPr sz="3200" b="1" spc="-5" dirty="0">
                <a:latin typeface="Times New Roman"/>
                <a:cs typeface="Times New Roman"/>
              </a:rPr>
              <a:t>δικτύου είναι </a:t>
            </a:r>
            <a:r>
              <a:rPr sz="3200" b="1" spc="-10" dirty="0">
                <a:latin typeface="Times New Roman"/>
                <a:cs typeface="Times New Roman"/>
              </a:rPr>
              <a:t>σαφώς </a:t>
            </a:r>
            <a:r>
              <a:rPr sz="3200" b="1" spc="-20" dirty="0">
                <a:latin typeface="Times New Roman"/>
                <a:cs typeface="Times New Roman"/>
              </a:rPr>
              <a:t>πιο 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περίπλοκος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Times New Roman"/>
                <a:cs typeface="Times New Roman"/>
              </a:rPr>
              <a:t>και κατά </a:t>
            </a:r>
            <a:r>
              <a:rPr sz="3200" spc="-5" dirty="0">
                <a:latin typeface="Times New Roman"/>
                <a:cs typeface="Times New Roman"/>
              </a:rPr>
              <a:t>τον οποίο </a:t>
            </a:r>
            <a:r>
              <a:rPr sz="3200" spc="-10" dirty="0">
                <a:latin typeface="Times New Roman"/>
                <a:cs typeface="Times New Roman"/>
              </a:rPr>
              <a:t>πρέπει να  </a:t>
            </a:r>
            <a:r>
              <a:rPr sz="3200" dirty="0">
                <a:latin typeface="Times New Roman"/>
                <a:cs typeface="Times New Roman"/>
              </a:rPr>
              <a:t>ληφθούν υπόψη </a:t>
            </a:r>
            <a:r>
              <a:rPr sz="3200" spc="-10" dirty="0">
                <a:latin typeface="Times New Roman"/>
                <a:cs typeface="Times New Roman"/>
              </a:rPr>
              <a:t>πολλές </a:t>
            </a:r>
            <a:r>
              <a:rPr sz="3200" spc="-5" dirty="0">
                <a:latin typeface="Times New Roman"/>
                <a:cs typeface="Times New Roman"/>
              </a:rPr>
              <a:t>παράμετροι </a:t>
            </a:r>
            <a:r>
              <a:rPr sz="3200" spc="5" dirty="0">
                <a:latin typeface="Times New Roman"/>
                <a:cs typeface="Times New Roman"/>
              </a:rPr>
              <a:t>για </a:t>
            </a:r>
            <a:r>
              <a:rPr sz="3200" dirty="0">
                <a:latin typeface="Times New Roman"/>
                <a:cs typeface="Times New Roman"/>
              </a:rPr>
              <a:t>την  επιλογή </a:t>
            </a:r>
            <a:r>
              <a:rPr sz="3200" spc="5" dirty="0">
                <a:latin typeface="Times New Roman"/>
                <a:cs typeface="Times New Roman"/>
              </a:rPr>
              <a:t>της </a:t>
            </a:r>
            <a:r>
              <a:rPr sz="3200" spc="-5" dirty="0">
                <a:latin typeface="Times New Roman"/>
                <a:cs typeface="Times New Roman"/>
              </a:rPr>
              <a:t>κατάλληλης </a:t>
            </a:r>
            <a:r>
              <a:rPr sz="3200" spc="-10" dirty="0">
                <a:latin typeface="Times New Roman"/>
                <a:cs typeface="Times New Roman"/>
              </a:rPr>
              <a:t>τοποθεσίας </a:t>
            </a:r>
            <a:r>
              <a:rPr sz="3200" spc="-5" dirty="0">
                <a:latin typeface="Times New Roman"/>
                <a:cs typeface="Times New Roman"/>
              </a:rPr>
              <a:t>του  </a:t>
            </a:r>
            <a:r>
              <a:rPr sz="3200" dirty="0">
                <a:latin typeface="Times New Roman"/>
                <a:cs typeface="Times New Roman"/>
              </a:rPr>
              <a:t>σταθμού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Times New Roman"/>
                <a:cs typeface="Times New Roman"/>
              </a:rPr>
              <a:t>εκπομπής.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69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pic>
        <p:nvPicPr>
          <p:cNvPr id="7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/>
          <p:cNvSpPr/>
          <p:nvPr/>
        </p:nvSpPr>
        <p:spPr>
          <a:xfrm rot="21266863">
            <a:off x="7039" y="4564758"/>
            <a:ext cx="4687146" cy="2298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09136" y="1482090"/>
            <a:ext cx="21863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9455" algn="l"/>
              </a:tabLst>
            </a:pPr>
            <a:r>
              <a:rPr sz="2600" spc="-25" dirty="0">
                <a:latin typeface="Arial"/>
                <a:cs typeface="Arial"/>
              </a:rPr>
              <a:t>π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-5" dirty="0">
                <a:latin typeface="Arial"/>
                <a:cs typeface="Arial"/>
              </a:rPr>
              <a:t>ά</a:t>
            </a:r>
            <a:r>
              <a:rPr sz="2600" dirty="0">
                <a:latin typeface="Arial"/>
                <a:cs typeface="Arial"/>
              </a:rPr>
              <a:t>δ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α	η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1666" y="1879600"/>
            <a:ext cx="14484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5175" algn="l"/>
              </a:tabLst>
            </a:pPr>
            <a:r>
              <a:rPr sz="2600" dirty="0">
                <a:latin typeface="Arial"/>
                <a:cs typeface="Arial"/>
              </a:rPr>
              <a:t>σε	</a:t>
            </a:r>
            <a:r>
              <a:rPr sz="2600" spc="5" dirty="0">
                <a:latin typeface="Arial"/>
                <a:cs typeface="Arial"/>
              </a:rPr>
              <a:t>έν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ν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10 - Αστέρι 4 ακτινών"/>
          <p:cNvSpPr/>
          <p:nvPr/>
        </p:nvSpPr>
        <p:spPr>
          <a:xfrm>
            <a:off x="304800" y="990600"/>
            <a:ext cx="1447800" cy="1295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5000" t="32222" r="18750" b="21111"/>
          <a:stretch>
            <a:fillRect/>
          </a:stretch>
        </p:blipFill>
        <p:spPr bwMode="auto">
          <a:xfrm>
            <a:off x="2057400" y="762000"/>
            <a:ext cx="6858000" cy="389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07" y="2514600"/>
            <a:ext cx="240109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648200"/>
            <a:ext cx="3886200" cy="233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6825615" cy="9728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768350" marR="5080" indent="-756285">
              <a:lnSpc>
                <a:spcPct val="101299"/>
              </a:lnSpc>
              <a:spcBef>
                <a:spcPts val="70"/>
              </a:spcBef>
            </a:pPr>
            <a:r>
              <a:rPr sz="3200" spc="5" dirty="0"/>
              <a:t>Διαφορά </a:t>
            </a:r>
            <a:r>
              <a:rPr sz="3200" spc="10" dirty="0"/>
              <a:t>ασύρματων </a:t>
            </a:r>
            <a:r>
              <a:rPr sz="3200" spc="15" dirty="0"/>
              <a:t>τοπολογιών  </a:t>
            </a:r>
            <a:r>
              <a:rPr sz="3200" spc="10" dirty="0"/>
              <a:t>Ad-Hoc </a:t>
            </a:r>
            <a:r>
              <a:rPr sz="3200" spc="5" dirty="0"/>
              <a:t>και</a:t>
            </a:r>
            <a:r>
              <a:rPr sz="3200" spc="110" dirty="0"/>
              <a:t> </a:t>
            </a:r>
            <a:r>
              <a:rPr sz="3200" spc="5" dirty="0"/>
              <a:t>Infrastructure</a:t>
            </a:r>
          </a:p>
        </p:txBody>
      </p:sp>
      <p:sp>
        <p:nvSpPr>
          <p:cNvPr id="3" name="object 3"/>
          <p:cNvSpPr/>
          <p:nvPr/>
        </p:nvSpPr>
        <p:spPr>
          <a:xfrm>
            <a:off x="469391" y="2084832"/>
            <a:ext cx="8132064" cy="4090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130"/>
              </a:lnSpc>
            </a:pPr>
            <a:fld id="{81D60167-4931-47E6-BA6A-407CBD079E47}" type="slidenum">
              <a:rPr spc="15" dirty="0"/>
              <a:pPr marL="25400">
                <a:lnSpc>
                  <a:spcPts val="3130"/>
                </a:lnSpc>
              </a:pPr>
              <a:t>70</a:t>
            </a:fld>
            <a:r>
              <a:rPr spc="15" dirty="0"/>
              <a:t> </a:t>
            </a:r>
            <a:r>
              <a:rPr spc="5" dirty="0"/>
              <a:t>/</a:t>
            </a:r>
            <a:r>
              <a:rPr spc="-45" dirty="0"/>
              <a:t> </a:t>
            </a:r>
            <a:r>
              <a:rPr spc="15" dirty="0"/>
              <a:t>18</a:t>
            </a:r>
          </a:p>
        </p:txBody>
      </p:sp>
      <p:pic>
        <p:nvPicPr>
          <p:cNvPr id="5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79248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b="1" dirty="0" smtClean="0"/>
              <a:t>Συνδέσεις σημείου προς σημείο:</a:t>
            </a:r>
            <a:endParaRPr lang="el-GR" dirty="0" smtClean="0"/>
          </a:p>
          <a:p>
            <a:r>
              <a:rPr lang="el-GR" dirty="0" smtClean="0"/>
              <a:t>Η ασύρματη επικοινωνία πραγματοποιείται είτε μεταξύ δύο σταθερών σημείων είτε μεταξύ δύο σημείων από τα οποία το ένα ή και τα δύο βρίσκονται σε κίνηση. Επικοινωνίες αυτής της μορφής αφορούν κυρίως τα ραδιοκύματα ή τα μικροκύματα, τα οποία χρησιμοποιούνται ευρύτατα στην επικοινωνία μεγάλων αποστάσεων. Νεότερες εφαρμογές στηρίζονται τόσο στα επίγεια συστήματα οπτικών κυμάτων (</a:t>
            </a:r>
            <a:r>
              <a:rPr lang="el-GR" dirty="0" err="1" smtClean="0"/>
              <a:t>laser</a:t>
            </a:r>
            <a:r>
              <a:rPr lang="el-GR" dirty="0" smtClean="0"/>
              <a:t>) με οπτική επαφή όσο και στα επίγεια συστήματα μικροκυμάτων.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0"/>
            <a:ext cx="530847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514600"/>
            <a:ext cx="37338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457200"/>
            <a:ext cx="886511" cy="912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Σχήμα 7.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305800" cy="6700601"/>
          </a:xfrm>
          <a:prstGeom prst="rect">
            <a:avLst/>
          </a:prstGeom>
          <a:noFill/>
        </p:spPr>
      </p:pic>
      <p:pic>
        <p:nvPicPr>
          <p:cNvPr id="7171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411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/>
          <p:cNvSpPr txBox="1"/>
          <p:nvPr/>
        </p:nvSpPr>
        <p:spPr>
          <a:xfrm>
            <a:off x="0" y="387332"/>
            <a:ext cx="9144000" cy="63182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Η </a:t>
            </a:r>
            <a:r>
              <a:rPr sz="3200" i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ασύρµατη </a:t>
            </a:r>
            <a:r>
              <a:rPr sz="3200" i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επανάσταση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 marR="85725">
              <a:lnSpc>
                <a:spcPct val="95800"/>
              </a:lnSpc>
              <a:spcBef>
                <a:spcPts val="1405"/>
              </a:spcBef>
            </a:pPr>
            <a:r>
              <a:rPr spc="-5" dirty="0">
                <a:latin typeface="Times New Roman"/>
                <a:cs typeface="Times New Roman"/>
              </a:rPr>
              <a:t>Παρότι </a:t>
            </a:r>
            <a:r>
              <a:rPr dirty="0">
                <a:latin typeface="Times New Roman"/>
                <a:cs typeface="Times New Roman"/>
              </a:rPr>
              <a:t>οι </a:t>
            </a:r>
            <a:r>
              <a:rPr spc="-5" dirty="0">
                <a:latin typeface="Times New Roman"/>
                <a:cs typeface="Times New Roman"/>
              </a:rPr>
              <a:t>λύσεις </a:t>
            </a:r>
            <a:r>
              <a:rPr spc="-10" dirty="0">
                <a:latin typeface="Times New Roman"/>
                <a:cs typeface="Times New Roman"/>
              </a:rPr>
              <a:t>ενσύρµατης </a:t>
            </a:r>
            <a:r>
              <a:rPr dirty="0">
                <a:latin typeface="Times New Roman"/>
                <a:cs typeface="Times New Roman"/>
              </a:rPr>
              <a:t>δικτύωσης </a:t>
            </a:r>
            <a:r>
              <a:rPr spc="-5" dirty="0">
                <a:latin typeface="Times New Roman"/>
                <a:cs typeface="Times New Roman"/>
              </a:rPr>
              <a:t>παρείχαν </a:t>
            </a:r>
            <a:r>
              <a:rPr dirty="0">
                <a:latin typeface="Times New Roman"/>
                <a:cs typeface="Times New Roman"/>
              </a:rPr>
              <a:t>ικανές </a:t>
            </a:r>
            <a:r>
              <a:rPr spc="-5" dirty="0">
                <a:latin typeface="Times New Roman"/>
                <a:cs typeface="Times New Roman"/>
              </a:rPr>
              <a:t>επιδόσεις, ήταν ανεπαρκείς </a:t>
            </a:r>
            <a:r>
              <a:rPr dirty="0">
                <a:latin typeface="Times New Roman"/>
                <a:cs typeface="Times New Roman"/>
              </a:rPr>
              <a:t>σε  </a:t>
            </a:r>
            <a:r>
              <a:rPr spc="-5" dirty="0">
                <a:latin typeface="Times New Roman"/>
                <a:cs typeface="Times New Roman"/>
              </a:rPr>
              <a:t>αρκετές περιπτώσεις </a:t>
            </a:r>
            <a:r>
              <a:rPr spc="-10" dirty="0">
                <a:latin typeface="Times New Roman"/>
                <a:cs typeface="Times New Roman"/>
              </a:rPr>
              <a:t>εφαρµογών. </a:t>
            </a:r>
            <a:r>
              <a:rPr dirty="0">
                <a:latin typeface="Times New Roman"/>
                <a:cs typeface="Times New Roman"/>
              </a:rPr>
              <a:t>Η ευελιξία </a:t>
            </a:r>
            <a:r>
              <a:rPr spc="-5" dirty="0">
                <a:latin typeface="Times New Roman"/>
                <a:cs typeface="Times New Roman"/>
              </a:rPr>
              <a:t>που παρέχουν </a:t>
            </a:r>
            <a:r>
              <a:rPr dirty="0">
                <a:latin typeface="Times New Roman"/>
                <a:cs typeface="Times New Roman"/>
              </a:rPr>
              <a:t>οι </a:t>
            </a:r>
            <a:r>
              <a:rPr spc="-10" dirty="0">
                <a:latin typeface="Times New Roman"/>
                <a:cs typeface="Times New Roman"/>
              </a:rPr>
              <a:t>ασύρµατες </a:t>
            </a:r>
            <a:r>
              <a:rPr spc="-5" dirty="0">
                <a:latin typeface="Times New Roman"/>
                <a:cs typeface="Times New Roman"/>
              </a:rPr>
              <a:t>τεχνολογίες  </a:t>
            </a:r>
            <a:r>
              <a:rPr dirty="0">
                <a:latin typeface="Times New Roman"/>
                <a:cs typeface="Times New Roman"/>
              </a:rPr>
              <a:t>φάνηκε </a:t>
            </a:r>
            <a:r>
              <a:rPr spc="-5" dirty="0">
                <a:latin typeface="Times New Roman"/>
                <a:cs typeface="Times New Roman"/>
              </a:rPr>
              <a:t>από </a:t>
            </a:r>
            <a:r>
              <a:rPr dirty="0">
                <a:latin typeface="Times New Roman"/>
                <a:cs typeface="Times New Roman"/>
              </a:rPr>
              <a:t>νωρίς πως </a:t>
            </a:r>
            <a:r>
              <a:rPr spc="-5" dirty="0">
                <a:latin typeface="Times New Roman"/>
                <a:cs typeface="Times New Roman"/>
              </a:rPr>
              <a:t>θα άνοιγε ένα τεράστιο πεδίο </a:t>
            </a:r>
            <a:r>
              <a:rPr dirty="0">
                <a:latin typeface="Times New Roman"/>
                <a:cs typeface="Times New Roman"/>
              </a:rPr>
              <a:t>νέων </a:t>
            </a:r>
            <a:r>
              <a:rPr spc="-10" dirty="0">
                <a:latin typeface="Times New Roman"/>
                <a:cs typeface="Times New Roman"/>
              </a:rPr>
              <a:t>εφαρµογών. </a:t>
            </a:r>
            <a:r>
              <a:rPr dirty="0">
                <a:latin typeface="Times New Roman"/>
                <a:cs typeface="Times New Roman"/>
              </a:rPr>
              <a:t>Παράλληλα, η  </a:t>
            </a:r>
            <a:r>
              <a:rPr spc="-5" dirty="0">
                <a:latin typeface="Times New Roman"/>
                <a:cs typeface="Times New Roman"/>
              </a:rPr>
              <a:t>τεχνολογική εξέλιξη, έκανε δυνατή την παραγωγή συσκευών </a:t>
            </a:r>
            <a:r>
              <a:rPr spc="-30" dirty="0">
                <a:latin typeface="Times New Roman"/>
                <a:cs typeface="Times New Roman"/>
              </a:rPr>
              <a:t>µε </a:t>
            </a:r>
            <a:r>
              <a:rPr spc="-5" dirty="0">
                <a:latin typeface="Times New Roman"/>
                <a:cs typeface="Times New Roman"/>
              </a:rPr>
              <a:t>πολύ </a:t>
            </a:r>
            <a:r>
              <a:rPr spc="-15" dirty="0">
                <a:latin typeface="Times New Roman"/>
                <a:cs typeface="Times New Roman"/>
              </a:rPr>
              <a:t>µικρό </a:t>
            </a:r>
            <a:r>
              <a:rPr spc="-5" dirty="0">
                <a:latin typeface="Times New Roman"/>
                <a:cs typeface="Times New Roman"/>
              </a:rPr>
              <a:t>κόστος </a:t>
            </a:r>
            <a:r>
              <a:rPr dirty="0">
                <a:latin typeface="Times New Roman"/>
                <a:cs typeface="Times New Roman"/>
              </a:rPr>
              <a:t>και  σε </a:t>
            </a:r>
            <a:r>
              <a:rPr spc="-15" dirty="0">
                <a:latin typeface="Times New Roman"/>
                <a:cs typeface="Times New Roman"/>
              </a:rPr>
              <a:t>µεγάλες </a:t>
            </a:r>
            <a:r>
              <a:rPr spc="-5" dirty="0">
                <a:latin typeface="Times New Roman"/>
                <a:cs typeface="Times New Roman"/>
              </a:rPr>
              <a:t>ποσότητες. Το </a:t>
            </a:r>
            <a:r>
              <a:rPr spc="-10" dirty="0">
                <a:latin typeface="Times New Roman"/>
                <a:cs typeface="Times New Roman"/>
              </a:rPr>
              <a:t>αποτέλεσµα </a:t>
            </a:r>
            <a:r>
              <a:rPr dirty="0">
                <a:latin typeface="Times New Roman"/>
                <a:cs typeface="Times New Roman"/>
              </a:rPr>
              <a:t>όλων </a:t>
            </a:r>
            <a:r>
              <a:rPr spc="-5" dirty="0">
                <a:latin typeface="Times New Roman"/>
                <a:cs typeface="Times New Roman"/>
              </a:rPr>
              <a:t>αυτών είναι ότι την τελευταία δεκαετία  </a:t>
            </a:r>
            <a:r>
              <a:rPr spc="-10" dirty="0">
                <a:latin typeface="Times New Roman"/>
                <a:cs typeface="Times New Roman"/>
              </a:rPr>
              <a:t>βιώνουµε </a:t>
            </a:r>
            <a:r>
              <a:rPr spc="-5" dirty="0">
                <a:latin typeface="Times New Roman"/>
                <a:cs typeface="Times New Roman"/>
              </a:rPr>
              <a:t>την </a:t>
            </a:r>
            <a:r>
              <a:rPr dirty="0">
                <a:latin typeface="Times New Roman"/>
                <a:cs typeface="Times New Roman"/>
              </a:rPr>
              <a:t>όλο και </a:t>
            </a:r>
            <a:r>
              <a:rPr spc="-5" dirty="0">
                <a:latin typeface="Times New Roman"/>
                <a:cs typeface="Times New Roman"/>
              </a:rPr>
              <a:t>πιο έντονη </a:t>
            </a:r>
            <a:r>
              <a:rPr dirty="0">
                <a:latin typeface="Times New Roman"/>
                <a:cs typeface="Times New Roman"/>
              </a:rPr>
              <a:t>παρουσία </a:t>
            </a:r>
            <a:r>
              <a:rPr spc="-5" dirty="0">
                <a:latin typeface="Times New Roman"/>
                <a:cs typeface="Times New Roman"/>
              </a:rPr>
              <a:t>των </a:t>
            </a:r>
            <a:r>
              <a:rPr spc="-10" dirty="0">
                <a:latin typeface="Times New Roman"/>
                <a:cs typeface="Times New Roman"/>
              </a:rPr>
              <a:t>ασύρµατων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τεχνολογιών.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Γιατί </a:t>
            </a:r>
            <a:r>
              <a:rPr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ασύρµατη</a:t>
            </a:r>
            <a:r>
              <a:rPr spc="-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δικτύωση;</a:t>
            </a: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>
                <a:latin typeface="Times New Roman"/>
                <a:cs typeface="Times New Roman"/>
              </a:rPr>
              <a:t>Η χρήση </a:t>
            </a:r>
            <a:r>
              <a:rPr spc="-10" dirty="0">
                <a:latin typeface="Times New Roman"/>
                <a:cs typeface="Times New Roman"/>
              </a:rPr>
              <a:t>ασύρµατου </a:t>
            </a:r>
            <a:r>
              <a:rPr spc="-15" dirty="0">
                <a:latin typeface="Times New Roman"/>
                <a:cs typeface="Times New Roman"/>
              </a:rPr>
              <a:t>µέσου </a:t>
            </a:r>
            <a:r>
              <a:rPr spc="-10" dirty="0">
                <a:latin typeface="Times New Roman"/>
                <a:cs typeface="Times New Roman"/>
              </a:rPr>
              <a:t>µετάδοσης </a:t>
            </a:r>
            <a:r>
              <a:rPr spc="-5" dirty="0">
                <a:latin typeface="Times New Roman"/>
                <a:cs typeface="Times New Roman"/>
              </a:rPr>
              <a:t>έχει </a:t>
            </a:r>
            <a:r>
              <a:rPr spc="-20" dirty="0">
                <a:latin typeface="Times New Roman"/>
                <a:cs typeface="Times New Roman"/>
              </a:rPr>
              <a:t>µία </a:t>
            </a:r>
            <a:r>
              <a:rPr dirty="0">
                <a:latin typeface="Times New Roman"/>
                <a:cs typeface="Times New Roman"/>
              </a:rPr>
              <a:t>σειρά </a:t>
            </a:r>
            <a:r>
              <a:rPr spc="-5" dirty="0">
                <a:latin typeface="Times New Roman"/>
                <a:cs typeface="Times New Roman"/>
              </a:rPr>
              <a:t>από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πλεονεκτήµατα: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44145" indent="-132080">
              <a:lnSpc>
                <a:spcPts val="1405"/>
              </a:lnSpc>
              <a:buAutoNum type="romanLcParenR"/>
              <a:tabLst>
                <a:tab pos="144780" algn="l"/>
              </a:tabLst>
            </a:pPr>
            <a:r>
              <a:rPr b="1" spc="-5" dirty="0">
                <a:latin typeface="Times New Roman"/>
                <a:cs typeface="Times New Roman"/>
              </a:rPr>
              <a:t>Κινητικότητα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χρήστη</a:t>
            </a:r>
            <a:endParaRPr dirty="0">
              <a:latin typeface="Times New Roman"/>
              <a:cs typeface="Times New Roman"/>
            </a:endParaRPr>
          </a:p>
          <a:p>
            <a:pPr marL="12700" marR="181610">
              <a:lnSpc>
                <a:spcPct val="96000"/>
              </a:lnSpc>
              <a:spcBef>
                <a:spcPts val="25"/>
              </a:spcBef>
            </a:pPr>
            <a:r>
              <a:rPr spc="-5" dirty="0">
                <a:latin typeface="Times New Roman"/>
                <a:cs typeface="Times New Roman"/>
              </a:rPr>
              <a:t>Οι χρήστες </a:t>
            </a:r>
            <a:r>
              <a:rPr spc="-15" dirty="0">
                <a:latin typeface="Times New Roman"/>
                <a:cs typeface="Times New Roman"/>
              </a:rPr>
              <a:t>µπορούν </a:t>
            </a:r>
            <a:r>
              <a:rPr spc="-5" dirty="0">
                <a:latin typeface="Times New Roman"/>
                <a:cs typeface="Times New Roman"/>
              </a:rPr>
              <a:t>να </a:t>
            </a:r>
            <a:r>
              <a:rPr spc="-10" dirty="0">
                <a:latin typeface="Times New Roman"/>
                <a:cs typeface="Times New Roman"/>
              </a:rPr>
              <a:t>µετακινούνται </a:t>
            </a:r>
            <a:r>
              <a:rPr spc="-5" dirty="0">
                <a:latin typeface="Times New Roman"/>
                <a:cs typeface="Times New Roman"/>
              </a:rPr>
              <a:t>εντός της </a:t>
            </a:r>
            <a:r>
              <a:rPr b="1" spc="-5" dirty="0">
                <a:latin typeface="Times New Roman"/>
                <a:cs typeface="Times New Roman"/>
              </a:rPr>
              <a:t>εµβέλειας </a:t>
            </a:r>
            <a:r>
              <a:rPr dirty="0">
                <a:latin typeface="Times New Roman"/>
                <a:cs typeface="Times New Roman"/>
              </a:rPr>
              <a:t>του </a:t>
            </a:r>
            <a:r>
              <a:rPr spc="-10" dirty="0">
                <a:latin typeface="Times New Roman"/>
                <a:cs typeface="Times New Roman"/>
              </a:rPr>
              <a:t>ασύρµατου </a:t>
            </a:r>
            <a:r>
              <a:rPr spc="-5" dirty="0">
                <a:latin typeface="Times New Roman"/>
                <a:cs typeface="Times New Roman"/>
              </a:rPr>
              <a:t>δικτύου,  δηλαδή </a:t>
            </a:r>
            <a:r>
              <a:rPr dirty="0">
                <a:latin typeface="Times New Roman"/>
                <a:cs typeface="Times New Roman"/>
              </a:rPr>
              <a:t>σε </a:t>
            </a:r>
            <a:r>
              <a:rPr spc="-5" dirty="0">
                <a:latin typeface="Times New Roman"/>
                <a:cs typeface="Times New Roman"/>
              </a:rPr>
              <a:t>χώρο που </a:t>
            </a:r>
            <a:r>
              <a:rPr dirty="0">
                <a:latin typeface="Times New Roman"/>
                <a:cs typeface="Times New Roman"/>
              </a:rPr>
              <a:t>θα </a:t>
            </a:r>
            <a:r>
              <a:rPr spc="-5" dirty="0">
                <a:latin typeface="Times New Roman"/>
                <a:cs typeface="Times New Roman"/>
              </a:rPr>
              <a:t>έχουν επαρκές </a:t>
            </a:r>
            <a:r>
              <a:rPr spc="-15" dirty="0">
                <a:latin typeface="Times New Roman"/>
                <a:cs typeface="Times New Roman"/>
              </a:rPr>
              <a:t>σήµα, </a:t>
            </a:r>
            <a:r>
              <a:rPr spc="-5" dirty="0">
                <a:latin typeface="Times New Roman"/>
                <a:cs typeface="Times New Roman"/>
              </a:rPr>
              <a:t>διατηρώντας την </a:t>
            </a:r>
            <a:r>
              <a:rPr spc="-10" dirty="0">
                <a:latin typeface="Times New Roman"/>
                <a:cs typeface="Times New Roman"/>
              </a:rPr>
              <a:t>συνδεσιµότητα </a:t>
            </a:r>
            <a:r>
              <a:rPr spc="-5" dirty="0">
                <a:latin typeface="Times New Roman"/>
                <a:cs typeface="Times New Roman"/>
              </a:rPr>
              <a:t>τους </a:t>
            </a:r>
            <a:r>
              <a:rPr spc="-30" dirty="0">
                <a:latin typeface="Times New Roman"/>
                <a:cs typeface="Times New Roman"/>
              </a:rPr>
              <a:t>µε  </a:t>
            </a:r>
            <a:r>
              <a:rPr spc="-5" dirty="0">
                <a:latin typeface="Times New Roman"/>
                <a:cs typeface="Times New Roman"/>
              </a:rPr>
              <a:t>αυτό. Αυτό έχει </a:t>
            </a:r>
            <a:r>
              <a:rPr dirty="0">
                <a:latin typeface="Times New Roman"/>
                <a:cs typeface="Times New Roman"/>
              </a:rPr>
              <a:t>σαν </a:t>
            </a:r>
            <a:r>
              <a:rPr spc="-10" dirty="0">
                <a:latin typeface="Times New Roman"/>
                <a:cs typeface="Times New Roman"/>
              </a:rPr>
              <a:t>αποτέλεσµα </a:t>
            </a:r>
            <a:r>
              <a:rPr spc="-5" dirty="0">
                <a:latin typeface="Times New Roman"/>
                <a:cs typeface="Times New Roman"/>
              </a:rPr>
              <a:t>την </a:t>
            </a:r>
            <a:r>
              <a:rPr spc="-10" dirty="0">
                <a:latin typeface="Times New Roman"/>
                <a:cs typeface="Times New Roman"/>
              </a:rPr>
              <a:t>µεγαλύτερη </a:t>
            </a:r>
            <a:r>
              <a:rPr spc="-5" dirty="0">
                <a:latin typeface="Times New Roman"/>
                <a:cs typeface="Times New Roman"/>
              </a:rPr>
              <a:t>παραγωγικότητα </a:t>
            </a:r>
            <a:r>
              <a:rPr dirty="0">
                <a:latin typeface="Times New Roman"/>
                <a:cs typeface="Times New Roman"/>
              </a:rPr>
              <a:t>-  </a:t>
            </a:r>
            <a:r>
              <a:rPr spc="-10" dirty="0">
                <a:latin typeface="Times New Roman"/>
                <a:cs typeface="Times New Roman"/>
              </a:rPr>
              <a:t>αποτελεσµατικότητα </a:t>
            </a:r>
            <a:r>
              <a:rPr spc="-5" dirty="0">
                <a:latin typeface="Times New Roman"/>
                <a:cs typeface="Times New Roman"/>
              </a:rPr>
              <a:t>στο εργασιακό περιβάλλον </a:t>
            </a:r>
            <a:r>
              <a:rPr dirty="0">
                <a:latin typeface="Times New Roman"/>
                <a:cs typeface="Times New Roman"/>
              </a:rPr>
              <a:t>και όχι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imes New Roman"/>
                <a:cs typeface="Times New Roman"/>
              </a:rPr>
              <a:t>µόνο.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dirty="0">
              <a:latin typeface="Times New Roman"/>
              <a:cs typeface="Times New Roman"/>
            </a:endParaRPr>
          </a:p>
          <a:p>
            <a:pPr marL="186690" indent="-174625">
              <a:lnSpc>
                <a:spcPts val="1405"/>
              </a:lnSpc>
              <a:buAutoNum type="romanLcParenR" startAt="2"/>
              <a:tabLst>
                <a:tab pos="187325" algn="l"/>
              </a:tabLst>
            </a:pPr>
            <a:r>
              <a:rPr b="1" spc="-5" dirty="0">
                <a:latin typeface="Times New Roman"/>
                <a:cs typeface="Times New Roman"/>
              </a:rPr>
              <a:t>Ευκολία, ευελιξία </a:t>
            </a:r>
            <a:r>
              <a:rPr b="1" dirty="0">
                <a:latin typeface="Times New Roman"/>
                <a:cs typeface="Times New Roman"/>
              </a:rPr>
              <a:t>και απλότητα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εγκατάστασης</a:t>
            </a:r>
            <a:endParaRPr dirty="0">
              <a:latin typeface="Times New Roman"/>
              <a:cs typeface="Times New Roman"/>
            </a:endParaRPr>
          </a:p>
          <a:p>
            <a:pPr marL="12700" marR="5080">
              <a:lnSpc>
                <a:spcPct val="95900"/>
              </a:lnSpc>
              <a:spcBef>
                <a:spcPts val="25"/>
              </a:spcBef>
            </a:pPr>
            <a:r>
              <a:rPr spc="10" dirty="0">
                <a:latin typeface="Times New Roman"/>
                <a:cs typeface="Times New Roman"/>
              </a:rPr>
              <a:t>∆εν </a:t>
            </a:r>
            <a:r>
              <a:rPr spc="-5" dirty="0">
                <a:latin typeface="Times New Roman"/>
                <a:cs typeface="Times New Roman"/>
              </a:rPr>
              <a:t>χρειάζεται να </a:t>
            </a:r>
            <a:r>
              <a:rPr spc="-10" dirty="0">
                <a:latin typeface="Times New Roman"/>
                <a:cs typeface="Times New Roman"/>
              </a:rPr>
              <a:t>εγκαταστήσουµε </a:t>
            </a:r>
            <a:r>
              <a:rPr spc="-5" dirty="0">
                <a:latin typeface="Times New Roman"/>
                <a:cs typeface="Times New Roman"/>
              </a:rPr>
              <a:t>καλωδιώσεις </a:t>
            </a:r>
            <a:r>
              <a:rPr spc="-20" dirty="0">
                <a:latin typeface="Times New Roman"/>
                <a:cs typeface="Times New Roman"/>
              </a:rPr>
              <a:t>µέσα </a:t>
            </a:r>
            <a:r>
              <a:rPr spc="-5" dirty="0">
                <a:latin typeface="Times New Roman"/>
                <a:cs typeface="Times New Roman"/>
              </a:rPr>
              <a:t>από τοίχους </a:t>
            </a:r>
            <a:r>
              <a:rPr dirty="0">
                <a:latin typeface="Times New Roman"/>
                <a:cs typeface="Times New Roman"/>
              </a:rPr>
              <a:t>και </a:t>
            </a:r>
            <a:r>
              <a:rPr spc="-5" dirty="0">
                <a:latin typeface="Times New Roman"/>
                <a:cs typeface="Times New Roman"/>
              </a:rPr>
              <a:t>ταβάνια. Μπορεί  να γίνει </a:t>
            </a:r>
            <a:r>
              <a:rPr dirty="0">
                <a:latin typeface="Times New Roman"/>
                <a:cs typeface="Times New Roman"/>
              </a:rPr>
              <a:t>η δικτύωση σε </a:t>
            </a:r>
            <a:r>
              <a:rPr spc="-20" dirty="0">
                <a:latin typeface="Times New Roman"/>
                <a:cs typeface="Times New Roman"/>
              </a:rPr>
              <a:t>µέρη </a:t>
            </a:r>
            <a:r>
              <a:rPr dirty="0">
                <a:latin typeface="Times New Roman"/>
                <a:cs typeface="Times New Roman"/>
              </a:rPr>
              <a:t>όπου η </a:t>
            </a:r>
            <a:r>
              <a:rPr spc="-5" dirty="0">
                <a:latin typeface="Times New Roman"/>
                <a:cs typeface="Times New Roman"/>
              </a:rPr>
              <a:t>καλωδίωση </a:t>
            </a:r>
            <a:r>
              <a:rPr dirty="0">
                <a:latin typeface="Times New Roman"/>
                <a:cs typeface="Times New Roman"/>
              </a:rPr>
              <a:t>θα </a:t>
            </a:r>
            <a:r>
              <a:rPr spc="-5" dirty="0">
                <a:latin typeface="Times New Roman"/>
                <a:cs typeface="Times New Roman"/>
              </a:rPr>
              <a:t>ήταν αδύνατη, </a:t>
            </a:r>
            <a:r>
              <a:rPr dirty="0">
                <a:latin typeface="Times New Roman"/>
                <a:cs typeface="Times New Roman"/>
              </a:rPr>
              <a:t>ή </a:t>
            </a:r>
            <a:r>
              <a:rPr spc="-30" dirty="0">
                <a:latin typeface="Times New Roman"/>
                <a:cs typeface="Times New Roman"/>
              </a:rPr>
              <a:t>µη </a:t>
            </a:r>
            <a:r>
              <a:rPr spc="-10" dirty="0">
                <a:latin typeface="Times New Roman"/>
                <a:cs typeface="Times New Roman"/>
              </a:rPr>
              <a:t>επιθυµητή, </a:t>
            </a:r>
            <a:r>
              <a:rPr spc="-5" dirty="0">
                <a:latin typeface="Times New Roman"/>
                <a:cs typeface="Times New Roman"/>
              </a:rPr>
              <a:t>όπως  </a:t>
            </a:r>
            <a:r>
              <a:rPr dirty="0">
                <a:latin typeface="Times New Roman"/>
                <a:cs typeface="Times New Roman"/>
              </a:rPr>
              <a:t>η δικτύωση </a:t>
            </a:r>
            <a:r>
              <a:rPr spc="-5" dirty="0">
                <a:latin typeface="Times New Roman"/>
                <a:cs typeface="Times New Roman"/>
              </a:rPr>
              <a:t>γραφείων τα </a:t>
            </a:r>
            <a:r>
              <a:rPr dirty="0">
                <a:latin typeface="Times New Roman"/>
                <a:cs typeface="Times New Roman"/>
              </a:rPr>
              <a:t>οποία </a:t>
            </a:r>
            <a:r>
              <a:rPr spc="-5" dirty="0">
                <a:latin typeface="Times New Roman"/>
                <a:cs typeface="Times New Roman"/>
              </a:rPr>
              <a:t>βρίσκονται </a:t>
            </a:r>
            <a:r>
              <a:rPr dirty="0">
                <a:latin typeface="Times New Roman"/>
                <a:cs typeface="Times New Roman"/>
              </a:rPr>
              <a:t>σε </a:t>
            </a:r>
            <a:r>
              <a:rPr spc="-5" dirty="0">
                <a:latin typeface="Times New Roman"/>
                <a:cs typeface="Times New Roman"/>
              </a:rPr>
              <a:t>απόσταση </a:t>
            </a:r>
            <a:r>
              <a:rPr spc="-15" dirty="0">
                <a:latin typeface="Times New Roman"/>
                <a:cs typeface="Times New Roman"/>
              </a:rPr>
              <a:t>µεταξύ </a:t>
            </a:r>
            <a:r>
              <a:rPr spc="-5" dirty="0">
                <a:latin typeface="Times New Roman"/>
                <a:cs typeface="Times New Roman"/>
              </a:rPr>
              <a:t>τους. </a:t>
            </a:r>
            <a:r>
              <a:rPr dirty="0">
                <a:latin typeface="Times New Roman"/>
                <a:cs typeface="Times New Roman"/>
              </a:rPr>
              <a:t>Η </a:t>
            </a:r>
            <a:r>
              <a:rPr spc="-5" dirty="0">
                <a:latin typeface="Times New Roman"/>
                <a:cs typeface="Times New Roman"/>
              </a:rPr>
              <a:t>εγκατάσταση  </a:t>
            </a:r>
            <a:r>
              <a:rPr dirty="0">
                <a:latin typeface="Times New Roman"/>
                <a:cs typeface="Times New Roman"/>
              </a:rPr>
              <a:t>στις </a:t>
            </a:r>
            <a:r>
              <a:rPr spc="-5" dirty="0">
                <a:latin typeface="Times New Roman"/>
                <a:cs typeface="Times New Roman"/>
              </a:rPr>
              <a:t>περισσότερες περιπτώσεις </a:t>
            </a:r>
            <a:r>
              <a:rPr spc="-15" dirty="0">
                <a:latin typeface="Times New Roman"/>
                <a:cs typeface="Times New Roman"/>
              </a:rPr>
              <a:t>µπορεί </a:t>
            </a:r>
            <a:r>
              <a:rPr spc="-5" dirty="0">
                <a:latin typeface="Times New Roman"/>
                <a:cs typeface="Times New Roman"/>
              </a:rPr>
              <a:t>να γίνει εύκολα </a:t>
            </a:r>
            <a:r>
              <a:rPr dirty="0">
                <a:latin typeface="Times New Roman"/>
                <a:cs typeface="Times New Roman"/>
              </a:rPr>
              <a:t>αν </a:t>
            </a:r>
            <a:r>
              <a:rPr spc="-5" dirty="0">
                <a:latin typeface="Times New Roman"/>
                <a:cs typeface="Times New Roman"/>
              </a:rPr>
              <a:t>ακολουθηθούν κάποιοι βασικοί  κανόνες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εγκατάστασης</a:t>
            </a:r>
            <a:r>
              <a:rPr spc="-5" dirty="0" smtClean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5006" y="76200"/>
            <a:ext cx="962794" cy="99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228600"/>
            <a:ext cx="8915400" cy="6496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16535">
              <a:lnSpc>
                <a:spcPts val="1405"/>
              </a:lnSpc>
              <a:buAutoNum type="romanLcParenR" startAt="3"/>
              <a:tabLst>
                <a:tab pos="229235" algn="l"/>
              </a:tabLst>
            </a:pPr>
            <a:r>
              <a:rPr lang="el-GR" sz="2000" b="1" spc="-5" dirty="0" err="1" smtClean="0">
                <a:latin typeface="Times New Roman" pitchFamily="18" charset="0"/>
                <a:cs typeface="Times New Roman" pitchFamily="18" charset="0"/>
              </a:rPr>
              <a:t>Κλιµάκωση</a:t>
            </a:r>
            <a:r>
              <a:rPr lang="el-GR" sz="2000" b="1" spc="-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δυνατότητα </a:t>
            </a:r>
            <a:r>
              <a:rPr lang="el-GR" sz="2000" b="1" spc="-5" dirty="0" smtClean="0">
                <a:latin typeface="Times New Roman" pitchFamily="18" charset="0"/>
                <a:cs typeface="Times New Roman" pitchFamily="18" charset="0"/>
              </a:rPr>
              <a:t>επέκτασης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90805">
              <a:lnSpc>
                <a:spcPct val="96000"/>
              </a:lnSpc>
              <a:spcBef>
                <a:spcPts val="25"/>
              </a:spcBef>
            </a:pP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Τα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ασύρµατα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δίκτυα 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πορούν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να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διαρθρωθούν σε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ένα πλήθος από τοπολογίες, ώστε να  ταιριάξουν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στις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απαιτήσεις των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εφαρµογών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Οι τοπολογίες αλλάζουν εύκολα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και 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επεκτείνονται από απλά δίκτυα </a:t>
            </a:r>
            <a:r>
              <a:rPr lang="el-GR" sz="2000" spc="-30" dirty="0" smtClean="0">
                <a:latin typeface="Times New Roman" pitchFamily="18" charset="0"/>
                <a:cs typeface="Times New Roman" pitchFamily="18" charset="0"/>
              </a:rPr>
              <a:t>µε 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ικρό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αριθµό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χρηστών,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ως 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εγάλες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δοµές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δικτύων </a:t>
            </a:r>
            <a:r>
              <a:rPr lang="el-GR" sz="2000" spc="-30" dirty="0" smtClean="0">
                <a:latin typeface="Times New Roman" pitchFamily="18" charset="0"/>
                <a:cs typeface="Times New Roman" pitchFamily="18" charset="0"/>
              </a:rPr>
              <a:t>µε 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εκατοντάδες χρήστες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και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δυνατότητα </a:t>
            </a:r>
            <a:r>
              <a:rPr lang="el-GR" sz="2000" spc="-5" dirty="0" err="1" smtClean="0">
                <a:latin typeface="Times New Roman" pitchFamily="18" charset="0"/>
                <a:cs typeface="Times New Roman" pitchFamily="18" charset="0"/>
              </a:rPr>
              <a:t>περιαγωγής</a:t>
            </a:r>
            <a:r>
              <a:rPr lang="el-GR" sz="20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spc="-5" dirty="0" err="1" smtClean="0">
                <a:latin typeface="Times New Roman" pitchFamily="18" charset="0"/>
                <a:cs typeface="Times New Roman" pitchFamily="18" charset="0"/>
              </a:rPr>
              <a:t>roaming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20345" indent="-208279">
              <a:lnSpc>
                <a:spcPts val="1405"/>
              </a:lnSpc>
              <a:buAutoNum type="romanLcParenR" startAt="4"/>
              <a:tabLst>
                <a:tab pos="220979" algn="l"/>
              </a:tabLst>
            </a:pPr>
            <a:r>
              <a:rPr lang="el-GR" sz="2000" b="1" spc="-5" dirty="0" smtClean="0">
                <a:latin typeface="Times New Roman" pitchFamily="18" charset="0"/>
                <a:cs typeface="Times New Roman" pitchFamily="18" charset="0"/>
              </a:rPr>
              <a:t>Κόστος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83820">
              <a:lnSpc>
                <a:spcPct val="95900"/>
              </a:lnSpc>
              <a:spcBef>
                <a:spcPts val="20"/>
              </a:spcBef>
            </a:pP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Παρόλο που το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αρχικό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κόστος εγκατάστασης είναι υψηλότερο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σε σχέση </a:t>
            </a:r>
            <a:r>
              <a:rPr lang="el-GR" sz="2000" spc="-30" dirty="0" smtClean="0">
                <a:latin typeface="Times New Roman" pitchFamily="18" charset="0"/>
                <a:cs typeface="Times New Roman" pitchFamily="18" charset="0"/>
              </a:rPr>
              <a:t>µε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λύσεις 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ενσύρµατης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δικτύωσης,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το κόστος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για όλη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τη διάρκεια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ζωής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της επένδυσης 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πορεί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να  είναι 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ικρότερο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ιδιαίτερα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σε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δυναµικό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περιβάλλον που απαιτεί συχνές αλλαγές,  αναδιαρθρώσεις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και 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ετακινήσεις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Επιπλέον το κόστος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υλοποίησης -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εγκατάστασης και 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συντήρησης -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διαχείρισης του δικτύου είναι πολύ 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ικρό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Το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σηµαντικότερο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20" dirty="0" err="1" smtClean="0">
                <a:latin typeface="Times New Roman" pitchFamily="18" charset="0"/>
                <a:cs typeface="Times New Roman" pitchFamily="18" charset="0"/>
              </a:rPr>
              <a:t>κοµµάτι</a:t>
            </a:r>
            <a:r>
              <a:rPr lang="el-GR" sz="20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του 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κόστους είναι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αγορά του</a:t>
            </a:r>
            <a:r>
              <a:rPr lang="el-GR" sz="2000" spc="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εξοπλισµού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0"/>
              </a:spcBef>
            </a:pP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Επίσης </a:t>
            </a:r>
            <a:r>
              <a:rPr lang="el-GR" sz="2000" spc="-30" dirty="0" smtClean="0">
                <a:latin typeface="Times New Roman" pitchFamily="18" charset="0"/>
                <a:cs typeface="Times New Roman" pitchFamily="18" charset="0"/>
              </a:rPr>
              <a:t>µε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την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εµφάνιση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περισσότερων κατασκευαστών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και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τον έντονο</a:t>
            </a:r>
            <a:r>
              <a:rPr lang="el-GR" sz="2000" spc="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ανταγωνισµό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3180">
              <a:spcBef>
                <a:spcPts val="70"/>
              </a:spcBef>
            </a:pP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εταξύ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τους το κόστος έχει πέσει αισθητά, ενώ παράλληλα οι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συσκευές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έχουν αποκτήσει  περισσότερα ποιοτικά χαρακτηριστικά. Έτσι, ενώ το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1998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ένα 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σηµείο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πρόσβασης 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(Access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) είχε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κόστος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1000-2000$,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τώρα έχει κόστος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δέκα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φορές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ικρότερο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Μάλιστα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τα περιθώρια κέρδους έχουν </a:t>
            </a:r>
            <a:r>
              <a:rPr lang="el-GR" sz="2000" spc="-10" dirty="0" err="1" smtClean="0">
                <a:latin typeface="Times New Roman" pitchFamily="18" charset="0"/>
                <a:cs typeface="Times New Roman" pitchFamily="18" charset="0"/>
              </a:rPr>
              <a:t>συµπιεστεί</a:t>
            </a:r>
            <a:r>
              <a:rPr lang="el-GR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σε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πολύ 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εγάλο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15" dirty="0" err="1" smtClean="0">
                <a:latin typeface="Times New Roman" pitchFamily="18" charset="0"/>
                <a:cs typeface="Times New Roman" pitchFamily="18" charset="0"/>
              </a:rPr>
              <a:t>βαθµό</a:t>
            </a:r>
            <a:r>
              <a:rPr lang="el-GR" sz="20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για</a:t>
            </a:r>
            <a:r>
              <a:rPr lang="el-GR" sz="2000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τους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κατασκευαστές, προς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όφελος βέβαια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spc="-5" dirty="0" smtClean="0">
                <a:latin typeface="Times New Roman" pitchFamily="18" charset="0"/>
                <a:cs typeface="Times New Roman" pitchFamily="18" charset="0"/>
              </a:rPr>
              <a:t>καταναλωτή.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76200"/>
            <a:ext cx="734194" cy="755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/>
          <p:nvPr/>
        </p:nvSpPr>
        <p:spPr>
          <a:xfrm>
            <a:off x="0" y="410081"/>
            <a:ext cx="8991600" cy="64479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77800" indent="-165735">
              <a:spcBef>
                <a:spcPts val="100"/>
              </a:spcBef>
              <a:buAutoNum type="romanLcParenR" startAt="5"/>
              <a:tabLst>
                <a:tab pos="178435" algn="l"/>
              </a:tabLst>
            </a:pPr>
            <a:r>
              <a:rPr b="1" spc="-5" dirty="0">
                <a:latin typeface="Times New Roman"/>
                <a:cs typeface="Times New Roman"/>
              </a:rPr>
              <a:t>Ταχύτητες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µετάδοσης</a:t>
            </a:r>
            <a:endParaRPr dirty="0">
              <a:latin typeface="Times New Roman"/>
              <a:cs typeface="Times New Roman"/>
            </a:endParaRPr>
          </a:p>
          <a:p>
            <a:pPr marL="12700" marR="423545">
              <a:spcBef>
                <a:spcPts val="60"/>
              </a:spcBef>
            </a:pPr>
            <a:r>
              <a:rPr spc="-5" dirty="0">
                <a:latin typeface="Times New Roman"/>
                <a:cs typeface="Times New Roman"/>
              </a:rPr>
              <a:t>Όσο αναπτύσσεται </a:t>
            </a:r>
            <a:r>
              <a:rPr dirty="0">
                <a:latin typeface="Times New Roman"/>
                <a:cs typeface="Times New Roman"/>
              </a:rPr>
              <a:t>η </a:t>
            </a:r>
            <a:r>
              <a:rPr spc="-5" dirty="0">
                <a:latin typeface="Times New Roman"/>
                <a:cs typeface="Times New Roman"/>
              </a:rPr>
              <a:t>τεχνολογία γίνεται δυνατή </a:t>
            </a:r>
            <a:r>
              <a:rPr dirty="0">
                <a:latin typeface="Times New Roman"/>
                <a:cs typeface="Times New Roman"/>
              </a:rPr>
              <a:t>η </a:t>
            </a:r>
            <a:r>
              <a:rPr spc="-15" dirty="0">
                <a:latin typeface="Times New Roman"/>
                <a:cs typeface="Times New Roman"/>
              </a:rPr>
              <a:t>µετάδοση </a:t>
            </a:r>
            <a:r>
              <a:rPr spc="-10" dirty="0">
                <a:latin typeface="Times New Roman"/>
                <a:cs typeface="Times New Roman"/>
              </a:rPr>
              <a:t>µεγαλύτερων ρυθµών  δεδοµένων. </a:t>
            </a:r>
            <a:r>
              <a:rPr dirty="0">
                <a:latin typeface="Times New Roman"/>
                <a:cs typeface="Times New Roman"/>
              </a:rPr>
              <a:t>Ήδη ο </a:t>
            </a:r>
            <a:r>
              <a:rPr spc="-15" dirty="0">
                <a:latin typeface="Times New Roman"/>
                <a:cs typeface="Times New Roman"/>
              </a:rPr>
              <a:t>µέγιστος </a:t>
            </a:r>
            <a:r>
              <a:rPr spc="-10" dirty="0">
                <a:latin typeface="Times New Roman"/>
                <a:cs typeface="Times New Roman"/>
              </a:rPr>
              <a:t>ρυθµός µετάδοσης δεδοµένων, </a:t>
            </a:r>
            <a:r>
              <a:rPr dirty="0">
                <a:latin typeface="Times New Roman"/>
                <a:cs typeface="Times New Roman"/>
              </a:rPr>
              <a:t>από </a:t>
            </a:r>
            <a:r>
              <a:rPr spc="-5" dirty="0">
                <a:latin typeface="Times New Roman"/>
                <a:cs typeface="Times New Roman"/>
              </a:rPr>
              <a:t>τα </a:t>
            </a:r>
            <a:r>
              <a:rPr dirty="0">
                <a:latin typeface="Times New Roman"/>
                <a:cs typeface="Times New Roman"/>
              </a:rPr>
              <a:t>2Mbps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που</a:t>
            </a:r>
            <a:endParaRPr dirty="0">
              <a:latin typeface="Times New Roman"/>
              <a:cs typeface="Times New Roman"/>
            </a:endParaRPr>
          </a:p>
          <a:p>
            <a:pPr marL="12700"/>
            <a:r>
              <a:rPr spc="-10" dirty="0">
                <a:latin typeface="Times New Roman"/>
                <a:cs typeface="Times New Roman"/>
              </a:rPr>
              <a:t>µπορούσαν </a:t>
            </a:r>
            <a:r>
              <a:rPr spc="-5" dirty="0">
                <a:latin typeface="Times New Roman"/>
                <a:cs typeface="Times New Roman"/>
              </a:rPr>
              <a:t>να επιτευχθούν </a:t>
            </a:r>
            <a:r>
              <a:rPr dirty="0">
                <a:latin typeface="Times New Roman"/>
                <a:cs typeface="Times New Roman"/>
              </a:rPr>
              <a:t>αρχικά, </a:t>
            </a:r>
            <a:r>
              <a:rPr spc="-5" dirty="0">
                <a:latin typeface="Times New Roman"/>
                <a:cs typeface="Times New Roman"/>
              </a:rPr>
              <a:t>έφτασε </a:t>
            </a:r>
            <a:r>
              <a:rPr spc="-15" dirty="0">
                <a:latin typeface="Times New Roman"/>
                <a:cs typeface="Times New Roman"/>
              </a:rPr>
              <a:t>σήµερα </a:t>
            </a:r>
            <a:r>
              <a:rPr dirty="0">
                <a:latin typeface="Times New Roman"/>
                <a:cs typeface="Times New Roman"/>
              </a:rPr>
              <a:t>σε </a:t>
            </a:r>
            <a:r>
              <a:rPr spc="-5" dirty="0">
                <a:latin typeface="Times New Roman"/>
                <a:cs typeface="Times New Roman"/>
              </a:rPr>
              <a:t>ταχύτητες πάνω από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100Mbps</a:t>
            </a:r>
          </a:p>
          <a:p>
            <a:pPr marL="12700"/>
            <a:r>
              <a:rPr spc="-5" dirty="0">
                <a:latin typeface="Times New Roman"/>
                <a:cs typeface="Times New Roman"/>
              </a:rPr>
              <a:t>ενώ ήδη έχουν εξαγγελθεί </a:t>
            </a:r>
            <a:r>
              <a:rPr spc="-15" dirty="0">
                <a:latin typeface="Times New Roman"/>
                <a:cs typeface="Times New Roman"/>
              </a:rPr>
              <a:t>ακόµα </a:t>
            </a:r>
            <a:r>
              <a:rPr spc="-10" dirty="0">
                <a:latin typeface="Times New Roman"/>
                <a:cs typeface="Times New Roman"/>
              </a:rPr>
              <a:t>µεγαλύτερες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ταχύτητες.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dirty="0">
              <a:latin typeface="Times New Roman"/>
              <a:cs typeface="Times New Roman"/>
            </a:endParaRPr>
          </a:p>
          <a:p>
            <a:pPr marL="220345" indent="-208279">
              <a:buFont typeface="Times New Roman"/>
              <a:buAutoNum type="romanLcParenR" startAt="6"/>
              <a:tabLst>
                <a:tab pos="220979" algn="l"/>
              </a:tabLst>
            </a:pPr>
            <a:r>
              <a:rPr b="1" spc="-5" dirty="0">
                <a:latin typeface="Times New Roman"/>
                <a:cs typeface="Times New Roman"/>
              </a:rPr>
              <a:t>Αξιοπιστία </a:t>
            </a:r>
            <a:r>
              <a:rPr b="1" dirty="0">
                <a:latin typeface="Times New Roman"/>
                <a:cs typeface="Times New Roman"/>
              </a:rPr>
              <a:t>- ανεξαρτησία</a:t>
            </a:r>
            <a:endParaRPr dirty="0">
              <a:latin typeface="Times New Roman"/>
              <a:cs typeface="Times New Roman"/>
            </a:endParaRPr>
          </a:p>
          <a:p>
            <a:pPr marL="12700"/>
            <a:r>
              <a:rPr spc="-5" dirty="0">
                <a:latin typeface="Times New Roman"/>
                <a:cs typeface="Times New Roman"/>
              </a:rPr>
              <a:t>Ένα </a:t>
            </a:r>
            <a:r>
              <a:rPr spc="-10" dirty="0">
                <a:latin typeface="Times New Roman"/>
                <a:cs typeface="Times New Roman"/>
              </a:rPr>
              <a:t>ασύρµατο </a:t>
            </a:r>
            <a:r>
              <a:rPr spc="-5" dirty="0">
                <a:latin typeface="Times New Roman"/>
                <a:cs typeface="Times New Roman"/>
              </a:rPr>
              <a:t>δίκτυο κατάλληλα </a:t>
            </a:r>
            <a:r>
              <a:rPr spc="-15" dirty="0">
                <a:latin typeface="Times New Roman"/>
                <a:cs typeface="Times New Roman"/>
              </a:rPr>
              <a:t>διαµορφωµένο µπορεί </a:t>
            </a:r>
            <a:r>
              <a:rPr spc="-5" dirty="0">
                <a:latin typeface="Times New Roman"/>
                <a:cs typeface="Times New Roman"/>
              </a:rPr>
              <a:t>να έχει </a:t>
            </a:r>
            <a:r>
              <a:rPr spc="-15" dirty="0">
                <a:latin typeface="Times New Roman"/>
                <a:cs typeface="Times New Roman"/>
              </a:rPr>
              <a:t>µεγάλη </a:t>
            </a:r>
            <a:r>
              <a:rPr spc="-5" dirty="0">
                <a:latin typeface="Times New Roman"/>
                <a:cs typeface="Times New Roman"/>
              </a:rPr>
              <a:t>αξιοπιστία.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Έτσι</a:t>
            </a:r>
            <a:endParaRPr dirty="0">
              <a:latin typeface="Times New Roman"/>
              <a:cs typeface="Times New Roman"/>
            </a:endParaRPr>
          </a:p>
          <a:p>
            <a:pPr marL="12700" marR="403225">
              <a:spcBef>
                <a:spcPts val="55"/>
              </a:spcBef>
            </a:pPr>
            <a:r>
              <a:rPr spc="-15" dirty="0">
                <a:latin typeface="Times New Roman"/>
                <a:cs typeface="Times New Roman"/>
              </a:rPr>
              <a:t>µπορεί </a:t>
            </a:r>
            <a:r>
              <a:rPr spc="-5" dirty="0">
                <a:latin typeface="Times New Roman"/>
                <a:cs typeface="Times New Roman"/>
              </a:rPr>
              <a:t>να </a:t>
            </a:r>
            <a:r>
              <a:rPr dirty="0">
                <a:latin typeface="Times New Roman"/>
                <a:cs typeface="Times New Roman"/>
              </a:rPr>
              <a:t>σχεδιαστεί </a:t>
            </a:r>
            <a:r>
              <a:rPr spc="-5" dirty="0">
                <a:latin typeface="Times New Roman"/>
                <a:cs typeface="Times New Roman"/>
              </a:rPr>
              <a:t>έτσι ώστε να </a:t>
            </a:r>
            <a:r>
              <a:rPr spc="-15" dirty="0">
                <a:latin typeface="Times New Roman"/>
                <a:cs typeface="Times New Roman"/>
              </a:rPr>
              <a:t>µπορεί </a:t>
            </a:r>
            <a:r>
              <a:rPr spc="-5" dirty="0">
                <a:latin typeface="Times New Roman"/>
                <a:cs typeface="Times New Roman"/>
              </a:rPr>
              <a:t>να εργάζεται </a:t>
            </a:r>
            <a:r>
              <a:rPr dirty="0">
                <a:latin typeface="Times New Roman"/>
                <a:cs typeface="Times New Roman"/>
              </a:rPr>
              <a:t>όταν </a:t>
            </a:r>
            <a:r>
              <a:rPr spc="-10" dirty="0">
                <a:latin typeface="Times New Roman"/>
                <a:cs typeface="Times New Roman"/>
              </a:rPr>
              <a:t>συµβαίνουν </a:t>
            </a:r>
            <a:r>
              <a:rPr dirty="0">
                <a:latin typeface="Times New Roman"/>
                <a:cs typeface="Times New Roman"/>
              </a:rPr>
              <a:t>διακοπές  </a:t>
            </a:r>
            <a:r>
              <a:rPr spc="-10" dirty="0">
                <a:latin typeface="Times New Roman"/>
                <a:cs typeface="Times New Roman"/>
              </a:rPr>
              <a:t>ρεύµατος </a:t>
            </a:r>
            <a:r>
              <a:rPr dirty="0">
                <a:latin typeface="Times New Roman"/>
                <a:cs typeface="Times New Roman"/>
              </a:rPr>
              <a:t>και </a:t>
            </a:r>
            <a:r>
              <a:rPr spc="-5" dirty="0">
                <a:latin typeface="Times New Roman"/>
                <a:cs typeface="Times New Roman"/>
              </a:rPr>
              <a:t>να </a:t>
            </a:r>
            <a:r>
              <a:rPr spc="-10" dirty="0">
                <a:latin typeface="Times New Roman"/>
                <a:cs typeface="Times New Roman"/>
              </a:rPr>
              <a:t>περιλαµβάνει </a:t>
            </a:r>
            <a:r>
              <a:rPr spc="-5" dirty="0">
                <a:latin typeface="Times New Roman"/>
                <a:cs typeface="Times New Roman"/>
              </a:rPr>
              <a:t>πολλές εναλλακτικές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διαδροµές.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dirty="0">
              <a:latin typeface="Times New Roman"/>
              <a:cs typeface="Times New Roman"/>
            </a:endParaRPr>
          </a:p>
          <a:p>
            <a:pPr marL="262890" indent="-250825">
              <a:buAutoNum type="romanLcParenR" startAt="7"/>
              <a:tabLst>
                <a:tab pos="263525" algn="l"/>
              </a:tabLst>
            </a:pPr>
            <a:r>
              <a:rPr b="1" spc="-10" dirty="0">
                <a:latin typeface="Times New Roman"/>
                <a:cs typeface="Times New Roman"/>
              </a:rPr>
              <a:t>Εµβέλεια</a:t>
            </a:r>
            <a:endParaRPr dirty="0">
              <a:latin typeface="Times New Roman"/>
              <a:cs typeface="Times New Roman"/>
            </a:endParaRPr>
          </a:p>
          <a:p>
            <a:pPr marL="12700" marR="5080">
              <a:spcBef>
                <a:spcPts val="60"/>
              </a:spcBef>
            </a:pPr>
            <a:r>
              <a:rPr dirty="0">
                <a:latin typeface="Times New Roman"/>
                <a:cs typeface="Times New Roman"/>
              </a:rPr>
              <a:t>Η </a:t>
            </a:r>
            <a:r>
              <a:rPr spc="-10" dirty="0">
                <a:latin typeface="Times New Roman"/>
                <a:cs typeface="Times New Roman"/>
              </a:rPr>
              <a:t>εµβέλεια </a:t>
            </a:r>
            <a:r>
              <a:rPr spc="-5" dirty="0">
                <a:latin typeface="Times New Roman"/>
                <a:cs typeface="Times New Roman"/>
              </a:rPr>
              <a:t>ενός </a:t>
            </a:r>
            <a:r>
              <a:rPr spc="-10" dirty="0">
                <a:latin typeface="Times New Roman"/>
                <a:cs typeface="Times New Roman"/>
              </a:rPr>
              <a:t>ασύρµατου </a:t>
            </a:r>
            <a:r>
              <a:rPr spc="-5" dirty="0">
                <a:latin typeface="Times New Roman"/>
                <a:cs typeface="Times New Roman"/>
              </a:rPr>
              <a:t>δικτύου </a:t>
            </a:r>
            <a:r>
              <a:rPr dirty="0">
                <a:latin typeface="Times New Roman"/>
                <a:cs typeface="Times New Roman"/>
              </a:rPr>
              <a:t>σε </a:t>
            </a:r>
            <a:r>
              <a:rPr spc="-5" dirty="0">
                <a:latin typeface="Times New Roman"/>
                <a:cs typeface="Times New Roman"/>
              </a:rPr>
              <a:t>περιβάλλον γραφείου </a:t>
            </a:r>
            <a:r>
              <a:rPr spc="-15" dirty="0">
                <a:latin typeface="Times New Roman"/>
                <a:cs typeface="Times New Roman"/>
              </a:rPr>
              <a:t>µπορεί </a:t>
            </a:r>
            <a:r>
              <a:rPr spc="-5" dirty="0">
                <a:latin typeface="Times New Roman"/>
                <a:cs typeface="Times New Roman"/>
              </a:rPr>
              <a:t>να είναι </a:t>
            </a:r>
            <a:r>
              <a:rPr spc="-15" dirty="0">
                <a:latin typeface="Times New Roman"/>
                <a:cs typeface="Times New Roman"/>
              </a:rPr>
              <a:t>µερικές  </a:t>
            </a:r>
            <a:r>
              <a:rPr spc="-5" dirty="0">
                <a:latin typeface="Times New Roman"/>
                <a:cs typeface="Times New Roman"/>
              </a:rPr>
              <a:t>δεκάδες </a:t>
            </a:r>
            <a:r>
              <a:rPr spc="-10" dirty="0">
                <a:latin typeface="Times New Roman"/>
                <a:cs typeface="Times New Roman"/>
              </a:rPr>
              <a:t>µέτρα. </a:t>
            </a:r>
            <a:r>
              <a:rPr spc="-5" dirty="0">
                <a:latin typeface="Times New Roman"/>
                <a:cs typeface="Times New Roman"/>
              </a:rPr>
              <a:t>Τα </a:t>
            </a:r>
            <a:r>
              <a:rPr spc="-10" dirty="0">
                <a:latin typeface="Times New Roman"/>
                <a:cs typeface="Times New Roman"/>
              </a:rPr>
              <a:t>ραδιοκύµατα </a:t>
            </a:r>
            <a:r>
              <a:rPr dirty="0">
                <a:latin typeface="Times New Roman"/>
                <a:cs typeface="Times New Roman"/>
              </a:rPr>
              <a:t>σε </a:t>
            </a:r>
            <a:r>
              <a:rPr spc="-5" dirty="0">
                <a:latin typeface="Times New Roman"/>
                <a:cs typeface="Times New Roman"/>
              </a:rPr>
              <a:t>εσωτερικό χώρο έχουν να διαπεράσουν τοίχους </a:t>
            </a:r>
            <a:r>
              <a:rPr dirty="0">
                <a:latin typeface="Times New Roman"/>
                <a:cs typeface="Times New Roman"/>
              </a:rPr>
              <a:t>και  </a:t>
            </a:r>
            <a:r>
              <a:rPr spc="-5" dirty="0">
                <a:latin typeface="Times New Roman"/>
                <a:cs typeface="Times New Roman"/>
              </a:rPr>
              <a:t>οροφές </a:t>
            </a:r>
            <a:r>
              <a:rPr dirty="0">
                <a:latin typeface="Times New Roman"/>
                <a:cs typeface="Times New Roman"/>
              </a:rPr>
              <a:t>οπότε </a:t>
            </a:r>
            <a:r>
              <a:rPr spc="-5" dirty="0">
                <a:latin typeface="Times New Roman"/>
                <a:cs typeface="Times New Roman"/>
              </a:rPr>
              <a:t>υφίστανται </a:t>
            </a:r>
            <a:r>
              <a:rPr spc="-10" dirty="0">
                <a:latin typeface="Times New Roman"/>
                <a:cs typeface="Times New Roman"/>
              </a:rPr>
              <a:t>σηµαντική </a:t>
            </a:r>
            <a:r>
              <a:rPr spc="-5" dirty="0">
                <a:latin typeface="Times New Roman"/>
                <a:cs typeface="Times New Roman"/>
              </a:rPr>
              <a:t>απόσβεση. Σε ανοικτό </a:t>
            </a:r>
            <a:r>
              <a:rPr dirty="0">
                <a:latin typeface="Times New Roman"/>
                <a:cs typeface="Times New Roman"/>
              </a:rPr>
              <a:t>χώρο όπου </a:t>
            </a:r>
            <a:r>
              <a:rPr spc="-5" dirty="0">
                <a:latin typeface="Times New Roman"/>
                <a:cs typeface="Times New Roman"/>
              </a:rPr>
              <a:t>υπάρχει οπτική  επαφή </a:t>
            </a:r>
            <a:r>
              <a:rPr spc="-15" dirty="0">
                <a:latin typeface="Times New Roman"/>
                <a:cs typeface="Times New Roman"/>
              </a:rPr>
              <a:t>ανάµεσα </a:t>
            </a:r>
            <a:r>
              <a:rPr dirty="0">
                <a:latin typeface="Times New Roman"/>
                <a:cs typeface="Times New Roman"/>
              </a:rPr>
              <a:t>στις </a:t>
            </a:r>
            <a:r>
              <a:rPr spc="-10" dirty="0">
                <a:latin typeface="Times New Roman"/>
                <a:cs typeface="Times New Roman"/>
              </a:rPr>
              <a:t>ασύρµατες </a:t>
            </a:r>
            <a:r>
              <a:rPr spc="-5" dirty="0">
                <a:latin typeface="Times New Roman"/>
                <a:cs typeface="Times New Roman"/>
              </a:rPr>
              <a:t>συσκευές, </a:t>
            </a:r>
            <a:r>
              <a:rPr dirty="0">
                <a:latin typeface="Times New Roman"/>
                <a:cs typeface="Times New Roman"/>
              </a:rPr>
              <a:t>οι </a:t>
            </a:r>
            <a:r>
              <a:rPr spc="-5" dirty="0">
                <a:latin typeface="Times New Roman"/>
                <a:cs typeface="Times New Roman"/>
              </a:rPr>
              <a:t>αποστάσεις που </a:t>
            </a:r>
            <a:r>
              <a:rPr spc="-15" dirty="0">
                <a:latin typeface="Times New Roman"/>
                <a:cs typeface="Times New Roman"/>
              </a:rPr>
              <a:t>µπορεί </a:t>
            </a:r>
            <a:r>
              <a:rPr spc="-5" dirty="0">
                <a:latin typeface="Times New Roman"/>
                <a:cs typeface="Times New Roman"/>
              </a:rPr>
              <a:t>να καλυφθούν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είναι</a:t>
            </a:r>
            <a:endParaRPr dirty="0">
              <a:latin typeface="Times New Roman"/>
              <a:cs typeface="Times New Roman"/>
            </a:endParaRPr>
          </a:p>
          <a:p>
            <a:pPr marL="12700"/>
            <a:r>
              <a:rPr spc="-10" dirty="0">
                <a:latin typeface="Times New Roman"/>
                <a:cs typeface="Times New Roman"/>
              </a:rPr>
              <a:t>µεγαλύτερες.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304800" indent="-292735">
              <a:buAutoNum type="romanLcParenR" startAt="8"/>
              <a:tabLst>
                <a:tab pos="305435" algn="l"/>
              </a:tabLst>
            </a:pPr>
            <a:r>
              <a:rPr b="1" spc="-5" dirty="0">
                <a:latin typeface="Times New Roman"/>
                <a:cs typeface="Times New Roman"/>
              </a:rPr>
              <a:t>Συµβατότητα </a:t>
            </a:r>
            <a:r>
              <a:rPr b="1" spc="-10" dirty="0">
                <a:latin typeface="Times New Roman"/>
                <a:cs typeface="Times New Roman"/>
              </a:rPr>
              <a:t>µε </a:t>
            </a:r>
            <a:r>
              <a:rPr b="1" dirty="0">
                <a:latin typeface="Times New Roman"/>
                <a:cs typeface="Times New Roman"/>
              </a:rPr>
              <a:t>το υπάρχον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δίκτυο</a:t>
            </a:r>
            <a:endParaRPr dirty="0">
              <a:latin typeface="Times New Roman"/>
              <a:cs typeface="Times New Roman"/>
            </a:endParaRPr>
          </a:p>
          <a:p>
            <a:pPr marL="12700" marR="116839">
              <a:spcBef>
                <a:spcPts val="60"/>
              </a:spcBef>
            </a:pPr>
            <a:r>
              <a:rPr spc="-5" dirty="0">
                <a:latin typeface="Times New Roman"/>
                <a:cs typeface="Times New Roman"/>
              </a:rPr>
              <a:t>Τα περισσότερα </a:t>
            </a:r>
            <a:r>
              <a:rPr spc="-10" dirty="0">
                <a:latin typeface="Times New Roman"/>
                <a:cs typeface="Times New Roman"/>
              </a:rPr>
              <a:t>ασύρµατα </a:t>
            </a:r>
            <a:r>
              <a:rPr spc="-5" dirty="0">
                <a:latin typeface="Times New Roman"/>
                <a:cs typeface="Times New Roman"/>
              </a:rPr>
              <a:t>δίκτυα έχουν </a:t>
            </a:r>
            <a:r>
              <a:rPr spc="-10" dirty="0">
                <a:latin typeface="Times New Roman"/>
                <a:cs typeface="Times New Roman"/>
              </a:rPr>
              <a:t>προτυποποιηµένο </a:t>
            </a:r>
            <a:r>
              <a:rPr spc="-5" dirty="0">
                <a:latin typeface="Times New Roman"/>
                <a:cs typeface="Times New Roman"/>
              </a:rPr>
              <a:t>τρόπο </a:t>
            </a:r>
            <a:r>
              <a:rPr dirty="0">
                <a:latin typeface="Times New Roman"/>
                <a:cs typeface="Times New Roman"/>
              </a:rPr>
              <a:t>σύνδεσης </a:t>
            </a:r>
            <a:r>
              <a:rPr spc="-30" dirty="0">
                <a:latin typeface="Times New Roman"/>
                <a:cs typeface="Times New Roman"/>
              </a:rPr>
              <a:t>µε </a:t>
            </a:r>
            <a:r>
              <a:rPr spc="-5" dirty="0">
                <a:latin typeface="Times New Roman"/>
                <a:cs typeface="Times New Roman"/>
              </a:rPr>
              <a:t>τα  υπάρχοντα </a:t>
            </a:r>
            <a:r>
              <a:rPr spc="-10" dirty="0">
                <a:latin typeface="Times New Roman"/>
                <a:cs typeface="Times New Roman"/>
              </a:rPr>
              <a:t>ενσύρµατα </a:t>
            </a:r>
            <a:r>
              <a:rPr spc="-5" dirty="0">
                <a:latin typeface="Times New Roman"/>
                <a:cs typeface="Times New Roman"/>
              </a:rPr>
              <a:t>δίκτυα. Έτσι, </a:t>
            </a:r>
            <a:r>
              <a:rPr dirty="0">
                <a:latin typeface="Times New Roman"/>
                <a:cs typeface="Times New Roman"/>
              </a:rPr>
              <a:t>η </a:t>
            </a:r>
            <a:r>
              <a:rPr spc="-5" dirty="0">
                <a:latin typeface="Times New Roman"/>
                <a:cs typeface="Times New Roman"/>
              </a:rPr>
              <a:t>προσθήκη </a:t>
            </a:r>
            <a:r>
              <a:rPr spc="-10" dirty="0">
                <a:latin typeface="Times New Roman"/>
                <a:cs typeface="Times New Roman"/>
              </a:rPr>
              <a:t>ασύρµατης </a:t>
            </a:r>
            <a:r>
              <a:rPr dirty="0">
                <a:latin typeface="Times New Roman"/>
                <a:cs typeface="Times New Roman"/>
              </a:rPr>
              <a:t>δικτύωσης </a:t>
            </a:r>
            <a:r>
              <a:rPr spc="-5" dirty="0">
                <a:latin typeface="Times New Roman"/>
                <a:cs typeface="Times New Roman"/>
              </a:rPr>
              <a:t>σε υπάρχουσες  </a:t>
            </a:r>
            <a:r>
              <a:rPr spc="-15" dirty="0">
                <a:latin typeface="Times New Roman"/>
                <a:cs typeface="Times New Roman"/>
              </a:rPr>
              <a:t>δοµές </a:t>
            </a:r>
            <a:r>
              <a:rPr spc="-5" dirty="0">
                <a:latin typeface="Times New Roman"/>
                <a:cs typeface="Times New Roman"/>
              </a:rPr>
              <a:t>δικτύων </a:t>
            </a:r>
            <a:r>
              <a:rPr spc="-15" dirty="0">
                <a:latin typeface="Times New Roman"/>
                <a:cs typeface="Times New Roman"/>
              </a:rPr>
              <a:t>µπορεί </a:t>
            </a:r>
            <a:r>
              <a:rPr spc="-5" dirty="0">
                <a:latin typeface="Times New Roman"/>
                <a:cs typeface="Times New Roman"/>
              </a:rPr>
              <a:t>να γίνει </a:t>
            </a:r>
            <a:r>
              <a:rPr spc="-30" dirty="0">
                <a:latin typeface="Times New Roman"/>
                <a:cs typeface="Times New Roman"/>
              </a:rPr>
              <a:t>µε </a:t>
            </a:r>
            <a:r>
              <a:rPr dirty="0">
                <a:latin typeface="Times New Roman"/>
                <a:cs typeface="Times New Roman"/>
              </a:rPr>
              <a:t>τον </a:t>
            </a:r>
            <a:r>
              <a:rPr spc="-5" dirty="0">
                <a:latin typeface="Times New Roman"/>
                <a:cs typeface="Times New Roman"/>
              </a:rPr>
              <a:t>ευκολότερο τρόπο. </a:t>
            </a:r>
            <a:r>
              <a:rPr dirty="0">
                <a:latin typeface="Times New Roman"/>
                <a:cs typeface="Times New Roman"/>
              </a:rPr>
              <a:t>Πολλές </a:t>
            </a:r>
            <a:r>
              <a:rPr spc="-5" dirty="0">
                <a:latin typeface="Times New Roman"/>
                <a:cs typeface="Times New Roman"/>
              </a:rPr>
              <a:t>φορές δε, αποτελούν  επέκταση ενός </a:t>
            </a:r>
            <a:r>
              <a:rPr spc="-10" dirty="0">
                <a:latin typeface="Times New Roman"/>
                <a:cs typeface="Times New Roman"/>
              </a:rPr>
              <a:t>ενσύρµατου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δικτύου.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828" y="152400"/>
            <a:ext cx="962794" cy="99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4375" t="18889" r="33750" b="15556"/>
          <a:stretch>
            <a:fillRect/>
          </a:stretch>
        </p:blipFill>
        <p:spPr bwMode="auto">
          <a:xfrm>
            <a:off x="152400" y="76200"/>
            <a:ext cx="5943600" cy="678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52400"/>
            <a:ext cx="1773022" cy="182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6477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Πρότυπα</a:t>
            </a:r>
            <a:r>
              <a:rPr spc="-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Ethernet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32222" r="25000" b="37778"/>
          <a:stretch>
            <a:fillRect/>
          </a:stretch>
        </p:blipFill>
        <p:spPr bwMode="auto">
          <a:xfrm>
            <a:off x="457200" y="838200"/>
            <a:ext cx="8153400" cy="278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11 - Ευθεία γραμμή σύνδεσης"/>
          <p:cNvCxnSpPr/>
          <p:nvPr/>
        </p:nvCxnSpPr>
        <p:spPr>
          <a:xfrm>
            <a:off x="5791200" y="1219200"/>
            <a:ext cx="1905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343400" y="1600200"/>
            <a:ext cx="4114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320822"/>
            <a:ext cx="2209800" cy="253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536010"/>
            <a:ext cx="2133600" cy="320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6129" t="36829"/>
          <a:stretch>
            <a:fillRect/>
          </a:stretch>
        </p:blipFill>
        <p:spPr bwMode="auto">
          <a:xfrm>
            <a:off x="152400" y="3581400"/>
            <a:ext cx="1981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AutoShape 6" descr="Αποτέλεσμα εικόνας για intel cor[orationame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634674"/>
            <a:ext cx="4038600" cy="302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207964"/>
            <a:ext cx="1905000" cy="247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5000" t="32222" r="26250" b="42222"/>
          <a:stretch>
            <a:fillRect/>
          </a:stretch>
        </p:blipFill>
        <p:spPr bwMode="auto">
          <a:xfrm>
            <a:off x="381000" y="4486835"/>
            <a:ext cx="8077200" cy="237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152400" y="228600"/>
            <a:ext cx="6477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0" cap="none" spc="-2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Πρότυπα</a:t>
            </a:r>
            <a:r>
              <a:rPr kumimoji="0" lang="el-GR" sz="1800" b="0" i="0" u="none" strike="noStrike" kern="0" cap="none" spc="-55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800" b="0" i="0" u="none" strike="noStrike" kern="0" cap="none" spc="-5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Ethernet</a:t>
            </a:r>
            <a:endParaRPr kumimoji="0" lang="en-US" sz="1800" b="0" i="0" u="none" strike="noStrike" kern="0" cap="none" spc="-5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30099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8074" y="76200"/>
            <a:ext cx="55197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057400"/>
            <a:ext cx="453686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7086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FF0000"/>
                </a:solidFill>
              </a:rPr>
              <a:t>Πρότυπα</a:t>
            </a:r>
            <a:r>
              <a:rPr spc="-5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Ethernet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2250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490" y="1482090"/>
            <a:ext cx="8169275" cy="2009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40" dirty="0">
                <a:latin typeface="Arial"/>
                <a:cs typeface="Arial"/>
              </a:rPr>
              <a:t>Το </a:t>
            </a:r>
            <a:r>
              <a:rPr sz="2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υποεπίπεδο </a:t>
            </a:r>
            <a:r>
              <a:rPr sz="26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ελέγχου </a:t>
            </a:r>
            <a:r>
              <a:rPr sz="2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λογικής </a:t>
            </a:r>
            <a:r>
              <a:rPr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σύνδεσης </a:t>
            </a:r>
            <a:r>
              <a:rPr sz="2600" dirty="0">
                <a:latin typeface="Arial"/>
                <a:cs typeface="Arial"/>
              </a:rPr>
              <a:t>(</a:t>
            </a:r>
            <a:r>
              <a:rPr sz="2600" b="1" dirty="0">
                <a:latin typeface="Arial"/>
                <a:cs typeface="Arial"/>
              </a:rPr>
              <a:t>Logical </a:t>
            </a:r>
            <a:r>
              <a:rPr sz="2600" b="1" spc="-5" dirty="0">
                <a:latin typeface="Arial"/>
                <a:cs typeface="Arial"/>
              </a:rPr>
              <a:t>Link  Control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- </a:t>
            </a:r>
            <a:r>
              <a:rPr sz="2600" b="1" dirty="0">
                <a:latin typeface="Arial"/>
                <a:cs typeface="Arial"/>
              </a:rPr>
              <a:t>LLC</a:t>
            </a:r>
            <a:r>
              <a:rPr sz="2600" dirty="0">
                <a:latin typeface="Arial"/>
                <a:cs typeface="Arial"/>
              </a:rPr>
              <a:t>) </a:t>
            </a:r>
            <a:r>
              <a:rPr sz="2600" spc="-10" dirty="0">
                <a:latin typeface="Arial"/>
                <a:cs typeface="Arial"/>
              </a:rPr>
              <a:t>που περιγράφεται </a:t>
            </a:r>
            <a:r>
              <a:rPr sz="2600" spc="-5" dirty="0">
                <a:latin typeface="Arial"/>
                <a:cs typeface="Arial"/>
              </a:rPr>
              <a:t>από </a:t>
            </a:r>
            <a:r>
              <a:rPr sz="2600" spc="-15" dirty="0">
                <a:latin typeface="Arial"/>
                <a:cs typeface="Arial"/>
              </a:rPr>
              <a:t>το  </a:t>
            </a:r>
            <a:r>
              <a:rPr sz="2600" spc="-10" dirty="0">
                <a:latin typeface="Arial"/>
                <a:cs typeface="Arial"/>
              </a:rPr>
              <a:t>πρότυπο  </a:t>
            </a:r>
            <a:r>
              <a:rPr sz="2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Ι.Ε.Ε.Ε. </a:t>
            </a:r>
            <a:r>
              <a:rPr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802.2</a:t>
            </a:r>
            <a:r>
              <a:rPr sz="2600" dirty="0">
                <a:latin typeface="Arial"/>
                <a:cs typeface="Arial"/>
              </a:rPr>
              <a:t>. Η </a:t>
            </a:r>
            <a:r>
              <a:rPr sz="2600" spc="-5" dirty="0">
                <a:latin typeface="Arial"/>
                <a:cs typeface="Arial"/>
              </a:rPr>
              <a:t>βασική λειτουργία </a:t>
            </a:r>
            <a:r>
              <a:rPr sz="2600" spc="-15" dirty="0">
                <a:latin typeface="Arial"/>
                <a:cs typeface="Arial"/>
              </a:rPr>
              <a:t>του </a:t>
            </a:r>
            <a:r>
              <a:rPr sz="2600" dirty="0">
                <a:latin typeface="Arial"/>
                <a:cs typeface="Arial"/>
              </a:rPr>
              <a:t>LLC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dirty="0">
                <a:latin typeface="Arial"/>
                <a:cs typeface="Arial"/>
              </a:rPr>
              <a:t>να  </a:t>
            </a:r>
            <a:r>
              <a:rPr sz="2600" spc="-10" dirty="0">
                <a:latin typeface="Arial"/>
                <a:cs typeface="Arial"/>
              </a:rPr>
              <a:t>διαχειρίζεται </a:t>
            </a:r>
            <a:r>
              <a:rPr sz="2600" spc="-5" dirty="0">
                <a:latin typeface="Arial"/>
                <a:cs typeface="Arial"/>
              </a:rPr>
              <a:t>την μετάδοση </a:t>
            </a:r>
            <a:r>
              <a:rPr sz="2600" spc="-15" dirty="0">
                <a:latin typeface="Arial"/>
                <a:cs typeface="Arial"/>
              </a:rPr>
              <a:t>των</a:t>
            </a:r>
            <a:r>
              <a:rPr sz="2600" spc="69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δεδομένων </a:t>
            </a:r>
            <a:r>
              <a:rPr sz="2600" spc="-15" dirty="0">
                <a:latin typeface="Arial"/>
                <a:cs typeface="Arial"/>
              </a:rPr>
              <a:t>και  </a:t>
            </a:r>
            <a:r>
              <a:rPr sz="2600" dirty="0">
                <a:latin typeface="Arial"/>
                <a:cs typeface="Arial"/>
              </a:rPr>
              <a:t>να  </a:t>
            </a:r>
            <a:r>
              <a:rPr sz="2600" spc="-10" dirty="0">
                <a:latin typeface="Arial"/>
                <a:cs typeface="Arial"/>
              </a:rPr>
              <a:t>εξασφαλίζει </a:t>
            </a:r>
            <a:r>
              <a:rPr sz="2600" dirty="0">
                <a:latin typeface="Arial"/>
                <a:cs typeface="Arial"/>
              </a:rPr>
              <a:t>την </a:t>
            </a:r>
            <a:r>
              <a:rPr sz="2600" spc="-10" dirty="0">
                <a:latin typeface="Arial"/>
                <a:cs typeface="Arial"/>
              </a:rPr>
              <a:t>ακεραιότητά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τους.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0200" y="3810000"/>
            <a:ext cx="678180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1524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5000" t="32222" r="18750" b="30000"/>
          <a:stretch>
            <a:fillRect/>
          </a:stretch>
        </p:blipFill>
        <p:spPr bwMode="auto">
          <a:xfrm>
            <a:off x="2510118" y="685800"/>
            <a:ext cx="663388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3"/>
          <p:cNvSpPr/>
          <p:nvPr/>
        </p:nvSpPr>
        <p:spPr>
          <a:xfrm>
            <a:off x="152400" y="3657600"/>
            <a:ext cx="4952999" cy="3058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10 - Αστέρι 4 ακτινών"/>
          <p:cNvSpPr/>
          <p:nvPr/>
        </p:nvSpPr>
        <p:spPr>
          <a:xfrm>
            <a:off x="152400" y="838200"/>
            <a:ext cx="8382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3333" r="4457" b="3125"/>
          <a:stretch>
            <a:fillRect/>
          </a:stretch>
        </p:blipFill>
        <p:spPr bwMode="auto">
          <a:xfrm>
            <a:off x="5257800" y="3886200"/>
            <a:ext cx="381245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AutoShape 4" descr="Αποτέλεσμα εικόνας για sharing software in l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" y="1981200"/>
            <a:ext cx="24505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934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FF0000"/>
                </a:solidFill>
              </a:rPr>
              <a:t>Πρότυπα</a:t>
            </a:r>
            <a:r>
              <a:rPr spc="-5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Ethernet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58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830" y="1482090"/>
            <a:ext cx="8310880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40" dirty="0">
                <a:latin typeface="Arial"/>
                <a:cs typeface="Arial"/>
              </a:rPr>
              <a:t>Το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υποεπίπεδο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ελέγχου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πρόσβασης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στο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μέσο </a:t>
            </a:r>
            <a:r>
              <a:rPr sz="2600" spc="-5" dirty="0">
                <a:latin typeface="Arial"/>
                <a:cs typeface="Arial"/>
              </a:rPr>
              <a:t>(</a:t>
            </a:r>
            <a:r>
              <a:rPr sz="2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Medium  </a:t>
            </a:r>
            <a:r>
              <a:rPr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Access Control – MAC</a:t>
            </a:r>
            <a:r>
              <a:rPr sz="2600" dirty="0">
                <a:latin typeface="Arial"/>
                <a:cs typeface="Arial"/>
              </a:rPr>
              <a:t>). Η </a:t>
            </a:r>
            <a:r>
              <a:rPr sz="2600" spc="-5" dirty="0">
                <a:latin typeface="Arial"/>
                <a:cs typeface="Arial"/>
              </a:rPr>
              <a:t>βασική λειτουργία </a:t>
            </a:r>
            <a:r>
              <a:rPr sz="2600" spc="-10" dirty="0">
                <a:latin typeface="Arial"/>
                <a:cs typeface="Arial"/>
              </a:rPr>
              <a:t>του </a:t>
            </a:r>
            <a:r>
              <a:rPr sz="2600" dirty="0">
                <a:latin typeface="Arial"/>
                <a:cs typeface="Arial"/>
              </a:rPr>
              <a:t>MAC  </a:t>
            </a:r>
            <a:r>
              <a:rPr sz="2600" spc="-5" dirty="0">
                <a:latin typeface="Arial"/>
                <a:cs typeface="Arial"/>
              </a:rPr>
              <a:t>είναι </a:t>
            </a:r>
            <a:r>
              <a:rPr sz="2600" dirty="0">
                <a:latin typeface="Arial"/>
                <a:cs typeface="Arial"/>
              </a:rPr>
              <a:t>να </a:t>
            </a:r>
            <a:r>
              <a:rPr sz="2600" spc="-10" dirty="0">
                <a:latin typeface="Arial"/>
                <a:cs typeface="Arial"/>
              </a:rPr>
              <a:t>διαχειρίζεται </a:t>
            </a:r>
            <a:r>
              <a:rPr sz="2600" spc="-5" dirty="0">
                <a:latin typeface="Arial"/>
                <a:cs typeface="Arial"/>
              </a:rPr>
              <a:t>τις </a:t>
            </a:r>
            <a:r>
              <a:rPr sz="2600" spc="-10" dirty="0">
                <a:latin typeface="Arial"/>
                <a:cs typeface="Arial"/>
              </a:rPr>
              <a:t>διαδικασίες </a:t>
            </a:r>
            <a:r>
              <a:rPr sz="2600" spc="-5" dirty="0">
                <a:latin typeface="Arial"/>
                <a:cs typeface="Arial"/>
              </a:rPr>
              <a:t>πρόσβασης </a:t>
            </a:r>
            <a:r>
              <a:rPr sz="2600" spc="-15" dirty="0">
                <a:latin typeface="Arial"/>
                <a:cs typeface="Arial"/>
              </a:rPr>
              <a:t>στο  </a:t>
            </a:r>
            <a:r>
              <a:rPr sz="2600" spc="-5" dirty="0">
                <a:latin typeface="Arial"/>
                <a:cs typeface="Arial"/>
              </a:rPr>
              <a:t>μέσο </a:t>
            </a:r>
            <a:r>
              <a:rPr sz="2600" spc="-10" dirty="0">
                <a:latin typeface="Arial"/>
                <a:cs typeface="Arial"/>
              </a:rPr>
              <a:t>καθώς και </a:t>
            </a:r>
            <a:r>
              <a:rPr sz="2600" spc="-5" dirty="0">
                <a:latin typeface="Arial"/>
                <a:cs typeface="Arial"/>
              </a:rPr>
              <a:t>τις </a:t>
            </a:r>
            <a:r>
              <a:rPr sz="2600" spc="-10" dirty="0">
                <a:latin typeface="Arial"/>
                <a:cs typeface="Arial"/>
              </a:rPr>
              <a:t>διαδικασίες </a:t>
            </a:r>
            <a:r>
              <a:rPr sz="2600" spc="-5" dirty="0">
                <a:latin typeface="Arial"/>
                <a:cs typeface="Arial"/>
              </a:rPr>
              <a:t>διευθυνσιοδότησης </a:t>
            </a:r>
            <a:r>
              <a:rPr sz="2600" spc="-15" dirty="0">
                <a:latin typeface="Arial"/>
                <a:cs typeface="Arial"/>
              </a:rPr>
              <a:t>στο  </a:t>
            </a:r>
            <a:r>
              <a:rPr sz="2600" spc="-20" dirty="0">
                <a:latin typeface="Arial"/>
                <a:cs typeface="Arial"/>
              </a:rPr>
              <a:t>τοπικό</a:t>
            </a:r>
            <a:r>
              <a:rPr sz="2600" spc="3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δίκτυο.</a:t>
            </a:r>
            <a:r>
              <a:rPr sz="2600" spc="34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Κάθε</a:t>
            </a:r>
            <a:r>
              <a:rPr sz="2600" spc="3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ένα</a:t>
            </a:r>
            <a:r>
              <a:rPr sz="2600" spc="3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από</a:t>
            </a:r>
            <a:r>
              <a:rPr sz="2600" spc="350" dirty="0">
                <a:latin typeface="Arial"/>
                <a:cs typeface="Arial"/>
              </a:rPr>
              <a:t> </a:t>
            </a:r>
            <a:r>
              <a:rPr sz="2600" spc="-15" dirty="0">
                <a:latin typeface="Arial"/>
                <a:cs typeface="Arial"/>
              </a:rPr>
              <a:t>τα</a:t>
            </a:r>
            <a:r>
              <a:rPr sz="2600" spc="33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πρότυπα</a:t>
            </a:r>
            <a:r>
              <a:rPr sz="2600" spc="34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802.3</a:t>
            </a:r>
            <a:r>
              <a:rPr sz="2600" spc="-5" dirty="0">
                <a:latin typeface="Arial"/>
                <a:cs typeface="Arial"/>
              </a:rPr>
              <a:t>,</a:t>
            </a:r>
            <a:r>
              <a:rPr sz="2600" spc="345" dirty="0">
                <a:latin typeface="Arial"/>
                <a:cs typeface="Arial"/>
              </a:rPr>
              <a:t> </a:t>
            </a:r>
            <a:r>
              <a:rPr sz="2600" b="1" spc="-5" dirty="0" smtClean="0">
                <a:latin typeface="Arial"/>
                <a:cs typeface="Arial"/>
              </a:rPr>
              <a:t>802.4</a:t>
            </a:r>
            <a:r>
              <a:rPr lang="el-GR" sz="2600" b="1" spc="-5" dirty="0" smtClean="0">
                <a:latin typeface="Arial"/>
                <a:cs typeface="Arial"/>
              </a:rPr>
              <a:t> </a:t>
            </a:r>
            <a:r>
              <a:rPr lang="el-GR" sz="2600" spc="-5" dirty="0" smtClean="0">
                <a:latin typeface="Arial"/>
                <a:cs typeface="Arial"/>
              </a:rPr>
              <a:t>και    </a:t>
            </a:r>
            <a:r>
              <a:rPr lang="el-GR" sz="2600" b="1" spc="-5" dirty="0" smtClean="0">
                <a:latin typeface="Arial"/>
                <a:cs typeface="Arial"/>
              </a:rPr>
              <a:t>802.5</a:t>
            </a:r>
            <a:endParaRPr sz="2600" b="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1830" y="3465829"/>
            <a:ext cx="42570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6450" algn="l"/>
                <a:tab pos="2004060" algn="l"/>
                <a:tab pos="3906520" algn="l"/>
              </a:tabLst>
            </a:pPr>
            <a:r>
              <a:rPr sz="2600" spc="-35" dirty="0">
                <a:latin typeface="Arial"/>
                <a:cs typeface="Arial"/>
              </a:rPr>
              <a:t>κ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8</a:t>
            </a:r>
            <a:r>
              <a:rPr sz="2600" spc="10" dirty="0">
                <a:latin typeface="Arial"/>
                <a:cs typeface="Arial"/>
              </a:rPr>
              <a:t>0</a:t>
            </a:r>
            <a:r>
              <a:rPr sz="2600" dirty="0">
                <a:latin typeface="Arial"/>
                <a:cs typeface="Arial"/>
              </a:rPr>
              <a:t>2</a:t>
            </a:r>
            <a:r>
              <a:rPr sz="2600" spc="-5" dirty="0">
                <a:latin typeface="Arial"/>
                <a:cs typeface="Arial"/>
              </a:rPr>
              <a:t>.</a:t>
            </a:r>
            <a:r>
              <a:rPr sz="2600" dirty="0">
                <a:latin typeface="Arial"/>
                <a:cs typeface="Arial"/>
              </a:rPr>
              <a:t>5	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spc="-30" dirty="0">
                <a:latin typeface="Arial"/>
                <a:cs typeface="Arial"/>
              </a:rPr>
              <a:t>ο</a:t>
            </a:r>
            <a:r>
              <a:rPr sz="2600" spc="-35" dirty="0">
                <a:latin typeface="Arial"/>
                <a:cs typeface="Arial"/>
              </a:rPr>
              <a:t>π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ύ</a:t>
            </a:r>
            <a:r>
              <a:rPr sz="2600" dirty="0">
                <a:latin typeface="Arial"/>
                <a:cs typeface="Arial"/>
              </a:rPr>
              <a:t>ν	</a:t>
            </a:r>
            <a:r>
              <a:rPr sz="2600" spc="-5" dirty="0">
                <a:latin typeface="Arial"/>
                <a:cs typeface="Arial"/>
              </a:rPr>
              <a:t>με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72543" y="3465829"/>
            <a:ext cx="16103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7780" algn="l"/>
              </a:tabLst>
            </a:pPr>
            <a:r>
              <a:rPr sz="2600" spc="-5" dirty="0">
                <a:latin typeface="Arial"/>
                <a:cs typeface="Arial"/>
              </a:rPr>
              <a:t>τρ</a:t>
            </a:r>
            <a:r>
              <a:rPr sz="2600" spc="-40" dirty="0">
                <a:latin typeface="Arial"/>
                <a:cs typeface="Arial"/>
              </a:rPr>
              <a:t>ό</a:t>
            </a:r>
            <a:r>
              <a:rPr sz="2600" spc="-25" dirty="0">
                <a:latin typeface="Arial"/>
                <a:cs typeface="Arial"/>
              </a:rPr>
              <a:t>π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4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830" y="3465829"/>
            <a:ext cx="6356985" cy="819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601845">
              <a:lnSpc>
                <a:spcPct val="100299"/>
              </a:lnSpc>
              <a:spcBef>
                <a:spcPts val="90"/>
              </a:spcBef>
              <a:tabLst>
                <a:tab pos="2106295" algn="l"/>
                <a:tab pos="3243580" algn="l"/>
                <a:tab pos="4325620" algn="l"/>
              </a:tabLst>
            </a:pPr>
            <a:r>
              <a:rPr sz="2600" dirty="0">
                <a:latin typeface="Arial"/>
                <a:cs typeface="Arial"/>
              </a:rPr>
              <a:t>δ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αφο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spc="-5" dirty="0">
                <a:latin typeface="Arial"/>
                <a:cs typeface="Arial"/>
              </a:rPr>
              <a:t>τι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ό  </a:t>
            </a:r>
            <a:r>
              <a:rPr sz="2600" spc="-5" dirty="0">
                <a:latin typeface="Arial"/>
                <a:cs typeface="Arial"/>
              </a:rPr>
              <a:t>υποεπίπεδο	</a:t>
            </a:r>
            <a:r>
              <a:rPr sz="2600" dirty="0">
                <a:latin typeface="Arial"/>
                <a:cs typeface="Arial"/>
              </a:rPr>
              <a:t>MAC,	αφού	</a:t>
            </a:r>
            <a:r>
              <a:rPr sz="2600" spc="-5" dirty="0">
                <a:latin typeface="Arial"/>
                <a:cs typeface="Arial"/>
              </a:rPr>
              <a:t>περιγράφουν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22251" y="3863340"/>
            <a:ext cx="17576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Arial"/>
                <a:cs typeface="Arial"/>
              </a:rPr>
              <a:t>διαφορετική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830" y="4259579"/>
            <a:ext cx="45300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μέθοδο </a:t>
            </a:r>
            <a:r>
              <a:rPr sz="2600" spc="-5" dirty="0">
                <a:latin typeface="Arial"/>
                <a:cs typeface="Arial"/>
              </a:rPr>
              <a:t>πρόσβασης </a:t>
            </a:r>
            <a:r>
              <a:rPr sz="2600" spc="-15" dirty="0">
                <a:latin typeface="Arial"/>
                <a:cs typeface="Arial"/>
              </a:rPr>
              <a:t>στο </a:t>
            </a:r>
            <a:r>
              <a:rPr sz="2600" spc="-5" dirty="0">
                <a:latin typeface="Arial"/>
                <a:cs typeface="Arial"/>
              </a:rPr>
              <a:t>μέσο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84936" y="4771666"/>
            <a:ext cx="5478064" cy="19339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382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πρόσβασης 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μέσο 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802.3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32222" r="25000" b="26667"/>
          <a:stretch>
            <a:fillRect/>
          </a:stretch>
        </p:blipFill>
        <p:spPr bwMode="auto">
          <a:xfrm>
            <a:off x="2971800" y="609600"/>
            <a:ext cx="6019800" cy="293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5"/>
          <p:cNvSpPr/>
          <p:nvPr/>
        </p:nvSpPr>
        <p:spPr>
          <a:xfrm>
            <a:off x="152400" y="3962400"/>
            <a:ext cx="2971800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33333" r="23750" b="33333"/>
          <a:stretch>
            <a:fillRect/>
          </a:stretch>
        </p:blipFill>
        <p:spPr bwMode="auto">
          <a:xfrm>
            <a:off x="3200400" y="3810000"/>
            <a:ext cx="594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534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</a:t>
            </a:r>
            <a:r>
              <a:rPr sz="2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πρόσβασης </a:t>
            </a:r>
            <a:r>
              <a:rPr sz="28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</a:t>
            </a:r>
            <a:r>
              <a:rPr sz="2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μέσο  </a:t>
            </a:r>
            <a:r>
              <a:rPr sz="28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z="28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802.3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685800"/>
            <a:ext cx="8915400" cy="3357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27500" t="31111" r="24375" b="42222"/>
          <a:stretch>
            <a:fillRect/>
          </a:stretch>
        </p:blipFill>
        <p:spPr bwMode="auto">
          <a:xfrm>
            <a:off x="1981199" y="4419600"/>
            <a:ext cx="70897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8763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Τρόπος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λειτουργίας 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πρότυπου 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58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830" y="1482090"/>
            <a:ext cx="68700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5610" algn="l"/>
                <a:tab pos="2333625" algn="l"/>
                <a:tab pos="2940050" algn="l"/>
                <a:tab pos="4304665" algn="l"/>
                <a:tab pos="6211570" algn="l"/>
              </a:tabLst>
            </a:pPr>
            <a:r>
              <a:rPr sz="2600" spc="-5" dirty="0">
                <a:latin typeface="Arial"/>
                <a:cs typeface="Arial"/>
              </a:rPr>
              <a:t>Σ</a:t>
            </a:r>
            <a:r>
              <a:rPr sz="2600" spc="5" dirty="0">
                <a:latin typeface="Arial"/>
                <a:cs typeface="Arial"/>
              </a:rPr>
              <a:t>ύ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φ</a:t>
            </a:r>
            <a:r>
              <a:rPr sz="2600" spc="-5" dirty="0">
                <a:latin typeface="Arial"/>
                <a:cs typeface="Arial"/>
              </a:rPr>
              <a:t>ω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α	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ε	</a:t>
            </a:r>
            <a:r>
              <a:rPr sz="2600" spc="1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η	</a:t>
            </a:r>
            <a:r>
              <a:rPr sz="2600" spc="-5" dirty="0">
                <a:latin typeface="Arial"/>
                <a:cs typeface="Arial"/>
              </a:rPr>
              <a:t>μέ</a:t>
            </a:r>
            <a:r>
              <a:rPr sz="2600" dirty="0">
                <a:latin typeface="Arial"/>
                <a:cs typeface="Arial"/>
              </a:rPr>
              <a:t>θ</a:t>
            </a:r>
            <a:r>
              <a:rPr sz="2600" spc="10" dirty="0">
                <a:latin typeface="Arial"/>
                <a:cs typeface="Arial"/>
              </a:rPr>
              <a:t>ο</a:t>
            </a:r>
            <a:r>
              <a:rPr sz="2600" dirty="0">
                <a:latin typeface="Arial"/>
                <a:cs typeface="Arial"/>
              </a:rPr>
              <a:t>δο	</a:t>
            </a:r>
            <a:r>
              <a:rPr sz="2600" spc="-5" dirty="0">
                <a:latin typeface="Arial"/>
                <a:cs typeface="Arial"/>
              </a:rPr>
              <a:t>C</a:t>
            </a:r>
            <a:r>
              <a:rPr sz="2600" dirty="0">
                <a:latin typeface="Arial"/>
                <a:cs typeface="Arial"/>
              </a:rPr>
              <a:t>SMA</a:t>
            </a:r>
            <a:r>
              <a:rPr sz="2600" spc="-5" dirty="0">
                <a:latin typeface="Arial"/>
                <a:cs typeface="Arial"/>
              </a:rPr>
              <a:t>/</a:t>
            </a:r>
            <a:r>
              <a:rPr sz="2600" spc="5" dirty="0">
                <a:latin typeface="Arial"/>
                <a:cs typeface="Arial"/>
              </a:rPr>
              <a:t>C</a:t>
            </a:r>
            <a:r>
              <a:rPr sz="2600" spc="-5" dirty="0">
                <a:latin typeface="Arial"/>
                <a:cs typeface="Arial"/>
              </a:rPr>
              <a:t>D</a:t>
            </a:r>
            <a:r>
              <a:rPr sz="2600" dirty="0">
                <a:latin typeface="Arial"/>
                <a:cs typeface="Arial"/>
              </a:rPr>
              <a:t>,	όσοι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05396" y="1482090"/>
            <a:ext cx="11785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Arial"/>
                <a:cs typeface="Arial"/>
              </a:rPr>
              <a:t>σταθμοί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1830" y="1879600"/>
            <a:ext cx="83083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5425" algn="l"/>
                <a:tab pos="2308860" algn="l"/>
                <a:tab pos="3544570" algn="l"/>
                <a:tab pos="4134485" algn="l"/>
                <a:tab pos="5920105" algn="l"/>
                <a:tab pos="6600190" algn="l"/>
                <a:tab pos="7278370" algn="l"/>
              </a:tabLst>
            </a:pPr>
            <a:r>
              <a:rPr sz="2600" spc="5" dirty="0">
                <a:latin typeface="Arial"/>
                <a:cs typeface="Arial"/>
              </a:rPr>
              <a:t>ε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10" dirty="0">
                <a:latin typeface="Arial"/>
                <a:cs typeface="Arial"/>
              </a:rPr>
              <a:t>ί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ς	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spc="-10" dirty="0">
                <a:latin typeface="Arial"/>
                <a:cs typeface="Arial"/>
              </a:rPr>
              <a:t>ί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</a:t>
            </a:r>
            <a:r>
              <a:rPr sz="2600" spc="5" dirty="0">
                <a:latin typeface="Arial"/>
                <a:cs typeface="Arial"/>
              </a:rPr>
              <a:t>εν</a:t>
            </a:r>
            <a:r>
              <a:rPr sz="2600" spc="-5" dirty="0">
                <a:latin typeface="Arial"/>
                <a:cs typeface="Arial"/>
              </a:rPr>
              <a:t>ερ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dirty="0">
                <a:latin typeface="Arial"/>
                <a:cs typeface="Arial"/>
              </a:rPr>
              <a:t>οί	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</a:t>
            </a:r>
            <a:r>
              <a:rPr sz="2600" spc="-10" dirty="0">
                <a:latin typeface="Arial"/>
                <a:cs typeface="Arial"/>
              </a:rPr>
              <a:t>σ</a:t>
            </a:r>
            <a:r>
              <a:rPr sz="2600" spc="5" dirty="0">
                <a:latin typeface="Arial"/>
                <a:cs typeface="Arial"/>
              </a:rPr>
              <a:t>υν</a:t>
            </a:r>
            <a:r>
              <a:rPr sz="2600" dirty="0">
                <a:latin typeface="Arial"/>
                <a:cs typeface="Arial"/>
              </a:rPr>
              <a:t>δ</a:t>
            </a:r>
            <a:r>
              <a:rPr sz="2600" spc="5" dirty="0">
                <a:latin typeface="Arial"/>
                <a:cs typeface="Arial"/>
              </a:rPr>
              <a:t>έ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spc="-4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σ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10" dirty="0">
                <a:latin typeface="Arial"/>
                <a:cs typeface="Arial"/>
              </a:rPr>
              <a:t>ί</a:t>
            </a:r>
            <a:r>
              <a:rPr sz="2600" dirty="0">
                <a:latin typeface="Arial"/>
                <a:cs typeface="Arial"/>
              </a:rPr>
              <a:t>δ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ο	φ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spc="-10" dirty="0">
                <a:latin typeface="Arial"/>
                <a:cs typeface="Arial"/>
              </a:rPr>
              <a:t>σ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ό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830" y="2275840"/>
            <a:ext cx="20275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2030" algn="l"/>
              </a:tabLst>
            </a:pPr>
            <a:r>
              <a:rPr sz="2600" spc="-5" dirty="0">
                <a:latin typeface="Arial"/>
                <a:cs typeface="Arial"/>
              </a:rPr>
              <a:t>μέσο	πρέπει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0902" y="2275840"/>
            <a:ext cx="14179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105" algn="l"/>
              </a:tabLst>
            </a:pPr>
            <a:r>
              <a:rPr sz="2600" spc="-4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spc="10" dirty="0">
                <a:latin typeface="Arial"/>
                <a:cs typeface="Arial"/>
              </a:rPr>
              <a:t>έ</a:t>
            </a:r>
            <a:r>
              <a:rPr sz="2600" dirty="0">
                <a:latin typeface="Arial"/>
                <a:cs typeface="Arial"/>
              </a:rPr>
              <a:t>σο,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94807" y="2275840"/>
            <a:ext cx="16878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4615" algn="l"/>
              </a:tabLst>
            </a:pPr>
            <a:r>
              <a:rPr sz="2600" spc="10" dirty="0">
                <a:latin typeface="Arial"/>
                <a:cs typeface="Arial"/>
              </a:rPr>
              <a:t>δ</a:t>
            </a:r>
            <a:r>
              <a:rPr sz="2600" dirty="0">
                <a:latin typeface="Arial"/>
                <a:cs typeface="Arial"/>
              </a:rPr>
              <a:t>η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δή	</a:t>
            </a:r>
            <a:r>
              <a:rPr sz="2600" spc="-4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39918" y="2275840"/>
            <a:ext cx="3579495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00"/>
              </a:spcBef>
              <a:tabLst>
                <a:tab pos="729615" algn="l"/>
              </a:tabLst>
            </a:pPr>
            <a:r>
              <a:rPr sz="2600" dirty="0">
                <a:latin typeface="Arial"/>
                <a:cs typeface="Arial"/>
              </a:rPr>
              <a:t>να	</a:t>
            </a:r>
            <a:r>
              <a:rPr sz="2600" spc="-5" dirty="0">
                <a:latin typeface="Arial"/>
                <a:cs typeface="Arial"/>
              </a:rPr>
              <a:t>«ακούσουν»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631190" algn="l"/>
                <a:tab pos="2550795" algn="l"/>
              </a:tabLst>
            </a:pP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α	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dirty="0">
                <a:latin typeface="Arial"/>
                <a:cs typeface="Arial"/>
              </a:rPr>
              <a:t>ν</a:t>
            </a:r>
            <a:r>
              <a:rPr sz="2600" spc="-30" dirty="0">
                <a:latin typeface="Arial"/>
                <a:cs typeface="Arial"/>
              </a:rPr>
              <a:t>το</a:t>
            </a:r>
            <a:r>
              <a:rPr sz="2600" dirty="0">
                <a:latin typeface="Arial"/>
                <a:cs typeface="Arial"/>
              </a:rPr>
              <a:t>π</a:t>
            </a:r>
            <a:r>
              <a:rPr sz="2600" spc="-10" dirty="0">
                <a:latin typeface="Arial"/>
                <a:cs typeface="Arial"/>
              </a:rPr>
              <a:t>ί</a:t>
            </a:r>
            <a:r>
              <a:rPr sz="2600" dirty="0">
                <a:latin typeface="Arial"/>
                <a:cs typeface="Arial"/>
              </a:rPr>
              <a:t>σο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ν	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spc="10" dirty="0">
                <a:latin typeface="Arial"/>
                <a:cs typeface="Arial"/>
              </a:rPr>
              <a:t>ή</a:t>
            </a:r>
            <a:r>
              <a:rPr sz="2600" spc="-35" dirty="0">
                <a:latin typeface="Arial"/>
                <a:cs typeface="Arial"/>
              </a:rPr>
              <a:t>π</a:t>
            </a:r>
            <a:r>
              <a:rPr sz="2600" spc="-5" dirty="0">
                <a:latin typeface="Arial"/>
                <a:cs typeface="Arial"/>
              </a:rPr>
              <a:t>ως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57086" y="2673350"/>
            <a:ext cx="23272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2245" algn="l"/>
              </a:tabLst>
            </a:pPr>
            <a:r>
              <a:rPr sz="2600" spc="-35" dirty="0">
                <a:latin typeface="Arial"/>
                <a:cs typeface="Arial"/>
              </a:rPr>
              <a:t>κ</a:t>
            </a:r>
            <a:r>
              <a:rPr sz="2600" dirty="0">
                <a:latin typeface="Arial"/>
                <a:cs typeface="Arial"/>
              </a:rPr>
              <a:t>ά</a:t>
            </a:r>
            <a:r>
              <a:rPr sz="2600" spc="-35" dirty="0">
                <a:latin typeface="Arial"/>
                <a:cs typeface="Arial"/>
              </a:rPr>
              <a:t>π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-5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ος	</a:t>
            </a:r>
            <a:r>
              <a:rPr sz="2600" spc="-5" dirty="0">
                <a:latin typeface="Arial"/>
                <a:cs typeface="Arial"/>
              </a:rPr>
              <a:t>ά</a:t>
            </a:r>
            <a:r>
              <a:rPr sz="2600" spc="5" dirty="0">
                <a:latin typeface="Arial"/>
                <a:cs typeface="Arial"/>
              </a:rPr>
              <a:t>λ</a:t>
            </a:r>
            <a:r>
              <a:rPr sz="2600" spc="-35" dirty="0">
                <a:latin typeface="Arial"/>
                <a:cs typeface="Arial"/>
              </a:rPr>
              <a:t>λ</a:t>
            </a:r>
            <a:r>
              <a:rPr sz="2600" spc="10" dirty="0">
                <a:latin typeface="Arial"/>
                <a:cs typeface="Arial"/>
              </a:rPr>
              <a:t>ο</a:t>
            </a:r>
            <a:r>
              <a:rPr sz="2600" dirty="0">
                <a:latin typeface="Arial"/>
                <a:cs typeface="Arial"/>
              </a:rPr>
              <a:t>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830" y="2673350"/>
            <a:ext cx="294005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87805" algn="l"/>
                <a:tab pos="1518285" algn="l"/>
              </a:tabLst>
            </a:pPr>
            <a:r>
              <a:rPr sz="2600" spc="-15" dirty="0">
                <a:latin typeface="Arial"/>
                <a:cs typeface="Arial"/>
              </a:rPr>
              <a:t>καλώδιο	</a:t>
            </a:r>
            <a:r>
              <a:rPr sz="2600" spc="-5" dirty="0">
                <a:latin typeface="Arial"/>
                <a:cs typeface="Arial"/>
              </a:rPr>
              <a:t>για  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θ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ός		</a:t>
            </a:r>
            <a:r>
              <a:rPr sz="2600" spc="-5" dirty="0">
                <a:latin typeface="Arial"/>
                <a:cs typeface="Arial"/>
              </a:rPr>
              <a:t>με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δ</a:t>
            </a:r>
            <a:r>
              <a:rPr sz="2600" spc="-5" dirty="0">
                <a:latin typeface="Arial"/>
                <a:cs typeface="Arial"/>
              </a:rPr>
              <a:t>ί</a:t>
            </a:r>
            <a:r>
              <a:rPr sz="2600" dirty="0">
                <a:latin typeface="Arial"/>
                <a:cs typeface="Arial"/>
              </a:rPr>
              <a:t>δ</a:t>
            </a:r>
            <a:r>
              <a:rPr sz="2600" spc="5" dirty="0">
                <a:latin typeface="Arial"/>
                <a:cs typeface="Arial"/>
              </a:rPr>
              <a:t>ε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dirty="0"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4517" y="3069590"/>
            <a:ext cx="51479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5044" algn="l"/>
                <a:tab pos="2204085" algn="l"/>
                <a:tab pos="3268979" algn="l"/>
                <a:tab pos="4148454" algn="l"/>
              </a:tabLst>
            </a:pPr>
            <a:r>
              <a:rPr sz="2600" dirty="0">
                <a:latin typeface="Arial"/>
                <a:cs typeface="Arial"/>
              </a:rPr>
              <a:t>Αυτό	</a:t>
            </a:r>
            <a:r>
              <a:rPr sz="2600" spc="-10" dirty="0">
                <a:latin typeface="Arial"/>
                <a:cs typeface="Arial"/>
              </a:rPr>
              <a:t>γίνεται	</a:t>
            </a:r>
            <a:r>
              <a:rPr sz="2600" spc="-5" dirty="0">
                <a:latin typeface="Arial"/>
                <a:cs typeface="Arial"/>
              </a:rPr>
              <a:t>μέσω	μιας	ειδικής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830" y="3465829"/>
            <a:ext cx="8311515" cy="1215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0"/>
              </a:spcBef>
            </a:pPr>
            <a:r>
              <a:rPr sz="2600" dirty="0">
                <a:latin typeface="Arial"/>
                <a:cs typeface="Arial"/>
              </a:rPr>
              <a:t>ηλεκτρονικής </a:t>
            </a:r>
            <a:r>
              <a:rPr sz="2600" spc="-10" dirty="0">
                <a:latin typeface="Arial"/>
                <a:cs typeface="Arial"/>
              </a:rPr>
              <a:t>διάταξης </a:t>
            </a:r>
            <a:r>
              <a:rPr sz="2600" dirty="0">
                <a:latin typeface="Arial"/>
                <a:cs typeface="Arial"/>
              </a:rPr>
              <a:t>η </a:t>
            </a:r>
            <a:r>
              <a:rPr sz="2600" spc="-15" dirty="0">
                <a:latin typeface="Arial"/>
                <a:cs typeface="Arial"/>
              </a:rPr>
              <a:t>οποία </a:t>
            </a:r>
            <a:r>
              <a:rPr sz="2600" dirty="0">
                <a:latin typeface="Arial"/>
                <a:cs typeface="Arial"/>
              </a:rPr>
              <a:t>ανιχνεύει </a:t>
            </a:r>
            <a:r>
              <a:rPr sz="2600" spc="-5" dirty="0">
                <a:latin typeface="Arial"/>
                <a:cs typeface="Arial"/>
              </a:rPr>
              <a:t>την </a:t>
            </a:r>
            <a:r>
              <a:rPr sz="2600" spc="-10" dirty="0">
                <a:latin typeface="Arial"/>
                <a:cs typeface="Arial"/>
              </a:rPr>
              <a:t>ύπαρξη  </a:t>
            </a:r>
            <a:r>
              <a:rPr sz="2600" spc="-5" dirty="0">
                <a:latin typeface="Arial"/>
                <a:cs typeface="Arial"/>
              </a:rPr>
              <a:t>φέροντος </a:t>
            </a:r>
            <a:r>
              <a:rPr sz="2600" spc="-10" dirty="0">
                <a:latin typeface="Arial"/>
                <a:cs typeface="Arial"/>
              </a:rPr>
              <a:t>σήματος </a:t>
            </a:r>
            <a:r>
              <a:rPr sz="2600" spc="-15" dirty="0">
                <a:latin typeface="Arial"/>
                <a:cs typeface="Arial"/>
              </a:rPr>
              <a:t>στο </a:t>
            </a:r>
            <a:r>
              <a:rPr sz="2600" spc="-10" dirty="0">
                <a:latin typeface="Arial"/>
                <a:cs typeface="Arial"/>
              </a:rPr>
              <a:t>καλώδιο(ακρόαση </a:t>
            </a:r>
            <a:r>
              <a:rPr sz="2600" spc="-5" dirty="0">
                <a:latin typeface="Arial"/>
                <a:cs typeface="Arial"/>
              </a:rPr>
              <a:t>φέροντος </a:t>
            </a:r>
            <a:r>
              <a:rPr sz="2600" dirty="0">
                <a:latin typeface="Arial"/>
                <a:cs typeface="Arial"/>
              </a:rPr>
              <a:t>–  </a:t>
            </a:r>
            <a:r>
              <a:rPr sz="2600" spc="-5" dirty="0">
                <a:latin typeface="Arial"/>
                <a:cs typeface="Arial"/>
              </a:rPr>
              <a:t>carrier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sense).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25631" y="4915612"/>
            <a:ext cx="6765782" cy="1419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58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Τρόπος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λειτουργίας 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πρότυπου 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802.3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6875" t="31111" r="25000" b="31111"/>
          <a:stretch>
            <a:fillRect/>
          </a:stretch>
        </p:blipFill>
        <p:spPr bwMode="auto">
          <a:xfrm>
            <a:off x="3124200" y="533400"/>
            <a:ext cx="5867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27500" t="32222" r="24375" b="38889"/>
          <a:stretch>
            <a:fillRect/>
          </a:stretch>
        </p:blipFill>
        <p:spPr bwMode="auto">
          <a:xfrm>
            <a:off x="3124200" y="4724400"/>
            <a:ext cx="586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13"/>
          <p:cNvSpPr/>
          <p:nvPr/>
        </p:nvSpPr>
        <p:spPr>
          <a:xfrm>
            <a:off x="685800" y="3124200"/>
            <a:ext cx="6776322" cy="1538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7924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Τρόπος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λειτουργίας </a:t>
            </a:r>
            <a:r>
              <a:rPr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πρότυπου  </a:t>
            </a:r>
            <a:r>
              <a:rPr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Ι.Ε.Ε.Ε.</a:t>
            </a:r>
            <a:r>
              <a:rPr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802.3</a:t>
            </a:r>
          </a:p>
        </p:txBody>
      </p:sp>
      <p:sp>
        <p:nvSpPr>
          <p:cNvPr id="3" name="object 3"/>
          <p:cNvSpPr/>
          <p:nvPr/>
        </p:nvSpPr>
        <p:spPr>
          <a:xfrm>
            <a:off x="1066800" y="1600200"/>
            <a:ext cx="74676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 l="13125" r="15625"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4114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 err="1" smtClean="0"/>
              <a:t>Υλοποίηση</a:t>
            </a:r>
            <a:r>
              <a:rPr lang="el-GR" spc="-25" dirty="0" smtClean="0"/>
              <a:t>…</a:t>
            </a:r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48589" y="1581150"/>
            <a:ext cx="1365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" dirty="0">
                <a:latin typeface="Wingdings"/>
                <a:cs typeface="Wingdings"/>
              </a:rPr>
              <a:t></a:t>
            </a:r>
            <a:endParaRPr sz="115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830" y="1482090"/>
            <a:ext cx="83121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900" algn="l"/>
                <a:tab pos="1490980" algn="l"/>
                <a:tab pos="2932430" algn="l"/>
                <a:tab pos="3711575" algn="l"/>
                <a:tab pos="5165725" algn="l"/>
                <a:tab pos="7873365" algn="l"/>
              </a:tabLst>
            </a:pPr>
            <a:r>
              <a:rPr sz="2600" dirty="0">
                <a:latin typeface="Arial"/>
                <a:cs typeface="Arial"/>
              </a:rPr>
              <a:t>Με	</a:t>
            </a:r>
            <a:r>
              <a:rPr sz="2600" spc="-5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ην	</a:t>
            </a:r>
            <a:r>
              <a:rPr sz="2600" spc="-25" dirty="0">
                <a:latin typeface="Arial"/>
                <a:cs typeface="Arial"/>
              </a:rPr>
              <a:t>π</a:t>
            </a:r>
            <a:r>
              <a:rPr sz="2600" spc="-5" dirty="0">
                <a:latin typeface="Arial"/>
                <a:cs typeface="Arial"/>
              </a:rPr>
              <a:t>ά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10" dirty="0">
                <a:latin typeface="Arial"/>
                <a:cs typeface="Arial"/>
              </a:rPr>
              <a:t>δ</a:t>
            </a:r>
            <a:r>
              <a:rPr sz="2600" dirty="0">
                <a:latin typeface="Arial"/>
                <a:cs typeface="Arial"/>
              </a:rPr>
              <a:t>ο	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dirty="0">
                <a:latin typeface="Arial"/>
                <a:cs typeface="Arial"/>
              </a:rPr>
              <a:t>ου	χ</a:t>
            </a:r>
            <a:r>
              <a:rPr sz="2600" spc="-5" dirty="0">
                <a:latin typeface="Arial"/>
                <a:cs typeface="Arial"/>
              </a:rPr>
              <a:t>ρ</a:t>
            </a:r>
            <a:r>
              <a:rPr sz="2600" dirty="0">
                <a:latin typeface="Arial"/>
                <a:cs typeface="Arial"/>
              </a:rPr>
              <a:t>ό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5" dirty="0">
                <a:latin typeface="Arial"/>
                <a:cs typeface="Arial"/>
              </a:rPr>
              <a:t>υ</a:t>
            </a:r>
            <a:r>
              <a:rPr sz="2600" dirty="0">
                <a:latin typeface="Arial"/>
                <a:cs typeface="Arial"/>
              </a:rPr>
              <a:t>,	δ</a:t>
            </a:r>
            <a:r>
              <a:rPr sz="2600" spc="10" dirty="0">
                <a:latin typeface="Arial"/>
                <a:cs typeface="Arial"/>
              </a:rPr>
              <a:t>η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spc="10" dirty="0">
                <a:latin typeface="Arial"/>
                <a:cs typeface="Arial"/>
              </a:rPr>
              <a:t>ο</a:t>
            </a:r>
            <a:r>
              <a:rPr sz="2600" spc="-5" dirty="0">
                <a:latin typeface="Arial"/>
                <a:cs typeface="Arial"/>
              </a:rPr>
              <a:t>υρ</a:t>
            </a:r>
            <a:r>
              <a:rPr sz="2600" spc="5" dirty="0">
                <a:latin typeface="Arial"/>
                <a:cs typeface="Arial"/>
              </a:rPr>
              <a:t>γ</a:t>
            </a:r>
            <a:r>
              <a:rPr sz="2600" dirty="0">
                <a:latin typeface="Arial"/>
                <a:cs typeface="Arial"/>
              </a:rPr>
              <a:t>ήθη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ν	</a:t>
            </a:r>
            <a:r>
              <a:rPr sz="2600" spc="-35" dirty="0">
                <a:latin typeface="Arial"/>
                <a:cs typeface="Arial"/>
              </a:rPr>
              <a:t>κ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1830" y="1879600"/>
            <a:ext cx="8313420" cy="121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600" spc="-15" dirty="0">
                <a:latin typeface="Arial"/>
                <a:cs typeface="Arial"/>
              </a:rPr>
              <a:t>κάποιες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παραλλαγές</a:t>
            </a:r>
            <a:r>
              <a:rPr sz="2600" spc="-10" dirty="0">
                <a:latin typeface="Arial"/>
                <a:cs typeface="Arial"/>
              </a:rPr>
              <a:t> του προτύπου </a:t>
            </a:r>
            <a:r>
              <a:rPr sz="2600" spc="-5" dirty="0">
                <a:latin typeface="Arial"/>
                <a:cs typeface="Arial"/>
              </a:rPr>
              <a:t>ΙΕΕΕ </a:t>
            </a:r>
            <a:r>
              <a:rPr sz="2600" dirty="0">
                <a:latin typeface="Arial"/>
                <a:cs typeface="Arial"/>
              </a:rPr>
              <a:t>802.3 </a:t>
            </a:r>
            <a:r>
              <a:rPr sz="2600" spc="-10" dirty="0">
                <a:latin typeface="Arial"/>
                <a:cs typeface="Arial"/>
              </a:rPr>
              <a:t>που  </a:t>
            </a:r>
            <a:r>
              <a:rPr sz="2600" spc="-5" dirty="0">
                <a:latin typeface="Arial"/>
                <a:cs typeface="Arial"/>
              </a:rPr>
              <a:t>προέκυψαν από τις </a:t>
            </a:r>
            <a:r>
              <a:rPr sz="2600" dirty="0">
                <a:latin typeface="Arial"/>
                <a:cs typeface="Arial"/>
              </a:rPr>
              <a:t>ανάγκες </a:t>
            </a:r>
            <a:r>
              <a:rPr sz="2600" spc="-15" dirty="0">
                <a:latin typeface="Arial"/>
                <a:cs typeface="Arial"/>
              </a:rPr>
              <a:t>κάλυψης </a:t>
            </a:r>
            <a:r>
              <a:rPr sz="2600" spc="-5" dirty="0">
                <a:latin typeface="Arial"/>
                <a:cs typeface="Arial"/>
              </a:rPr>
              <a:t>διαφόρων  συνδυασμών </a:t>
            </a:r>
            <a:r>
              <a:rPr sz="2600" spc="-10" dirty="0">
                <a:latin typeface="Arial"/>
                <a:cs typeface="Arial"/>
              </a:rPr>
              <a:t>φυσικών </a:t>
            </a:r>
            <a:r>
              <a:rPr sz="2600" spc="-5" dirty="0">
                <a:latin typeface="Arial"/>
                <a:cs typeface="Arial"/>
              </a:rPr>
              <a:t>μέσων μετάδοσης </a:t>
            </a:r>
            <a:r>
              <a:rPr sz="2600" spc="-10" dirty="0">
                <a:latin typeface="Arial"/>
                <a:cs typeface="Arial"/>
              </a:rPr>
              <a:t>και</a:t>
            </a:r>
            <a:r>
              <a:rPr sz="2600" spc="5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ρυθμών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41358" y="3069590"/>
            <a:ext cx="184403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35" dirty="0">
                <a:latin typeface="Arial"/>
                <a:cs typeface="Arial"/>
              </a:rPr>
              <a:t>π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spc="5" dirty="0">
                <a:latin typeface="Arial"/>
                <a:cs typeface="Arial"/>
              </a:rPr>
              <a:t>λ</a:t>
            </a:r>
            <a:r>
              <a:rPr sz="2600" spc="-25" dirty="0">
                <a:latin typeface="Arial"/>
                <a:cs typeface="Arial"/>
              </a:rPr>
              <a:t>λ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γής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830" y="3069590"/>
            <a:ext cx="699135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085339" algn="l"/>
                <a:tab pos="2546985" algn="l"/>
                <a:tab pos="2872105" algn="l"/>
                <a:tab pos="3252470" algn="l"/>
                <a:tab pos="3707129" algn="l"/>
                <a:tab pos="5443855" algn="l"/>
                <a:tab pos="5573395" algn="l"/>
              </a:tabLst>
            </a:pPr>
            <a:r>
              <a:rPr sz="2600" dirty="0">
                <a:latin typeface="Arial"/>
                <a:cs typeface="Arial"/>
              </a:rPr>
              <a:t>δεδομένων.	</a:t>
            </a:r>
            <a:r>
              <a:rPr sz="2600" spc="-40" dirty="0">
                <a:latin typeface="Arial"/>
                <a:cs typeface="Arial"/>
              </a:rPr>
              <a:t>Για		</a:t>
            </a:r>
            <a:r>
              <a:rPr sz="2600" dirty="0">
                <a:latin typeface="Arial"/>
                <a:cs typeface="Arial"/>
              </a:rPr>
              <a:t>την	ονομασία	</a:t>
            </a:r>
            <a:r>
              <a:rPr sz="2600" spc="-10" dirty="0">
                <a:latin typeface="Arial"/>
                <a:cs typeface="Arial"/>
              </a:rPr>
              <a:t>κάθε  </a:t>
            </a:r>
            <a:r>
              <a:rPr sz="2600" dirty="0">
                <a:latin typeface="Arial"/>
                <a:cs typeface="Arial"/>
              </a:rPr>
              <a:t>χ</a:t>
            </a:r>
            <a:r>
              <a:rPr sz="2600" spc="-10" dirty="0">
                <a:latin typeface="Arial"/>
                <a:cs typeface="Arial"/>
              </a:rPr>
              <a:t>ρ</a:t>
            </a:r>
            <a:r>
              <a:rPr sz="2600" spc="10" dirty="0">
                <a:latin typeface="Arial"/>
                <a:cs typeface="Arial"/>
              </a:rPr>
              <a:t>η</a:t>
            </a:r>
            <a:r>
              <a:rPr sz="2600" dirty="0">
                <a:latin typeface="Arial"/>
                <a:cs typeface="Arial"/>
              </a:rPr>
              <a:t>σ</a:t>
            </a:r>
            <a:r>
              <a:rPr sz="2600" spc="-10" dirty="0">
                <a:latin typeface="Arial"/>
                <a:cs typeface="Arial"/>
              </a:rPr>
              <a:t>ι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spc="-30" dirty="0">
                <a:latin typeface="Arial"/>
                <a:cs typeface="Arial"/>
              </a:rPr>
              <a:t>ο</a:t>
            </a:r>
            <a:r>
              <a:rPr sz="2600" spc="-35" dirty="0">
                <a:latin typeface="Arial"/>
                <a:cs typeface="Arial"/>
              </a:rPr>
              <a:t>π</a:t>
            </a:r>
            <a:r>
              <a:rPr sz="2600" dirty="0">
                <a:latin typeface="Arial"/>
                <a:cs typeface="Arial"/>
              </a:rPr>
              <a:t>ο</a:t>
            </a:r>
            <a:r>
              <a:rPr sz="2600" spc="-5" dirty="0">
                <a:latin typeface="Arial"/>
                <a:cs typeface="Arial"/>
              </a:rPr>
              <a:t>ιεί</a:t>
            </a:r>
            <a:r>
              <a:rPr sz="2600" spc="-30" dirty="0">
                <a:latin typeface="Arial"/>
                <a:cs typeface="Arial"/>
              </a:rPr>
              <a:t>τ</a:t>
            </a:r>
            <a:r>
              <a:rPr sz="2600" spc="-5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ι	</a:t>
            </a:r>
            <a:r>
              <a:rPr sz="2600" spc="-5" dirty="0">
                <a:latin typeface="Arial"/>
                <a:cs typeface="Arial"/>
              </a:rPr>
              <a:t>μί</a:t>
            </a:r>
            <a:r>
              <a:rPr sz="2600" dirty="0">
                <a:latin typeface="Arial"/>
                <a:cs typeface="Arial"/>
              </a:rPr>
              <a:t>α	</a:t>
            </a:r>
            <a:r>
              <a:rPr sz="2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ω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ι</a:t>
            </a:r>
            <a:r>
              <a:rPr sz="2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</a:t>
            </a:r>
            <a:r>
              <a:rPr sz="26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ο</a:t>
            </a:r>
            <a:r>
              <a:rPr sz="2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ο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ί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ηση</a:t>
            </a:r>
            <a:r>
              <a:rPr sz="2600" dirty="0">
                <a:latin typeface="Arial"/>
                <a:cs typeface="Arial"/>
              </a:rPr>
              <a:t>		σ</a:t>
            </a:r>
            <a:r>
              <a:rPr sz="2600" spc="5" dirty="0">
                <a:latin typeface="Arial"/>
                <a:cs typeface="Arial"/>
              </a:rPr>
              <a:t>ύ</a:t>
            </a: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φ</a:t>
            </a:r>
            <a:r>
              <a:rPr sz="2600" spc="-5" dirty="0">
                <a:latin typeface="Arial"/>
                <a:cs typeface="Arial"/>
              </a:rPr>
              <a:t>ω</a:t>
            </a:r>
            <a:r>
              <a:rPr sz="2600" spc="5" dirty="0">
                <a:latin typeface="Arial"/>
                <a:cs typeface="Arial"/>
              </a:rPr>
              <a:t>ν</a:t>
            </a:r>
            <a:r>
              <a:rPr sz="2600" dirty="0">
                <a:latin typeface="Arial"/>
                <a:cs typeface="Arial"/>
              </a:rPr>
              <a:t>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88223" y="3465829"/>
            <a:ext cx="10947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2600" spc="-5" dirty="0">
                <a:latin typeface="Arial"/>
                <a:cs typeface="Arial"/>
              </a:rPr>
              <a:t>μ</a:t>
            </a:r>
            <a:r>
              <a:rPr sz="2600" dirty="0">
                <a:latin typeface="Arial"/>
                <a:cs typeface="Arial"/>
              </a:rPr>
              <a:t>ε	</a:t>
            </a:r>
            <a:r>
              <a:rPr sz="2600" spc="-5" dirty="0">
                <a:latin typeface="Arial"/>
                <a:cs typeface="Arial"/>
              </a:rPr>
              <a:t>τ</a:t>
            </a:r>
            <a:r>
              <a:rPr sz="2600" spc="10" dirty="0">
                <a:latin typeface="Arial"/>
                <a:cs typeface="Arial"/>
              </a:rPr>
              <a:t>η</a:t>
            </a:r>
            <a:r>
              <a:rPr sz="2600" dirty="0">
                <a:latin typeface="Arial"/>
                <a:cs typeface="Arial"/>
              </a:rPr>
              <a:t>ν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830" y="3863340"/>
            <a:ext cx="830897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spc="-15" dirty="0">
                <a:latin typeface="Arial"/>
                <a:cs typeface="Arial"/>
              </a:rPr>
              <a:t>οποία </a:t>
            </a:r>
            <a:r>
              <a:rPr sz="2600" spc="-10" dirty="0">
                <a:latin typeface="Arial"/>
                <a:cs typeface="Arial"/>
              </a:rPr>
              <a:t>κάθε </a:t>
            </a:r>
            <a:r>
              <a:rPr sz="2600" dirty="0">
                <a:latin typeface="Arial"/>
                <a:cs typeface="Arial"/>
              </a:rPr>
              <a:t>όνομα </a:t>
            </a:r>
            <a:r>
              <a:rPr sz="2600" spc="-5" dirty="0">
                <a:latin typeface="Arial"/>
                <a:cs typeface="Arial"/>
              </a:rPr>
              <a:t>είναι της μορφής </a:t>
            </a:r>
            <a:r>
              <a:rPr sz="2600" spc="-10" dirty="0">
                <a:latin typeface="Arial"/>
                <a:cs typeface="Arial"/>
              </a:rPr>
              <a:t>ταχύτητα </a:t>
            </a:r>
            <a:r>
              <a:rPr sz="2600" dirty="0">
                <a:latin typeface="Arial"/>
                <a:cs typeface="Arial"/>
              </a:rPr>
              <a:t>– </a:t>
            </a:r>
            <a:r>
              <a:rPr sz="2600" spc="-45" dirty="0">
                <a:latin typeface="Arial"/>
                <a:cs typeface="Arial"/>
              </a:rPr>
              <a:t>ζώνη </a:t>
            </a:r>
            <a:r>
              <a:rPr sz="2600" dirty="0">
                <a:latin typeface="Arial"/>
                <a:cs typeface="Arial"/>
              </a:rPr>
              <a:t>–  </a:t>
            </a:r>
            <a:r>
              <a:rPr sz="2600" spc="-5" dirty="0">
                <a:latin typeface="Arial"/>
                <a:cs typeface="Arial"/>
              </a:rPr>
              <a:t>μέσο μετάδοσης </a:t>
            </a:r>
            <a:r>
              <a:rPr sz="2600" dirty="0">
                <a:latin typeface="Arial"/>
                <a:cs typeface="Arial"/>
              </a:rPr>
              <a:t>ή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απόσταση.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671830" y="4787900"/>
            <a:ext cx="8314055" cy="161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l-GR" sz="2600" spc="-15" dirty="0" smtClean="0">
                <a:latin typeface="Arial"/>
                <a:cs typeface="Arial"/>
              </a:rPr>
              <a:t>Πχ: </a:t>
            </a:r>
            <a:r>
              <a:rPr sz="2600" spc="-15" dirty="0" err="1" smtClean="0">
                <a:latin typeface="Arial"/>
                <a:cs typeface="Arial"/>
              </a:rPr>
              <a:t>το</a:t>
            </a:r>
            <a:r>
              <a:rPr sz="2600" spc="-15" dirty="0" smtClean="0">
                <a:latin typeface="Arial"/>
                <a:cs typeface="Arial"/>
              </a:rPr>
              <a:t>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πρότυπο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10Base-T </a:t>
            </a:r>
            <a:r>
              <a:rPr sz="2600" spc="-10" dirty="0">
                <a:latin typeface="Arial"/>
                <a:cs typeface="Arial"/>
              </a:rPr>
              <a:t>αναφέρεται  </a:t>
            </a:r>
            <a:r>
              <a:rPr sz="2600" dirty="0">
                <a:latin typeface="Arial"/>
                <a:cs typeface="Arial"/>
              </a:rPr>
              <a:t>σε δίκτυο </a:t>
            </a:r>
            <a:r>
              <a:rPr sz="2600" spc="-5" dirty="0">
                <a:latin typeface="Arial"/>
                <a:cs typeface="Arial"/>
              </a:rPr>
              <a:t>Ethernet </a:t>
            </a:r>
            <a:r>
              <a:rPr sz="26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ταχύτητας </a:t>
            </a:r>
            <a:r>
              <a:rPr sz="26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10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Mbps </a:t>
            </a:r>
            <a:r>
              <a:rPr sz="2600" spc="-10" dirty="0">
                <a:latin typeface="Arial"/>
                <a:cs typeface="Arial"/>
              </a:rPr>
              <a:t>που </a:t>
            </a:r>
            <a:r>
              <a:rPr sz="2600" dirty="0">
                <a:latin typeface="Arial"/>
                <a:cs typeface="Arial"/>
              </a:rPr>
              <a:t>η </a:t>
            </a:r>
            <a:r>
              <a:rPr sz="2600" spc="-5" dirty="0">
                <a:latin typeface="Arial"/>
                <a:cs typeface="Arial"/>
              </a:rPr>
              <a:t>μετάδοση  </a:t>
            </a:r>
            <a:r>
              <a:rPr sz="2600" spc="-10" dirty="0">
                <a:latin typeface="Arial"/>
                <a:cs typeface="Arial"/>
              </a:rPr>
              <a:t>γίνεται χρησιμοποιώντας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βασική </a:t>
            </a:r>
            <a:r>
              <a:rPr sz="260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ζώνη</a:t>
            </a:r>
            <a:r>
              <a:rPr sz="2600" spc="-40" dirty="0">
                <a:latin typeface="Arial"/>
                <a:cs typeface="Arial"/>
              </a:rPr>
              <a:t>,</a:t>
            </a:r>
            <a:r>
              <a:rPr sz="2600" spc="6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ενώ </a:t>
            </a:r>
            <a:r>
              <a:rPr sz="2600" spc="-15" dirty="0">
                <a:latin typeface="Arial"/>
                <a:cs typeface="Arial"/>
              </a:rPr>
              <a:t>το </a:t>
            </a:r>
            <a:r>
              <a:rPr sz="2600" spc="-5" dirty="0">
                <a:latin typeface="Arial"/>
                <a:cs typeface="Arial"/>
              </a:rPr>
              <a:t>μέσο  μετάδοσης είναι </a:t>
            </a:r>
            <a:r>
              <a:rPr sz="26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καλώδιο </a:t>
            </a:r>
            <a:r>
              <a:rPr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συνεστραμμένων</a:t>
            </a:r>
            <a:r>
              <a:rPr sz="26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ζευγών</a:t>
            </a:r>
            <a:r>
              <a:rPr sz="2600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l="13125" r="16875"/>
          <a:stretch>
            <a:fillRect/>
          </a:stretch>
        </p:blipFill>
        <p:spPr bwMode="auto">
          <a:xfrm>
            <a:off x="2286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295400"/>
            <a:ext cx="1752600" cy="180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2" cstate="print"/>
          <a:srcRect t="7407" r="9976" b="7407"/>
          <a:stretch>
            <a:fillRect/>
          </a:stretch>
        </p:blipFill>
        <p:spPr bwMode="auto">
          <a:xfrm>
            <a:off x="5553302" y="121946"/>
            <a:ext cx="3438298" cy="216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Ορθογώνιο"/>
          <p:cNvSpPr/>
          <p:nvPr/>
        </p:nvSpPr>
        <p:spPr>
          <a:xfrm>
            <a:off x="0" y="2333685"/>
            <a:ext cx="91440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2400" dirty="0" smtClean="0"/>
              <a:t>Το αρχικό </a:t>
            </a:r>
            <a:r>
              <a:rPr lang="el-GR" sz="2400" dirty="0" err="1" smtClean="0"/>
              <a:t>Ethernet</a:t>
            </a:r>
            <a:r>
              <a:rPr lang="el-GR" sz="2400" dirty="0" smtClean="0"/>
              <a:t> επέτρεπε ονομαστικούς ρυθμούς μετάδοσης δεδομένων της τάξης των 3 </a:t>
            </a:r>
            <a:r>
              <a:rPr lang="el-GR" sz="2400" dirty="0" err="1" smtClean="0">
                <a:hlinkClick r:id="rId3" tooltip="Mbps (δεν έχει γραφτεί ακόμα)"/>
              </a:rPr>
              <a:t>Mbps</a:t>
            </a:r>
            <a:r>
              <a:rPr lang="el-GR" sz="2400" dirty="0" smtClean="0"/>
              <a:t>, μέσω ενός ομοαξονικού καλωδίου στο οποίο συνδέονταν οι επιμέρους υπολογιστές του δικτύου (σύνδεση </a:t>
            </a:r>
            <a:r>
              <a:rPr lang="el-GR" sz="2400" dirty="0" err="1" smtClean="0">
                <a:hlinkClick r:id="rId4" tooltip="Token ring"/>
              </a:rPr>
              <a:t>token</a:t>
            </a:r>
            <a:r>
              <a:rPr lang="el-GR" sz="2400" dirty="0" smtClean="0">
                <a:hlinkClick r:id="rId4" tooltip="Token ring"/>
              </a:rPr>
              <a:t> </a:t>
            </a:r>
            <a:r>
              <a:rPr lang="el-GR" sz="2400" dirty="0" err="1" smtClean="0">
                <a:hlinkClick r:id="rId4" tooltip="Token ring"/>
              </a:rPr>
              <a:t>ring</a:t>
            </a:r>
            <a:r>
              <a:rPr lang="el-GR" sz="2400" dirty="0" smtClean="0"/>
              <a:t>). Τη διασύνδεση αναλάμβανε μία </a:t>
            </a:r>
            <a:r>
              <a:rPr lang="el-GR" sz="2400" dirty="0" smtClean="0">
                <a:hlinkClick r:id="rId5" tooltip="Κάρτα δικτύου"/>
              </a:rPr>
              <a:t>κάρτα δικτύου</a:t>
            </a:r>
            <a:r>
              <a:rPr lang="el-GR" sz="2400" dirty="0" smtClean="0"/>
              <a:t> </a:t>
            </a:r>
            <a:r>
              <a:rPr lang="el-GR" sz="2400" dirty="0" err="1" smtClean="0"/>
              <a:t>Ethernet</a:t>
            </a:r>
            <a:r>
              <a:rPr lang="el-GR" sz="2400" dirty="0" smtClean="0"/>
              <a:t> προσαρτημένη σε κάθε κόμβο, με κάθε κάρτα να χαρακτηρίζεται από μία μοναδική, εργοστασιακή 48-bit </a:t>
            </a:r>
            <a:r>
              <a:rPr lang="el-GR" sz="2400" dirty="0" smtClean="0">
                <a:hlinkClick r:id="rId6" tooltip="Διεύθυνση MAC"/>
              </a:rPr>
              <a:t>διεύθυνση MAC</a:t>
            </a:r>
            <a:r>
              <a:rPr lang="el-GR" sz="2400" dirty="0" smtClean="0"/>
              <a:t>. Σήμερα η σύνδεση </a:t>
            </a:r>
            <a:r>
              <a:rPr lang="el-GR" sz="2400" dirty="0" err="1" smtClean="0"/>
              <a:t>token</a:t>
            </a:r>
            <a:r>
              <a:rPr lang="el-GR" sz="2400" dirty="0" smtClean="0"/>
              <a:t> </a:t>
            </a:r>
            <a:r>
              <a:rPr lang="el-GR" sz="2400" dirty="0" err="1" smtClean="0"/>
              <a:t>ring</a:t>
            </a:r>
            <a:r>
              <a:rPr lang="el-GR" sz="2400" dirty="0" smtClean="0"/>
              <a:t> έχει εγκαταλειφθεί ολοκληρωτικά και οι επιμέρους υπολογιστές του δικτύου συνδέονται ο καθένας σε ανεξάρτητη θύρα ενός </a:t>
            </a:r>
            <a:r>
              <a:rPr lang="el-GR" sz="2400" dirty="0" err="1" smtClean="0">
                <a:hlinkClick r:id="rId7" tooltip="Router"/>
              </a:rPr>
              <a:t>router</a:t>
            </a:r>
            <a:r>
              <a:rPr lang="el-GR" sz="2400" dirty="0" smtClean="0"/>
              <a:t> ή διανομέα (</a:t>
            </a:r>
            <a:r>
              <a:rPr lang="el-GR" sz="2400" dirty="0" err="1" smtClean="0">
                <a:hlinkClick r:id="rId8" tooltip="Πλήμνη (δίκτυο υπολογιστών)"/>
              </a:rPr>
              <a:t>hub</a:t>
            </a:r>
            <a:r>
              <a:rPr lang="el-GR" sz="2400" dirty="0" smtClean="0"/>
              <a:t>). </a:t>
            </a:r>
            <a:r>
              <a:rPr lang="el-GR" sz="2400" dirty="0" err="1" smtClean="0"/>
              <a:t>Εχουν</a:t>
            </a:r>
            <a:r>
              <a:rPr lang="el-GR" sz="2400" dirty="0" smtClean="0"/>
              <a:t> εμφανιστεί νεότερες εκδόσεις του </a:t>
            </a:r>
            <a:r>
              <a:rPr lang="el-GR" sz="2400" dirty="0" err="1" smtClean="0"/>
              <a:t>Ethernet</a:t>
            </a:r>
            <a:r>
              <a:rPr lang="el-GR" sz="2400" dirty="0" smtClean="0"/>
              <a:t> οι οποίες χρησιμοποιούν είτε κοινά καλώδια χαλκού με αθωράκιστα (καλώδια UTP) ή θωρακισμένα (καλώδια STP) συνεστραμμένα ζεύγη αγωγών ή οπτικές ίνες:</a:t>
            </a:r>
            <a:endParaRPr lang="el-GR" sz="2400" dirty="0"/>
          </a:p>
        </p:txBody>
      </p:sp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0"/>
            <a:ext cx="1110916" cy="1143000"/>
          </a:xfrm>
          <a:prstGeom prst="rect">
            <a:avLst/>
          </a:prstGeom>
          <a:noFill/>
        </p:spPr>
      </p:pic>
      <p:pic>
        <p:nvPicPr>
          <p:cNvPr id="113666" name="Picture 2" descr="Αποτέλεσμα εικόνας για ethernet cable typ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-1"/>
            <a:ext cx="4114800" cy="2314575"/>
          </a:xfrm>
          <a:prstGeom prst="rect">
            <a:avLst/>
          </a:prstGeom>
          <a:noFill/>
        </p:spPr>
      </p:pic>
      <p:sp>
        <p:nvSpPr>
          <p:cNvPr id="113668" name="AutoShape 4" descr="Αποτέλεσμα εικόνας για ethernet cable typ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576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Χρήση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των </a:t>
            </a:r>
            <a:r>
              <a:rPr b="0" spc="-2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τοπικών</a:t>
            </a:r>
            <a:r>
              <a:rPr b="0" spc="-9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δικτύων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5625" t="32222" r="18125" b="55033"/>
          <a:stretch>
            <a:fillRect/>
          </a:stretch>
        </p:blipFill>
        <p:spPr bwMode="auto">
          <a:xfrm>
            <a:off x="2133600" y="838200"/>
            <a:ext cx="7010400" cy="1086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object 3"/>
          <p:cNvSpPr/>
          <p:nvPr/>
        </p:nvSpPr>
        <p:spPr>
          <a:xfrm>
            <a:off x="15807" y="1905357"/>
            <a:ext cx="5470593" cy="4952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38561" t="44967" r="18125" b="38889"/>
          <a:stretch>
            <a:fillRect/>
          </a:stretch>
        </p:blipFill>
        <p:spPr bwMode="auto">
          <a:xfrm>
            <a:off x="4038600" y="3657601"/>
            <a:ext cx="5105400" cy="1070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17 - Αστέρι 4 ακτινών"/>
          <p:cNvSpPr/>
          <p:nvPr/>
        </p:nvSpPr>
        <p:spPr>
          <a:xfrm>
            <a:off x="304800" y="914400"/>
            <a:ext cx="838200" cy="7620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3125" r="16250"/>
          <a:stretch>
            <a:fillRect/>
          </a:stretch>
        </p:blipFill>
        <p:spPr bwMode="auto">
          <a:xfrm>
            <a:off x="7620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13750" r="12500"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 l="4778" r="4448"/>
          <a:stretch>
            <a:fillRect/>
          </a:stretch>
        </p:blipFill>
        <p:spPr bwMode="auto">
          <a:xfrm>
            <a:off x="0" y="1295400"/>
            <a:ext cx="315883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34937">
            <a:off x="16329" y="-88291"/>
            <a:ext cx="3469143" cy="267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26875" t="32222" r="23750" b="27778"/>
          <a:stretch>
            <a:fillRect/>
          </a:stretch>
        </p:blipFill>
        <p:spPr bwMode="auto">
          <a:xfrm>
            <a:off x="1157817" y="2819400"/>
            <a:ext cx="798618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617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Υλοποίηση</a:t>
            </a:r>
            <a:r>
              <a:rPr lang="el-GR" spc="-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spc="-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914400"/>
            <a:ext cx="87630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 l="13125" r="13125"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1752600" cy="180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/>
          <p:cNvSpPr/>
          <p:nvPr/>
        </p:nvSpPr>
        <p:spPr>
          <a:xfrm>
            <a:off x="1828800" y="2209800"/>
            <a:ext cx="6248400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152400"/>
            <a:ext cx="5029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Υλοποίηση</a:t>
            </a:r>
            <a:r>
              <a:rPr lang="el-GR" sz="2000" spc="-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sz="2000" spc="-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26875" t="26667" r="23750" b="26667"/>
          <a:stretch>
            <a:fillRect/>
          </a:stretch>
        </p:blipFill>
        <p:spPr bwMode="auto">
          <a:xfrm>
            <a:off x="1905000" y="0"/>
            <a:ext cx="6019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 l="58125" t="20000" r="4375" b="8889"/>
          <a:stretch>
            <a:fillRect/>
          </a:stretch>
        </p:blipFill>
        <p:spPr bwMode="auto">
          <a:xfrm>
            <a:off x="4572000" y="1981200"/>
            <a:ext cx="457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6875" t="32222" r="25000" b="38889"/>
          <a:stretch>
            <a:fillRect/>
          </a:stretch>
        </p:blipFill>
        <p:spPr bwMode="auto">
          <a:xfrm>
            <a:off x="0" y="1524000"/>
            <a:ext cx="510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 l="32500" t="21111" r="38125" b="68889"/>
          <a:stretch>
            <a:fillRect/>
          </a:stretch>
        </p:blipFill>
        <p:spPr bwMode="auto">
          <a:xfrm>
            <a:off x="228599" y="152400"/>
            <a:ext cx="517313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5" cstate="print"/>
          <a:srcRect l="15625" t="47778" r="61875" b="28889"/>
          <a:stretch>
            <a:fillRect/>
          </a:stretch>
        </p:blipFill>
        <p:spPr bwMode="auto">
          <a:xfrm>
            <a:off x="43543" y="3886200"/>
            <a:ext cx="444137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/>
        </p:nvSpPr>
        <p:spPr>
          <a:xfrm>
            <a:off x="1" y="2667000"/>
            <a:ext cx="6477000" cy="419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381000"/>
            <a:ext cx="5334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Υλοποίηση</a:t>
            </a:r>
            <a:r>
              <a:rPr lang="el-GR" spc="-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spc="-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27500" t="31111" r="25000" b="30000"/>
          <a:stretch>
            <a:fillRect/>
          </a:stretch>
        </p:blipFill>
        <p:spPr bwMode="auto">
          <a:xfrm>
            <a:off x="2971800" y="152400"/>
            <a:ext cx="612212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475" y="3124200"/>
            <a:ext cx="4581525" cy="27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- Οδοντωτό δεξιό βέλος"/>
          <p:cNvSpPr/>
          <p:nvPr/>
        </p:nvSpPr>
        <p:spPr>
          <a:xfrm rot="5400000">
            <a:off x="7239000" y="3581400"/>
            <a:ext cx="762000" cy="45720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343400"/>
            <a:ext cx="1876425" cy="28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0375" y="4953000"/>
            <a:ext cx="2028825" cy="27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5562600"/>
            <a:ext cx="1981200" cy="28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 l="20625" r="12500"/>
          <a:stretch>
            <a:fillRect/>
          </a:stretch>
        </p:blipFill>
        <p:spPr bwMode="auto">
          <a:xfrm>
            <a:off x="228600" y="0"/>
            <a:ext cx="876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52400"/>
            <a:ext cx="1752600" cy="180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6808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6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Τοπολογίες </a:t>
            </a:r>
            <a:r>
              <a:rPr b="0" spc="-2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και πρότυπα</a:t>
            </a:r>
            <a:r>
              <a:rPr b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Ethernet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1371600"/>
            <a:ext cx="88392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2158</Words>
  <Application>Microsoft Office PowerPoint</Application>
  <PresentationFormat>Προβολή στην οθόνη (4:3)</PresentationFormat>
  <Paragraphs>276</Paragraphs>
  <Slides>114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114</vt:i4>
      </vt:variant>
    </vt:vector>
  </HeadingPairs>
  <TitlesOfParts>
    <vt:vector size="115" baseType="lpstr">
      <vt:lpstr>Office Theme</vt:lpstr>
      <vt:lpstr>Υλικό και Δίκτυα  Υπολογιστών</vt:lpstr>
      <vt:lpstr>Θεμελιώδεις ορισμοί</vt:lpstr>
      <vt:lpstr>Χαρακτηριστικά ενός τοπικού δικτύου</vt:lpstr>
      <vt:lpstr>Χαρακτηριστικά ενός τοπικού δικτύου</vt:lpstr>
      <vt:lpstr>Χρήση των τοπικών δικτύων</vt:lpstr>
      <vt:lpstr>Χρήση των τοπικών δικτύων</vt:lpstr>
      <vt:lpstr>Χρήση των τοπικών δικτύων</vt:lpstr>
      <vt:lpstr>Χρήση των τοπικών δικτύων</vt:lpstr>
      <vt:lpstr>Χρήση των τοπικών δικτύων</vt:lpstr>
      <vt:lpstr>Χρήση των τοπικών δικτύων</vt:lpstr>
      <vt:lpstr>Χρήση των τοπικών δικτύων</vt:lpstr>
      <vt:lpstr>Τοπολογίες και πρότυπα Ethernet</vt:lpstr>
      <vt:lpstr>Διαφάνεια 13</vt:lpstr>
      <vt:lpstr>Διαφάνεια 14</vt:lpstr>
      <vt:lpstr>Τοπολογίες και πρότυπα Ethernet</vt:lpstr>
      <vt:lpstr>Διαφάνεια 16</vt:lpstr>
      <vt:lpstr>Διαφάνεια 17</vt:lpstr>
      <vt:lpstr>Τοπολογία Διαύλου ή Αρτηρίας (bus)</vt:lpstr>
      <vt:lpstr>Τοπολογία Διαύλου ή Αρτηρίας (bus)</vt:lpstr>
      <vt:lpstr>Τοπολογία Διαύλου ή Αρτηρίας (bus)</vt:lpstr>
      <vt:lpstr>Τοπολογία Διαύλου ή Αρτηρίας (bus)</vt:lpstr>
      <vt:lpstr>Διαφάνεια 22</vt:lpstr>
      <vt:lpstr>Τοπολογία Δακτυλίου (ring)</vt:lpstr>
      <vt:lpstr>Τοπολογία Δακτυλίου (ring)</vt:lpstr>
      <vt:lpstr>Τοπολογία Δακτυλίου (ring)</vt:lpstr>
      <vt:lpstr>Τοπολογία Δακτυλίου (ring)</vt:lpstr>
      <vt:lpstr>Διαφάνεια 27</vt:lpstr>
      <vt:lpstr>Τοπολογία Αστέρα (star)</vt:lpstr>
      <vt:lpstr>Τοπολογία Αστέρα (star)</vt:lpstr>
      <vt:lpstr>Διαφάνεια 30</vt:lpstr>
      <vt:lpstr>Διαφάνεια 31</vt:lpstr>
      <vt:lpstr>Τοπολογία Δένδρου (tree)</vt:lpstr>
      <vt:lpstr>Τοπολογία Δένδρου (tree)</vt:lpstr>
      <vt:lpstr>Τοπολογία Δένδρου (tree)</vt:lpstr>
      <vt:lpstr>Τοπολογία Πλέγματος (mesh)</vt:lpstr>
      <vt:lpstr>Τοπολογίες Ασύρματων Τοπικών Δικτύων</vt:lpstr>
      <vt:lpstr>Διαφάνεια 37</vt:lpstr>
      <vt:lpstr>Τοπολογίες Ασύρματων Τοπικών Δικτύων</vt:lpstr>
      <vt:lpstr>Τοπολογίες Ασύρματων Τοπικών Δικτύων</vt:lpstr>
      <vt:lpstr>Τοπολογίες Ασύρματων Τοπικών Δικτύων</vt:lpstr>
      <vt:lpstr>Τοπολογίες Ασύρματων Τοπικών Δικτύων</vt:lpstr>
      <vt:lpstr>Τοπολογίες Ασύρματων Τοπικών Δικτύων</vt:lpstr>
      <vt:lpstr>Τοπολογίες Ασύρματων Τοπικών Δικτύων</vt:lpstr>
      <vt:lpstr>Τοπολογίες Ασύρματων Τοπικών Δικτύων</vt:lpstr>
      <vt:lpstr>Διαφάνεια 45</vt:lpstr>
      <vt:lpstr>Διαφάνεια 46</vt:lpstr>
      <vt:lpstr>Διαφάνεια 47</vt:lpstr>
      <vt:lpstr>Διαφάνεια 48</vt:lpstr>
      <vt:lpstr>Τοπολογίες Ασύρματων Τοπικών Δικτύων</vt:lpstr>
      <vt:lpstr>2.5.1 Τοπολογία Ασύρματου  δικτύου Ad-Hoc</vt:lpstr>
      <vt:lpstr>Ορισμός</vt:lpstr>
      <vt:lpstr>Διαφάνεια 52</vt:lpstr>
      <vt:lpstr>Μετάδοση δεδομένων με χρήση  τοπολογίας ad-hoc</vt:lpstr>
      <vt:lpstr>Πλεονεκτήματα</vt:lpstr>
      <vt:lpstr>Πλεονεκτήματα</vt:lpstr>
      <vt:lpstr>Ασύρματο δίκτυο τοπολογίας ad-hoc  με παρουσία βλάβης</vt:lpstr>
      <vt:lpstr>Πλεονεκτήματα</vt:lpstr>
      <vt:lpstr>Μειονεκτήματα</vt:lpstr>
      <vt:lpstr>Μειονεκτήματα</vt:lpstr>
      <vt:lpstr>2.5.2 Τοπολογία Ασύρματου  δικτύου υποδομής (Infrastructure)</vt:lpstr>
      <vt:lpstr>Τα ασύρματα δίκτυα υποδομής  (Infrastructure Wireless Networks)</vt:lpstr>
      <vt:lpstr>Διαφάνεια 62</vt:lpstr>
      <vt:lpstr>Διαφάνεια 63</vt:lpstr>
      <vt:lpstr>Διαφάνεια 64</vt:lpstr>
      <vt:lpstr>Διαφάνεια 65</vt:lpstr>
      <vt:lpstr>Διαφάνεια 66</vt:lpstr>
      <vt:lpstr>Πλεονεκτήματα</vt:lpstr>
      <vt:lpstr>Πλεονεκτήματα</vt:lpstr>
      <vt:lpstr>Μειονεκτήματα</vt:lpstr>
      <vt:lpstr>Διαφορά ασύρματων τοπολογιών  Ad-Hoc και Infrastructure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Πρότυπα Ethernet</vt:lpstr>
      <vt:lpstr>Διαφάνεια 78</vt:lpstr>
      <vt:lpstr>Πρότυπα Ethernet</vt:lpstr>
      <vt:lpstr>Πρότυπα Ethernet</vt:lpstr>
      <vt:lpstr>Πρότυπο πρόσβασης στο μέσο  Ι.Ε.Ε.Ε. 802.3</vt:lpstr>
      <vt:lpstr>Πρότυπο πρόσβασης στο μέσο  Ι.Ε.Ε.Ε. 802.3</vt:lpstr>
      <vt:lpstr>Τρόπος λειτουργίας του πρότυπου  Ι.Ε.Ε.Ε. 802.3</vt:lpstr>
      <vt:lpstr>Τρόπος λειτουργίας του πρότυπου  Ι.Ε.Ε.Ε. 802.3</vt:lpstr>
      <vt:lpstr>Τρόπος λειτουργίας του πρότυπου  Ι.Ε.Ε.Ε. 802.3</vt:lpstr>
      <vt:lpstr>Διαφάνεια 86</vt:lpstr>
      <vt:lpstr>Υλοποίηση…</vt:lpstr>
      <vt:lpstr>Διαφάνεια 88</vt:lpstr>
      <vt:lpstr>Διαφάνεια 89</vt:lpstr>
      <vt:lpstr>Διαφάνεια 90</vt:lpstr>
      <vt:lpstr>Διαφάνεια 91</vt:lpstr>
      <vt:lpstr>Διαφάνεια 92</vt:lpstr>
      <vt:lpstr>Υλοποίηση…</vt:lpstr>
      <vt:lpstr>Διαφάνεια 94</vt:lpstr>
      <vt:lpstr>Υλοποίηση…</vt:lpstr>
      <vt:lpstr>Διαφάνεια 96</vt:lpstr>
      <vt:lpstr>Υλοποίηση…</vt:lpstr>
      <vt:lpstr>Διαφάνεια 98</vt:lpstr>
      <vt:lpstr>Τοπολογίες και πρότυπα Ethernet</vt:lpstr>
      <vt:lpstr>Τοπολογίες και πρότυπα Ethernet    ιστορικά….</vt:lpstr>
      <vt:lpstr>Διαφάνεια 101</vt:lpstr>
      <vt:lpstr>Διαφάνεια 102</vt:lpstr>
      <vt:lpstr>Διαφάνεια 103</vt:lpstr>
      <vt:lpstr>Διαφάνεια 104</vt:lpstr>
      <vt:lpstr>Διαφάνεια 105</vt:lpstr>
      <vt:lpstr>Τρόπος λειτουργίας 802.5</vt:lpstr>
      <vt:lpstr>Τρόπος λειτουργίας 802.5</vt:lpstr>
      <vt:lpstr>Διαφάνεια 108</vt:lpstr>
      <vt:lpstr>Ασύρματο πρότυπο Ι.Ε.Ε.Ε. 802.11</vt:lpstr>
      <vt:lpstr>Ασύρματο πρότυπο Ι.Ε.Ε.Ε. 802.11</vt:lpstr>
      <vt:lpstr>Διαφάνεια 111</vt:lpstr>
      <vt:lpstr>Διαφάνεια 112</vt:lpstr>
      <vt:lpstr>Διαφάνεια 113</vt:lpstr>
      <vt:lpstr>Διαφάνεια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Γ-ΕΠΑΛ Δίκτυα</dc:title>
  <dc:creator>Αρβανιτάκης Γιάννης</dc:creator>
  <cp:lastModifiedBy>rena blatziou</cp:lastModifiedBy>
  <cp:revision>49</cp:revision>
  <dcterms:created xsi:type="dcterms:W3CDTF">2019-11-08T13:33:56Z</dcterms:created>
  <dcterms:modified xsi:type="dcterms:W3CDTF">2020-03-03T19:17:13Z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2016-02-02T00:00:00Z</vt:filetime>
  </property>
  <property fmtid="{D5CDD505-2E9C-101B-9397-08002B2CF9AE}" pid="3" name="Creator">
    <vt:lpwstr>Impress</vt:lpwstr>
  </property>
  <property fmtid="{D5CDD505-2E9C-101B-9397-08002B2CF9AE}" pid="4" name="LastSaved">
    <vt:filetime>2016-02-02T00:00:00Z</vt:filetime>
  </property>
</Properties>
</file>