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jpeg" ContentType="image/jpeg"/>
  <Override PartName="/ppt/media/image6.jpeg" ContentType="image/jpeg"/>
  <Override PartName="/ppt/media/image8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Click to move the slide</a:t>
            </a:r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2000" spc="-1" strike="noStrike">
                <a:latin typeface="Arial"/>
              </a:rPr>
              <a:t>Click to edit the notes format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1400" spc="-1" strike="noStrike">
                <a:latin typeface="Times New Roman"/>
              </a:rPr>
              <a:t> 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l-GR" sz="1400" spc="-1" strike="noStrike">
                <a:latin typeface="Times New Roman"/>
              </a:rPr>
              <a:t>&lt;date/time&gt;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l-GR" sz="1400" spc="-1" strike="noStrike">
                <a:latin typeface="Times New Roman"/>
              </a:rPr>
              <a:t>&lt;footer&gt;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4C673C9-387A-4498-9415-082DA75D8F50}" type="slidenum">
              <a:rPr b="0" lang="el-GR" sz="1400" spc="-1" strike="noStrike">
                <a:latin typeface="Times New Roman"/>
              </a:rPr>
              <a:t>&lt;number&gt;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6EB3669-5803-432A-9EFA-610FF73305B9}" type="slidenum">
              <a:rPr b="0" lang="el-GR" sz="1200" spc="-1" strike="noStrike">
                <a:latin typeface="Times New Roman"/>
              </a:rPr>
              <a:t>&lt;number&gt;</a:t>
            </a:fld>
            <a:endParaRPr b="0" lang="el-G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Εικόνα 6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pic>
        <p:nvPicPr>
          <p:cNvPr id="1" name="Εικόνα 6" descr="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>
            <a:normAutofit fontScale="56000"/>
          </a:bodyPr>
          <a:p>
            <a:pPr>
              <a:lnSpc>
                <a:spcPct val="90000"/>
              </a:lnSpc>
            </a:pPr>
            <a:r>
              <a:rPr b="0" lang="el-GR" sz="6000" spc="-1" strike="noStrike" cap="all">
                <a:solidFill>
                  <a:srgbClr val="ffffff"/>
                </a:solidFill>
                <a:latin typeface="Century Gothic"/>
              </a:rPr>
              <a:t>Κάντε κλικ για να επεξεργαστείτε τον τίτλο υποδείγματος</a:t>
            </a:r>
            <a:endParaRPr b="0" lang="el-GR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80C1A3-F09E-4D92-88BF-8643E3134590}" type="datetime1">
              <a:rPr b="0" lang="el-GR" sz="1050" spc="-1" strike="noStrike">
                <a:solidFill>
                  <a:srgbClr val="ffffff"/>
                </a:solidFill>
                <a:latin typeface="Century Gothic"/>
              </a:rPr>
              <a:t>13/02/2025</a:t>
            </a:fld>
            <a:endParaRPr b="0" lang="el-GR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6CF1EC5-B79B-4A7F-A3F8-8090860DF3D7}" type="slidenum">
              <a:rPr b="0" lang="el-GR" sz="1050" spc="-1" strike="noStrike">
                <a:solidFill>
                  <a:srgbClr val="ffffff"/>
                </a:solidFill>
                <a:latin typeface="Century Gothic"/>
              </a:rPr>
              <a:t>&lt;number&gt;</a:t>
            </a:fld>
            <a:endParaRPr b="0" lang="el-GR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Click to edit the outline text format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Second Outline Level</a:t>
            </a:r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l-GR" sz="1600" spc="-1" strike="noStrike">
                <a:solidFill>
                  <a:srgbClr val="ffffff"/>
                </a:solidFill>
                <a:latin typeface="Century Gothic"/>
              </a:rPr>
              <a:t>Third Outline Level</a:t>
            </a:r>
            <a:endParaRPr b="0" lang="el-GR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l-GR" sz="1600" spc="-1" strike="noStrike">
                <a:solidFill>
                  <a:srgbClr val="ffffff"/>
                </a:solidFill>
                <a:latin typeface="Century Gothic"/>
              </a:rPr>
              <a:t>Fourth Outline Level</a:t>
            </a:r>
            <a:endParaRPr b="0" lang="el-GR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entury Gothic"/>
              </a:rPr>
              <a:t>Fifth Outline Level</a:t>
            </a:r>
            <a:endParaRPr b="0" lang="el-GR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entury Gothic"/>
              </a:rPr>
              <a:t>Sixth Outline Level</a:t>
            </a:r>
            <a:endParaRPr b="0" lang="el-GR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ffffff"/>
                </a:solidFill>
                <a:latin typeface="Century Gothic"/>
              </a:rPr>
              <a:t>Seventh Outline Level</a:t>
            </a:r>
            <a:endParaRPr b="0" lang="el-GR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Εικόνα 6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el-GR" sz="4000" spc="-1" strike="noStrike" cap="all">
                <a:solidFill>
                  <a:srgbClr val="ffffff"/>
                </a:solidFill>
                <a:latin typeface="Century Gothic"/>
              </a:rPr>
              <a:t>Κάντε κλικ για να επεξεργαστείτε τον τίτλο υποδείγματος</a:t>
            </a:r>
            <a:endParaRPr b="0" lang="el-GR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Στυλ κειμένου υποδείγματος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Century Gothic"/>
              </a:rPr>
              <a:t>Δεύτερου επιπέδου</a:t>
            </a:r>
            <a:endParaRPr b="0" lang="el-GR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</a:rPr>
              <a:t>Τρίτου επιπέδου</a:t>
            </a:r>
            <a:endParaRPr b="0" lang="el-GR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1600" spc="-1" strike="noStrike">
                <a:solidFill>
                  <a:srgbClr val="ffffff"/>
                </a:solidFill>
                <a:latin typeface="Century Gothic"/>
              </a:rPr>
              <a:t>Τέταρτου επιπέδου</a:t>
            </a:r>
            <a:endParaRPr b="0" lang="el-GR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1600" spc="-1" strike="noStrike">
                <a:solidFill>
                  <a:srgbClr val="ffffff"/>
                </a:solidFill>
                <a:latin typeface="Century Gothic"/>
              </a:rPr>
              <a:t>Πέμπτου επιπέδου</a:t>
            </a:r>
            <a:endParaRPr b="0" lang="el-GR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85A7BE-63E2-4044-84A5-9E354EA96E11}" type="datetime1">
              <a:rPr b="0" lang="el-GR" sz="1050" spc="-1" strike="noStrike">
                <a:solidFill>
                  <a:srgbClr val="ffffff"/>
                </a:solidFill>
                <a:latin typeface="Century Gothic"/>
              </a:rPr>
              <a:t>13/02/2025</a:t>
            </a:fld>
            <a:endParaRPr b="0" lang="el-GR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FE3B74E-14EB-436F-B925-C0EA03FE1959}" type="slidenum">
              <a:rPr b="0" lang="el-GR" sz="1050" spc="-1" strike="noStrike">
                <a:solidFill>
                  <a:srgbClr val="ffffff"/>
                </a:solidFill>
                <a:latin typeface="Century Gothic"/>
              </a:rPr>
              <a:t>1</a:t>
            </a:fld>
            <a:endParaRPr b="0" lang="el-GR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quizizz.com/admin/quiz/67acc9664fcf9ea59887285d?order=desc&amp;sortBy=createdAt&amp;contentType=all&amp;quizStatus=published&amp;term=&amp;searchLocale=" TargetMode="External"/><Relationship Id="rId2" Type="http://schemas.openxmlformats.org/officeDocument/2006/relationships/hyperlink" Target="https://quizizz.com/join/game/U2FsdGVkX18lVrD%252BLlah9tuSgE8TpPlZ64b8lVcga0cWTBVRINTZfGrXhan7Hg%252F%252FeGCby89ZbVmDNj9M32tri2FZH5R0b%252Bw%252F3uGfO4W%252F%252FmVNt8b0ag9hKGnod4ckIBrv" TargetMode="Externa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l-GR" sz="3600" spc="-1" strike="noStrike" cap="all">
                <a:solidFill>
                  <a:srgbClr val="ffffff"/>
                </a:solidFill>
                <a:latin typeface="Century Gothic"/>
              </a:rPr>
              <a:t>Μελέτη φωτισμού εσωτερικού χωρου</a:t>
            </a:r>
            <a:endParaRPr b="0" lang="el-GR" sz="36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85800" y="1290240"/>
            <a:ext cx="10820160" cy="4928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    </a:t>
            </a: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</a:rPr>
              <a:t>Βασικές έννοιες φωτισμού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Τη φωτεινή ροή τη μετράμε σε lumen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Τον φωτισμό ο οποίος προσπίπτει σε μια επιφάνεια τον μετράμε σε lux και εξαρτάται από τη φωτεινή ροή Φ και το εμβαδό S της επιφάνειας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Η σχέση για τον υπολογισμό της φωτεινότητας είναι: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     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Lux=   </a:t>
            </a:r>
            <a:r>
              <a:rPr b="0" lang="el-GR" sz="2200" spc="-1" strike="noStrike" u="sng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 Φωτεινή ροή( lumen)   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 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               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Εμβαδόν χώρου ( m^2)   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85800" y="648360"/>
            <a:ext cx="10820160" cy="5569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                                              </a:t>
            </a: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</a:rPr>
              <a:t>Φυσικός φωτισμός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4" name="Θέση περιεχομένου 3" descr=""/>
          <p:cNvPicPr/>
          <p:nvPr/>
        </p:nvPicPr>
        <p:blipFill>
          <a:blip r:embed="rId1"/>
          <a:stretch/>
        </p:blipFill>
        <p:spPr>
          <a:xfrm>
            <a:off x="2113200" y="1387800"/>
            <a:ext cx="9916200" cy="532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Θέση περιεχομένου 3" descr=""/>
          <p:cNvPicPr/>
          <p:nvPr/>
        </p:nvPicPr>
        <p:blipFill>
          <a:blip r:embed="rId1"/>
          <a:stretch/>
        </p:blipFill>
        <p:spPr>
          <a:xfrm>
            <a:off x="0" y="10080"/>
            <a:ext cx="5737680" cy="6845040"/>
          </a:xfrm>
          <a:prstGeom prst="rect">
            <a:avLst/>
          </a:prstGeom>
          <a:ln>
            <a:noFill/>
          </a:ln>
        </p:spPr>
      </p:pic>
      <p:pic>
        <p:nvPicPr>
          <p:cNvPr id="96" name="Εικόνα 4" descr=""/>
          <p:cNvPicPr/>
          <p:nvPr/>
        </p:nvPicPr>
        <p:blipFill>
          <a:blip r:embed="rId2"/>
          <a:stretch/>
        </p:blipFill>
        <p:spPr>
          <a:xfrm>
            <a:off x="6095880" y="19440"/>
            <a:ext cx="6095520" cy="685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Θέση περιεχομένου 3" descr=""/>
          <p:cNvPicPr/>
          <p:nvPr/>
        </p:nvPicPr>
        <p:blipFill>
          <a:blip r:embed="rId1"/>
          <a:stretch/>
        </p:blipFill>
        <p:spPr>
          <a:xfrm>
            <a:off x="-2160" y="13320"/>
            <a:ext cx="12196080" cy="683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85800" y="736920"/>
            <a:ext cx="10820160" cy="5481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Φωτισμός Αίθουσας διδασκαλίας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Η μελέτη φωτισμού για αίθουσα διδασκαλίας είναι κρίσιμη για τη δημιουργία ενός ευχάριστου και λειτουργικού περιβάλλοντος μάθησης. Η σωστή επιλογή φωτισμού μπορεί να βοηθήσει τους μαθητές να συγκεντρωθούν, να μειώσει την κόπωση και να βελτιώσει τη διάθεση και την παραγωγικότητα.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Ο γενικός φωτισμός πρέπει να είναι ομοιόμορφος και να καλύπτει ολόκληρο το χώρο. Συνήθως επιλέγονται φωτιστικά τεχνολογίας </a:t>
            </a: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LED ή φθορισμού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, τα οποία προσφέρουν φωτεινότητα χωρίς να προκαλούν υπερθέρμανση ή έντονα φωτεινά σημεία.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5800" y="288000"/>
            <a:ext cx="10820160" cy="604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</a:rPr>
              <a:t>Φωτισμός Αίθουσας διδασκαλίας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Φωτεινότητα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: Η φωτεινότητα σε αίθουσες διδασκαλίας πρέπει να κυμαίνεται μεταξύ </a:t>
            </a: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300 και 500 lux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, ανάλογα με το μέγεθος και την χρήση της αίθουσας.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Θερμοκρασία Χρώματος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: Η θερμοκρασία χρώματος του φωτισμού πρέπει να είναι μεταξύ </a:t>
            </a: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  <a:ea typeface="Century Gothic"/>
              </a:rPr>
              <a:t>4000K και 5000K</a:t>
            </a:r>
            <a:r>
              <a:rPr b="1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 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για να δημιουργείται ένα φωτιστικό περιβάλλον που ενθαρρύνει την εγρήγορση και την πνευματική εγρήγορση.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440000" y="3384000"/>
            <a:ext cx="904176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85800" y="288000"/>
            <a:ext cx="10820160" cy="6239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l-GR" sz="2200" spc="-1" strike="noStrike" u="sng">
                <a:solidFill>
                  <a:srgbClr val="ffffff"/>
                </a:solidFill>
                <a:uFillTx/>
                <a:latin typeface="Century Gothic"/>
              </a:rPr>
              <a:t>Παράγοντες που λαμβάνουμε υπ΄όψιν στη μελέτη φωτισμού μιας αίθουσας διδασκαλίας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Τον απαιτούμενο φωτισμό σε lux που χρειάζεται στο συγκεκριμένο χώρο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Τις διαστάσεις του χώρου τον οποίο θέλω να φωτίσω 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Τον τύπο των φωτιστικών τα οποία θα χρησιμοποιήσω 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Την ποσότητα των φωτιστικών τα οποία θα προσαρμόσω στο χώρο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</a:rPr>
              <a:t>Την απόσταση των φωτιστικών μεταξύ τους ώστε ο φωτισμός να είναι ομοιόμορφος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5800" y="1381680"/>
            <a:ext cx="10820160" cy="4836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                                                       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QUIZ 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 u="sng">
                <a:solidFill>
                  <a:srgbClr val="f0532b"/>
                </a:solidFill>
                <a:uFillTx/>
                <a:latin typeface="Century Gothic"/>
                <a:ea typeface="Century Gothic"/>
                <a:hlinkClick r:id="rId1"/>
              </a:rPr>
              <a:t>https://quizizz.com/admin/quiz/67acc9664fcf9ea59887285d?order=desc&amp;sortBy=createdAt&amp;contentType=all&amp;quizStatus=published&amp;term=&amp;searchLocale=</a:t>
            </a:r>
            <a:r>
              <a:rPr b="0" lang="el-GR" sz="22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 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l-GR" sz="2200" spc="-1" strike="noStrike" u="sng">
                <a:solidFill>
                  <a:srgbClr val="f0532b"/>
                </a:solidFill>
                <a:uFillTx/>
                <a:latin typeface="Century Gothic"/>
                <a:ea typeface="Century Gothic"/>
                <a:hlinkClick r:id="rId2"/>
              </a:rPr>
              <a:t>Playing a Game - Quizizz</a:t>
            </a:r>
            <a:endParaRPr b="0" lang="el-GR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10</TotalTime>
  <Application>Neat_Office/6.2.8.2$Windows_x86 LibreOffice_project/</Application>
  <Words>1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2025-02-12T15:21:04Z</dcterms:created>
  <dc:creator/>
  <dc:description/>
  <dc:language>el-GR</dc:language>
  <cp:lastModifiedBy/>
  <dcterms:modified xsi:type="dcterms:W3CDTF">2025-02-13T17:00:40Z</dcterms:modified>
  <cp:revision>223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