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30/9/2016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30/9/2016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30/9/2016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30/9/2016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30/9/2016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30/9/2016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30/9/2016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30/9/2016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30/9/2016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30/9/2016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30/9/2016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30/9/2016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267744" y="1268760"/>
            <a:ext cx="6172200" cy="1440160"/>
          </a:xfrm>
        </p:spPr>
        <p:txBody>
          <a:bodyPr>
            <a:normAutofit/>
          </a:bodyPr>
          <a:lstStyle/>
          <a:p>
            <a:r>
              <a:rPr lang="el-GR" sz="6600" dirty="0" err="1" smtClean="0"/>
              <a:t>Ανατομια</a:t>
            </a:r>
            <a:r>
              <a:rPr lang="el-GR" sz="6600" dirty="0" smtClean="0"/>
              <a:t> </a:t>
            </a:r>
            <a:r>
              <a:rPr lang="el-GR" sz="6600" dirty="0" err="1" smtClean="0"/>
              <a:t>νυχιων</a:t>
            </a:r>
            <a:endParaRPr lang="el-GR" sz="66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el-GR" dirty="0" err="1" smtClean="0"/>
              <a:t>Λειτουργιεσ</a:t>
            </a:r>
            <a:r>
              <a:rPr lang="el-GR" dirty="0" smtClean="0"/>
              <a:t> </a:t>
            </a:r>
            <a:r>
              <a:rPr lang="el-GR" dirty="0" err="1" smtClean="0"/>
              <a:t>νυχιων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467600" cy="4464496"/>
          </a:xfrm>
        </p:spPr>
        <p:txBody>
          <a:bodyPr>
            <a:normAutofit/>
          </a:bodyPr>
          <a:lstStyle/>
          <a:p>
            <a:pPr marL="0" indent="274320">
              <a:spcAft>
                <a:spcPts val="600"/>
              </a:spcAft>
              <a:buNone/>
            </a:pPr>
            <a:r>
              <a:rPr lang="el-GR" sz="2200" dirty="0" smtClean="0"/>
              <a:t>Τα νύχια είναι κεράτινες πλάκες που καλύπτουν την τελευταία φάλαγγα των δακτύλων (ονυχοφόρος φάλαγγα) των χεριών και των ποδιών. </a:t>
            </a:r>
          </a:p>
          <a:p>
            <a:pPr marL="0" indent="274320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200" dirty="0" smtClean="0"/>
              <a:t> Βοηθάνε να πιάνουμε καλύτερα τα διάφορα αντικείμενα.</a:t>
            </a:r>
          </a:p>
          <a:p>
            <a:pPr marL="288000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200" dirty="0" smtClean="0"/>
              <a:t>Προσφέρουν προστασία στην τελευταία φάλαγγα των δακτύλων.</a:t>
            </a:r>
          </a:p>
          <a:p>
            <a:pPr marL="252000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200" dirty="0" smtClean="0"/>
              <a:t>Χρησιμοποιούνται ως καλλωπιστικά στοιχεία του σώματος χαρίζοντας ομορφιά στα χέρια.</a:t>
            </a:r>
          </a:p>
          <a:p>
            <a:pPr marL="252000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200" dirty="0" smtClean="0"/>
              <a:t>Οι αλλοιώσεις που πολλές φορές παρουσιάζονται στα νύχια αποτελούν ένδειξη πολλών ασθενειών.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652934"/>
          </a:xfrm>
        </p:spPr>
        <p:txBody>
          <a:bodyPr/>
          <a:lstStyle/>
          <a:p>
            <a:pPr algn="ctr"/>
            <a:r>
              <a:rPr lang="el-GR" dirty="0" err="1" smtClean="0"/>
              <a:t>Ανατομια</a:t>
            </a:r>
            <a:r>
              <a:rPr lang="el-GR" dirty="0" smtClean="0"/>
              <a:t> </a:t>
            </a:r>
            <a:r>
              <a:rPr lang="el-GR" dirty="0" err="1" smtClean="0"/>
              <a:t>ονυχοφορου</a:t>
            </a:r>
            <a:r>
              <a:rPr lang="el-GR" dirty="0" smtClean="0"/>
              <a:t> </a:t>
            </a:r>
            <a:r>
              <a:rPr lang="el-GR" dirty="0" err="1" smtClean="0"/>
              <a:t>φαλαγγασ</a:t>
            </a: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3888432" cy="4824536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el-GR" sz="2200" dirty="0" smtClean="0"/>
              <a:t>Σε κάθε ονυχοφόρο φάλαγγα διακρίνουμε</a:t>
            </a:r>
            <a:r>
              <a:rPr lang="en-US" sz="22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Το στρώμα ή κοίτη του νυχιού πάνω στο οποίο στηρίζεται το νύχι.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Την </a:t>
            </a:r>
            <a:r>
              <a:rPr lang="el-GR" sz="2200" dirty="0" err="1" smtClean="0"/>
              <a:t>ονυχιαία</a:t>
            </a:r>
            <a:r>
              <a:rPr lang="el-GR" sz="2200" dirty="0" smtClean="0"/>
              <a:t> αύλακα που είναι μια πτυχή της επιδερμίδας.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Το </a:t>
            </a:r>
            <a:r>
              <a:rPr lang="el-GR" sz="2200" dirty="0" err="1" smtClean="0"/>
              <a:t>παρωνύχιο</a:t>
            </a:r>
            <a:r>
              <a:rPr lang="el-GR" sz="2200" dirty="0" smtClean="0"/>
              <a:t> που χωρίζει το δέρμα των δακτύλων από την </a:t>
            </a:r>
            <a:r>
              <a:rPr lang="el-GR" sz="2200" dirty="0" err="1" smtClean="0"/>
              <a:t>ονυχιαία</a:t>
            </a:r>
            <a:r>
              <a:rPr lang="el-GR" sz="2200" dirty="0" smtClean="0"/>
              <a:t> αύλακα.</a:t>
            </a:r>
          </a:p>
        </p:txBody>
      </p:sp>
      <p:pic>
        <p:nvPicPr>
          <p:cNvPr id="7" name="6 - Εικόνα" descr="rBVaG1as2GWAdC5MAAHQkdFhqwg822 -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1124744"/>
            <a:ext cx="3937345" cy="43924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Ανατομια</a:t>
            </a:r>
            <a:r>
              <a:rPr lang="el-GR" dirty="0" smtClean="0"/>
              <a:t> </a:t>
            </a:r>
            <a:r>
              <a:rPr lang="el-GR" dirty="0" err="1" smtClean="0"/>
              <a:t>ονυχοφορου</a:t>
            </a:r>
            <a:r>
              <a:rPr lang="el-GR" dirty="0" smtClean="0"/>
              <a:t> </a:t>
            </a:r>
            <a:r>
              <a:rPr lang="el-GR" dirty="0" err="1" smtClean="0"/>
              <a:t>φαλαγγασ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88832" cy="1296144"/>
          </a:xfrm>
        </p:spPr>
        <p:txBody>
          <a:bodyPr/>
          <a:lstStyle/>
          <a:p>
            <a:pPr lvl="0"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2200" dirty="0" smtClean="0">
                <a:solidFill>
                  <a:prstClr val="black"/>
                </a:solidFill>
              </a:rPr>
              <a:t>Το </a:t>
            </a:r>
            <a:r>
              <a:rPr lang="el-GR" sz="2200" dirty="0" err="1" smtClean="0">
                <a:solidFill>
                  <a:prstClr val="black"/>
                </a:solidFill>
              </a:rPr>
              <a:t>επωνύχιο</a:t>
            </a:r>
            <a:r>
              <a:rPr lang="el-GR" sz="2200" dirty="0" smtClean="0">
                <a:solidFill>
                  <a:prstClr val="black"/>
                </a:solidFill>
              </a:rPr>
              <a:t> που είναι μια προέκταση του </a:t>
            </a:r>
            <a:r>
              <a:rPr lang="el-GR" sz="2200" dirty="0" err="1" smtClean="0">
                <a:solidFill>
                  <a:prstClr val="black"/>
                </a:solidFill>
              </a:rPr>
              <a:t>παρωνυχίου</a:t>
            </a:r>
            <a:r>
              <a:rPr lang="el-GR" sz="2200" dirty="0" smtClean="0">
                <a:solidFill>
                  <a:prstClr val="black"/>
                </a:solidFill>
              </a:rPr>
              <a:t> και καλύπτει το νύχι σαν λεπτός υμένας.</a:t>
            </a:r>
          </a:p>
          <a:p>
            <a:pPr lvl="0"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2200" dirty="0" smtClean="0">
                <a:solidFill>
                  <a:prstClr val="black"/>
                </a:solidFill>
              </a:rPr>
              <a:t>Τη μήτρα του νυχιού από την οποία το νύχι μεγαλώνει.</a:t>
            </a:r>
          </a:p>
          <a:p>
            <a:endParaRPr lang="el-GR" dirty="0"/>
          </a:p>
        </p:txBody>
      </p:sp>
      <p:pic>
        <p:nvPicPr>
          <p:cNvPr id="5" name="4 - Εικόνα" descr="2d30e3eb_eponychiumvscutic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2564904"/>
            <a:ext cx="4248472" cy="4000294"/>
          </a:xfrm>
          <a:prstGeom prst="rect">
            <a:avLst/>
          </a:prstGeom>
        </p:spPr>
      </p:pic>
      <p:pic>
        <p:nvPicPr>
          <p:cNvPr id="7" name="6 - Εικόνα" descr="Nail Structure - Cop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2164001"/>
            <a:ext cx="3456384" cy="44370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76064"/>
          </a:xfrm>
        </p:spPr>
        <p:txBody>
          <a:bodyPr>
            <a:normAutofit/>
          </a:bodyPr>
          <a:lstStyle/>
          <a:p>
            <a:pPr algn="ctr"/>
            <a:r>
              <a:rPr lang="el-GR" dirty="0" err="1" smtClean="0"/>
              <a:t>Ανατομια</a:t>
            </a:r>
            <a:r>
              <a:rPr lang="el-GR" dirty="0" smtClean="0"/>
              <a:t> </a:t>
            </a:r>
            <a:r>
              <a:rPr lang="el-GR" dirty="0" err="1" smtClean="0"/>
              <a:t>ονυχοφορου</a:t>
            </a:r>
            <a:r>
              <a:rPr lang="el-GR" dirty="0" smtClean="0"/>
              <a:t> </a:t>
            </a:r>
            <a:r>
              <a:rPr lang="el-GR" dirty="0" err="1" smtClean="0"/>
              <a:t>φαλαγγασ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1772816"/>
            <a:ext cx="3672408" cy="201622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200" dirty="0" smtClean="0"/>
              <a:t>Το </a:t>
            </a:r>
            <a:r>
              <a:rPr lang="el-GR" sz="2200" dirty="0" err="1" smtClean="0"/>
              <a:t>υπονύχιο</a:t>
            </a:r>
            <a:r>
              <a:rPr lang="el-GR" sz="2200" dirty="0" smtClean="0"/>
              <a:t> που είναι μια πάχυνση του δέρματος της </a:t>
            </a:r>
            <a:r>
              <a:rPr lang="el-GR" sz="2200" dirty="0" err="1" smtClean="0"/>
              <a:t>ονυχιαίας</a:t>
            </a:r>
            <a:r>
              <a:rPr lang="el-GR" sz="2200" dirty="0" smtClean="0"/>
              <a:t> φάλαγγας ακριβώς κάτω από το ελεύθερο άκρο του νυχιού.</a:t>
            </a:r>
            <a:endParaRPr lang="el-GR" sz="2200" dirty="0"/>
          </a:p>
        </p:txBody>
      </p:sp>
      <p:pic>
        <p:nvPicPr>
          <p:cNvPr id="4" name="3 - Εικόνα" descr="Hyponychium-and-Onychodermal-Band.001-300x25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1340768"/>
            <a:ext cx="3810000" cy="3213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pPr algn="ctr"/>
            <a:r>
              <a:rPr lang="el-GR" dirty="0" err="1" smtClean="0"/>
              <a:t>Ανατομια</a:t>
            </a:r>
            <a:r>
              <a:rPr lang="el-GR" dirty="0" smtClean="0"/>
              <a:t> </a:t>
            </a:r>
            <a:r>
              <a:rPr lang="el-GR" dirty="0" err="1" smtClean="0"/>
              <a:t>νυχιου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95536" y="908720"/>
            <a:ext cx="3657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200" dirty="0" smtClean="0"/>
              <a:t>Σε κάθε νύχι διακρίνουμε</a:t>
            </a:r>
            <a:r>
              <a:rPr lang="en-US" sz="22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Τη ρίζα. Στον αντίχειρα αλλά και σε άλλα νύχια η ρίζα φαίνεται σαν υπόλευκο ημικύκλιο και λέγεται μηνίσκος ή ανατολή.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0" y="1412776"/>
            <a:ext cx="3657600" cy="1728192"/>
          </a:xfrm>
        </p:spPr>
        <p:txBody>
          <a:bodyPr/>
          <a:lstStyle/>
          <a:p>
            <a:pPr lvl="0"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2200" dirty="0" smtClean="0">
                <a:solidFill>
                  <a:prstClr val="black"/>
                </a:solidFill>
              </a:rPr>
              <a:t>Το σώμα</a:t>
            </a:r>
          </a:p>
          <a:p>
            <a:pPr lvl="0"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2200" dirty="0" smtClean="0">
                <a:solidFill>
                  <a:prstClr val="black"/>
                </a:solidFill>
              </a:rPr>
              <a:t>Το ελεύθερο άκρο ή κορυφή</a:t>
            </a:r>
          </a:p>
          <a:p>
            <a:endParaRPr lang="el-GR" dirty="0"/>
          </a:p>
        </p:txBody>
      </p:sp>
      <p:pic>
        <p:nvPicPr>
          <p:cNvPr id="7" name="6 - Εικόνα" descr="DUffl - Co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3056108"/>
            <a:ext cx="5688632" cy="35384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Χημικη</a:t>
            </a:r>
            <a:r>
              <a:rPr lang="el-GR" dirty="0" smtClean="0"/>
              <a:t> </a:t>
            </a:r>
            <a:r>
              <a:rPr lang="el-GR" dirty="0" err="1" smtClean="0"/>
              <a:t>συσταση</a:t>
            </a:r>
            <a:r>
              <a:rPr lang="el-GR" dirty="0" smtClean="0"/>
              <a:t> του </a:t>
            </a:r>
            <a:r>
              <a:rPr lang="el-GR" dirty="0" err="1" smtClean="0"/>
              <a:t>νυχιου</a:t>
            </a: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467600" cy="38884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200" dirty="0" smtClean="0"/>
              <a:t>Τα νύχια αποτελούνται από</a:t>
            </a:r>
            <a:r>
              <a:rPr lang="en-US" sz="2200" dirty="0" smtClean="0"/>
              <a:t>:</a:t>
            </a:r>
            <a:endParaRPr lang="el-GR" sz="2200" dirty="0" smtClean="0"/>
          </a:p>
          <a:p>
            <a:pPr marL="457200" lvl="0" indent="-457200">
              <a:buClr>
                <a:srgbClr val="FE8637"/>
              </a:buClr>
              <a:buFont typeface="Wingdings" pitchFamily="2" charset="2"/>
              <a:buChar char="Ø"/>
            </a:pPr>
            <a:r>
              <a:rPr lang="el-GR" sz="2200" dirty="0" smtClean="0">
                <a:solidFill>
                  <a:prstClr val="black"/>
                </a:solidFill>
              </a:rPr>
              <a:t>Κερατίνη στο μεγαλύτερο ποσοστό</a:t>
            </a:r>
            <a:endParaRPr lang="en-US" sz="2200" dirty="0" smtClean="0"/>
          </a:p>
          <a:p>
            <a:pPr marL="457200" indent="-457200">
              <a:buFont typeface="Wingdings" pitchFamily="2" charset="2"/>
              <a:buChar char="Ø"/>
            </a:pPr>
            <a:r>
              <a:rPr lang="el-GR" sz="2200" dirty="0" smtClean="0"/>
              <a:t>Άνθρακας 43-50%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2200" dirty="0" smtClean="0"/>
              <a:t>Οξυγόνο 30-33%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2200" dirty="0" smtClean="0"/>
              <a:t>Νερό 18-30%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2200" dirty="0" smtClean="0"/>
              <a:t>Άζωτο15-17%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2200" dirty="0" smtClean="0"/>
              <a:t>Υδρογόνο 6%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2200" dirty="0" smtClean="0"/>
              <a:t>Θείο 4%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l-GR" sz="2200" dirty="0" smtClean="0"/>
              <a:t>Λίπος 4-5%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pPr algn="ctr"/>
            <a:r>
              <a:rPr lang="el-GR" dirty="0" err="1" smtClean="0"/>
              <a:t>Αναπτυξη</a:t>
            </a:r>
            <a:r>
              <a:rPr lang="el-GR" dirty="0" smtClean="0"/>
              <a:t> των </a:t>
            </a:r>
            <a:r>
              <a:rPr lang="el-GR" dirty="0" err="1" smtClean="0"/>
              <a:t>νυχιων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7467600" cy="5256584"/>
          </a:xfrm>
        </p:spPr>
        <p:txBody>
          <a:bodyPr>
            <a:normAutofit fontScale="92500" lnSpcReduction="10000"/>
          </a:bodyPr>
          <a:lstStyle/>
          <a:p>
            <a:pPr marL="288000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200" dirty="0" smtClean="0"/>
              <a:t>Τα νύχια αναπτύσσονται από τη ρίζα όπου μέσα από μια πολύπλοκη διαδικασία παράγονται σκληρά </a:t>
            </a:r>
            <a:r>
              <a:rPr lang="el-GR" sz="2200" dirty="0" err="1" smtClean="0"/>
              <a:t>κερατινοκύτταρα</a:t>
            </a:r>
            <a:r>
              <a:rPr lang="el-GR" sz="2200" dirty="0" smtClean="0"/>
              <a:t> τα οποία δημιουργούν το σώμα του νυχιού. </a:t>
            </a:r>
          </a:p>
          <a:p>
            <a:pPr marL="0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200" dirty="0" smtClean="0"/>
              <a:t>Η ανάπτυξή τους είναι περιφερική.</a:t>
            </a:r>
          </a:p>
          <a:p>
            <a:pPr marL="0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200" dirty="0" smtClean="0"/>
              <a:t>Κατά μέσο όρο μεγαλώνουν 1-3 χιλιοστά το μήνα.</a:t>
            </a:r>
          </a:p>
          <a:p>
            <a:pPr marL="288000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200" dirty="0" smtClean="0"/>
              <a:t>Τα νύχια των χεριών μεγαλώνουν πιο γρήγορα 2-3 χιλιοστά το μήνα ενώ των ποδιών 1-1,5 χιλιοστά το μήνα.</a:t>
            </a:r>
          </a:p>
          <a:p>
            <a:pPr marL="288000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200" dirty="0" smtClean="0"/>
              <a:t>Σε νεαρά άτομα τα νύχια αυξάνονται πιο γρήγορα.</a:t>
            </a:r>
          </a:p>
          <a:p>
            <a:pPr marL="288000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200" dirty="0" smtClean="0"/>
              <a:t>Το καλοκαίρι τα νύχια μεγαλώνουν πιο γρήγορα </a:t>
            </a:r>
            <a:r>
              <a:rPr lang="el-GR" sz="2200" dirty="0" err="1" smtClean="0"/>
              <a:t>απ΄ότι</a:t>
            </a:r>
            <a:r>
              <a:rPr lang="el-GR" sz="2200" dirty="0" smtClean="0"/>
              <a:t> το χειμώνα</a:t>
            </a:r>
          </a:p>
          <a:p>
            <a:pPr marL="288000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200" dirty="0" smtClean="0"/>
              <a:t>Αν αφαιρεθούν τα νύχια τότε για να αντικατασταθούν θα χρειαστούν 5-6 μήνες για τα χέρια και 12-18 μήνες για τα πόδια.</a:t>
            </a:r>
          </a:p>
          <a:p>
            <a:pPr marL="288000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200" dirty="0" smtClean="0"/>
              <a:t>Διάφορες παθήσεις (ψωρίαση, διαβήτης, καρδιοπάθειες, πνευμονοπάθειες κτλ) επηρεάζουν την ανάπτυξη και το σχήμα των νυχιών.</a:t>
            </a:r>
          </a:p>
          <a:p>
            <a:pPr marL="0">
              <a:buNone/>
            </a:pPr>
            <a:endParaRPr lang="el-GR" sz="2200" dirty="0" smtClean="0"/>
          </a:p>
          <a:p>
            <a:pPr marL="0">
              <a:buNone/>
            </a:pPr>
            <a:endParaRPr lang="el-G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562074"/>
          </a:xfrm>
        </p:spPr>
        <p:txBody>
          <a:bodyPr/>
          <a:lstStyle/>
          <a:p>
            <a:pPr algn="ctr"/>
            <a:r>
              <a:rPr lang="el-GR" dirty="0" err="1" smtClean="0"/>
              <a:t>Ασκηση</a:t>
            </a:r>
            <a:r>
              <a:rPr lang="el-GR" dirty="0" smtClean="0"/>
              <a:t> </a:t>
            </a:r>
            <a:r>
              <a:rPr lang="el-GR" dirty="0" err="1" smtClean="0"/>
              <a:t>κατανοησησ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83568" y="4509120"/>
            <a:ext cx="3657600" cy="2160240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l-GR" sz="1800" dirty="0" smtClean="0"/>
              <a:t>ΡΙΖΑ</a:t>
            </a:r>
          </a:p>
          <a:p>
            <a:pPr marL="457200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l-GR" sz="1800" dirty="0" smtClean="0"/>
              <a:t>ΠΑΡΩΝΥΧΙΟ</a:t>
            </a:r>
          </a:p>
          <a:p>
            <a:pPr marL="457200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l-GR" sz="1800" dirty="0" smtClean="0"/>
              <a:t>ΕΠΩΝΥΧΙΟ</a:t>
            </a:r>
          </a:p>
          <a:p>
            <a:pPr marL="457200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l-GR" sz="1800" dirty="0" smtClean="0"/>
              <a:t>ΜΗΝΙΣΚΟΣ  Ή ΑΝΑΤΟΛΗ</a:t>
            </a:r>
          </a:p>
          <a:p>
            <a:pPr marL="457200" indent="-457200">
              <a:buClr>
                <a:schemeClr val="tx1"/>
              </a:buClr>
              <a:buSzPct val="100000"/>
              <a:buFont typeface="+mj-lt"/>
              <a:buAutoNum type="alphaUcPeriod"/>
            </a:pPr>
            <a:r>
              <a:rPr lang="el-GR" sz="1800" dirty="0" smtClean="0"/>
              <a:t>ΣΩΜΑ ΝΥΧΙΟΥ</a:t>
            </a:r>
            <a:endParaRPr lang="el-GR" sz="1800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44008" y="4437112"/>
            <a:ext cx="3657600" cy="2016224"/>
          </a:xfrm>
        </p:spPr>
        <p:txBody>
          <a:bodyPr/>
          <a:lstStyle/>
          <a:p>
            <a:pPr marL="457200" indent="-457200">
              <a:buClr>
                <a:schemeClr val="tx1"/>
              </a:buClr>
              <a:buSzPct val="100000"/>
              <a:buFont typeface="+mj-lt"/>
              <a:buAutoNum type="alphaUcPeriod" startAt="6"/>
            </a:pPr>
            <a:r>
              <a:rPr lang="el-GR" sz="1800" dirty="0" smtClean="0"/>
              <a:t>ΕΛΕΥΘΕΡΟ ΑΚΡΟ</a:t>
            </a:r>
          </a:p>
          <a:p>
            <a:pPr marL="457200" indent="-457200">
              <a:buClr>
                <a:schemeClr val="tx1"/>
              </a:buClr>
              <a:buSzPct val="100000"/>
              <a:buFont typeface="+mj-lt"/>
              <a:buAutoNum type="alphaUcPeriod" startAt="6"/>
            </a:pPr>
            <a:r>
              <a:rPr lang="el-GR" sz="1800" dirty="0" smtClean="0"/>
              <a:t>ΥΠΟΝΥΧΙΟ</a:t>
            </a:r>
          </a:p>
          <a:p>
            <a:pPr marL="457200" indent="-457200">
              <a:buClr>
                <a:schemeClr val="tx1"/>
              </a:buClr>
              <a:buSzPct val="100000"/>
              <a:buFont typeface="+mj-lt"/>
              <a:buAutoNum type="alphaUcPeriod" startAt="6"/>
            </a:pPr>
            <a:r>
              <a:rPr lang="el-GR" sz="1800" dirty="0" smtClean="0"/>
              <a:t>ΣΤΡΩΜΑ </a:t>
            </a:r>
            <a:r>
              <a:rPr lang="el-GR" sz="1800" dirty="0" err="1" smtClean="0"/>
              <a:t>΄Η</a:t>
            </a:r>
            <a:r>
              <a:rPr lang="el-GR" sz="1800" dirty="0" smtClean="0"/>
              <a:t> ΚΟΙΤΗ</a:t>
            </a:r>
          </a:p>
          <a:p>
            <a:pPr marL="457200" indent="-457200">
              <a:buClr>
                <a:schemeClr val="tx1"/>
              </a:buClr>
              <a:buSzPct val="100000"/>
              <a:buFont typeface="+mj-lt"/>
              <a:buAutoNum type="alphaUcPeriod" startAt="6"/>
            </a:pPr>
            <a:r>
              <a:rPr lang="el-GR" sz="1800" dirty="0" smtClean="0"/>
              <a:t>ΜΗΤΡΑ ΤΟΥ ΝΥΧΙΟΥ</a:t>
            </a:r>
          </a:p>
          <a:p>
            <a:pPr marL="457200" indent="-457200">
              <a:buClr>
                <a:schemeClr val="tx1"/>
              </a:buClr>
              <a:buSzPct val="100000"/>
              <a:buFont typeface="+mj-lt"/>
              <a:buAutoNum type="alphaUcPeriod" startAt="6"/>
            </a:pPr>
            <a:endParaRPr lang="el-GR" dirty="0"/>
          </a:p>
        </p:txBody>
      </p:sp>
      <p:pic>
        <p:nvPicPr>
          <p:cNvPr id="5" name="4 - Εικόνα" descr="skin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764704"/>
            <a:ext cx="6658090" cy="36598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279</TotalTime>
  <Words>378</Words>
  <Application>Microsoft Office PowerPoint</Application>
  <PresentationFormat>Προβολή στην οθόνη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Προεξοχή</vt:lpstr>
      <vt:lpstr>Ανατομια νυχιων</vt:lpstr>
      <vt:lpstr>Λειτουργιεσ νυχιων</vt:lpstr>
      <vt:lpstr>Ανατομια ονυχοφορου φαλαγγασ</vt:lpstr>
      <vt:lpstr>Ανατομια ονυχοφορου φαλαγγασ</vt:lpstr>
      <vt:lpstr>Ανατομια ονυχοφορου φαλαγγασ</vt:lpstr>
      <vt:lpstr>Ανατομια νυχιου</vt:lpstr>
      <vt:lpstr>Χημικη συσταση του νυχιου</vt:lpstr>
      <vt:lpstr>Αναπτυξη των νυχιων</vt:lpstr>
      <vt:lpstr>Ασκηση κατανοησησ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Ανατομια νυχιων</dc:title>
  <dc:creator>Vaggelis</dc:creator>
  <cp:lastModifiedBy>Vaggelis</cp:lastModifiedBy>
  <cp:revision>29</cp:revision>
  <dcterms:created xsi:type="dcterms:W3CDTF">2016-09-29T16:38:12Z</dcterms:created>
  <dcterms:modified xsi:type="dcterms:W3CDTF">2016-09-29T21:34:27Z</dcterms:modified>
</cp:coreProperties>
</file>