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9" r:id="rId4"/>
    <p:sldId id="260" r:id="rId5"/>
    <p:sldId id="258" r:id="rId6"/>
    <p:sldId id="261" r:id="rId7"/>
    <p:sldId id="262" r:id="rId8"/>
    <p:sldId id="263" r:id="rId9"/>
    <p:sldId id="264" r:id="rId10"/>
    <p:sldId id="265" r:id="rId11"/>
    <p:sldId id="266" r:id="rId12"/>
    <p:sldId id="269" r:id="rId13"/>
    <p:sldId id="271" r:id="rId14"/>
    <p:sldId id="267" r:id="rId15"/>
    <p:sldId id="268" r:id="rId16"/>
    <p:sldId id="272" r:id="rId17"/>
    <p:sldId id="274" r:id="rId18"/>
    <p:sldId id="270" r:id="rId19"/>
    <p:sldId id="275" r:id="rId20"/>
    <p:sldId id="273" r:id="rId21"/>
    <p:sldId id="276" r:id="rId22"/>
    <p:sldId id="277"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77" autoAdjust="0"/>
  </p:normalViewPr>
  <p:slideViewPr>
    <p:cSldViewPr>
      <p:cViewPr varScale="1">
        <p:scale>
          <a:sx n="72" d="100"/>
          <a:sy n="72" d="100"/>
        </p:scale>
        <p:origin x="-1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089C1-7666-42D1-8D1A-048161C04470}" type="datetimeFigureOut">
              <a:rPr lang="el-GR" smtClean="0"/>
              <a:pPr/>
              <a:t>23/10/2016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6918-24B7-4FAE-B5D7-62B2A5A6D84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Συγγενής</a:t>
            </a:r>
            <a:r>
              <a:rPr lang="el-GR" baseline="0" dirty="0" smtClean="0"/>
              <a:t> </a:t>
            </a:r>
            <a:r>
              <a:rPr lang="el-GR" baseline="0" dirty="0" err="1" smtClean="0"/>
              <a:t>παχυονυχία</a:t>
            </a:r>
            <a:r>
              <a:rPr lang="el-GR" baseline="0" dirty="0" smtClean="0"/>
              <a:t> (</a:t>
            </a:r>
            <a:r>
              <a:rPr lang="en-US" baseline="0" dirty="0" err="1" smtClean="0"/>
              <a:t>pachyonychia</a:t>
            </a:r>
            <a:r>
              <a:rPr lang="en-US" baseline="0" dirty="0" smtClean="0"/>
              <a:t> congenital): </a:t>
            </a:r>
            <a:r>
              <a:rPr lang="el-GR" baseline="0" dirty="0" smtClean="0"/>
              <a:t>σπάνια </a:t>
            </a:r>
            <a:r>
              <a:rPr lang="el-GR" baseline="0" dirty="0" err="1" smtClean="0"/>
              <a:t>κληρονολική</a:t>
            </a:r>
            <a:r>
              <a:rPr lang="el-GR" baseline="0" dirty="0" smtClean="0"/>
              <a:t> νόσος που οφείλεται σε </a:t>
            </a:r>
            <a:r>
              <a:rPr lang="el-GR" baseline="0" dirty="0" err="1" smtClean="0"/>
              <a:t>ελλατωματικό</a:t>
            </a:r>
            <a:r>
              <a:rPr lang="el-GR" baseline="0" dirty="0" smtClean="0"/>
              <a:t> γονίδιο</a:t>
            </a:r>
          </a:p>
          <a:p>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5</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aseline="0" dirty="0" smtClean="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20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baseline="0" dirty="0" smtClean="0"/>
              <a:t>Τα ινώματα παρατηρούνται σε μεγάλη ηλικία και αφαιρούνται με χειρουργείο</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baseline="0" dirty="0" smtClean="0"/>
              <a:t>Τα </a:t>
            </a:r>
            <a:r>
              <a:rPr lang="el-GR" baseline="0" dirty="0" err="1" smtClean="0"/>
              <a:t>γλομαγγειώματα</a:t>
            </a:r>
            <a:r>
              <a:rPr lang="el-GR" baseline="0" dirty="0" smtClean="0"/>
              <a:t> είναι καλοήθεις όγκοι της κοίτης του νυχιού. Παρουσιάζονται σαν καφέ ή κόκκινες κηλίδες είναι επώδυνες στο άγγιγμα και </a:t>
            </a:r>
            <a:r>
              <a:rPr lang="el-GR" baseline="0" dirty="0" err="1" smtClean="0"/>
              <a:t>αφιαρούνται</a:t>
            </a:r>
            <a:r>
              <a:rPr lang="el-GR" baseline="0" dirty="0" smtClean="0"/>
              <a:t> με χειρουργείο (αφαιρείται το νύχι και στη συνέχεια ο όγκος που είναι από </a:t>
            </a:r>
            <a:r>
              <a:rPr lang="el-GR" baseline="0" dirty="0" err="1" smtClean="0"/>
              <a:t>κατω</a:t>
            </a:r>
            <a:r>
              <a:rPr lang="el-GR" baseline="0" dirty="0" smtClean="0"/>
              <a:t>.</a:t>
            </a:r>
            <a:endParaRPr lang="el-GR" dirty="0" smtClean="0"/>
          </a:p>
          <a:p>
            <a:pPr>
              <a:buFont typeface="Arial" pitchFamily="34" charset="0"/>
              <a:buChar char="•"/>
            </a:pPr>
            <a:r>
              <a:rPr lang="el-GR" dirty="0" smtClean="0"/>
              <a:t>Οι </a:t>
            </a:r>
            <a:r>
              <a:rPr lang="el-GR" dirty="0" err="1" smtClean="0"/>
              <a:t>ψευδοκύστεις</a:t>
            </a:r>
            <a:r>
              <a:rPr lang="el-GR" dirty="0" smtClean="0"/>
              <a:t> </a:t>
            </a:r>
            <a:r>
              <a:rPr lang="el-GR" dirty="0" err="1" smtClean="0"/>
              <a:t>οφείλοναι</a:t>
            </a:r>
            <a:r>
              <a:rPr lang="el-GR" baseline="0" dirty="0" smtClean="0"/>
              <a:t> σε εκφυλισμό του συνδετικού ιστού του </a:t>
            </a:r>
            <a:r>
              <a:rPr lang="el-GR" baseline="0" dirty="0" err="1" smtClean="0"/>
              <a:t>παρωνυχίου</a:t>
            </a:r>
            <a:r>
              <a:rPr lang="el-GR" baseline="0" dirty="0" smtClean="0"/>
              <a:t>. </a:t>
            </a:r>
            <a:r>
              <a:rPr lang="el-GR" dirty="0" smtClean="0"/>
              <a:t>αφαιρούνται</a:t>
            </a:r>
            <a:r>
              <a:rPr lang="el-GR" baseline="0" dirty="0" smtClean="0"/>
              <a:t> με τρύπημα με βελόνα και αφαίρεση του υγρού που περιέχουν, με ένεση κορτιζόνης, με </a:t>
            </a:r>
            <a:r>
              <a:rPr lang="el-GR" baseline="0" dirty="0" err="1" smtClean="0"/>
              <a:t>κρυοπηξία</a:t>
            </a:r>
            <a:r>
              <a:rPr lang="el-GR" baseline="0" dirty="0" smtClean="0"/>
              <a:t> ή χειρουργική αφαίρεση.</a:t>
            </a:r>
            <a:endParaRPr lang="en-US" baseline="0" dirty="0" smtClean="0"/>
          </a:p>
          <a:p>
            <a:pPr>
              <a:buFont typeface="Arial" pitchFamily="34" charset="0"/>
              <a:buChar char="•"/>
            </a:pPr>
            <a:r>
              <a:rPr lang="en-US" baseline="0" dirty="0" smtClean="0"/>
              <a:t> </a:t>
            </a:r>
            <a:r>
              <a:rPr lang="el-GR" baseline="0" dirty="0" smtClean="0"/>
              <a:t>Το </a:t>
            </a:r>
            <a:r>
              <a:rPr lang="el-GR" baseline="0" dirty="0" err="1" smtClean="0"/>
              <a:t>υπονύχιο</a:t>
            </a:r>
            <a:r>
              <a:rPr lang="el-GR" baseline="0" dirty="0" smtClean="0"/>
              <a:t> </a:t>
            </a:r>
            <a:r>
              <a:rPr lang="el-GR" baseline="0" dirty="0" err="1" smtClean="0"/>
              <a:t>οστεοχόνδρωμα</a:t>
            </a:r>
            <a:r>
              <a:rPr lang="el-GR" baseline="0" dirty="0" smtClean="0"/>
              <a:t> οφείλεται σε ανώμαλο πολλαπλασιασμό του οστίτη ιστού στην τελευταία φάλαγγα (συνήθως στο μεγάλο δάχτυλο του ποδιού) που αναπτύσσεται προς τα πάνω και σπρώχνει το νύχι. Δηλαδή δημιουργείται χόνδρος που μεγαλώνει προς τα </a:t>
            </a:r>
            <a:r>
              <a:rPr lang="el-GR" baseline="0" dirty="0" err="1" smtClean="0"/>
              <a:t>πάνω.Το</a:t>
            </a:r>
            <a:r>
              <a:rPr lang="el-GR" baseline="0" dirty="0" smtClean="0"/>
              <a:t> νύχι τελικά αποκολλάται και καταστρέφεται. Η κατάσταση είναι εξαιρετικά επώδυνη. Οφείλεται συνήθως σε τραυματισμό ή κληρονομικότητα.</a:t>
            </a:r>
          </a:p>
          <a:p>
            <a:pPr>
              <a:buFont typeface="Arial" pitchFamily="34" charset="0"/>
              <a:buChar char="•"/>
            </a:pPr>
            <a:r>
              <a:rPr lang="el-GR" baseline="0" dirty="0" smtClean="0"/>
              <a:t>Οι μυρμηγκιές οφείλονται στον ιό των ανθρώπινων κονδυλωμάτων </a:t>
            </a:r>
            <a:r>
              <a:rPr lang="en-US" baseline="0" dirty="0" smtClean="0"/>
              <a:t>(HPV)</a:t>
            </a:r>
            <a:r>
              <a:rPr lang="el-GR" baseline="0" dirty="0" smtClean="0"/>
              <a:t>. Αφαιρούνται με χρήση τοπικών φαρμάκων, κρυοθεραπεία, καυτηριασμό και χειρουργική αφαίρεση.</a:t>
            </a:r>
          </a:p>
          <a:p>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21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Όταν αποκολληθεί</a:t>
            </a:r>
            <a:r>
              <a:rPr lang="el-GR" baseline="0" dirty="0" smtClean="0"/>
              <a:t> το νύχι σχηματίζεται το </a:t>
            </a:r>
            <a:r>
              <a:rPr lang="el-GR" baseline="0" dirty="0" err="1" smtClean="0"/>
              <a:t>υπονύχιο</a:t>
            </a:r>
            <a:r>
              <a:rPr lang="el-GR" baseline="0" dirty="0" smtClean="0"/>
              <a:t> σπήλαιο όπου μπορούν να εισχωρήσουν μικρόβια και να προκαλέσουν μολύνσεις. Αυτό θα δυσκολέψει την αποκατάσταση του νυχιού. Σε περίπτωση από το νύχι </a:t>
            </a:r>
            <a:r>
              <a:rPr lang="el-GR" baseline="0" dirty="0" err="1" smtClean="0"/>
              <a:t>εχει</a:t>
            </a:r>
            <a:r>
              <a:rPr lang="el-GR" baseline="0" dirty="0" smtClean="0"/>
              <a:t> αποκολληθεί συμβουλεύουμε την πελάτισσα μας να χρησιμοποιεί ειδικό προστατευτικό για το δάκτυλο ώστε να μην έρχεται σε επαφή με το νερό και να βάζει αντισηπτική κρέμα.</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Νόσος</a:t>
            </a:r>
            <a:r>
              <a:rPr lang="el-GR" baseline="0" dirty="0" smtClean="0"/>
              <a:t> του </a:t>
            </a:r>
            <a:r>
              <a:rPr lang="en-US" baseline="0" dirty="0" err="1" smtClean="0"/>
              <a:t>Darier</a:t>
            </a:r>
            <a:r>
              <a:rPr lang="en-US" baseline="0" dirty="0" smtClean="0"/>
              <a:t>: </a:t>
            </a:r>
            <a:r>
              <a:rPr lang="el-GR" baseline="0" dirty="0" smtClean="0"/>
              <a:t>κληρονομούμενο νόσημα που οφείλεται σε </a:t>
            </a:r>
            <a:r>
              <a:rPr lang="el-GR" baseline="0" dirty="0" err="1" smtClean="0"/>
              <a:t>ελλατωματικό</a:t>
            </a:r>
            <a:r>
              <a:rPr lang="el-GR" baseline="0" dirty="0" smtClean="0"/>
              <a:t> γονίδιο και προκαλεί βλατίδες σε όλο το σώμα.</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10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Μανικιούρ</a:t>
            </a:r>
            <a:r>
              <a:rPr lang="en-US" dirty="0" smtClean="0"/>
              <a:t>: </a:t>
            </a:r>
            <a:r>
              <a:rPr lang="el-GR" dirty="0" smtClean="0"/>
              <a:t>όταν</a:t>
            </a:r>
            <a:r>
              <a:rPr lang="el-GR" baseline="0" dirty="0" smtClean="0"/>
              <a:t> σπρώχνουμε τα </a:t>
            </a:r>
            <a:r>
              <a:rPr lang="el-GR" baseline="0" dirty="0" err="1" smtClean="0"/>
              <a:t>επωνύχια</a:t>
            </a:r>
            <a:r>
              <a:rPr lang="el-GR" baseline="0" dirty="0" smtClean="0"/>
              <a:t> ασκώντας μεγάλη πίεση στο μηνίσκο το νύχι τραυματίζεται</a:t>
            </a:r>
          </a:p>
          <a:p>
            <a:r>
              <a:rPr lang="el-GR" baseline="0" dirty="0" smtClean="0"/>
              <a:t>Τικ</a:t>
            </a:r>
            <a:r>
              <a:rPr lang="en-US" baseline="0" dirty="0" smtClean="0"/>
              <a:t>: </a:t>
            </a:r>
            <a:r>
              <a:rPr lang="el-GR" baseline="0" dirty="0" smtClean="0"/>
              <a:t>χτυπάμε τα </a:t>
            </a:r>
            <a:r>
              <a:rPr lang="el-GR" baseline="0" dirty="0" err="1" smtClean="0"/>
              <a:t>ακροδάκτυλα</a:t>
            </a:r>
            <a:r>
              <a:rPr lang="el-GR" baseline="0" dirty="0" smtClean="0"/>
              <a:t> στο τραπέζι ή σπρώχνουμε τα </a:t>
            </a:r>
            <a:r>
              <a:rPr lang="el-GR" baseline="0" dirty="0" err="1" smtClean="0"/>
              <a:t>επωνύχια</a:t>
            </a:r>
            <a:r>
              <a:rPr lang="el-GR" baseline="0" dirty="0" smtClean="0"/>
              <a:t> με το άλλο δάχτυλο.</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11</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Το </a:t>
            </a:r>
            <a:r>
              <a:rPr lang="el-GR" dirty="0" err="1" smtClean="0"/>
              <a:t>επωνύχιο</a:t>
            </a:r>
            <a:r>
              <a:rPr lang="el-GR" dirty="0" smtClean="0"/>
              <a:t> ουσιαστικά προστατεύει τη μήτρα του νυχιού από είσοδο μικροοργανισμών. Αν το παρακάνουμε με την αφαίρεση</a:t>
            </a:r>
            <a:r>
              <a:rPr lang="el-GR" baseline="0" dirty="0" smtClean="0"/>
              <a:t> του </a:t>
            </a:r>
            <a:r>
              <a:rPr lang="el-GR" dirty="0" smtClean="0"/>
              <a:t>στο μανικιούρ πιθανώς η πελάτισσά μας να μολυνθεί και να παρουσιάσει παρωνυχία.</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14</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Πολύ συχνή στα </a:t>
            </a:r>
            <a:r>
              <a:rPr lang="el-GR" dirty="0" err="1" smtClean="0"/>
              <a:t>ντουζ</a:t>
            </a:r>
            <a:r>
              <a:rPr lang="el-GR" dirty="0" smtClean="0"/>
              <a:t> στα γυμναστήρια, όταν περπατάμε</a:t>
            </a:r>
            <a:r>
              <a:rPr lang="el-GR" baseline="0" dirty="0" smtClean="0"/>
              <a:t> ξυπόλητοι.</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15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Φυσιολογικά τα νύχια έχουν ροδαλό χρώμα λόγω της πλούσιας αιμάτωσης της κοίτης τους.</a:t>
            </a:r>
            <a:r>
              <a:rPr lang="el-GR" baseline="0" dirty="0" smtClean="0"/>
              <a:t> </a:t>
            </a:r>
            <a:r>
              <a:rPr lang="el-GR" dirty="0" smtClean="0"/>
              <a:t>Όταν</a:t>
            </a:r>
            <a:r>
              <a:rPr lang="el-GR" baseline="0" dirty="0" smtClean="0"/>
              <a:t> πιέζουμε τα νύχια μας αυτά ασπρίζουν. </a:t>
            </a:r>
          </a:p>
          <a:p>
            <a:r>
              <a:rPr lang="el-GR" dirty="0" smtClean="0"/>
              <a:t>Ένας</a:t>
            </a:r>
            <a:r>
              <a:rPr lang="el-GR" baseline="0" dirty="0" smtClean="0"/>
              <a:t> απλός τρόπος να διακρίνουμε αν η δυσχρωμία είναι στο νύχι ή στην κοίτη είναι να πιέσουμε το νύχι. Αν αλλάξει χρώμα τότε η δυσχρωμία βρίσκεται στην κοίτη του νυχιού.</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17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 λευκά στίγματα δεν προκαλούνται από έλλειψη ασβεστίου όπως</a:t>
            </a:r>
            <a:r>
              <a:rPr lang="el-GR" baseline="0" dirty="0" smtClean="0"/>
              <a:t> πιστεύουν πολλοί. Ο ψευδάργυρος παίζει σημαντικό ρόλο στο σωστό σχηματισμό της </a:t>
            </a:r>
            <a:r>
              <a:rPr lang="el-GR" baseline="0" dirty="0" err="1" smtClean="0"/>
              <a:t>πρωτεϊνης</a:t>
            </a:r>
            <a:r>
              <a:rPr lang="el-GR" baseline="0" dirty="0" smtClean="0"/>
              <a:t> των νυχιών. Ικανοποιητική πρόσληψη ψευδαργύρου και πρωτεΐνης συμβάλλει σε υγιή νύχια. </a:t>
            </a:r>
            <a:r>
              <a:rPr lang="el-GR" sz="1200" kern="1200" baseline="0" dirty="0" smtClean="0">
                <a:solidFill>
                  <a:schemeClr val="tx1"/>
                </a:solidFill>
                <a:latin typeface="+mn-lt"/>
                <a:ea typeface="+mn-ea"/>
                <a:cs typeface="+mn-cs"/>
              </a:rPr>
              <a:t>Πηγές ψευδαργύρου είναι τα </a:t>
            </a:r>
            <a:r>
              <a:rPr lang="el-GR" sz="1200" kern="1200" dirty="0" smtClean="0">
                <a:solidFill>
                  <a:schemeClr val="tx1"/>
                </a:solidFill>
                <a:latin typeface="+mn-lt"/>
                <a:ea typeface="+mn-ea"/>
                <a:cs typeface="+mn-cs"/>
              </a:rPr>
              <a:t> πράσινα φυλλώδη λαχανικά όπως το σπανάκι, κρέας, ξηροί</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καρποί και δημητριακά ολικής αλέσεως.</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18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a:t>
            </a:r>
            <a:r>
              <a:rPr lang="el-GR" dirty="0" err="1" smtClean="0"/>
              <a:t>υποπρωτεϊνεμία</a:t>
            </a:r>
            <a:r>
              <a:rPr lang="el-GR" dirty="0" smtClean="0"/>
              <a:t> προκαλεί οίδημα στην</a:t>
            </a:r>
            <a:r>
              <a:rPr lang="el-GR" baseline="0" dirty="0" smtClean="0"/>
              <a:t> κοίτη του νυχιού η οποία με τη σειρά της ασκεί πίεση στους ιστούς με αποτέλεσμα το λευκό χρώμα της κοίτης.</a:t>
            </a:r>
            <a:endParaRPr lang="el-GR" dirty="0"/>
          </a:p>
        </p:txBody>
      </p:sp>
      <p:sp>
        <p:nvSpPr>
          <p:cNvPr id="4" name="3 - Θέση αριθμού διαφάνειας"/>
          <p:cNvSpPr>
            <a:spLocks noGrp="1"/>
          </p:cNvSpPr>
          <p:nvPr>
            <p:ph type="sldNum" sz="quarter" idx="10"/>
          </p:nvPr>
        </p:nvSpPr>
        <p:spPr/>
        <p:txBody>
          <a:bodyPr/>
          <a:lstStyle/>
          <a:p>
            <a:fld id="{980B6918-24B7-4FAE-B5D7-62B2A5A6D84B}" type="slidenum">
              <a:rPr lang="el-GR" smtClean="0"/>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23/10/2016</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23/10/2016</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23/10/2016</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23/10/2016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23/10/2016</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23/10/2016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23/10/2016</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23/10/2016</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23/10/2016</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55776" y="1484784"/>
            <a:ext cx="6172200" cy="1894362"/>
          </a:xfrm>
        </p:spPr>
        <p:txBody>
          <a:bodyPr>
            <a:normAutofit/>
          </a:bodyPr>
          <a:lstStyle/>
          <a:p>
            <a:pPr algn="ctr"/>
            <a:r>
              <a:rPr lang="el-GR" sz="6600" dirty="0" err="1" smtClean="0"/>
              <a:t>παθησεισ</a:t>
            </a:r>
            <a:r>
              <a:rPr lang="el-GR" sz="6600" dirty="0" smtClean="0"/>
              <a:t> </a:t>
            </a:r>
            <a:r>
              <a:rPr lang="el-GR" sz="6600" dirty="0" err="1" smtClean="0"/>
              <a:t>νυχιων</a:t>
            </a:r>
            <a:endParaRPr lang="el-GR" sz="6600"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4082"/>
          </a:xfrm>
        </p:spPr>
        <p:txBody>
          <a:bodyPr/>
          <a:lstStyle/>
          <a:p>
            <a:pPr algn="ctr"/>
            <a:r>
              <a:rPr lang="el-GR" dirty="0" err="1" smtClean="0"/>
              <a:t>κοιλονυχια</a:t>
            </a:r>
            <a:endParaRPr lang="el-GR" dirty="0"/>
          </a:p>
        </p:txBody>
      </p:sp>
      <p:sp>
        <p:nvSpPr>
          <p:cNvPr id="5" name="4 - Θέση περιεχομένου"/>
          <p:cNvSpPr>
            <a:spLocks noGrp="1"/>
          </p:cNvSpPr>
          <p:nvPr>
            <p:ph sz="quarter" idx="1"/>
          </p:nvPr>
        </p:nvSpPr>
        <p:spPr>
          <a:xfrm>
            <a:off x="467544" y="980728"/>
            <a:ext cx="4752528" cy="4873752"/>
          </a:xfrm>
        </p:spPr>
        <p:txBody>
          <a:bodyPr>
            <a:normAutofit lnSpcReduction="10000"/>
          </a:bodyPr>
          <a:lstStyle/>
          <a:p>
            <a:pPr marL="0" indent="0">
              <a:buNone/>
            </a:pPr>
            <a:r>
              <a:rPr lang="el-GR" sz="2200" dirty="0" smtClean="0"/>
              <a:t>Εμφανίζεται μια κοιλότητα στην </a:t>
            </a:r>
            <a:r>
              <a:rPr lang="el-GR" sz="2200" dirty="0" err="1" smtClean="0"/>
              <a:t>ονυχιαία</a:t>
            </a:r>
            <a:r>
              <a:rPr lang="el-GR" sz="2200" dirty="0" smtClean="0"/>
              <a:t> πλάκα ενώ τα άκρα του είναι ανασηκωμένα.</a:t>
            </a:r>
          </a:p>
          <a:p>
            <a:pPr marL="0" indent="0">
              <a:buNone/>
            </a:pPr>
            <a:r>
              <a:rPr lang="el-GR" sz="2200" dirty="0" smtClean="0"/>
              <a:t>Οφείλεται σε</a:t>
            </a:r>
            <a:r>
              <a:rPr lang="en-US" sz="2200" dirty="0" smtClean="0"/>
              <a:t>:</a:t>
            </a:r>
            <a:endParaRPr lang="el-GR" sz="2200" dirty="0" smtClean="0"/>
          </a:p>
          <a:p>
            <a:pPr marL="0" indent="0">
              <a:buSzPct val="80000"/>
              <a:buFont typeface="Wingdings" pitchFamily="2" charset="2"/>
              <a:buChar char="Ø"/>
            </a:pPr>
            <a:r>
              <a:rPr lang="el-GR" sz="2200" dirty="0" smtClean="0"/>
              <a:t> Έλλειψη βιταμίνης </a:t>
            </a:r>
            <a:r>
              <a:rPr lang="en-US" sz="2200" dirty="0" smtClean="0"/>
              <a:t>C</a:t>
            </a:r>
            <a:endParaRPr lang="el-GR" sz="2200" dirty="0" smtClean="0"/>
          </a:p>
          <a:p>
            <a:pPr marL="0" indent="0">
              <a:buSzPct val="80000"/>
              <a:buFont typeface="Wingdings" pitchFamily="2" charset="2"/>
              <a:buChar char="Ø"/>
            </a:pPr>
            <a:r>
              <a:rPr lang="el-GR" sz="2200" dirty="0" smtClean="0"/>
              <a:t> Έλλειψη σιδήρου</a:t>
            </a:r>
          </a:p>
          <a:p>
            <a:pPr marL="0" indent="0">
              <a:buSzPct val="80000"/>
              <a:buFont typeface="Wingdings" pitchFamily="2" charset="2"/>
              <a:buChar char="Ø"/>
            </a:pPr>
            <a:r>
              <a:rPr lang="el-GR" sz="2200" dirty="0" smtClean="0"/>
              <a:t> Ψωρίαση</a:t>
            </a:r>
          </a:p>
          <a:p>
            <a:pPr marL="0" indent="0">
              <a:buSzPct val="80000"/>
              <a:buFont typeface="Wingdings" pitchFamily="2" charset="2"/>
              <a:buChar char="Ø"/>
            </a:pPr>
            <a:r>
              <a:rPr lang="el-GR" sz="2200" dirty="0" smtClean="0"/>
              <a:t> Νοσήματα του θυρεοειδούς</a:t>
            </a:r>
          </a:p>
          <a:p>
            <a:pPr marL="0" indent="0">
              <a:buSzPct val="80000"/>
              <a:buFont typeface="Wingdings" pitchFamily="2" charset="2"/>
              <a:buChar char="Ø"/>
            </a:pPr>
            <a:r>
              <a:rPr lang="el-GR" sz="2200" dirty="0" smtClean="0"/>
              <a:t> Ομαλός λειχήνας</a:t>
            </a:r>
          </a:p>
          <a:p>
            <a:pPr marL="0" indent="0">
              <a:buSzPct val="80000"/>
              <a:buFont typeface="Wingdings" pitchFamily="2" charset="2"/>
              <a:buChar char="Ø"/>
            </a:pPr>
            <a:r>
              <a:rPr lang="el-GR" sz="2200" dirty="0" smtClean="0"/>
              <a:t> Νόσος του </a:t>
            </a:r>
            <a:r>
              <a:rPr lang="en-US" sz="2200" dirty="0" err="1" smtClean="0"/>
              <a:t>darier</a:t>
            </a:r>
            <a:endParaRPr lang="el-GR" sz="2200" dirty="0" smtClean="0"/>
          </a:p>
          <a:p>
            <a:pPr marL="180000" indent="-180000">
              <a:buSzPct val="80000"/>
              <a:buFont typeface="Wingdings" pitchFamily="2" charset="2"/>
              <a:buChar char="Ø"/>
            </a:pPr>
            <a:r>
              <a:rPr lang="el-GR" sz="2200" dirty="0" smtClean="0"/>
              <a:t> Συχνή επαφή με πετρελαιοειδή που μαλακώνουν το νύχι.</a:t>
            </a:r>
          </a:p>
          <a:p>
            <a:pPr marL="180000" indent="-180000">
              <a:buSzPct val="80000"/>
              <a:buFont typeface="Wingdings" pitchFamily="2" charset="2"/>
              <a:buChar char="Ø"/>
            </a:pPr>
            <a:r>
              <a:rPr lang="el-GR" sz="2200" dirty="0" smtClean="0"/>
              <a:t> Υπερβολικό λιμάρισμα</a:t>
            </a:r>
            <a:endParaRPr lang="el-GR" sz="2200" dirty="0"/>
          </a:p>
        </p:txBody>
      </p:sp>
      <p:pic>
        <p:nvPicPr>
          <p:cNvPr id="6" name="5 - Εικόνα" descr="koilonychia-10.jpg"/>
          <p:cNvPicPr>
            <a:picLocks noChangeAspect="1"/>
          </p:cNvPicPr>
          <p:nvPr/>
        </p:nvPicPr>
        <p:blipFill>
          <a:blip r:embed="rId3" cstate="print"/>
          <a:stretch>
            <a:fillRect/>
          </a:stretch>
        </p:blipFill>
        <p:spPr>
          <a:xfrm>
            <a:off x="5148064" y="1268760"/>
            <a:ext cx="3376510" cy="2232248"/>
          </a:xfrm>
          <a:prstGeom prst="rect">
            <a:avLst/>
          </a:prstGeom>
        </p:spPr>
      </p:pic>
      <p:pic>
        <p:nvPicPr>
          <p:cNvPr id="11" name="10 - Εικόνα" descr="koilonychia-156.jpg"/>
          <p:cNvPicPr>
            <a:picLocks noChangeAspect="1"/>
          </p:cNvPicPr>
          <p:nvPr/>
        </p:nvPicPr>
        <p:blipFill>
          <a:blip r:embed="rId4" cstate="print"/>
          <a:stretch>
            <a:fillRect/>
          </a:stretch>
        </p:blipFill>
        <p:spPr>
          <a:xfrm>
            <a:off x="5148064" y="3861048"/>
            <a:ext cx="3384376" cy="22186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4082"/>
          </a:xfrm>
        </p:spPr>
        <p:txBody>
          <a:bodyPr/>
          <a:lstStyle/>
          <a:p>
            <a:pPr algn="ctr"/>
            <a:r>
              <a:rPr lang="el-GR" dirty="0" err="1" smtClean="0"/>
              <a:t>Γραμμεσ</a:t>
            </a:r>
            <a:r>
              <a:rPr lang="el-GR" dirty="0" smtClean="0"/>
              <a:t> του </a:t>
            </a:r>
            <a:r>
              <a:rPr lang="en-US" dirty="0" smtClean="0"/>
              <a:t>beau</a:t>
            </a:r>
            <a:endParaRPr lang="el-GR" dirty="0"/>
          </a:p>
        </p:txBody>
      </p:sp>
      <p:sp>
        <p:nvSpPr>
          <p:cNvPr id="9" name="8 - Θέση περιεχομένου"/>
          <p:cNvSpPr>
            <a:spLocks noGrp="1"/>
          </p:cNvSpPr>
          <p:nvPr>
            <p:ph sz="quarter" idx="1"/>
          </p:nvPr>
        </p:nvSpPr>
        <p:spPr>
          <a:xfrm>
            <a:off x="467544" y="1052736"/>
            <a:ext cx="4032448" cy="5328592"/>
          </a:xfrm>
        </p:spPr>
        <p:txBody>
          <a:bodyPr>
            <a:normAutofit fontScale="92500" lnSpcReduction="10000"/>
          </a:bodyPr>
          <a:lstStyle/>
          <a:p>
            <a:pPr marL="0" indent="0">
              <a:buNone/>
            </a:pPr>
            <a:r>
              <a:rPr lang="el-GR" dirty="0" smtClean="0"/>
              <a:t>Πρόκειται για εγκάρσιες γραμμές πάνω στην </a:t>
            </a:r>
            <a:r>
              <a:rPr lang="el-GR" dirty="0" err="1" smtClean="0"/>
              <a:t>ονυχιαία</a:t>
            </a:r>
            <a:r>
              <a:rPr lang="el-GR" dirty="0" smtClean="0"/>
              <a:t> πλάκα.</a:t>
            </a:r>
          </a:p>
          <a:p>
            <a:pPr marL="0" indent="0">
              <a:buNone/>
            </a:pPr>
            <a:r>
              <a:rPr lang="el-GR" dirty="0" smtClean="0"/>
              <a:t>Οφείλονται σε</a:t>
            </a:r>
            <a:r>
              <a:rPr lang="en-US" dirty="0" smtClean="0"/>
              <a:t>:</a:t>
            </a:r>
          </a:p>
          <a:p>
            <a:pPr marL="0" indent="0">
              <a:buFont typeface="Wingdings" pitchFamily="2" charset="2"/>
              <a:buChar char="Ø"/>
            </a:pPr>
            <a:r>
              <a:rPr lang="en-US" dirty="0" smtClean="0"/>
              <a:t> </a:t>
            </a:r>
            <a:r>
              <a:rPr lang="el-GR" dirty="0" smtClean="0"/>
              <a:t>Υψηλό πυρετό</a:t>
            </a:r>
          </a:p>
          <a:p>
            <a:pPr marL="0" indent="0">
              <a:buFont typeface="Wingdings" pitchFamily="2" charset="2"/>
              <a:buChar char="Ø"/>
            </a:pPr>
            <a:r>
              <a:rPr lang="el-GR" dirty="0" smtClean="0"/>
              <a:t> Ιλαρά</a:t>
            </a:r>
          </a:p>
          <a:p>
            <a:pPr marL="0" indent="0">
              <a:buFont typeface="Wingdings" pitchFamily="2" charset="2"/>
              <a:buChar char="Ø"/>
            </a:pPr>
            <a:r>
              <a:rPr lang="el-GR" dirty="0" smtClean="0"/>
              <a:t> Δυσμηνόρροια</a:t>
            </a:r>
          </a:p>
          <a:p>
            <a:pPr marL="0" indent="0">
              <a:buFont typeface="Wingdings" pitchFamily="2" charset="2"/>
              <a:buChar char="Ø"/>
            </a:pPr>
            <a:r>
              <a:rPr lang="el-GR" dirty="0" smtClean="0"/>
              <a:t> Έλλειψη ψευδαργύρου</a:t>
            </a:r>
          </a:p>
          <a:p>
            <a:pPr marL="0" indent="0">
              <a:buFont typeface="Wingdings" pitchFamily="2" charset="2"/>
              <a:buChar char="Ø"/>
            </a:pPr>
            <a:r>
              <a:rPr lang="el-GR" dirty="0" smtClean="0"/>
              <a:t> Ψωρίαση</a:t>
            </a:r>
          </a:p>
          <a:p>
            <a:pPr marL="180000" indent="-180000">
              <a:buFont typeface="Wingdings" pitchFamily="2" charset="2"/>
              <a:buChar char="Ø"/>
            </a:pPr>
            <a:r>
              <a:rPr lang="el-GR" dirty="0" smtClean="0"/>
              <a:t> Αναστολή ανάπτυξης του νυχιού (πχ </a:t>
            </a:r>
            <a:r>
              <a:rPr lang="el-GR" dirty="0" err="1" smtClean="0"/>
              <a:t>λόχω</a:t>
            </a:r>
            <a:r>
              <a:rPr lang="el-GR" dirty="0" smtClean="0"/>
              <a:t> χημειοθεραπείας)</a:t>
            </a:r>
          </a:p>
          <a:p>
            <a:pPr marL="180000" indent="-180000">
              <a:buFont typeface="Wingdings" pitchFamily="2" charset="2"/>
              <a:buChar char="Ø"/>
            </a:pPr>
            <a:r>
              <a:rPr lang="el-GR" dirty="0" smtClean="0"/>
              <a:t>Τραυματισμούς στο μανικιούρ</a:t>
            </a:r>
          </a:p>
          <a:p>
            <a:pPr marL="180000" indent="-180000">
              <a:buFont typeface="Wingdings" pitchFamily="2" charset="2"/>
              <a:buChar char="Ø"/>
            </a:pPr>
            <a:r>
              <a:rPr lang="el-GR" dirty="0" smtClean="0"/>
              <a:t> Στενά παπούτσια</a:t>
            </a:r>
          </a:p>
          <a:p>
            <a:pPr marL="180000" indent="-180000">
              <a:buFont typeface="Wingdings" pitchFamily="2" charset="2"/>
              <a:buChar char="Ø"/>
            </a:pPr>
            <a:r>
              <a:rPr lang="el-GR" dirty="0" smtClean="0"/>
              <a:t>Τικ</a:t>
            </a:r>
            <a:endParaRPr lang="en-US" dirty="0" smtClean="0"/>
          </a:p>
        </p:txBody>
      </p:sp>
      <p:pic>
        <p:nvPicPr>
          <p:cNvPr id="10" name="9 - Εικόνα" descr="beaus-lines-10.jpg"/>
          <p:cNvPicPr>
            <a:picLocks noChangeAspect="1"/>
          </p:cNvPicPr>
          <p:nvPr/>
        </p:nvPicPr>
        <p:blipFill>
          <a:blip r:embed="rId3" cstate="print"/>
          <a:stretch>
            <a:fillRect/>
          </a:stretch>
        </p:blipFill>
        <p:spPr>
          <a:xfrm>
            <a:off x="4932040" y="1052736"/>
            <a:ext cx="3604061" cy="2362662"/>
          </a:xfrm>
          <a:prstGeom prst="rect">
            <a:avLst/>
          </a:prstGeom>
        </p:spPr>
      </p:pic>
      <p:pic>
        <p:nvPicPr>
          <p:cNvPr id="12" name="11 - Εικόνα" descr="025625HB.JPG"/>
          <p:cNvPicPr>
            <a:picLocks noChangeAspect="1"/>
          </p:cNvPicPr>
          <p:nvPr/>
        </p:nvPicPr>
        <p:blipFill>
          <a:blip r:embed="rId4" cstate="print"/>
          <a:stretch>
            <a:fillRect/>
          </a:stretch>
        </p:blipFill>
        <p:spPr>
          <a:xfrm>
            <a:off x="4932040" y="3813716"/>
            <a:ext cx="3621240" cy="23803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62074"/>
          </a:xfrm>
        </p:spPr>
        <p:txBody>
          <a:bodyPr/>
          <a:lstStyle/>
          <a:p>
            <a:pPr algn="ctr"/>
            <a:r>
              <a:rPr lang="el-GR" dirty="0" err="1" smtClean="0"/>
              <a:t>Καθετεσ</a:t>
            </a:r>
            <a:r>
              <a:rPr lang="el-GR" dirty="0" smtClean="0"/>
              <a:t> </a:t>
            </a:r>
            <a:r>
              <a:rPr lang="el-GR" dirty="0" err="1" smtClean="0"/>
              <a:t>γραμμωσεισ</a:t>
            </a:r>
            <a:endParaRPr lang="el-GR" dirty="0"/>
          </a:p>
        </p:txBody>
      </p:sp>
      <p:sp>
        <p:nvSpPr>
          <p:cNvPr id="3" name="2 - Θέση περιεχομένου"/>
          <p:cNvSpPr>
            <a:spLocks noGrp="1"/>
          </p:cNvSpPr>
          <p:nvPr>
            <p:ph sz="quarter" idx="1"/>
          </p:nvPr>
        </p:nvSpPr>
        <p:spPr>
          <a:xfrm>
            <a:off x="467544" y="980728"/>
            <a:ext cx="3960440" cy="4873752"/>
          </a:xfrm>
        </p:spPr>
        <p:txBody>
          <a:bodyPr/>
          <a:lstStyle/>
          <a:p>
            <a:pPr marL="0" indent="0" algn="just">
              <a:buNone/>
            </a:pPr>
            <a:r>
              <a:rPr lang="el-GR" dirty="0" smtClean="0"/>
              <a:t>Πρόκειται για γραμμώσεις που εμφανίζονται κατά μήκος των νυχιών.</a:t>
            </a:r>
          </a:p>
          <a:p>
            <a:pPr marL="0" indent="0">
              <a:buNone/>
            </a:pPr>
            <a:r>
              <a:rPr lang="el-GR" dirty="0" smtClean="0"/>
              <a:t>Οφείλονται σε</a:t>
            </a:r>
            <a:r>
              <a:rPr lang="en-US" dirty="0" smtClean="0"/>
              <a:t>:</a:t>
            </a:r>
          </a:p>
          <a:p>
            <a:pPr marL="0" indent="0">
              <a:buFont typeface="Wingdings" pitchFamily="2" charset="2"/>
              <a:buChar char="Ø"/>
            </a:pPr>
            <a:r>
              <a:rPr lang="en-US" dirty="0" smtClean="0"/>
              <a:t> </a:t>
            </a:r>
            <a:r>
              <a:rPr lang="el-GR" dirty="0" smtClean="0"/>
              <a:t>Ρευματοειδή αρθρίτιδα</a:t>
            </a:r>
          </a:p>
          <a:p>
            <a:pPr marL="0" indent="0">
              <a:buFont typeface="Wingdings" pitchFamily="2" charset="2"/>
              <a:buChar char="Ø"/>
            </a:pPr>
            <a:r>
              <a:rPr lang="el-GR" dirty="0" smtClean="0"/>
              <a:t> Ομαλό λειχήνα</a:t>
            </a:r>
          </a:p>
          <a:p>
            <a:pPr marL="0" indent="0">
              <a:buFont typeface="Wingdings" pitchFamily="2" charset="2"/>
              <a:buChar char="Ø"/>
            </a:pPr>
            <a:r>
              <a:rPr lang="el-GR" dirty="0" smtClean="0"/>
              <a:t> Κακή κυκλοφορία</a:t>
            </a:r>
          </a:p>
          <a:p>
            <a:pPr marL="0" indent="0">
              <a:buFont typeface="Wingdings" pitchFamily="2" charset="2"/>
              <a:buChar char="Ø"/>
            </a:pPr>
            <a:r>
              <a:rPr lang="el-GR" dirty="0" smtClean="0"/>
              <a:t> Ψωρίαση</a:t>
            </a:r>
          </a:p>
          <a:p>
            <a:pPr marL="0" indent="0">
              <a:buFont typeface="Wingdings" pitchFamily="2" charset="2"/>
              <a:buChar char="Ø"/>
            </a:pPr>
            <a:r>
              <a:rPr lang="el-GR" dirty="0" smtClean="0"/>
              <a:t> Προχωρημένη ηλικία</a:t>
            </a:r>
            <a:endParaRPr lang="el-GR" dirty="0"/>
          </a:p>
        </p:txBody>
      </p:sp>
      <p:pic>
        <p:nvPicPr>
          <p:cNvPr id="4" name="3 - Εικόνα" descr="ridging-beading-1.jpg"/>
          <p:cNvPicPr>
            <a:picLocks noChangeAspect="1"/>
          </p:cNvPicPr>
          <p:nvPr/>
        </p:nvPicPr>
        <p:blipFill>
          <a:blip r:embed="rId2" cstate="print"/>
          <a:stretch>
            <a:fillRect/>
          </a:stretch>
        </p:blipFill>
        <p:spPr>
          <a:xfrm>
            <a:off x="5042570" y="1268760"/>
            <a:ext cx="3405124" cy="2232248"/>
          </a:xfrm>
          <a:prstGeom prst="rect">
            <a:avLst/>
          </a:prstGeom>
        </p:spPr>
      </p:pic>
      <p:pic>
        <p:nvPicPr>
          <p:cNvPr id="9" name="8 - Εικόνα" descr="ridging-beading-13.jpg"/>
          <p:cNvPicPr>
            <a:picLocks noChangeAspect="1"/>
          </p:cNvPicPr>
          <p:nvPr/>
        </p:nvPicPr>
        <p:blipFill>
          <a:blip r:embed="rId3" cstate="print"/>
          <a:stretch>
            <a:fillRect/>
          </a:stretch>
        </p:blipFill>
        <p:spPr>
          <a:xfrm>
            <a:off x="5076056" y="3812743"/>
            <a:ext cx="3362359" cy="22555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06090"/>
          </a:xfrm>
        </p:spPr>
        <p:txBody>
          <a:bodyPr/>
          <a:lstStyle/>
          <a:p>
            <a:pPr algn="ctr"/>
            <a:r>
              <a:rPr lang="el-GR" dirty="0" err="1" smtClean="0"/>
              <a:t>εισφρηση</a:t>
            </a:r>
            <a:endParaRPr lang="el-GR" dirty="0"/>
          </a:p>
        </p:txBody>
      </p:sp>
      <p:sp>
        <p:nvSpPr>
          <p:cNvPr id="3" name="2 - Θέση περιεχομένου"/>
          <p:cNvSpPr>
            <a:spLocks noGrp="1"/>
          </p:cNvSpPr>
          <p:nvPr>
            <p:ph sz="quarter" idx="1"/>
          </p:nvPr>
        </p:nvSpPr>
        <p:spPr>
          <a:xfrm>
            <a:off x="467544" y="1052736"/>
            <a:ext cx="4104456" cy="3240360"/>
          </a:xfrm>
        </p:spPr>
        <p:txBody>
          <a:bodyPr>
            <a:normAutofit/>
          </a:bodyPr>
          <a:lstStyle/>
          <a:p>
            <a:pPr marL="0" indent="0" algn="just">
              <a:buNone/>
            </a:pPr>
            <a:r>
              <a:rPr lang="el-GR" sz="2200" dirty="0" err="1" smtClean="0"/>
              <a:t>Είσφρηση</a:t>
            </a:r>
            <a:r>
              <a:rPr lang="el-GR" sz="2200" dirty="0" smtClean="0"/>
              <a:t> είναι όταν το νύχι μεγαλώνει μέσα στο δέρμα. Προκαλεί φλεγμονή και πόνο.</a:t>
            </a:r>
          </a:p>
          <a:p>
            <a:pPr marL="0" indent="0" algn="just">
              <a:buNone/>
            </a:pPr>
            <a:r>
              <a:rPr lang="el-GR" sz="2200" dirty="0" smtClean="0"/>
              <a:t>Οφείλεται σε</a:t>
            </a:r>
            <a:r>
              <a:rPr lang="en-US" sz="2200" dirty="0" smtClean="0"/>
              <a:t>:</a:t>
            </a:r>
          </a:p>
          <a:p>
            <a:pPr marL="0" indent="0" algn="just">
              <a:buFont typeface="Wingdings" pitchFamily="2" charset="2"/>
              <a:buChar char="Ø"/>
            </a:pPr>
            <a:r>
              <a:rPr lang="en-US" sz="2200" dirty="0" smtClean="0"/>
              <a:t> </a:t>
            </a:r>
            <a:r>
              <a:rPr lang="el-GR" sz="2200" dirty="0" smtClean="0"/>
              <a:t>Ακατάλληλο κόψιμο των νυχιών</a:t>
            </a:r>
          </a:p>
          <a:p>
            <a:pPr marL="0" indent="0" algn="just">
              <a:buFont typeface="Wingdings" pitchFamily="2" charset="2"/>
              <a:buChar char="Ø"/>
            </a:pPr>
            <a:r>
              <a:rPr lang="el-GR" sz="2200" dirty="0" smtClean="0"/>
              <a:t> Τραυματισμό</a:t>
            </a:r>
          </a:p>
          <a:p>
            <a:pPr marL="0" indent="0" algn="just">
              <a:buFont typeface="Wingdings" pitchFamily="2" charset="2"/>
              <a:buChar char="Ø"/>
            </a:pPr>
            <a:r>
              <a:rPr lang="el-GR" sz="2200" dirty="0" smtClean="0"/>
              <a:t> Στενά υποδήματα</a:t>
            </a:r>
          </a:p>
        </p:txBody>
      </p:sp>
      <p:pic>
        <p:nvPicPr>
          <p:cNvPr id="4" name="3 - Εικόνα" descr="ingrown-nail-1.jpg"/>
          <p:cNvPicPr>
            <a:picLocks noChangeAspect="1"/>
          </p:cNvPicPr>
          <p:nvPr/>
        </p:nvPicPr>
        <p:blipFill>
          <a:blip r:embed="rId2" cstate="print"/>
          <a:stretch>
            <a:fillRect/>
          </a:stretch>
        </p:blipFill>
        <p:spPr>
          <a:xfrm>
            <a:off x="5292080" y="1268760"/>
            <a:ext cx="3295281" cy="2160240"/>
          </a:xfrm>
          <a:prstGeom prst="rect">
            <a:avLst/>
          </a:prstGeom>
        </p:spPr>
      </p:pic>
      <p:pic>
        <p:nvPicPr>
          <p:cNvPr id="6" name="5 - Εικόνα" descr="ingrown-nail-13.jpg"/>
          <p:cNvPicPr>
            <a:picLocks noChangeAspect="1"/>
          </p:cNvPicPr>
          <p:nvPr/>
        </p:nvPicPr>
        <p:blipFill>
          <a:blip r:embed="rId3" cstate="print"/>
          <a:stretch>
            <a:fillRect/>
          </a:stretch>
        </p:blipFill>
        <p:spPr>
          <a:xfrm>
            <a:off x="5292080" y="3838482"/>
            <a:ext cx="3312368" cy="21852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4082"/>
          </a:xfrm>
        </p:spPr>
        <p:txBody>
          <a:bodyPr/>
          <a:lstStyle/>
          <a:p>
            <a:pPr algn="ctr"/>
            <a:r>
              <a:rPr lang="el-GR" dirty="0" err="1" smtClean="0"/>
              <a:t>παρωνυχια</a:t>
            </a:r>
            <a:endParaRPr lang="el-GR" dirty="0"/>
          </a:p>
        </p:txBody>
      </p:sp>
      <p:sp>
        <p:nvSpPr>
          <p:cNvPr id="3" name="2 - Θέση περιεχομένου"/>
          <p:cNvSpPr>
            <a:spLocks noGrp="1"/>
          </p:cNvSpPr>
          <p:nvPr>
            <p:ph sz="quarter" idx="1"/>
          </p:nvPr>
        </p:nvSpPr>
        <p:spPr>
          <a:xfrm>
            <a:off x="467544" y="980728"/>
            <a:ext cx="4104456" cy="4873752"/>
          </a:xfrm>
        </p:spPr>
        <p:txBody>
          <a:bodyPr>
            <a:normAutofit lnSpcReduction="10000"/>
          </a:bodyPr>
          <a:lstStyle/>
          <a:p>
            <a:pPr marL="0" indent="0" algn="just">
              <a:buNone/>
            </a:pPr>
            <a:r>
              <a:rPr lang="el-GR" sz="2200" dirty="0" smtClean="0"/>
              <a:t>Πρόκειται για φλεγμονή του </a:t>
            </a:r>
            <a:r>
              <a:rPr lang="el-GR" sz="2200" dirty="0" err="1" smtClean="0"/>
              <a:t>παρωνυχίου</a:t>
            </a:r>
            <a:r>
              <a:rPr lang="el-GR" sz="2200" dirty="0" smtClean="0"/>
              <a:t>. Το </a:t>
            </a:r>
            <a:r>
              <a:rPr lang="el-GR" sz="2200" dirty="0" err="1" smtClean="0"/>
              <a:t>παρωνύχιο</a:t>
            </a:r>
            <a:r>
              <a:rPr lang="el-GR" sz="2200" dirty="0" smtClean="0"/>
              <a:t> παρουσιάζει διόγκωση, ερυθρότητα, πονάει και βγάζει πύον. Οφείλεται σε</a:t>
            </a:r>
            <a:r>
              <a:rPr lang="en-US" sz="2200" dirty="0" smtClean="0"/>
              <a:t> </a:t>
            </a:r>
            <a:r>
              <a:rPr lang="el-GR" sz="2200" dirty="0" smtClean="0"/>
              <a:t>είσοδο μικροοργανισμών που προκαλούν μόλυνση.</a:t>
            </a:r>
            <a:endParaRPr lang="en-US" sz="2200" dirty="0" smtClean="0"/>
          </a:p>
          <a:p>
            <a:pPr marL="0" indent="0">
              <a:buNone/>
            </a:pPr>
            <a:r>
              <a:rPr lang="el-GR" sz="2200" dirty="0" smtClean="0"/>
              <a:t>Κυριότερες αιτίες είναι</a:t>
            </a:r>
            <a:r>
              <a:rPr lang="en-US" sz="2200" dirty="0" smtClean="0"/>
              <a:t>:</a:t>
            </a:r>
          </a:p>
          <a:p>
            <a:pPr marL="0" indent="0">
              <a:buFont typeface="Wingdings" pitchFamily="2" charset="2"/>
              <a:buChar char="Ø"/>
            </a:pPr>
            <a:r>
              <a:rPr lang="en-US" sz="2200" dirty="0" smtClean="0"/>
              <a:t> </a:t>
            </a:r>
            <a:r>
              <a:rPr lang="el-GR" sz="2200" dirty="0" smtClean="0"/>
              <a:t>Τραυματισμός του </a:t>
            </a:r>
            <a:r>
              <a:rPr lang="el-GR" sz="2200" dirty="0" err="1" smtClean="0"/>
              <a:t>παρωνυχίου</a:t>
            </a:r>
            <a:endParaRPr lang="el-GR" sz="2200" dirty="0" smtClean="0"/>
          </a:p>
          <a:p>
            <a:pPr marL="0" indent="0">
              <a:buFont typeface="Wingdings" pitchFamily="2" charset="2"/>
              <a:buChar char="Ø"/>
            </a:pPr>
            <a:r>
              <a:rPr lang="el-GR" sz="2200" dirty="0" smtClean="0"/>
              <a:t> Κακή εφαρμογή μανικιούρ</a:t>
            </a:r>
          </a:p>
          <a:p>
            <a:pPr marL="0" indent="0">
              <a:buFont typeface="Wingdings" pitchFamily="2" charset="2"/>
              <a:buChar char="Ø"/>
            </a:pPr>
            <a:r>
              <a:rPr lang="el-GR" sz="2200" dirty="0" smtClean="0"/>
              <a:t> Συχνή επαφή με το νερό </a:t>
            </a:r>
          </a:p>
          <a:p>
            <a:pPr marL="0" indent="0">
              <a:buFont typeface="Wingdings" pitchFamily="2" charset="2"/>
              <a:buChar char="Ø"/>
            </a:pPr>
            <a:r>
              <a:rPr lang="el-GR" sz="2200" dirty="0" smtClean="0"/>
              <a:t> </a:t>
            </a:r>
            <a:r>
              <a:rPr lang="el-GR" sz="2200" dirty="0" err="1" smtClean="0"/>
              <a:t>Είσφρηση</a:t>
            </a:r>
            <a:r>
              <a:rPr lang="el-GR" sz="2200" dirty="0" smtClean="0"/>
              <a:t> νυχιού</a:t>
            </a:r>
          </a:p>
          <a:p>
            <a:pPr marL="180000" indent="-180000">
              <a:buFont typeface="Wingdings" pitchFamily="2" charset="2"/>
              <a:buChar char="Ø"/>
            </a:pPr>
            <a:r>
              <a:rPr lang="el-GR" sz="2200" dirty="0" smtClean="0"/>
              <a:t> Εμφανίζεται συχνά σε παιδιά που πιπιλίζουν το δάχτυλό τους</a:t>
            </a:r>
            <a:endParaRPr lang="en-US" sz="2200" dirty="0" smtClean="0"/>
          </a:p>
        </p:txBody>
      </p:sp>
      <p:pic>
        <p:nvPicPr>
          <p:cNvPr id="4" name="3 - Εικόνα" descr="acute-paronychia-13.jpg"/>
          <p:cNvPicPr>
            <a:picLocks noChangeAspect="1"/>
          </p:cNvPicPr>
          <p:nvPr/>
        </p:nvPicPr>
        <p:blipFill>
          <a:blip r:embed="rId3" cstate="print"/>
          <a:stretch>
            <a:fillRect/>
          </a:stretch>
        </p:blipFill>
        <p:spPr>
          <a:xfrm>
            <a:off x="4932040" y="1196752"/>
            <a:ext cx="3456384" cy="2247900"/>
          </a:xfrm>
          <a:prstGeom prst="rect">
            <a:avLst/>
          </a:prstGeom>
        </p:spPr>
      </p:pic>
      <p:pic>
        <p:nvPicPr>
          <p:cNvPr id="5" name="4 - Εικόνα" descr="acute-paronychia-17.jpg"/>
          <p:cNvPicPr>
            <a:picLocks noChangeAspect="1"/>
          </p:cNvPicPr>
          <p:nvPr/>
        </p:nvPicPr>
        <p:blipFill>
          <a:blip r:embed="rId4" cstate="print"/>
          <a:stretch>
            <a:fillRect/>
          </a:stretch>
        </p:blipFill>
        <p:spPr>
          <a:xfrm rot="10800000">
            <a:off x="4932038" y="3717032"/>
            <a:ext cx="3456386" cy="21324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4082"/>
          </a:xfrm>
        </p:spPr>
        <p:txBody>
          <a:bodyPr/>
          <a:lstStyle/>
          <a:p>
            <a:pPr algn="ctr"/>
            <a:r>
              <a:rPr lang="el-GR" dirty="0" err="1" smtClean="0"/>
              <a:t>ονυχομυκητιαση</a:t>
            </a:r>
            <a:endParaRPr lang="el-GR" dirty="0"/>
          </a:p>
        </p:txBody>
      </p:sp>
      <p:sp>
        <p:nvSpPr>
          <p:cNvPr id="3" name="2 - Θέση περιεχομένου"/>
          <p:cNvSpPr>
            <a:spLocks noGrp="1"/>
          </p:cNvSpPr>
          <p:nvPr>
            <p:ph sz="quarter" idx="1"/>
          </p:nvPr>
        </p:nvSpPr>
        <p:spPr>
          <a:xfrm>
            <a:off x="467544" y="1052736"/>
            <a:ext cx="8208912" cy="5184576"/>
          </a:xfrm>
        </p:spPr>
        <p:txBody>
          <a:bodyPr>
            <a:normAutofit/>
          </a:bodyPr>
          <a:lstStyle/>
          <a:p>
            <a:pPr marL="0" indent="0" algn="just">
              <a:buNone/>
            </a:pPr>
            <a:r>
              <a:rPr lang="el-GR" sz="2200" dirty="0" smtClean="0"/>
              <a:t>Πρόκειται για μόλυνση των νυχιών από μύκητες. Η μυκητίαση είναι μεταδοτική και προκαλεί αλλοιώσεις στο χρώμα και τη δομή των νυχιών.</a:t>
            </a:r>
          </a:p>
          <a:p>
            <a:pPr marL="0" indent="0" algn="just">
              <a:buNone/>
            </a:pPr>
            <a:r>
              <a:rPr lang="el-GR" sz="2200" dirty="0" smtClean="0"/>
              <a:t>Οφείλεται σε</a:t>
            </a:r>
            <a:r>
              <a:rPr lang="en-US" sz="2200" dirty="0" smtClean="0"/>
              <a:t>:</a:t>
            </a:r>
          </a:p>
          <a:p>
            <a:pPr marL="0" indent="0" algn="just">
              <a:buFont typeface="Wingdings" pitchFamily="2" charset="2"/>
              <a:buChar char="Ø"/>
            </a:pPr>
            <a:r>
              <a:rPr lang="en-US" sz="2200" dirty="0" smtClean="0"/>
              <a:t> </a:t>
            </a:r>
            <a:r>
              <a:rPr lang="el-GR" sz="2200" dirty="0" smtClean="0"/>
              <a:t>Κακή υγιεινή</a:t>
            </a:r>
          </a:p>
          <a:p>
            <a:pPr marL="180000" indent="-180000" algn="just">
              <a:spcAft>
                <a:spcPts val="1200"/>
              </a:spcAft>
              <a:buFont typeface="Wingdings" pitchFamily="2" charset="2"/>
              <a:buChar char="Ø"/>
            </a:pPr>
            <a:r>
              <a:rPr lang="el-GR" sz="2200" dirty="0" smtClean="0"/>
              <a:t> Χρήση μη αποστειρωμένων εργαλείων στο μανικιούρ.</a:t>
            </a:r>
          </a:p>
          <a:p>
            <a:pPr marL="180000" indent="-180000" algn="just">
              <a:buNone/>
            </a:pPr>
            <a:r>
              <a:rPr lang="el-GR" sz="2200" dirty="0" smtClean="0"/>
              <a:t>Οι μύκητες μπορεί να προκαλέσουν</a:t>
            </a:r>
            <a:r>
              <a:rPr lang="en-US" sz="2200" dirty="0" smtClean="0"/>
              <a:t>:</a:t>
            </a:r>
            <a:r>
              <a:rPr lang="el-GR" sz="2200" dirty="0" smtClean="0"/>
              <a:t> </a:t>
            </a:r>
            <a:endParaRPr lang="en-US" sz="2200" dirty="0" smtClean="0"/>
          </a:p>
          <a:p>
            <a:pPr marL="180000" indent="-180000" algn="just">
              <a:buFont typeface="Wingdings" pitchFamily="2" charset="2"/>
              <a:buChar char="Ø"/>
            </a:pPr>
            <a:r>
              <a:rPr lang="el-GR" sz="2200" dirty="0" smtClean="0"/>
              <a:t> Ονυχόλυση</a:t>
            </a:r>
            <a:endParaRPr lang="en-US" sz="2200" dirty="0" smtClean="0"/>
          </a:p>
          <a:p>
            <a:pPr marL="180000" indent="-180000" algn="just">
              <a:buFont typeface="Wingdings" pitchFamily="2" charset="2"/>
              <a:buChar char="Ø"/>
            </a:pPr>
            <a:r>
              <a:rPr lang="el-GR" sz="2200" dirty="0" smtClean="0"/>
              <a:t> Αλλοίωση στο χρώμα των νυχιών </a:t>
            </a:r>
            <a:endParaRPr lang="en-US" sz="2200" dirty="0" smtClean="0"/>
          </a:p>
          <a:p>
            <a:pPr marL="180000" indent="-180000" algn="just">
              <a:buFont typeface="Wingdings" pitchFamily="2" charset="2"/>
              <a:buChar char="Ø"/>
            </a:pPr>
            <a:r>
              <a:rPr lang="el-GR" sz="2200" dirty="0" smtClean="0"/>
              <a:t> Υπερτροφία του νυχιού</a:t>
            </a:r>
            <a:endParaRPr lang="en-US" sz="2200" dirty="0" smtClean="0"/>
          </a:p>
          <a:p>
            <a:pPr marL="180000" indent="-180000" algn="just">
              <a:buFont typeface="Wingdings" pitchFamily="2" charset="2"/>
              <a:buChar char="Ø"/>
            </a:pPr>
            <a:r>
              <a:rPr lang="en-US" sz="2200" dirty="0" smtClean="0"/>
              <a:t> </a:t>
            </a:r>
            <a:r>
              <a:rPr lang="el-GR" sz="2200" dirty="0" smtClean="0"/>
              <a:t>Πλήρη καταστροφή του νυχιού</a:t>
            </a:r>
            <a:endParaRPr lang="el-G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7467600" cy="706437"/>
          </a:xfrm>
        </p:spPr>
        <p:txBody>
          <a:bodyPr/>
          <a:lstStyle/>
          <a:p>
            <a:pPr algn="ctr"/>
            <a:r>
              <a:rPr lang="el-GR" dirty="0" err="1" smtClean="0"/>
              <a:t>ονυχομυκητιαση</a:t>
            </a:r>
            <a:endParaRPr lang="el-GR" dirty="0"/>
          </a:p>
        </p:txBody>
      </p:sp>
      <p:pic>
        <p:nvPicPr>
          <p:cNvPr id="5" name="4 - Εικόνα" descr="onychomycosis 2.jpg"/>
          <p:cNvPicPr>
            <a:picLocks noChangeAspect="1"/>
          </p:cNvPicPr>
          <p:nvPr/>
        </p:nvPicPr>
        <p:blipFill>
          <a:blip r:embed="rId2" cstate="print"/>
          <a:stretch>
            <a:fillRect/>
          </a:stretch>
        </p:blipFill>
        <p:spPr>
          <a:xfrm>
            <a:off x="467543" y="1052736"/>
            <a:ext cx="3161091" cy="1944216"/>
          </a:xfrm>
          <a:prstGeom prst="rect">
            <a:avLst/>
          </a:prstGeom>
        </p:spPr>
      </p:pic>
      <p:pic>
        <p:nvPicPr>
          <p:cNvPr id="6" name="5 - Εικόνα" descr="onychomycosis 3.jpg"/>
          <p:cNvPicPr>
            <a:picLocks noChangeAspect="1"/>
          </p:cNvPicPr>
          <p:nvPr/>
        </p:nvPicPr>
        <p:blipFill>
          <a:blip r:embed="rId3" cstate="print"/>
          <a:stretch>
            <a:fillRect/>
          </a:stretch>
        </p:blipFill>
        <p:spPr>
          <a:xfrm>
            <a:off x="4499992" y="1052736"/>
            <a:ext cx="2980310" cy="1944216"/>
          </a:xfrm>
          <a:prstGeom prst="rect">
            <a:avLst/>
          </a:prstGeom>
        </p:spPr>
      </p:pic>
      <p:pic>
        <p:nvPicPr>
          <p:cNvPr id="7" name="3 - Θέση περιεχομένου" descr="onychomycosis 4.jpg"/>
          <p:cNvPicPr>
            <a:picLocks noChangeAspect="1"/>
          </p:cNvPicPr>
          <p:nvPr/>
        </p:nvPicPr>
        <p:blipFill>
          <a:blip r:embed="rId4" cstate="print"/>
          <a:stretch>
            <a:fillRect/>
          </a:stretch>
        </p:blipFill>
        <p:spPr>
          <a:xfrm>
            <a:off x="467544" y="3789040"/>
            <a:ext cx="3168352" cy="2016224"/>
          </a:xfrm>
          <a:prstGeom prst="rect">
            <a:avLst/>
          </a:prstGeom>
        </p:spPr>
      </p:pic>
      <p:pic>
        <p:nvPicPr>
          <p:cNvPr id="10" name="9 - Εικόνα" descr="onychomycosis 9.jpg"/>
          <p:cNvPicPr>
            <a:picLocks noChangeAspect="1"/>
          </p:cNvPicPr>
          <p:nvPr/>
        </p:nvPicPr>
        <p:blipFill>
          <a:blip r:embed="rId5" cstate="print"/>
          <a:stretch>
            <a:fillRect/>
          </a:stretch>
        </p:blipFill>
        <p:spPr>
          <a:xfrm>
            <a:off x="4499992" y="3789040"/>
            <a:ext cx="3036518" cy="2016224"/>
          </a:xfrm>
          <a:prstGeom prst="rect">
            <a:avLst/>
          </a:prstGeom>
        </p:spPr>
      </p:pic>
      <p:sp>
        <p:nvSpPr>
          <p:cNvPr id="14" name="13 - TextBox"/>
          <p:cNvSpPr txBox="1"/>
          <p:nvPr/>
        </p:nvSpPr>
        <p:spPr>
          <a:xfrm>
            <a:off x="467544" y="2996952"/>
            <a:ext cx="3264933" cy="369332"/>
          </a:xfrm>
          <a:prstGeom prst="rect">
            <a:avLst/>
          </a:prstGeom>
          <a:noFill/>
        </p:spPr>
        <p:txBody>
          <a:bodyPr wrap="none" rtlCol="0">
            <a:spAutoFit/>
          </a:bodyPr>
          <a:lstStyle/>
          <a:p>
            <a:r>
              <a:rPr lang="el-GR" dirty="0" smtClean="0"/>
              <a:t>Υπερτροφία νυχιού από μύκητες</a:t>
            </a:r>
            <a:endParaRPr lang="el-GR" dirty="0"/>
          </a:p>
        </p:txBody>
      </p:sp>
      <p:sp>
        <p:nvSpPr>
          <p:cNvPr id="15" name="14 - TextBox"/>
          <p:cNvSpPr txBox="1"/>
          <p:nvPr/>
        </p:nvSpPr>
        <p:spPr>
          <a:xfrm>
            <a:off x="4355976" y="2996952"/>
            <a:ext cx="3311163" cy="369332"/>
          </a:xfrm>
          <a:prstGeom prst="rect">
            <a:avLst/>
          </a:prstGeom>
          <a:noFill/>
        </p:spPr>
        <p:txBody>
          <a:bodyPr wrap="none" rtlCol="0">
            <a:spAutoFit/>
          </a:bodyPr>
          <a:lstStyle/>
          <a:p>
            <a:r>
              <a:rPr lang="el-GR" dirty="0" smtClean="0"/>
              <a:t>Αλλοίωση στο χρώμα των νυχιών</a:t>
            </a:r>
            <a:endParaRPr lang="el-GR" dirty="0"/>
          </a:p>
        </p:txBody>
      </p:sp>
      <p:sp>
        <p:nvSpPr>
          <p:cNvPr id="16" name="15 - TextBox"/>
          <p:cNvSpPr txBox="1"/>
          <p:nvPr/>
        </p:nvSpPr>
        <p:spPr>
          <a:xfrm>
            <a:off x="755576" y="5805264"/>
            <a:ext cx="2511072" cy="369332"/>
          </a:xfrm>
          <a:prstGeom prst="rect">
            <a:avLst/>
          </a:prstGeom>
          <a:noFill/>
        </p:spPr>
        <p:txBody>
          <a:bodyPr wrap="none" rtlCol="0">
            <a:spAutoFit/>
          </a:bodyPr>
          <a:lstStyle/>
          <a:p>
            <a:r>
              <a:rPr lang="el-GR" dirty="0" smtClean="0"/>
              <a:t>Ονυχόλυση από μύκητες</a:t>
            </a:r>
            <a:endParaRPr lang="el-GR" dirty="0"/>
          </a:p>
        </p:txBody>
      </p:sp>
      <p:sp>
        <p:nvSpPr>
          <p:cNvPr id="17" name="16 - TextBox"/>
          <p:cNvSpPr txBox="1"/>
          <p:nvPr/>
        </p:nvSpPr>
        <p:spPr>
          <a:xfrm>
            <a:off x="4283968" y="5805264"/>
            <a:ext cx="3469861" cy="369332"/>
          </a:xfrm>
          <a:prstGeom prst="rect">
            <a:avLst/>
          </a:prstGeom>
          <a:noFill/>
        </p:spPr>
        <p:txBody>
          <a:bodyPr wrap="none" rtlCol="0">
            <a:spAutoFit/>
          </a:bodyPr>
          <a:lstStyle/>
          <a:p>
            <a:r>
              <a:rPr lang="el-GR" dirty="0" smtClean="0"/>
              <a:t>Καταστροφή της </a:t>
            </a:r>
            <a:r>
              <a:rPr lang="el-GR" dirty="0" err="1" smtClean="0"/>
              <a:t>ονυχιαίας</a:t>
            </a:r>
            <a:r>
              <a:rPr lang="el-GR" dirty="0" smtClean="0"/>
              <a:t> πλάκας</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62074"/>
          </a:xfrm>
        </p:spPr>
        <p:txBody>
          <a:bodyPr/>
          <a:lstStyle/>
          <a:p>
            <a:pPr algn="ctr"/>
            <a:r>
              <a:rPr lang="el-GR" dirty="0" err="1" smtClean="0"/>
              <a:t>Αλλοιωσεισ</a:t>
            </a:r>
            <a:r>
              <a:rPr lang="el-GR" dirty="0" smtClean="0"/>
              <a:t> του </a:t>
            </a:r>
            <a:r>
              <a:rPr lang="el-GR" dirty="0" err="1" smtClean="0"/>
              <a:t>χρωματοσ</a:t>
            </a:r>
            <a:r>
              <a:rPr lang="el-GR" dirty="0" smtClean="0"/>
              <a:t> των </a:t>
            </a:r>
            <a:r>
              <a:rPr lang="el-GR" dirty="0" err="1" smtClean="0"/>
              <a:t>νυχιων</a:t>
            </a:r>
            <a:endParaRPr lang="el-GR" dirty="0"/>
          </a:p>
        </p:txBody>
      </p:sp>
      <p:sp>
        <p:nvSpPr>
          <p:cNvPr id="3" name="2 - Θέση περιεχομένου"/>
          <p:cNvSpPr>
            <a:spLocks noGrp="1"/>
          </p:cNvSpPr>
          <p:nvPr>
            <p:ph sz="quarter" idx="1"/>
          </p:nvPr>
        </p:nvSpPr>
        <p:spPr>
          <a:xfrm>
            <a:off x="467544" y="908720"/>
            <a:ext cx="7467600" cy="5616624"/>
          </a:xfrm>
        </p:spPr>
        <p:txBody>
          <a:bodyPr>
            <a:normAutofit fontScale="77500" lnSpcReduction="20000"/>
          </a:bodyPr>
          <a:lstStyle/>
          <a:p>
            <a:pPr marL="0" indent="0" algn="just">
              <a:buNone/>
            </a:pPr>
            <a:r>
              <a:rPr lang="el-GR" dirty="0" smtClean="0"/>
              <a:t>Πρόκειται για αλλοιώσεις του χρώματος της </a:t>
            </a:r>
            <a:r>
              <a:rPr lang="el-GR" dirty="0" err="1" smtClean="0"/>
              <a:t>ονυχιαίας</a:t>
            </a:r>
            <a:r>
              <a:rPr lang="el-GR" dirty="0" smtClean="0"/>
              <a:t> πλάκας ή της κοίτης του νυχιού. Μπορεί να εμφανιστούν οι εξής διαταραχές</a:t>
            </a:r>
            <a:r>
              <a:rPr lang="en-US" dirty="0" smtClean="0"/>
              <a:t>:</a:t>
            </a:r>
          </a:p>
          <a:p>
            <a:pPr marL="0" indent="0" algn="just">
              <a:buFont typeface="Wingdings" pitchFamily="2" charset="2"/>
              <a:buChar char="Ø"/>
            </a:pPr>
            <a:r>
              <a:rPr lang="el-GR" dirty="0" smtClean="0"/>
              <a:t> </a:t>
            </a:r>
            <a:r>
              <a:rPr lang="el-GR" dirty="0" err="1" smtClean="0"/>
              <a:t>Λευκονυχία</a:t>
            </a:r>
            <a:r>
              <a:rPr lang="el-GR" dirty="0" smtClean="0"/>
              <a:t> (λευκά νύχια).</a:t>
            </a:r>
          </a:p>
          <a:p>
            <a:pPr marL="0" indent="0" algn="just">
              <a:buFont typeface="Wingdings" pitchFamily="2" charset="2"/>
              <a:buChar char="Ø"/>
            </a:pPr>
            <a:r>
              <a:rPr lang="el-GR" dirty="0" smtClean="0"/>
              <a:t> </a:t>
            </a:r>
            <a:r>
              <a:rPr lang="el-GR" dirty="0" err="1" smtClean="0"/>
              <a:t>Ξανθονυχία</a:t>
            </a:r>
            <a:r>
              <a:rPr lang="el-GR" dirty="0" smtClean="0"/>
              <a:t> (κίτρινα νύχια).</a:t>
            </a:r>
          </a:p>
          <a:p>
            <a:pPr marL="0" indent="0" algn="just">
              <a:buFont typeface="Wingdings" pitchFamily="2" charset="2"/>
              <a:buChar char="Ø"/>
            </a:pPr>
            <a:r>
              <a:rPr lang="el-GR" dirty="0" smtClean="0"/>
              <a:t> </a:t>
            </a:r>
            <a:r>
              <a:rPr lang="el-GR" dirty="0" err="1" smtClean="0"/>
              <a:t>Μελανονυχία</a:t>
            </a:r>
            <a:r>
              <a:rPr lang="el-GR" dirty="0" smtClean="0"/>
              <a:t> (μαύρα ή καφέ νύχια).</a:t>
            </a:r>
          </a:p>
          <a:p>
            <a:pPr marL="0" indent="0" algn="just">
              <a:buFont typeface="Wingdings" pitchFamily="2" charset="2"/>
              <a:buChar char="Ø"/>
            </a:pPr>
            <a:r>
              <a:rPr lang="el-GR" dirty="0" smtClean="0"/>
              <a:t> Πράσινα νύχια.</a:t>
            </a:r>
          </a:p>
          <a:p>
            <a:pPr marL="0" indent="0" algn="just">
              <a:spcAft>
                <a:spcPts val="600"/>
              </a:spcAft>
              <a:buFont typeface="Wingdings" pitchFamily="2" charset="2"/>
              <a:buChar char="Ø"/>
            </a:pPr>
            <a:r>
              <a:rPr lang="el-GR" dirty="0" smtClean="0"/>
              <a:t> Κόκκινα νύχια.</a:t>
            </a:r>
          </a:p>
          <a:p>
            <a:pPr marL="0" indent="0" algn="just">
              <a:buNone/>
            </a:pPr>
            <a:r>
              <a:rPr lang="el-GR" dirty="0" smtClean="0"/>
              <a:t>Οφείλονται σε διάφορους παράγοντες όπως</a:t>
            </a:r>
            <a:r>
              <a:rPr lang="en-US" dirty="0" smtClean="0"/>
              <a:t>:</a:t>
            </a:r>
          </a:p>
          <a:p>
            <a:pPr marL="0" indent="0" algn="just">
              <a:buFont typeface="Wingdings" pitchFamily="2" charset="2"/>
              <a:buChar char="Ø"/>
            </a:pPr>
            <a:r>
              <a:rPr lang="en-US" dirty="0" smtClean="0"/>
              <a:t> </a:t>
            </a:r>
            <a:r>
              <a:rPr lang="el-GR" dirty="0" smtClean="0"/>
              <a:t>Μυκητιάσεις</a:t>
            </a:r>
          </a:p>
          <a:p>
            <a:pPr marL="0" indent="0" algn="just">
              <a:buFont typeface="Wingdings" pitchFamily="2" charset="2"/>
              <a:buChar char="Ø"/>
            </a:pPr>
            <a:r>
              <a:rPr lang="el-GR" dirty="0" smtClean="0"/>
              <a:t> Λήψη φαρμάκων</a:t>
            </a:r>
          </a:p>
          <a:p>
            <a:pPr marL="0" indent="0" algn="just">
              <a:buFont typeface="Wingdings" pitchFamily="2" charset="2"/>
              <a:buChar char="Ø"/>
            </a:pPr>
            <a:r>
              <a:rPr lang="el-GR" dirty="0" smtClean="0"/>
              <a:t> Διαβήτης (σάκχαρο)</a:t>
            </a:r>
          </a:p>
          <a:p>
            <a:pPr marL="0" indent="0" algn="just">
              <a:buFont typeface="Wingdings" pitchFamily="2" charset="2"/>
              <a:buChar char="Ø"/>
            </a:pPr>
            <a:r>
              <a:rPr lang="el-GR" dirty="0" smtClean="0"/>
              <a:t> Καρδιακή ανεπάρκεια</a:t>
            </a:r>
          </a:p>
          <a:p>
            <a:pPr marL="0" indent="0" algn="just">
              <a:buFont typeface="Wingdings" pitchFamily="2" charset="2"/>
              <a:buChar char="Ø"/>
            </a:pPr>
            <a:r>
              <a:rPr lang="el-GR" dirty="0" smtClean="0"/>
              <a:t> Καρκίνο</a:t>
            </a:r>
          </a:p>
          <a:p>
            <a:pPr marL="0" indent="0" algn="just">
              <a:buFont typeface="Wingdings" pitchFamily="2" charset="2"/>
              <a:buChar char="Ø"/>
            </a:pPr>
            <a:r>
              <a:rPr lang="el-GR" dirty="0" smtClean="0"/>
              <a:t> Κίρρωση ήπατος</a:t>
            </a:r>
          </a:p>
          <a:p>
            <a:pPr marL="0" indent="0" algn="just">
              <a:buFont typeface="Wingdings" pitchFamily="2" charset="2"/>
              <a:buChar char="Ø"/>
            </a:pPr>
            <a:r>
              <a:rPr lang="el-GR" dirty="0" smtClean="0"/>
              <a:t> Ψωρίαση</a:t>
            </a:r>
          </a:p>
          <a:p>
            <a:pPr marL="0" indent="0" algn="just">
              <a:buFont typeface="Wingdings" pitchFamily="2" charset="2"/>
              <a:buChar char="Ø"/>
            </a:pPr>
            <a:r>
              <a:rPr lang="el-GR" dirty="0" smtClean="0"/>
              <a:t> Σε χημικές ουσίες λόγω επαγγέλματος (φωτογράφοι, κομμωτές)</a:t>
            </a:r>
          </a:p>
          <a:p>
            <a:pPr marL="0" indent="0" algn="just">
              <a:buFont typeface="Wingdings" pitchFamily="2" charset="2"/>
              <a:buChar char="Ø"/>
            </a:pPr>
            <a:r>
              <a:rPr lang="el-GR" dirty="0" smtClean="0"/>
              <a:t> Κάπνισμα (κίτρινα νύχια)</a:t>
            </a:r>
          </a:p>
          <a:p>
            <a:pPr marL="0" indent="0" algn="just">
              <a:buFont typeface="Wingdings" pitchFamily="2" charset="2"/>
              <a:buChar char="Ø"/>
            </a:pPr>
            <a:r>
              <a:rPr lang="el-GR" dirty="0" smtClean="0"/>
              <a:t>Τραυματισμό</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62074"/>
          </a:xfrm>
        </p:spPr>
        <p:txBody>
          <a:bodyPr/>
          <a:lstStyle/>
          <a:p>
            <a:pPr algn="ctr"/>
            <a:r>
              <a:rPr lang="el-GR" dirty="0" err="1" smtClean="0"/>
              <a:t>λευκονυχια</a:t>
            </a:r>
            <a:endParaRPr lang="el-GR" dirty="0"/>
          </a:p>
        </p:txBody>
      </p:sp>
      <p:sp>
        <p:nvSpPr>
          <p:cNvPr id="3" name="2 - Θέση περιεχομένου"/>
          <p:cNvSpPr>
            <a:spLocks noGrp="1"/>
          </p:cNvSpPr>
          <p:nvPr>
            <p:ph sz="quarter" idx="1"/>
          </p:nvPr>
        </p:nvSpPr>
        <p:spPr>
          <a:xfrm>
            <a:off x="467544" y="836712"/>
            <a:ext cx="4176464" cy="5472608"/>
          </a:xfrm>
        </p:spPr>
        <p:txBody>
          <a:bodyPr>
            <a:normAutofit fontScale="92500"/>
          </a:bodyPr>
          <a:lstStyle/>
          <a:p>
            <a:pPr marL="0" indent="0" algn="just">
              <a:buNone/>
            </a:pPr>
            <a:r>
              <a:rPr lang="el-GR" dirty="0" smtClean="0"/>
              <a:t>Χαρακτηρίζεται από εμφάνιση λευκών στιγμάτων στην επιφάνεια των νυχιών</a:t>
            </a:r>
          </a:p>
          <a:p>
            <a:pPr marL="0" indent="0" algn="just">
              <a:buNone/>
            </a:pPr>
            <a:r>
              <a:rPr lang="el-GR" dirty="0" smtClean="0"/>
              <a:t>Οφείλεται σε</a:t>
            </a:r>
            <a:r>
              <a:rPr lang="en-US" dirty="0" smtClean="0"/>
              <a:t>:</a:t>
            </a:r>
          </a:p>
          <a:p>
            <a:pPr marL="0" indent="0" algn="just">
              <a:buFont typeface="Wingdings" pitchFamily="2" charset="2"/>
              <a:buChar char="Ø"/>
            </a:pPr>
            <a:r>
              <a:rPr lang="en-US" dirty="0" smtClean="0"/>
              <a:t> </a:t>
            </a:r>
            <a:r>
              <a:rPr lang="el-GR" dirty="0" smtClean="0"/>
              <a:t>Τραυματισμό</a:t>
            </a:r>
          </a:p>
          <a:p>
            <a:pPr marL="0" indent="0" algn="just">
              <a:buFont typeface="Wingdings" pitchFamily="2" charset="2"/>
              <a:buChar char="Ø"/>
            </a:pPr>
            <a:r>
              <a:rPr lang="el-GR" dirty="0" smtClean="0"/>
              <a:t> Ακατάλληλα μανό</a:t>
            </a:r>
          </a:p>
          <a:p>
            <a:pPr marL="0" indent="0" algn="just">
              <a:buFont typeface="Wingdings" pitchFamily="2" charset="2"/>
              <a:buChar char="Ø"/>
            </a:pPr>
            <a:r>
              <a:rPr lang="el-GR" dirty="0" smtClean="0"/>
              <a:t> Έλλειψη ψευδαργύρου</a:t>
            </a:r>
          </a:p>
          <a:p>
            <a:pPr marL="0" indent="0" algn="just">
              <a:buFont typeface="Wingdings" pitchFamily="2" charset="2"/>
              <a:buChar char="Ø"/>
            </a:pPr>
            <a:r>
              <a:rPr lang="el-GR" dirty="0" smtClean="0"/>
              <a:t> Έλλειψη σιδήρου</a:t>
            </a:r>
          </a:p>
          <a:p>
            <a:pPr marL="0" indent="0" algn="just">
              <a:buFont typeface="Wingdings" pitchFamily="2" charset="2"/>
              <a:buChar char="Ø"/>
            </a:pPr>
            <a:r>
              <a:rPr lang="el-GR" dirty="0" smtClean="0"/>
              <a:t> Έλλειψη πρωτεϊνών.</a:t>
            </a:r>
          </a:p>
          <a:p>
            <a:pPr marL="0" indent="0" algn="just">
              <a:buNone/>
            </a:pPr>
            <a:r>
              <a:rPr lang="el-GR" dirty="0" smtClean="0"/>
              <a:t>Επίσης υπάρχει και η περίπτωση όλο το νύχι να έχει λευκό χρώμα (ολική </a:t>
            </a:r>
            <a:r>
              <a:rPr lang="el-GR" dirty="0" err="1" smtClean="0"/>
              <a:t>λευκονυχία</a:t>
            </a:r>
            <a:r>
              <a:rPr lang="el-GR" dirty="0" smtClean="0"/>
              <a:t>) αλλά αυτό είναι σπάνιο και οφείλεται σε γενετική ανωμαλία.</a:t>
            </a:r>
            <a:endParaRPr lang="el-GR" dirty="0"/>
          </a:p>
        </p:txBody>
      </p:sp>
      <p:pic>
        <p:nvPicPr>
          <p:cNvPr id="4" name="3 - Εικόνα" descr="leukonychia-7.jpg"/>
          <p:cNvPicPr>
            <a:picLocks noChangeAspect="1"/>
          </p:cNvPicPr>
          <p:nvPr/>
        </p:nvPicPr>
        <p:blipFill>
          <a:blip r:embed="rId3" cstate="print"/>
          <a:stretch>
            <a:fillRect/>
          </a:stretch>
        </p:blipFill>
        <p:spPr>
          <a:xfrm>
            <a:off x="4860032" y="980728"/>
            <a:ext cx="3717032" cy="2478021"/>
          </a:xfrm>
          <a:prstGeom prst="rect">
            <a:avLst/>
          </a:prstGeom>
        </p:spPr>
      </p:pic>
      <p:sp>
        <p:nvSpPr>
          <p:cNvPr id="6" name="5 - TextBox"/>
          <p:cNvSpPr txBox="1"/>
          <p:nvPr/>
        </p:nvSpPr>
        <p:spPr>
          <a:xfrm>
            <a:off x="5796136" y="6237312"/>
            <a:ext cx="1866345" cy="369332"/>
          </a:xfrm>
          <a:prstGeom prst="rect">
            <a:avLst/>
          </a:prstGeom>
          <a:noFill/>
        </p:spPr>
        <p:txBody>
          <a:bodyPr wrap="none" rtlCol="0">
            <a:spAutoFit/>
          </a:bodyPr>
          <a:lstStyle/>
          <a:p>
            <a:r>
              <a:rPr lang="el-GR" dirty="0" smtClean="0"/>
              <a:t>Ολική </a:t>
            </a:r>
            <a:r>
              <a:rPr lang="el-GR" dirty="0" err="1" smtClean="0"/>
              <a:t>λευκονυχία</a:t>
            </a:r>
            <a:endParaRPr lang="el-GR" dirty="0"/>
          </a:p>
        </p:txBody>
      </p:sp>
      <p:pic>
        <p:nvPicPr>
          <p:cNvPr id="7" name="Picture 2"/>
          <p:cNvPicPr>
            <a:picLocks noChangeAspect="1" noChangeArrowheads="1"/>
          </p:cNvPicPr>
          <p:nvPr/>
        </p:nvPicPr>
        <p:blipFill>
          <a:blip r:embed="rId4" cstate="print"/>
          <a:srcRect/>
          <a:stretch>
            <a:fillRect/>
          </a:stretch>
        </p:blipFill>
        <p:spPr bwMode="auto">
          <a:xfrm>
            <a:off x="4860032" y="3789040"/>
            <a:ext cx="3672408" cy="2484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652934"/>
          </a:xfrm>
        </p:spPr>
        <p:txBody>
          <a:bodyPr/>
          <a:lstStyle/>
          <a:p>
            <a:pPr algn="ctr"/>
            <a:r>
              <a:rPr lang="el-GR" dirty="0" err="1" smtClean="0"/>
              <a:t>Γραμμεσ</a:t>
            </a:r>
            <a:r>
              <a:rPr lang="el-GR" dirty="0" smtClean="0"/>
              <a:t> του </a:t>
            </a:r>
            <a:r>
              <a:rPr lang="en-US" dirty="0" err="1" smtClean="0"/>
              <a:t>muehrcke</a:t>
            </a:r>
            <a:endParaRPr lang="el-GR" dirty="0"/>
          </a:p>
        </p:txBody>
      </p:sp>
      <p:sp>
        <p:nvSpPr>
          <p:cNvPr id="3" name="2 - Θέση περιεχομένου"/>
          <p:cNvSpPr>
            <a:spLocks noGrp="1"/>
          </p:cNvSpPr>
          <p:nvPr>
            <p:ph sz="quarter" idx="1"/>
          </p:nvPr>
        </p:nvSpPr>
        <p:spPr>
          <a:xfrm>
            <a:off x="467544" y="2492896"/>
            <a:ext cx="3657600" cy="3701008"/>
          </a:xfrm>
        </p:spPr>
        <p:txBody>
          <a:bodyPr>
            <a:normAutofit lnSpcReduction="10000"/>
          </a:bodyPr>
          <a:lstStyle/>
          <a:p>
            <a:pPr marL="0" indent="0">
              <a:buNone/>
            </a:pPr>
            <a:r>
              <a:rPr lang="el-GR" dirty="0" smtClean="0"/>
              <a:t>Αιτίες</a:t>
            </a:r>
            <a:r>
              <a:rPr lang="en-US" dirty="0" smtClean="0"/>
              <a:t>:</a:t>
            </a:r>
          </a:p>
          <a:p>
            <a:pPr marL="0" indent="0">
              <a:buFont typeface="Wingdings" pitchFamily="2" charset="2"/>
              <a:buChar char="Ø"/>
            </a:pPr>
            <a:r>
              <a:rPr lang="en-US" dirty="0" smtClean="0"/>
              <a:t> </a:t>
            </a:r>
            <a:r>
              <a:rPr lang="el-GR" dirty="0" smtClean="0"/>
              <a:t>Ηπατική ανεπάρκεια</a:t>
            </a:r>
          </a:p>
          <a:p>
            <a:pPr marL="0" indent="0">
              <a:buFont typeface="Wingdings" pitchFamily="2" charset="2"/>
              <a:buChar char="Ø"/>
            </a:pPr>
            <a:r>
              <a:rPr lang="el-GR" dirty="0" smtClean="0"/>
              <a:t> Νεφρική ανεπάρκεια</a:t>
            </a:r>
          </a:p>
          <a:p>
            <a:pPr marL="0" indent="0">
              <a:buFont typeface="Wingdings" pitchFamily="2" charset="2"/>
              <a:buChar char="Ø"/>
            </a:pPr>
            <a:r>
              <a:rPr lang="el-GR" dirty="0" smtClean="0"/>
              <a:t> Υποθυρεοειδισμό</a:t>
            </a:r>
          </a:p>
          <a:p>
            <a:pPr marL="0" indent="0">
              <a:buFont typeface="Wingdings" pitchFamily="2" charset="2"/>
              <a:buChar char="Ø"/>
            </a:pPr>
            <a:r>
              <a:rPr lang="el-GR" dirty="0" smtClean="0"/>
              <a:t> Χημειοθεραπεία</a:t>
            </a:r>
          </a:p>
          <a:p>
            <a:pPr marL="180000" indent="-180000">
              <a:buFont typeface="Wingdings" pitchFamily="2" charset="2"/>
              <a:buChar char="Ø"/>
            </a:pPr>
            <a:r>
              <a:rPr lang="el-GR" dirty="0" smtClean="0"/>
              <a:t> Μειωμένη απορρόφηση πρωτεϊνών από το έντερο</a:t>
            </a:r>
          </a:p>
          <a:p>
            <a:pPr marL="180000" indent="-180000">
              <a:buFont typeface="Wingdings" pitchFamily="2" charset="2"/>
              <a:buChar char="Ø"/>
            </a:pPr>
            <a:r>
              <a:rPr lang="el-GR" dirty="0" smtClean="0"/>
              <a:t> Μειωμένη πρόσληψη πρωτεΐνης από τις τροφές</a:t>
            </a:r>
            <a:endParaRPr lang="el-GR" dirty="0"/>
          </a:p>
        </p:txBody>
      </p:sp>
      <p:sp>
        <p:nvSpPr>
          <p:cNvPr id="5" name="4 - Θέση περιεχομένου"/>
          <p:cNvSpPr>
            <a:spLocks noGrp="1"/>
          </p:cNvSpPr>
          <p:nvPr>
            <p:ph sz="quarter" idx="2"/>
          </p:nvPr>
        </p:nvSpPr>
        <p:spPr>
          <a:xfrm>
            <a:off x="539552" y="1052736"/>
            <a:ext cx="7776864" cy="1368152"/>
          </a:xfrm>
        </p:spPr>
        <p:txBody>
          <a:bodyPr>
            <a:normAutofit lnSpcReduction="10000"/>
          </a:bodyPr>
          <a:lstStyle/>
          <a:p>
            <a:pPr marL="0" indent="0" algn="just">
              <a:buNone/>
            </a:pPr>
            <a:r>
              <a:rPr lang="el-GR" dirty="0" smtClean="0"/>
              <a:t>Είναι διαταραχή του χρώματος της κοίτης του νυχιού. Οφείλεται κυρίως σε </a:t>
            </a:r>
            <a:r>
              <a:rPr lang="el-GR" dirty="0" err="1" smtClean="0"/>
              <a:t>υποπρωτεϊναιμία</a:t>
            </a:r>
            <a:r>
              <a:rPr lang="el-GR" dirty="0" smtClean="0"/>
              <a:t> (χαμηλά επίπεδα πρωτεΐνης στο αίμα). </a:t>
            </a:r>
          </a:p>
          <a:p>
            <a:pPr>
              <a:buNone/>
            </a:pPr>
            <a:endParaRPr lang="el-GR" dirty="0"/>
          </a:p>
        </p:txBody>
      </p:sp>
      <p:pic>
        <p:nvPicPr>
          <p:cNvPr id="4" name="3 - Εικόνα" descr="muehrcke's-lines-3.jpg"/>
          <p:cNvPicPr>
            <a:picLocks noChangeAspect="1"/>
          </p:cNvPicPr>
          <p:nvPr/>
        </p:nvPicPr>
        <p:blipFill>
          <a:blip r:embed="rId3" cstate="print"/>
          <a:stretch>
            <a:fillRect/>
          </a:stretch>
        </p:blipFill>
        <p:spPr>
          <a:xfrm>
            <a:off x="4860032" y="2852936"/>
            <a:ext cx="3652989" cy="32849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06090"/>
          </a:xfrm>
        </p:spPr>
        <p:txBody>
          <a:bodyPr/>
          <a:lstStyle/>
          <a:p>
            <a:pPr algn="ctr"/>
            <a:r>
              <a:rPr lang="el-GR" dirty="0" err="1" smtClean="0"/>
              <a:t>Εισαγωγικα</a:t>
            </a:r>
            <a:r>
              <a:rPr lang="el-GR" dirty="0" smtClean="0"/>
              <a:t> </a:t>
            </a:r>
            <a:r>
              <a:rPr lang="el-GR" dirty="0" err="1" smtClean="0"/>
              <a:t>στοιχεια</a:t>
            </a:r>
            <a:endParaRPr lang="el-GR" dirty="0"/>
          </a:p>
        </p:txBody>
      </p:sp>
      <p:sp>
        <p:nvSpPr>
          <p:cNvPr id="3" name="2 - Θέση περιεχομένου"/>
          <p:cNvSpPr>
            <a:spLocks noGrp="1"/>
          </p:cNvSpPr>
          <p:nvPr>
            <p:ph sz="quarter" idx="1"/>
          </p:nvPr>
        </p:nvSpPr>
        <p:spPr>
          <a:xfrm>
            <a:off x="467544" y="1052736"/>
            <a:ext cx="7467600" cy="3528392"/>
          </a:xfrm>
        </p:spPr>
        <p:txBody>
          <a:bodyPr/>
          <a:lstStyle/>
          <a:p>
            <a:pPr algn="just">
              <a:spcAft>
                <a:spcPts val="600"/>
              </a:spcAft>
              <a:buFont typeface="Wingdings" pitchFamily="2" charset="2"/>
              <a:buChar char="Ø"/>
            </a:pPr>
            <a:r>
              <a:rPr lang="el-GR" dirty="0" smtClean="0"/>
              <a:t>Τα νύχια (όπως και το δέρμα και τα μαλλιά) αποτελούν καθρέφτη της υγείας μας.</a:t>
            </a:r>
          </a:p>
          <a:p>
            <a:pPr algn="just">
              <a:spcAft>
                <a:spcPts val="600"/>
              </a:spcAft>
              <a:buFont typeface="Wingdings" pitchFamily="2" charset="2"/>
              <a:buChar char="Ø"/>
            </a:pPr>
            <a:r>
              <a:rPr lang="el-GR" dirty="0" smtClean="0"/>
              <a:t>Πολλές ασθένειες προκαλούν αλλοιώσεις τόσο στο σχήμα όσο και στο χρώμα των νυχιών.</a:t>
            </a:r>
          </a:p>
          <a:p>
            <a:pPr algn="just">
              <a:spcAft>
                <a:spcPts val="600"/>
              </a:spcAft>
              <a:buFont typeface="Wingdings" pitchFamily="2" charset="2"/>
              <a:buChar char="Ø"/>
            </a:pPr>
            <a:r>
              <a:rPr lang="el-GR" dirty="0" smtClean="0"/>
              <a:t>Θα πρέπει λοιπόν σαν σωστοί επαγγελματίες να ξέρουμε να αναγνωρίζουμε τις παθήσεις των νυχιών και να συμβουλεύουμε την πελάτισσα μας να επισκέπτεται το γιατρό.</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quarter" idx="1"/>
          </p:nvPr>
        </p:nvSpPr>
        <p:spPr>
          <a:xfrm>
            <a:off x="467544" y="836712"/>
            <a:ext cx="7467600" cy="5256584"/>
          </a:xfrm>
        </p:spPr>
        <p:txBody>
          <a:bodyPr>
            <a:normAutofit fontScale="92500" lnSpcReduction="10000"/>
          </a:bodyPr>
          <a:lstStyle/>
          <a:p>
            <a:pPr lvl="0" algn="ctr">
              <a:buNone/>
            </a:pPr>
            <a:r>
              <a:rPr lang="el-GR" dirty="0" smtClean="0">
                <a:solidFill>
                  <a:prstClr val="black"/>
                </a:solidFill>
              </a:rPr>
              <a:t>Διακρίνονται σε καλοήθεις και κακοήθεις</a:t>
            </a:r>
          </a:p>
          <a:p>
            <a:pPr>
              <a:buNone/>
            </a:pPr>
            <a:r>
              <a:rPr lang="el-GR" u="sng" dirty="0" smtClean="0"/>
              <a:t>Καλοήθεις</a:t>
            </a:r>
            <a:r>
              <a:rPr lang="en-US" dirty="0" smtClean="0"/>
              <a:t>:</a:t>
            </a:r>
          </a:p>
          <a:p>
            <a:pPr>
              <a:buFont typeface="Wingdings" pitchFamily="2" charset="2"/>
              <a:buChar char="Ø"/>
            </a:pPr>
            <a:r>
              <a:rPr lang="el-GR" dirty="0" smtClean="0"/>
              <a:t>Ινώματα</a:t>
            </a:r>
          </a:p>
          <a:p>
            <a:pPr>
              <a:buFont typeface="Wingdings" pitchFamily="2" charset="2"/>
              <a:buChar char="Ø"/>
            </a:pPr>
            <a:r>
              <a:rPr lang="el-GR" dirty="0" err="1" smtClean="0"/>
              <a:t>Γλομαγγειώματα</a:t>
            </a:r>
            <a:endParaRPr lang="el-GR" dirty="0" smtClean="0"/>
          </a:p>
          <a:p>
            <a:pPr>
              <a:buFont typeface="Wingdings" pitchFamily="2" charset="2"/>
              <a:buChar char="Ø"/>
            </a:pPr>
            <a:r>
              <a:rPr lang="el-GR" dirty="0" smtClean="0"/>
              <a:t>Βλεννώδεις </a:t>
            </a:r>
            <a:r>
              <a:rPr lang="el-GR" dirty="0" err="1" smtClean="0"/>
              <a:t>ψευδοκύστεις</a:t>
            </a:r>
            <a:endParaRPr lang="el-GR" dirty="0" smtClean="0"/>
          </a:p>
          <a:p>
            <a:pPr>
              <a:buFont typeface="Wingdings" pitchFamily="2" charset="2"/>
              <a:buChar char="Ø"/>
            </a:pPr>
            <a:r>
              <a:rPr lang="el-GR" dirty="0" err="1" smtClean="0"/>
              <a:t>Υπονύχιο</a:t>
            </a:r>
            <a:r>
              <a:rPr lang="el-GR" dirty="0" smtClean="0"/>
              <a:t> </a:t>
            </a:r>
            <a:r>
              <a:rPr lang="el-GR" dirty="0" err="1" smtClean="0"/>
              <a:t>οστεοχόδρωμα</a:t>
            </a:r>
            <a:r>
              <a:rPr lang="el-GR" dirty="0" smtClean="0"/>
              <a:t> (ή </a:t>
            </a:r>
            <a:r>
              <a:rPr lang="el-GR" dirty="0" err="1" smtClean="0"/>
              <a:t>εξόστωση</a:t>
            </a:r>
            <a:r>
              <a:rPr lang="el-GR" dirty="0" smtClean="0"/>
              <a:t>)</a:t>
            </a:r>
          </a:p>
          <a:p>
            <a:pPr>
              <a:spcAft>
                <a:spcPts val="600"/>
              </a:spcAft>
              <a:buFont typeface="Wingdings" pitchFamily="2" charset="2"/>
              <a:buChar char="Ø"/>
            </a:pPr>
            <a:r>
              <a:rPr lang="el-GR" dirty="0" smtClean="0"/>
              <a:t> Μυρμηγκιές (προσοχή οφείλονται σε ιό και είναι μεταδοτικές)</a:t>
            </a:r>
          </a:p>
          <a:p>
            <a:pPr>
              <a:buNone/>
            </a:pPr>
            <a:r>
              <a:rPr lang="el-GR" u="sng" dirty="0" smtClean="0"/>
              <a:t>Κακοήθεις (καρκίνος των νυχιών)</a:t>
            </a:r>
            <a:r>
              <a:rPr lang="en-US" dirty="0" smtClean="0"/>
              <a:t>:</a:t>
            </a:r>
          </a:p>
          <a:p>
            <a:pPr>
              <a:buFont typeface="Wingdings" pitchFamily="2" charset="2"/>
              <a:buChar char="Ø"/>
            </a:pPr>
            <a:r>
              <a:rPr lang="el-GR" dirty="0" smtClean="0"/>
              <a:t>Κακόηθες μελάνωμα</a:t>
            </a:r>
          </a:p>
          <a:p>
            <a:pPr>
              <a:buFont typeface="Wingdings" pitchFamily="2" charset="2"/>
              <a:buChar char="Ø"/>
            </a:pPr>
            <a:r>
              <a:rPr lang="el-GR" dirty="0" err="1" smtClean="0"/>
              <a:t>Ακανθοκυτταρικό</a:t>
            </a:r>
            <a:r>
              <a:rPr lang="el-GR" dirty="0" smtClean="0"/>
              <a:t> καρκίνωμα</a:t>
            </a:r>
          </a:p>
          <a:p>
            <a:pPr>
              <a:buFont typeface="Wingdings" pitchFamily="2" charset="2"/>
              <a:buChar char="Ø"/>
            </a:pPr>
            <a:r>
              <a:rPr lang="el-GR" dirty="0" smtClean="0"/>
              <a:t>Νόσος </a:t>
            </a:r>
            <a:r>
              <a:rPr lang="en-US" dirty="0" smtClean="0"/>
              <a:t>Bowen</a:t>
            </a:r>
            <a:endParaRPr lang="el-GR" dirty="0" smtClean="0"/>
          </a:p>
          <a:p>
            <a:pPr marL="0" indent="0">
              <a:buNone/>
            </a:pPr>
            <a:r>
              <a:rPr lang="el-GR" b="1" u="sng" dirty="0" smtClean="0"/>
              <a:t>ΠΡΟΣΟΧΗ</a:t>
            </a:r>
            <a:r>
              <a:rPr lang="en-US" dirty="0" smtClean="0"/>
              <a:t>: </a:t>
            </a:r>
            <a:r>
              <a:rPr lang="el-GR" dirty="0" smtClean="0"/>
              <a:t>οι κακοήθεις όγκοι των νυχιών είναι μερικές φορές εξαιρετικά επιθετικοί και δίνουν μεταστάσεις</a:t>
            </a:r>
            <a:r>
              <a:rPr lang="en-US" dirty="0" smtClean="0"/>
              <a:t>.</a:t>
            </a:r>
          </a:p>
          <a:p>
            <a:pPr>
              <a:buFont typeface="Wingdings" pitchFamily="2" charset="2"/>
              <a:buChar char="Ø"/>
            </a:pPr>
            <a:endParaRPr lang="el-GR" dirty="0"/>
          </a:p>
        </p:txBody>
      </p:sp>
      <p:sp>
        <p:nvSpPr>
          <p:cNvPr id="14" name="9 - Θέση περιεχομένου"/>
          <p:cNvSpPr>
            <a:spLocks noGrp="1"/>
          </p:cNvSpPr>
          <p:nvPr>
            <p:ph type="title"/>
          </p:nvPr>
        </p:nvSpPr>
        <p:spPr>
          <a:xfrm>
            <a:off x="457200" y="274638"/>
            <a:ext cx="7467600" cy="634082"/>
          </a:xfrm>
        </p:spPr>
        <p:txBody>
          <a:bodyPr>
            <a:normAutofit/>
          </a:bodyPr>
          <a:lstStyle/>
          <a:p>
            <a:pPr algn="ctr">
              <a:buNone/>
            </a:pPr>
            <a:r>
              <a:rPr lang="el-GR" sz="3000" cap="small" dirty="0" err="1" smtClean="0">
                <a:solidFill>
                  <a:srgbClr val="575F6D"/>
                </a:solidFill>
                <a:ea typeface="+mj-ea"/>
                <a:cs typeface="+mj-cs"/>
              </a:rPr>
              <a:t>Ογκοι</a:t>
            </a:r>
            <a:r>
              <a:rPr lang="el-GR" sz="3000" cap="small" dirty="0" smtClean="0">
                <a:solidFill>
                  <a:srgbClr val="575F6D"/>
                </a:solidFill>
                <a:ea typeface="+mj-ea"/>
                <a:cs typeface="+mj-cs"/>
              </a:rPr>
              <a:t> των </a:t>
            </a:r>
            <a:r>
              <a:rPr lang="el-GR" sz="3000" cap="small" dirty="0" err="1" smtClean="0">
                <a:solidFill>
                  <a:srgbClr val="575F6D"/>
                </a:solidFill>
                <a:ea typeface="+mj-ea"/>
                <a:cs typeface="+mj-cs"/>
              </a:rPr>
              <a:t>νυχιων</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67544" y="188640"/>
            <a:ext cx="7467600" cy="634082"/>
          </a:xfrm>
        </p:spPr>
        <p:txBody>
          <a:bodyPr/>
          <a:lstStyle/>
          <a:p>
            <a:pPr algn="ctr"/>
            <a:r>
              <a:rPr lang="el-GR" dirty="0" err="1" smtClean="0"/>
              <a:t>Καλοηθεισ</a:t>
            </a:r>
            <a:r>
              <a:rPr lang="el-GR" dirty="0" smtClean="0"/>
              <a:t> </a:t>
            </a:r>
            <a:r>
              <a:rPr lang="el-GR" dirty="0" err="1" smtClean="0"/>
              <a:t>ογκοι</a:t>
            </a:r>
            <a:r>
              <a:rPr lang="el-GR" dirty="0" smtClean="0"/>
              <a:t> των </a:t>
            </a:r>
            <a:r>
              <a:rPr lang="el-GR" dirty="0" err="1" smtClean="0"/>
              <a:t>νυχιων</a:t>
            </a:r>
            <a:endParaRPr lang="el-GR" dirty="0"/>
          </a:p>
        </p:txBody>
      </p:sp>
      <p:pic>
        <p:nvPicPr>
          <p:cNvPr id="7" name="6 - Θέση περιεχομένου" descr="subungualochfig1.jpg"/>
          <p:cNvPicPr>
            <a:picLocks noGrp="1" noChangeAspect="1"/>
          </p:cNvPicPr>
          <p:nvPr>
            <p:ph sz="quarter" idx="1"/>
          </p:nvPr>
        </p:nvPicPr>
        <p:blipFill>
          <a:blip r:embed="rId3" cstate="print"/>
          <a:stretch>
            <a:fillRect/>
          </a:stretch>
        </p:blipFill>
        <p:spPr>
          <a:xfrm>
            <a:off x="3347864" y="3717032"/>
            <a:ext cx="2494060" cy="1872208"/>
          </a:xfrm>
        </p:spPr>
      </p:pic>
      <p:pic>
        <p:nvPicPr>
          <p:cNvPr id="8" name="7 - Εικόνα" descr="subungualochfig2.jpg"/>
          <p:cNvPicPr>
            <a:picLocks noChangeAspect="1"/>
          </p:cNvPicPr>
          <p:nvPr/>
        </p:nvPicPr>
        <p:blipFill>
          <a:blip r:embed="rId4" cstate="print"/>
          <a:stretch>
            <a:fillRect/>
          </a:stretch>
        </p:blipFill>
        <p:spPr>
          <a:xfrm>
            <a:off x="5915722" y="3717032"/>
            <a:ext cx="2494061" cy="1872208"/>
          </a:xfrm>
          <a:prstGeom prst="rect">
            <a:avLst/>
          </a:prstGeom>
        </p:spPr>
      </p:pic>
      <p:pic>
        <p:nvPicPr>
          <p:cNvPr id="6" name="5 - Εικόνα" descr="periungual-fibroma-4.jpg"/>
          <p:cNvPicPr>
            <a:picLocks noChangeAspect="1"/>
          </p:cNvPicPr>
          <p:nvPr/>
        </p:nvPicPr>
        <p:blipFill>
          <a:blip r:embed="rId5" cstate="print"/>
          <a:stretch>
            <a:fillRect/>
          </a:stretch>
        </p:blipFill>
        <p:spPr>
          <a:xfrm>
            <a:off x="323528" y="1124744"/>
            <a:ext cx="2514440" cy="1656184"/>
          </a:xfrm>
          <a:prstGeom prst="rect">
            <a:avLst/>
          </a:prstGeom>
        </p:spPr>
      </p:pic>
      <p:sp>
        <p:nvSpPr>
          <p:cNvPr id="10" name="9 - TextBox"/>
          <p:cNvSpPr txBox="1"/>
          <p:nvPr/>
        </p:nvSpPr>
        <p:spPr>
          <a:xfrm>
            <a:off x="467544" y="2708920"/>
            <a:ext cx="2375266" cy="369332"/>
          </a:xfrm>
          <a:prstGeom prst="rect">
            <a:avLst/>
          </a:prstGeom>
          <a:noFill/>
        </p:spPr>
        <p:txBody>
          <a:bodyPr wrap="none" rtlCol="0">
            <a:spAutoFit/>
          </a:bodyPr>
          <a:lstStyle/>
          <a:p>
            <a:r>
              <a:rPr lang="el-GR" dirty="0" smtClean="0"/>
              <a:t>Ίνωμα του </a:t>
            </a:r>
            <a:r>
              <a:rPr lang="el-GR" dirty="0" err="1" smtClean="0"/>
              <a:t>παρωνυχίου</a:t>
            </a:r>
            <a:endParaRPr lang="el-GR" dirty="0"/>
          </a:p>
        </p:txBody>
      </p:sp>
      <p:pic>
        <p:nvPicPr>
          <p:cNvPr id="11" name="10 - Εικόνα" descr="2079845-350x214.png.jpg"/>
          <p:cNvPicPr>
            <a:picLocks noChangeAspect="1"/>
          </p:cNvPicPr>
          <p:nvPr/>
        </p:nvPicPr>
        <p:blipFill>
          <a:blip r:embed="rId6" cstate="print"/>
          <a:stretch>
            <a:fillRect/>
          </a:stretch>
        </p:blipFill>
        <p:spPr>
          <a:xfrm>
            <a:off x="3131840" y="1124744"/>
            <a:ext cx="2448272" cy="1656184"/>
          </a:xfrm>
          <a:prstGeom prst="rect">
            <a:avLst/>
          </a:prstGeom>
        </p:spPr>
      </p:pic>
      <p:sp>
        <p:nvSpPr>
          <p:cNvPr id="12" name="11 - TextBox"/>
          <p:cNvSpPr txBox="1"/>
          <p:nvPr/>
        </p:nvSpPr>
        <p:spPr>
          <a:xfrm>
            <a:off x="3563888" y="2708920"/>
            <a:ext cx="1555298" cy="369332"/>
          </a:xfrm>
          <a:prstGeom prst="rect">
            <a:avLst/>
          </a:prstGeom>
          <a:noFill/>
        </p:spPr>
        <p:txBody>
          <a:bodyPr wrap="square" rtlCol="0">
            <a:spAutoFit/>
          </a:bodyPr>
          <a:lstStyle/>
          <a:p>
            <a:r>
              <a:rPr lang="el-GR" dirty="0" err="1" smtClean="0"/>
              <a:t>Γλομαγγείωμα</a:t>
            </a:r>
            <a:endParaRPr lang="el-GR" dirty="0"/>
          </a:p>
        </p:txBody>
      </p:sp>
      <p:pic>
        <p:nvPicPr>
          <p:cNvPr id="13" name="12 - Εικόνα" descr="DigitalMucousCystGroove.jpg"/>
          <p:cNvPicPr>
            <a:picLocks noChangeAspect="1"/>
          </p:cNvPicPr>
          <p:nvPr/>
        </p:nvPicPr>
        <p:blipFill>
          <a:blip r:embed="rId7" cstate="print"/>
          <a:stretch>
            <a:fillRect/>
          </a:stretch>
        </p:blipFill>
        <p:spPr>
          <a:xfrm>
            <a:off x="5940152" y="1124744"/>
            <a:ext cx="2448272" cy="1656184"/>
          </a:xfrm>
          <a:prstGeom prst="rect">
            <a:avLst/>
          </a:prstGeom>
        </p:spPr>
      </p:pic>
      <p:sp>
        <p:nvSpPr>
          <p:cNvPr id="14" name="13 - TextBox"/>
          <p:cNvSpPr txBox="1"/>
          <p:nvPr/>
        </p:nvSpPr>
        <p:spPr>
          <a:xfrm>
            <a:off x="5940152" y="2708920"/>
            <a:ext cx="2482859" cy="369332"/>
          </a:xfrm>
          <a:prstGeom prst="rect">
            <a:avLst/>
          </a:prstGeom>
          <a:noFill/>
        </p:spPr>
        <p:txBody>
          <a:bodyPr wrap="none" rtlCol="0">
            <a:spAutoFit/>
          </a:bodyPr>
          <a:lstStyle/>
          <a:p>
            <a:r>
              <a:rPr lang="el-GR" dirty="0" smtClean="0"/>
              <a:t>Βλεννώδης </a:t>
            </a:r>
            <a:r>
              <a:rPr lang="el-GR" dirty="0" err="1" smtClean="0"/>
              <a:t>ψευδοκύστη</a:t>
            </a:r>
            <a:endParaRPr lang="el-GR" dirty="0"/>
          </a:p>
        </p:txBody>
      </p:sp>
      <p:pic>
        <p:nvPicPr>
          <p:cNvPr id="15" name="14 - Εικόνα" descr="periungal warts.jpg"/>
          <p:cNvPicPr>
            <a:picLocks noChangeAspect="1"/>
          </p:cNvPicPr>
          <p:nvPr/>
        </p:nvPicPr>
        <p:blipFill>
          <a:blip r:embed="rId8" cstate="print"/>
          <a:stretch>
            <a:fillRect/>
          </a:stretch>
        </p:blipFill>
        <p:spPr>
          <a:xfrm>
            <a:off x="395536" y="3717032"/>
            <a:ext cx="2448272" cy="1877008"/>
          </a:xfrm>
          <a:prstGeom prst="rect">
            <a:avLst/>
          </a:prstGeom>
        </p:spPr>
      </p:pic>
      <p:sp>
        <p:nvSpPr>
          <p:cNvPr id="16" name="15 - TextBox"/>
          <p:cNvSpPr txBox="1"/>
          <p:nvPr/>
        </p:nvSpPr>
        <p:spPr>
          <a:xfrm>
            <a:off x="971600" y="5517232"/>
            <a:ext cx="1339149" cy="369332"/>
          </a:xfrm>
          <a:prstGeom prst="rect">
            <a:avLst/>
          </a:prstGeom>
          <a:noFill/>
        </p:spPr>
        <p:txBody>
          <a:bodyPr wrap="square" rtlCol="0">
            <a:spAutoFit/>
          </a:bodyPr>
          <a:lstStyle/>
          <a:p>
            <a:r>
              <a:rPr lang="el-GR" dirty="0" smtClean="0"/>
              <a:t>Μυρμηγκιές</a:t>
            </a:r>
            <a:endParaRPr lang="el-GR" dirty="0"/>
          </a:p>
        </p:txBody>
      </p:sp>
      <p:sp>
        <p:nvSpPr>
          <p:cNvPr id="17" name="16 - TextBox"/>
          <p:cNvSpPr txBox="1"/>
          <p:nvPr/>
        </p:nvSpPr>
        <p:spPr>
          <a:xfrm>
            <a:off x="3779912" y="5517232"/>
            <a:ext cx="4223079" cy="369332"/>
          </a:xfrm>
          <a:prstGeom prst="rect">
            <a:avLst/>
          </a:prstGeom>
          <a:noFill/>
        </p:spPr>
        <p:txBody>
          <a:bodyPr wrap="none" rtlCol="0">
            <a:spAutoFit/>
          </a:bodyPr>
          <a:lstStyle/>
          <a:p>
            <a:r>
              <a:rPr lang="el-GR" dirty="0" err="1" smtClean="0"/>
              <a:t>Υπονύχιο</a:t>
            </a:r>
            <a:r>
              <a:rPr lang="el-GR" dirty="0" smtClean="0"/>
              <a:t> </a:t>
            </a:r>
            <a:r>
              <a:rPr lang="el-GR" dirty="0" err="1" smtClean="0"/>
              <a:t>οστεοχόνδρωμα</a:t>
            </a:r>
            <a:r>
              <a:rPr lang="el-GR" dirty="0" smtClean="0"/>
              <a:t> &amp; ακτινογραφία</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Κακοηθεισ</a:t>
            </a:r>
            <a:r>
              <a:rPr lang="el-GR" dirty="0" smtClean="0"/>
              <a:t> </a:t>
            </a:r>
            <a:r>
              <a:rPr lang="el-GR" dirty="0" err="1" smtClean="0"/>
              <a:t>ογκοι</a:t>
            </a:r>
            <a:r>
              <a:rPr lang="el-GR" dirty="0" smtClean="0"/>
              <a:t> των </a:t>
            </a:r>
            <a:r>
              <a:rPr lang="el-GR" dirty="0" err="1" smtClean="0"/>
              <a:t>νυχιων</a:t>
            </a:r>
            <a:endParaRPr lang="el-GR" dirty="0"/>
          </a:p>
        </p:txBody>
      </p:sp>
      <p:pic>
        <p:nvPicPr>
          <p:cNvPr id="4" name="3 - Θέση περιεχομένου" descr="bHNNA4yn7gwIaV3.YaFtrw_m.png"/>
          <p:cNvPicPr>
            <a:picLocks noGrp="1" noChangeAspect="1"/>
          </p:cNvPicPr>
          <p:nvPr>
            <p:ph sz="quarter" idx="1"/>
          </p:nvPr>
        </p:nvPicPr>
        <p:blipFill>
          <a:blip r:embed="rId2" cstate="print"/>
          <a:stretch>
            <a:fillRect/>
          </a:stretch>
        </p:blipFill>
        <p:spPr>
          <a:xfrm>
            <a:off x="5292080" y="1196752"/>
            <a:ext cx="3006080" cy="2160240"/>
          </a:xfrm>
        </p:spPr>
      </p:pic>
      <p:pic>
        <p:nvPicPr>
          <p:cNvPr id="5" name="4 - Εικόνα" descr="hutchinsons_sign.jpg"/>
          <p:cNvPicPr>
            <a:picLocks noChangeAspect="1"/>
          </p:cNvPicPr>
          <p:nvPr/>
        </p:nvPicPr>
        <p:blipFill>
          <a:blip r:embed="rId3" cstate="print"/>
          <a:stretch>
            <a:fillRect/>
          </a:stretch>
        </p:blipFill>
        <p:spPr>
          <a:xfrm>
            <a:off x="827584" y="1196752"/>
            <a:ext cx="2952328" cy="2238009"/>
          </a:xfrm>
          <a:prstGeom prst="rect">
            <a:avLst/>
          </a:prstGeom>
        </p:spPr>
      </p:pic>
      <p:pic>
        <p:nvPicPr>
          <p:cNvPr id="6" name="5 - Εικόνα" descr="squamousCellCarcinomaSCC_25978_lg.jpg"/>
          <p:cNvPicPr>
            <a:picLocks noChangeAspect="1"/>
          </p:cNvPicPr>
          <p:nvPr/>
        </p:nvPicPr>
        <p:blipFill>
          <a:blip r:embed="rId4" cstate="print"/>
          <a:stretch>
            <a:fillRect/>
          </a:stretch>
        </p:blipFill>
        <p:spPr>
          <a:xfrm>
            <a:off x="827584" y="4005064"/>
            <a:ext cx="2952328" cy="2257451"/>
          </a:xfrm>
          <a:prstGeom prst="rect">
            <a:avLst/>
          </a:prstGeom>
        </p:spPr>
      </p:pic>
      <p:sp>
        <p:nvSpPr>
          <p:cNvPr id="7" name="6 - TextBox"/>
          <p:cNvSpPr txBox="1"/>
          <p:nvPr/>
        </p:nvSpPr>
        <p:spPr>
          <a:xfrm>
            <a:off x="1331640" y="3356992"/>
            <a:ext cx="2143728" cy="369332"/>
          </a:xfrm>
          <a:prstGeom prst="rect">
            <a:avLst/>
          </a:prstGeom>
          <a:noFill/>
        </p:spPr>
        <p:txBody>
          <a:bodyPr wrap="none" rtlCol="0">
            <a:spAutoFit/>
          </a:bodyPr>
          <a:lstStyle/>
          <a:p>
            <a:r>
              <a:rPr lang="el-GR" dirty="0" smtClean="0"/>
              <a:t>Κακόηθες μελάνωμα</a:t>
            </a:r>
            <a:endParaRPr lang="el-GR" dirty="0"/>
          </a:p>
        </p:txBody>
      </p:sp>
      <p:sp>
        <p:nvSpPr>
          <p:cNvPr id="8" name="7 - TextBox"/>
          <p:cNvSpPr txBox="1"/>
          <p:nvPr/>
        </p:nvSpPr>
        <p:spPr>
          <a:xfrm>
            <a:off x="5940152" y="3284984"/>
            <a:ext cx="1882310" cy="369332"/>
          </a:xfrm>
          <a:prstGeom prst="rect">
            <a:avLst/>
          </a:prstGeom>
          <a:noFill/>
        </p:spPr>
        <p:txBody>
          <a:bodyPr wrap="none" rtlCol="0">
            <a:spAutoFit/>
          </a:bodyPr>
          <a:lstStyle/>
          <a:p>
            <a:r>
              <a:rPr lang="el-GR" dirty="0" smtClean="0"/>
              <a:t>Νόσος του </a:t>
            </a:r>
            <a:r>
              <a:rPr lang="en-US" dirty="0" smtClean="0"/>
              <a:t>Bowen</a:t>
            </a:r>
            <a:endParaRPr lang="el-GR" dirty="0"/>
          </a:p>
        </p:txBody>
      </p:sp>
      <p:sp>
        <p:nvSpPr>
          <p:cNvPr id="9" name="8 - TextBox"/>
          <p:cNvSpPr txBox="1"/>
          <p:nvPr/>
        </p:nvSpPr>
        <p:spPr>
          <a:xfrm>
            <a:off x="827584" y="6165304"/>
            <a:ext cx="2916055" cy="369332"/>
          </a:xfrm>
          <a:prstGeom prst="rect">
            <a:avLst/>
          </a:prstGeom>
          <a:noFill/>
        </p:spPr>
        <p:txBody>
          <a:bodyPr wrap="none" rtlCol="0">
            <a:spAutoFit/>
          </a:bodyPr>
          <a:lstStyle/>
          <a:p>
            <a:r>
              <a:rPr lang="el-GR" dirty="0" err="1" smtClean="0"/>
              <a:t>Ακανθοκυτταρικό</a:t>
            </a:r>
            <a:r>
              <a:rPr lang="el-GR" dirty="0" smtClean="0"/>
              <a:t> καρκίνωμα</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7467600" cy="562074"/>
          </a:xfrm>
        </p:spPr>
        <p:txBody>
          <a:bodyPr/>
          <a:lstStyle/>
          <a:p>
            <a:pPr algn="ctr"/>
            <a:r>
              <a:rPr lang="el-GR" dirty="0" err="1" smtClean="0"/>
              <a:t>ανακεφαλαιωση</a:t>
            </a:r>
            <a:endParaRPr lang="el-GR" dirty="0"/>
          </a:p>
        </p:txBody>
      </p:sp>
      <p:sp>
        <p:nvSpPr>
          <p:cNvPr id="3" name="2 - Θέση περιεχομένου"/>
          <p:cNvSpPr>
            <a:spLocks noGrp="1"/>
          </p:cNvSpPr>
          <p:nvPr>
            <p:ph sz="quarter" idx="1"/>
          </p:nvPr>
        </p:nvSpPr>
        <p:spPr>
          <a:xfrm>
            <a:off x="467544" y="1988840"/>
            <a:ext cx="3240360" cy="4248472"/>
          </a:xfrm>
        </p:spPr>
        <p:txBody>
          <a:bodyPr>
            <a:normAutofit fontScale="92500" lnSpcReduction="20000"/>
          </a:bodyPr>
          <a:lstStyle/>
          <a:p>
            <a:pPr algn="just">
              <a:spcAft>
                <a:spcPts val="600"/>
              </a:spcAft>
              <a:buFont typeface="Wingdings" pitchFamily="2" charset="2"/>
              <a:buChar char="Ø"/>
            </a:pPr>
            <a:r>
              <a:rPr lang="el-GR" dirty="0" smtClean="0"/>
              <a:t>Μανικιούρ γίνεται πάντα σε υγιή νύχια.</a:t>
            </a:r>
          </a:p>
          <a:p>
            <a:pPr algn="just">
              <a:spcAft>
                <a:spcPts val="600"/>
              </a:spcAft>
              <a:buFont typeface="Wingdings" pitchFamily="2" charset="2"/>
              <a:buChar char="Ø"/>
            </a:pPr>
            <a:r>
              <a:rPr lang="el-GR" dirty="0" smtClean="0"/>
              <a:t>Το συνεχές μανικιούρ αλλοιώνει το σχήμα και το χρώμα των νυχιών.</a:t>
            </a:r>
          </a:p>
          <a:p>
            <a:pPr algn="just">
              <a:spcAft>
                <a:spcPts val="600"/>
              </a:spcAft>
              <a:buFont typeface="Wingdings" pitchFamily="2" charset="2"/>
              <a:buChar char="Ø"/>
            </a:pPr>
            <a:r>
              <a:rPr lang="el-GR" dirty="0" smtClean="0"/>
              <a:t>Καλό είναι να μην έχουμε μανικιούρ όλο το χρόνο αλλά να αφήνουμε μερικούς μήνες να νύχια μας να μεγαλώσουν ώστε να ελέγχουμε την κατά-</a:t>
            </a:r>
            <a:r>
              <a:rPr lang="el-GR" dirty="0" err="1" smtClean="0"/>
              <a:t>στασή</a:t>
            </a:r>
            <a:r>
              <a:rPr lang="el-GR" dirty="0" smtClean="0"/>
              <a:t> τους.</a:t>
            </a:r>
            <a:endParaRPr lang="el-GR" dirty="0"/>
          </a:p>
        </p:txBody>
      </p:sp>
      <p:sp>
        <p:nvSpPr>
          <p:cNvPr id="5" name="4 - Θέση περιεχομένου"/>
          <p:cNvSpPr>
            <a:spLocks noGrp="1"/>
          </p:cNvSpPr>
          <p:nvPr>
            <p:ph sz="quarter" idx="2"/>
          </p:nvPr>
        </p:nvSpPr>
        <p:spPr>
          <a:xfrm>
            <a:off x="467544" y="980728"/>
            <a:ext cx="7488832" cy="1008112"/>
          </a:xfrm>
        </p:spPr>
        <p:txBody>
          <a:bodyPr>
            <a:normAutofit fontScale="92500" lnSpcReduction="20000"/>
          </a:bodyPr>
          <a:lstStyle/>
          <a:p>
            <a:pPr marL="180000" indent="-180000" algn="just">
              <a:buFont typeface="Wingdings" pitchFamily="2" charset="2"/>
              <a:buChar char="Ø"/>
            </a:pPr>
            <a:r>
              <a:rPr lang="el-GR" dirty="0" smtClean="0"/>
              <a:t>Το σχήμα και το χρώμα των νυχιών αποτελούν πολλές φορές ενδείξεις για σοβαρές ασθένειες. Αν υποψιαστούμε κάτι συμβουλεύουμε την πελάτισσά μας να επισκεφτεί το γιατρό.</a:t>
            </a:r>
          </a:p>
          <a:p>
            <a:pPr>
              <a:buNone/>
            </a:pPr>
            <a:endParaRPr lang="el-GR" dirty="0"/>
          </a:p>
        </p:txBody>
      </p:sp>
      <p:pic>
        <p:nvPicPr>
          <p:cNvPr id="4" name="3 - Εικόνα" descr="healthy-nails.png"/>
          <p:cNvPicPr>
            <a:picLocks noChangeAspect="1"/>
          </p:cNvPicPr>
          <p:nvPr/>
        </p:nvPicPr>
        <p:blipFill>
          <a:blip r:embed="rId2" cstate="print"/>
          <a:stretch>
            <a:fillRect/>
          </a:stretch>
        </p:blipFill>
        <p:spPr>
          <a:xfrm>
            <a:off x="4211960" y="2492896"/>
            <a:ext cx="4332289" cy="26946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06090"/>
          </a:xfrm>
        </p:spPr>
        <p:txBody>
          <a:bodyPr/>
          <a:lstStyle/>
          <a:p>
            <a:pPr algn="ctr"/>
            <a:r>
              <a:rPr lang="el-GR" dirty="0" err="1" smtClean="0"/>
              <a:t>ανωνυχια</a:t>
            </a:r>
            <a:endParaRPr lang="el-GR" dirty="0"/>
          </a:p>
        </p:txBody>
      </p:sp>
      <p:sp>
        <p:nvSpPr>
          <p:cNvPr id="3" name="2 - Θέση περιεχομένου"/>
          <p:cNvSpPr>
            <a:spLocks noGrp="1"/>
          </p:cNvSpPr>
          <p:nvPr>
            <p:ph sz="quarter" idx="1"/>
          </p:nvPr>
        </p:nvSpPr>
        <p:spPr>
          <a:xfrm>
            <a:off x="611560" y="1772816"/>
            <a:ext cx="3657600" cy="2808312"/>
          </a:xfrm>
        </p:spPr>
        <p:txBody>
          <a:bodyPr>
            <a:normAutofit fontScale="92500"/>
          </a:bodyPr>
          <a:lstStyle/>
          <a:p>
            <a:pPr algn="just">
              <a:buNone/>
            </a:pPr>
            <a:r>
              <a:rPr lang="el-GR" dirty="0" smtClean="0"/>
              <a:t>Οφείλεται σε</a:t>
            </a:r>
            <a:r>
              <a:rPr lang="en-US" dirty="0" smtClean="0"/>
              <a:t>: </a:t>
            </a:r>
          </a:p>
          <a:p>
            <a:pPr marL="360000" lvl="1" algn="just">
              <a:buFont typeface="Wingdings" pitchFamily="2" charset="2"/>
              <a:buChar char="Ø"/>
            </a:pPr>
            <a:r>
              <a:rPr lang="el-GR" sz="2400" dirty="0" smtClean="0"/>
              <a:t>Τραυματισμό</a:t>
            </a:r>
          </a:p>
          <a:p>
            <a:pPr marL="360000" lvl="1" algn="just">
              <a:buFont typeface="Wingdings" pitchFamily="2" charset="2"/>
              <a:buChar char="Ø"/>
            </a:pPr>
            <a:r>
              <a:rPr lang="el-GR" sz="2400" dirty="0" smtClean="0"/>
              <a:t>Φλεγμονή</a:t>
            </a:r>
          </a:p>
          <a:p>
            <a:pPr marL="360000" lvl="1" algn="just">
              <a:buFont typeface="Wingdings" pitchFamily="2" charset="2"/>
              <a:buChar char="Ø"/>
            </a:pPr>
            <a:r>
              <a:rPr lang="el-GR" sz="2400" dirty="0" smtClean="0"/>
              <a:t>Κυκλοφορικές διαταραχές</a:t>
            </a:r>
          </a:p>
          <a:p>
            <a:pPr marL="360000" lvl="1" algn="just">
              <a:buFont typeface="Wingdings" pitchFamily="2" charset="2"/>
              <a:buChar char="Ø"/>
            </a:pPr>
            <a:r>
              <a:rPr lang="el-GR" sz="2400" dirty="0" smtClean="0"/>
              <a:t>Κληρονομικότητα</a:t>
            </a:r>
            <a:endParaRPr lang="el-GR" sz="2400" dirty="0"/>
          </a:p>
        </p:txBody>
      </p:sp>
      <p:sp>
        <p:nvSpPr>
          <p:cNvPr id="5" name="4 - Θέση περιεχομένου"/>
          <p:cNvSpPr>
            <a:spLocks noGrp="1"/>
          </p:cNvSpPr>
          <p:nvPr>
            <p:ph sz="quarter" idx="2"/>
          </p:nvPr>
        </p:nvSpPr>
        <p:spPr>
          <a:xfrm>
            <a:off x="683568" y="980728"/>
            <a:ext cx="7344816" cy="720080"/>
          </a:xfrm>
        </p:spPr>
        <p:txBody>
          <a:bodyPr>
            <a:normAutofit fontScale="92500"/>
          </a:bodyPr>
          <a:lstStyle/>
          <a:p>
            <a:pPr marL="0" lvl="0" indent="0" algn="just">
              <a:buClr>
                <a:srgbClr val="FE8637"/>
              </a:buClr>
              <a:buNone/>
            </a:pPr>
            <a:r>
              <a:rPr lang="el-GR" dirty="0" smtClean="0">
                <a:solidFill>
                  <a:prstClr val="black"/>
                </a:solidFill>
              </a:rPr>
              <a:t>Είναι η μερική ή πλήρης απουσία μερικών ή όλων των νυχιών.</a:t>
            </a:r>
          </a:p>
          <a:p>
            <a:pPr>
              <a:buNone/>
            </a:pPr>
            <a:endParaRPr lang="el-GR" dirty="0"/>
          </a:p>
        </p:txBody>
      </p:sp>
      <p:pic>
        <p:nvPicPr>
          <p:cNvPr id="4" name="3 - Εικόνα" descr="cb686e1e048234ff21afa09a3b5856c1.jpg"/>
          <p:cNvPicPr>
            <a:picLocks noChangeAspect="1"/>
          </p:cNvPicPr>
          <p:nvPr/>
        </p:nvPicPr>
        <p:blipFill>
          <a:blip r:embed="rId2" cstate="print"/>
          <a:stretch>
            <a:fillRect/>
          </a:stretch>
        </p:blipFill>
        <p:spPr>
          <a:xfrm>
            <a:off x="4572000" y="1772816"/>
            <a:ext cx="3646156" cy="27346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62074"/>
          </a:xfrm>
        </p:spPr>
        <p:txBody>
          <a:bodyPr/>
          <a:lstStyle/>
          <a:p>
            <a:pPr algn="ctr"/>
            <a:r>
              <a:rPr lang="el-GR" dirty="0" err="1" smtClean="0"/>
              <a:t>Υπερτροφια</a:t>
            </a:r>
            <a:r>
              <a:rPr lang="el-GR" dirty="0" smtClean="0"/>
              <a:t> των </a:t>
            </a:r>
            <a:r>
              <a:rPr lang="el-GR" dirty="0" err="1" smtClean="0"/>
              <a:t>νυχιων</a:t>
            </a:r>
            <a:endParaRPr lang="el-GR" dirty="0"/>
          </a:p>
        </p:txBody>
      </p:sp>
      <p:sp>
        <p:nvSpPr>
          <p:cNvPr id="3" name="2 - Θέση περιεχομένου"/>
          <p:cNvSpPr>
            <a:spLocks noGrp="1"/>
          </p:cNvSpPr>
          <p:nvPr>
            <p:ph sz="quarter" idx="1"/>
          </p:nvPr>
        </p:nvSpPr>
        <p:spPr>
          <a:xfrm>
            <a:off x="467544" y="908720"/>
            <a:ext cx="3888432" cy="4104456"/>
          </a:xfrm>
        </p:spPr>
        <p:txBody>
          <a:bodyPr>
            <a:normAutofit/>
          </a:bodyPr>
          <a:lstStyle/>
          <a:p>
            <a:pPr marL="0" indent="0" algn="just">
              <a:spcAft>
                <a:spcPts val="600"/>
              </a:spcAft>
              <a:buNone/>
            </a:pPr>
            <a:r>
              <a:rPr lang="el-GR" dirty="0" smtClean="0"/>
              <a:t>Χαρακτηρίζεται από πάχυνση του σώματος και της κοίτης των νυχιών. Διακρίνεται στην</a:t>
            </a:r>
            <a:r>
              <a:rPr lang="en-US" dirty="0" smtClean="0"/>
              <a:t>:</a:t>
            </a:r>
          </a:p>
          <a:p>
            <a:pPr marL="432000" lvl="1" indent="-252000" algn="just">
              <a:spcAft>
                <a:spcPts val="600"/>
              </a:spcAft>
              <a:buSzPct val="100000"/>
              <a:buFont typeface="+mj-lt"/>
              <a:buAutoNum type="arabicPeriod"/>
            </a:pPr>
            <a:r>
              <a:rPr lang="el-GR" sz="2400" dirty="0" smtClean="0"/>
              <a:t>Ονύχωση (απλή πάχυνση του νυχιού)</a:t>
            </a:r>
          </a:p>
          <a:p>
            <a:pPr marL="432000" lvl="1" indent="-252000" algn="just">
              <a:spcAft>
                <a:spcPts val="600"/>
              </a:spcAft>
              <a:buSzPct val="100000"/>
              <a:buFont typeface="+mj-lt"/>
              <a:buAutoNum type="arabicPeriod"/>
            </a:pPr>
            <a:r>
              <a:rPr lang="el-GR" sz="2400" dirty="0" err="1" smtClean="0"/>
              <a:t>Παχυονυχία</a:t>
            </a:r>
            <a:r>
              <a:rPr lang="el-GR" sz="2400" dirty="0" smtClean="0"/>
              <a:t> </a:t>
            </a:r>
          </a:p>
          <a:p>
            <a:pPr marL="432000" lvl="1" indent="-252000" algn="just">
              <a:spcAft>
                <a:spcPts val="600"/>
              </a:spcAft>
              <a:buSzPct val="100000"/>
              <a:buFont typeface="+mj-lt"/>
              <a:buAutoNum type="arabicPeriod"/>
            </a:pPr>
            <a:r>
              <a:rPr lang="el-GR" sz="2400" dirty="0" smtClean="0"/>
              <a:t>Ονυχογρύπωση (γαμψά νύχια)</a:t>
            </a:r>
          </a:p>
        </p:txBody>
      </p:sp>
      <p:pic>
        <p:nvPicPr>
          <p:cNvPr id="4" name="3 - Εικόνα" descr="pachyonychia-congenita-8.jpg"/>
          <p:cNvPicPr>
            <a:picLocks noChangeAspect="1"/>
          </p:cNvPicPr>
          <p:nvPr/>
        </p:nvPicPr>
        <p:blipFill>
          <a:blip r:embed="rId2" cstate="print"/>
          <a:stretch>
            <a:fillRect/>
          </a:stretch>
        </p:blipFill>
        <p:spPr>
          <a:xfrm>
            <a:off x="4932040" y="908720"/>
            <a:ext cx="3528392" cy="2313057"/>
          </a:xfrm>
          <a:prstGeom prst="rect">
            <a:avLst/>
          </a:prstGeom>
        </p:spPr>
      </p:pic>
      <p:pic>
        <p:nvPicPr>
          <p:cNvPr id="7" name="6 - Εικόνα" descr="onychogryphosis-5.jpg"/>
          <p:cNvPicPr>
            <a:picLocks noChangeAspect="1"/>
          </p:cNvPicPr>
          <p:nvPr/>
        </p:nvPicPr>
        <p:blipFill>
          <a:blip r:embed="rId3" cstate="print"/>
          <a:stretch>
            <a:fillRect/>
          </a:stretch>
        </p:blipFill>
        <p:spPr>
          <a:xfrm>
            <a:off x="4932040" y="3789040"/>
            <a:ext cx="3528392" cy="2401266"/>
          </a:xfrm>
          <a:prstGeom prst="rect">
            <a:avLst/>
          </a:prstGeom>
        </p:spPr>
      </p:pic>
      <p:sp>
        <p:nvSpPr>
          <p:cNvPr id="8" name="7 - TextBox"/>
          <p:cNvSpPr txBox="1"/>
          <p:nvPr/>
        </p:nvSpPr>
        <p:spPr>
          <a:xfrm>
            <a:off x="6012160" y="3212976"/>
            <a:ext cx="1584176" cy="369332"/>
          </a:xfrm>
          <a:prstGeom prst="rect">
            <a:avLst/>
          </a:prstGeom>
          <a:noFill/>
        </p:spPr>
        <p:txBody>
          <a:bodyPr wrap="square" rtlCol="0">
            <a:spAutoFit/>
          </a:bodyPr>
          <a:lstStyle/>
          <a:p>
            <a:pPr algn="ctr"/>
            <a:r>
              <a:rPr lang="el-GR" dirty="0" err="1" smtClean="0"/>
              <a:t>Παχυονυχία</a:t>
            </a:r>
            <a:endParaRPr lang="el-GR" dirty="0"/>
          </a:p>
        </p:txBody>
      </p:sp>
      <p:sp>
        <p:nvSpPr>
          <p:cNvPr id="9" name="8 - TextBox"/>
          <p:cNvSpPr txBox="1"/>
          <p:nvPr/>
        </p:nvSpPr>
        <p:spPr>
          <a:xfrm>
            <a:off x="6012160" y="6165304"/>
            <a:ext cx="1658083" cy="369332"/>
          </a:xfrm>
          <a:prstGeom prst="rect">
            <a:avLst/>
          </a:prstGeom>
          <a:noFill/>
        </p:spPr>
        <p:txBody>
          <a:bodyPr wrap="none" rtlCol="0">
            <a:spAutoFit/>
          </a:bodyPr>
          <a:lstStyle/>
          <a:p>
            <a:r>
              <a:rPr lang="el-GR" dirty="0" smtClean="0"/>
              <a:t>Ονυχογρύπωση</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4082"/>
          </a:xfrm>
        </p:spPr>
        <p:txBody>
          <a:bodyPr/>
          <a:lstStyle/>
          <a:p>
            <a:pPr algn="ctr"/>
            <a:r>
              <a:rPr lang="el-GR" dirty="0" err="1" smtClean="0"/>
              <a:t>Υπερτροφια</a:t>
            </a:r>
            <a:r>
              <a:rPr lang="el-GR" dirty="0" smtClean="0"/>
              <a:t> των </a:t>
            </a:r>
            <a:r>
              <a:rPr lang="el-GR" dirty="0" err="1" smtClean="0"/>
              <a:t>νυχιων</a:t>
            </a:r>
            <a:endParaRPr lang="el-GR" dirty="0"/>
          </a:p>
        </p:txBody>
      </p:sp>
      <p:sp>
        <p:nvSpPr>
          <p:cNvPr id="3" name="2 - Θέση περιεχομένου"/>
          <p:cNvSpPr>
            <a:spLocks noGrp="1"/>
          </p:cNvSpPr>
          <p:nvPr>
            <p:ph sz="quarter" idx="1"/>
          </p:nvPr>
        </p:nvSpPr>
        <p:spPr>
          <a:xfrm>
            <a:off x="467544" y="980728"/>
            <a:ext cx="7467600" cy="3744416"/>
          </a:xfrm>
        </p:spPr>
        <p:txBody>
          <a:bodyPr/>
          <a:lstStyle/>
          <a:p>
            <a:pPr algn="just">
              <a:buNone/>
            </a:pPr>
            <a:r>
              <a:rPr lang="el-GR" dirty="0" smtClean="0"/>
              <a:t>Οφείλεται σε</a:t>
            </a:r>
            <a:r>
              <a:rPr lang="en-US" dirty="0" smtClean="0"/>
              <a:t>:</a:t>
            </a:r>
            <a:endParaRPr lang="el-GR" dirty="0" smtClean="0"/>
          </a:p>
          <a:p>
            <a:pPr marL="360000" lvl="1" algn="just">
              <a:buFont typeface="Wingdings" pitchFamily="2" charset="2"/>
              <a:buChar char="Ø"/>
            </a:pPr>
            <a:r>
              <a:rPr lang="el-GR" sz="2400" dirty="0" smtClean="0"/>
              <a:t>Ψωρίαση</a:t>
            </a:r>
          </a:p>
          <a:p>
            <a:pPr marL="360000" lvl="1" algn="just">
              <a:buFont typeface="Wingdings" pitchFamily="2" charset="2"/>
              <a:buChar char="Ø"/>
            </a:pPr>
            <a:r>
              <a:rPr lang="el-GR" sz="2400" dirty="0" err="1" smtClean="0"/>
              <a:t>Ονυχομηκυτίαση</a:t>
            </a:r>
            <a:endParaRPr lang="el-GR" sz="2400" dirty="0" smtClean="0"/>
          </a:p>
          <a:p>
            <a:pPr marL="360000" lvl="1" algn="just">
              <a:buFont typeface="Wingdings" pitchFamily="2" charset="2"/>
              <a:buChar char="Ø"/>
            </a:pPr>
            <a:r>
              <a:rPr lang="el-GR" sz="2400" dirty="0" smtClean="0"/>
              <a:t>Ομαλό λειχήνα </a:t>
            </a:r>
          </a:p>
          <a:p>
            <a:pPr marL="360000" lvl="1" algn="just">
              <a:buFont typeface="Wingdings" pitchFamily="2" charset="2"/>
              <a:buChar char="Ø"/>
            </a:pPr>
            <a:r>
              <a:rPr lang="el-GR" sz="2400" dirty="0" smtClean="0"/>
              <a:t>Συγγενή </a:t>
            </a:r>
            <a:r>
              <a:rPr lang="el-GR" sz="2400" dirty="0" err="1" smtClean="0"/>
              <a:t>παχυονυχία</a:t>
            </a:r>
            <a:endParaRPr lang="el-GR" sz="2400" dirty="0" smtClean="0"/>
          </a:p>
          <a:p>
            <a:pPr marL="360000" lvl="1" algn="just">
              <a:buFont typeface="Wingdings" pitchFamily="2" charset="2"/>
              <a:buChar char="Ø"/>
            </a:pPr>
            <a:r>
              <a:rPr lang="el-GR" sz="2400" dirty="0" smtClean="0"/>
              <a:t>Συνεχή έκθεση σε χημικές ουσίες</a:t>
            </a:r>
          </a:p>
          <a:p>
            <a:pPr marL="360000" lvl="1" algn="just">
              <a:buFont typeface="Wingdings" pitchFamily="2" charset="2"/>
              <a:buChar char="Ø"/>
            </a:pPr>
            <a:r>
              <a:rPr lang="el-GR" sz="2400" dirty="0" smtClean="0"/>
              <a:t>Συνεχή τραυματισμό από στενά παπούτσια</a:t>
            </a:r>
          </a:p>
          <a:p>
            <a:pPr marL="360000" lvl="1" algn="just">
              <a:buFont typeface="Wingdings" pitchFamily="2" charset="2"/>
              <a:buChar char="Ø"/>
            </a:pPr>
            <a:r>
              <a:rPr lang="el-GR" sz="2400" dirty="0" smtClean="0"/>
              <a:t>Προχωρημένη ηλικία</a:t>
            </a:r>
          </a:p>
          <a:p>
            <a:pPr>
              <a:buFont typeface="Wingdings" pitchFamily="2" charset="2"/>
              <a:buChar char="Ø"/>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4082"/>
          </a:xfrm>
        </p:spPr>
        <p:txBody>
          <a:bodyPr/>
          <a:lstStyle/>
          <a:p>
            <a:pPr algn="ctr"/>
            <a:r>
              <a:rPr lang="el-GR" dirty="0" err="1" smtClean="0"/>
              <a:t>Ευθραυστοτητα</a:t>
            </a:r>
            <a:r>
              <a:rPr lang="el-GR" dirty="0" smtClean="0"/>
              <a:t> των </a:t>
            </a:r>
            <a:r>
              <a:rPr lang="el-GR" dirty="0" err="1" smtClean="0"/>
              <a:t>νυχιων</a:t>
            </a:r>
            <a:endParaRPr lang="el-GR" dirty="0"/>
          </a:p>
        </p:txBody>
      </p:sp>
      <p:sp>
        <p:nvSpPr>
          <p:cNvPr id="3" name="2 - Θέση περιεχομένου"/>
          <p:cNvSpPr>
            <a:spLocks noGrp="1"/>
          </p:cNvSpPr>
          <p:nvPr>
            <p:ph sz="quarter" idx="1"/>
          </p:nvPr>
        </p:nvSpPr>
        <p:spPr>
          <a:xfrm>
            <a:off x="467544" y="980728"/>
            <a:ext cx="4392488" cy="5184576"/>
          </a:xfrm>
        </p:spPr>
        <p:txBody>
          <a:bodyPr>
            <a:normAutofit/>
          </a:bodyPr>
          <a:lstStyle/>
          <a:p>
            <a:pPr marL="0" indent="0">
              <a:buNone/>
            </a:pPr>
            <a:r>
              <a:rPr lang="el-GR" sz="2200" dirty="0" smtClean="0"/>
              <a:t>Τα νύχια γίνονται εύθραυστα και σπάνε.</a:t>
            </a:r>
          </a:p>
          <a:p>
            <a:pPr>
              <a:buNone/>
            </a:pPr>
            <a:r>
              <a:rPr lang="el-GR" sz="2200" dirty="0" smtClean="0"/>
              <a:t>Οφείλεται σε</a:t>
            </a:r>
            <a:r>
              <a:rPr lang="en-US" sz="2200" dirty="0" smtClean="0"/>
              <a:t>:</a:t>
            </a:r>
          </a:p>
          <a:p>
            <a:pPr marL="360000" lvl="1">
              <a:buFont typeface="Wingdings" pitchFamily="2" charset="2"/>
              <a:buChar char="Ø"/>
            </a:pPr>
            <a:r>
              <a:rPr lang="el-GR" sz="2200" dirty="0" smtClean="0"/>
              <a:t>Έλλειψη σιδήρου</a:t>
            </a:r>
          </a:p>
          <a:p>
            <a:pPr marL="360000" lvl="1">
              <a:buFont typeface="Wingdings" pitchFamily="2" charset="2"/>
              <a:buChar char="Ø"/>
            </a:pPr>
            <a:r>
              <a:rPr lang="el-GR" sz="2200" dirty="0" smtClean="0"/>
              <a:t>Έλλειψη βιταμινών ( </a:t>
            </a:r>
            <a:r>
              <a:rPr lang="en-US" sz="2200" dirty="0" smtClean="0"/>
              <a:t>A, C, B6)</a:t>
            </a:r>
          </a:p>
          <a:p>
            <a:pPr marL="360000" lvl="1">
              <a:buFont typeface="Wingdings" pitchFamily="2" charset="2"/>
              <a:buChar char="Ø"/>
            </a:pPr>
            <a:r>
              <a:rPr lang="el-GR" sz="2200" dirty="0" smtClean="0"/>
              <a:t>Παθήσεις του θυρεοειδούς</a:t>
            </a:r>
          </a:p>
          <a:p>
            <a:pPr marL="360000" lvl="1">
              <a:buFont typeface="Wingdings" pitchFamily="2" charset="2"/>
              <a:buChar char="Ø"/>
            </a:pPr>
            <a:r>
              <a:rPr lang="el-GR" sz="2200" dirty="0" smtClean="0"/>
              <a:t>Παθήσεις του κυκλοφορικού</a:t>
            </a:r>
          </a:p>
          <a:p>
            <a:pPr marL="360000" lvl="1">
              <a:buFont typeface="Wingdings" pitchFamily="2" charset="2"/>
              <a:buChar char="Ø"/>
            </a:pPr>
            <a:r>
              <a:rPr lang="el-GR" sz="2200" dirty="0" smtClean="0"/>
              <a:t>Αρθρίτιδα</a:t>
            </a:r>
          </a:p>
          <a:p>
            <a:pPr marL="360000" lvl="1">
              <a:buFont typeface="Wingdings" pitchFamily="2" charset="2"/>
              <a:buChar char="Ø"/>
            </a:pPr>
            <a:r>
              <a:rPr lang="el-GR" sz="2200" dirty="0" smtClean="0"/>
              <a:t>Μανικιούρ</a:t>
            </a:r>
          </a:p>
          <a:p>
            <a:pPr marL="360000" lvl="1">
              <a:buFont typeface="Wingdings" pitchFamily="2" charset="2"/>
              <a:buChar char="Ø"/>
            </a:pPr>
            <a:r>
              <a:rPr lang="el-GR" sz="2200" dirty="0" smtClean="0"/>
              <a:t>Προχωρημένη ηλικία</a:t>
            </a:r>
          </a:p>
          <a:p>
            <a:pPr marL="360000" lvl="1">
              <a:buFont typeface="Wingdings" pitchFamily="2" charset="2"/>
              <a:buChar char="Ø"/>
            </a:pPr>
            <a:r>
              <a:rPr lang="el-GR" sz="2200" dirty="0" smtClean="0"/>
              <a:t>Επαφή με χημικές ουσίες (πχ ουσίες που χρησιμοποιούνται στην περμανάντ)</a:t>
            </a:r>
            <a:endParaRPr lang="en-US" sz="2200" dirty="0" smtClean="0"/>
          </a:p>
          <a:p>
            <a:pPr lvl="1">
              <a:buFont typeface="Wingdings" pitchFamily="2" charset="2"/>
              <a:buChar char="Ø"/>
            </a:pPr>
            <a:endParaRPr lang="el-GR" dirty="0"/>
          </a:p>
        </p:txBody>
      </p:sp>
      <p:pic>
        <p:nvPicPr>
          <p:cNvPr id="4" name="3 - Εικόνα" descr="1.jpg"/>
          <p:cNvPicPr>
            <a:picLocks noChangeAspect="1"/>
          </p:cNvPicPr>
          <p:nvPr/>
        </p:nvPicPr>
        <p:blipFill>
          <a:blip r:embed="rId2" cstate="print"/>
          <a:stretch>
            <a:fillRect/>
          </a:stretch>
        </p:blipFill>
        <p:spPr>
          <a:xfrm>
            <a:off x="5292080" y="4437112"/>
            <a:ext cx="2594813" cy="2169617"/>
          </a:xfrm>
          <a:prstGeom prst="rect">
            <a:avLst/>
          </a:prstGeom>
        </p:spPr>
      </p:pic>
      <p:pic>
        <p:nvPicPr>
          <p:cNvPr id="1030" name="Picture 6" descr="http://nuvail-rx.com/wp-content/uploads/2013/06/Brittle-nails.jpg"/>
          <p:cNvPicPr>
            <a:picLocks noChangeAspect="1" noChangeArrowheads="1"/>
          </p:cNvPicPr>
          <p:nvPr/>
        </p:nvPicPr>
        <p:blipFill>
          <a:blip r:embed="rId3" cstate="print"/>
          <a:srcRect/>
          <a:stretch>
            <a:fillRect/>
          </a:stretch>
        </p:blipFill>
        <p:spPr bwMode="auto">
          <a:xfrm>
            <a:off x="5292080" y="1124744"/>
            <a:ext cx="2952328" cy="29523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76064"/>
          </a:xfrm>
        </p:spPr>
        <p:txBody>
          <a:bodyPr/>
          <a:lstStyle/>
          <a:p>
            <a:pPr algn="ctr"/>
            <a:r>
              <a:rPr lang="el-GR" dirty="0" err="1" smtClean="0"/>
              <a:t>ονυχολυση</a:t>
            </a:r>
            <a:endParaRPr lang="el-GR" dirty="0"/>
          </a:p>
        </p:txBody>
      </p:sp>
      <p:sp>
        <p:nvSpPr>
          <p:cNvPr id="3" name="2 - Θέση περιεχομένου"/>
          <p:cNvSpPr>
            <a:spLocks noGrp="1"/>
          </p:cNvSpPr>
          <p:nvPr>
            <p:ph sz="quarter" idx="1"/>
          </p:nvPr>
        </p:nvSpPr>
        <p:spPr>
          <a:xfrm>
            <a:off x="467544" y="2276872"/>
            <a:ext cx="4402832" cy="3895328"/>
          </a:xfrm>
        </p:spPr>
        <p:txBody>
          <a:bodyPr>
            <a:normAutofit fontScale="70000" lnSpcReduction="20000"/>
          </a:bodyPr>
          <a:lstStyle/>
          <a:p>
            <a:pPr algn="just">
              <a:buNone/>
            </a:pPr>
            <a:r>
              <a:rPr lang="el-GR" sz="3100" dirty="0" smtClean="0"/>
              <a:t>Οφείλεται σε</a:t>
            </a:r>
            <a:r>
              <a:rPr lang="en-US" sz="3100" dirty="0" smtClean="0"/>
              <a:t>:</a:t>
            </a:r>
          </a:p>
          <a:p>
            <a:pPr marL="360000" lvl="1" algn="just">
              <a:buFont typeface="Wingdings" pitchFamily="2" charset="2"/>
              <a:buChar char="Ø"/>
            </a:pPr>
            <a:r>
              <a:rPr lang="el-GR" sz="3100" dirty="0" smtClean="0"/>
              <a:t>Τραυματισμό</a:t>
            </a:r>
          </a:p>
          <a:p>
            <a:pPr marL="360000" lvl="1" algn="just">
              <a:buFont typeface="Wingdings" pitchFamily="2" charset="2"/>
              <a:buChar char="Ø"/>
            </a:pPr>
            <a:r>
              <a:rPr lang="el-GR" sz="3100" dirty="0" smtClean="0"/>
              <a:t>Ψωρίαση</a:t>
            </a:r>
          </a:p>
          <a:p>
            <a:pPr marL="360000" lvl="1" algn="just">
              <a:buFont typeface="Wingdings" pitchFamily="2" charset="2"/>
              <a:buChar char="Ø"/>
            </a:pPr>
            <a:r>
              <a:rPr lang="el-GR" sz="3100" dirty="0" smtClean="0"/>
              <a:t>Νοσήματα του κυκλοφορικού</a:t>
            </a:r>
          </a:p>
          <a:p>
            <a:pPr marL="360000" lvl="1" algn="just">
              <a:buFont typeface="Wingdings" pitchFamily="2" charset="2"/>
              <a:buChar char="Ø"/>
            </a:pPr>
            <a:r>
              <a:rPr lang="el-GR" sz="3100" dirty="0" smtClean="0"/>
              <a:t>Νοσήματα του θυρεοειδούς</a:t>
            </a:r>
          </a:p>
          <a:p>
            <a:pPr marL="360000" lvl="1" algn="just">
              <a:buFont typeface="Wingdings" pitchFamily="2" charset="2"/>
              <a:buChar char="Ø"/>
            </a:pPr>
            <a:r>
              <a:rPr lang="el-GR" sz="3100" dirty="0" smtClean="0"/>
              <a:t>Μυκητίαση</a:t>
            </a:r>
          </a:p>
          <a:p>
            <a:pPr marL="360000" lvl="1" algn="just">
              <a:buFont typeface="Wingdings" pitchFamily="2" charset="2"/>
              <a:buChar char="Ø"/>
            </a:pPr>
            <a:r>
              <a:rPr lang="el-GR" sz="3100" dirty="0" smtClean="0"/>
              <a:t>Σιδηροπενική αναιμία</a:t>
            </a:r>
          </a:p>
          <a:p>
            <a:pPr marL="360000" lvl="1" algn="just">
              <a:buFont typeface="Wingdings" pitchFamily="2" charset="2"/>
              <a:buChar char="Ø"/>
            </a:pPr>
            <a:r>
              <a:rPr lang="el-GR" sz="3100" dirty="0" smtClean="0"/>
              <a:t>Λήψη φαρμάκων (αντιβιοτικά, φάρμακα κατά του καρκίνου)</a:t>
            </a:r>
          </a:p>
          <a:p>
            <a:pPr marL="360000" lvl="1" algn="just">
              <a:buFont typeface="Wingdings" pitchFamily="2" charset="2"/>
              <a:buChar char="Ø"/>
            </a:pPr>
            <a:r>
              <a:rPr lang="el-GR" sz="3100" dirty="0" smtClean="0"/>
              <a:t>Επαφή με χημικές ουσίες (διαλυτικά)</a:t>
            </a:r>
          </a:p>
          <a:p>
            <a:pPr lvl="1">
              <a:buFont typeface="Wingdings" pitchFamily="2" charset="2"/>
              <a:buChar char="Ø"/>
            </a:pPr>
            <a:endParaRPr lang="el-GR" dirty="0"/>
          </a:p>
        </p:txBody>
      </p:sp>
      <p:sp>
        <p:nvSpPr>
          <p:cNvPr id="6" name="5 - Θέση περιεχομένου"/>
          <p:cNvSpPr>
            <a:spLocks noGrp="1"/>
          </p:cNvSpPr>
          <p:nvPr>
            <p:ph sz="quarter" idx="2"/>
          </p:nvPr>
        </p:nvSpPr>
        <p:spPr>
          <a:xfrm>
            <a:off x="467544" y="836712"/>
            <a:ext cx="7848872" cy="1296144"/>
          </a:xfrm>
        </p:spPr>
        <p:txBody>
          <a:bodyPr>
            <a:normAutofit fontScale="70000" lnSpcReduction="20000"/>
          </a:bodyPr>
          <a:lstStyle/>
          <a:p>
            <a:pPr marL="0" lvl="0" indent="0" algn="just">
              <a:buClr>
                <a:srgbClr val="FE8637"/>
              </a:buClr>
              <a:buNone/>
            </a:pPr>
            <a:r>
              <a:rPr lang="el-GR" sz="3200" dirty="0" smtClean="0">
                <a:solidFill>
                  <a:prstClr val="black"/>
                </a:solidFill>
              </a:rPr>
              <a:t>Το νύχι αποκολλάται από την κοίτη του. Η αποκόλληση μπορεί να είναι μερική η πλήρης. Υπάρχει περίπτωση να εισχωρήσουν μικροοργανισμοί και να προκληθούν επιμολύνσεις. Το χρώμα του νυχιού είναι λευκό, κίτρινο ή καφέ.</a:t>
            </a:r>
          </a:p>
          <a:p>
            <a:endParaRPr lang="el-GR" dirty="0"/>
          </a:p>
        </p:txBody>
      </p:sp>
      <p:pic>
        <p:nvPicPr>
          <p:cNvPr id="5" name="4 - Εικόνα" descr="M-NA04disease-ony1.jpg"/>
          <p:cNvPicPr>
            <a:picLocks noChangeAspect="1"/>
          </p:cNvPicPr>
          <p:nvPr/>
        </p:nvPicPr>
        <p:blipFill>
          <a:blip r:embed="rId3" cstate="print"/>
          <a:stretch>
            <a:fillRect/>
          </a:stretch>
        </p:blipFill>
        <p:spPr>
          <a:xfrm>
            <a:off x="5004048" y="2636912"/>
            <a:ext cx="3579342" cy="23762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62074"/>
          </a:xfrm>
        </p:spPr>
        <p:txBody>
          <a:bodyPr/>
          <a:lstStyle/>
          <a:p>
            <a:pPr algn="ctr"/>
            <a:r>
              <a:rPr lang="el-GR" dirty="0" err="1" smtClean="0"/>
              <a:t>ονυχολυση</a:t>
            </a:r>
            <a:endParaRPr lang="el-GR" dirty="0"/>
          </a:p>
        </p:txBody>
      </p:sp>
      <p:pic>
        <p:nvPicPr>
          <p:cNvPr id="4" name="3 - Θέση περιεχομένου" descr="onycholysis-1.jpg"/>
          <p:cNvPicPr>
            <a:picLocks noGrp="1" noChangeAspect="1"/>
          </p:cNvPicPr>
          <p:nvPr>
            <p:ph sz="quarter" idx="1"/>
          </p:nvPr>
        </p:nvPicPr>
        <p:blipFill>
          <a:blip r:embed="rId2" cstate="print"/>
          <a:stretch>
            <a:fillRect/>
          </a:stretch>
        </p:blipFill>
        <p:spPr>
          <a:xfrm>
            <a:off x="971600" y="1052736"/>
            <a:ext cx="3405124" cy="2232248"/>
          </a:xfrm>
        </p:spPr>
      </p:pic>
      <p:pic>
        <p:nvPicPr>
          <p:cNvPr id="5" name="4 - Εικόνα" descr="onycholysis-48.jpg"/>
          <p:cNvPicPr>
            <a:picLocks noChangeAspect="1"/>
          </p:cNvPicPr>
          <p:nvPr/>
        </p:nvPicPr>
        <p:blipFill>
          <a:blip r:embed="rId3" cstate="print"/>
          <a:stretch>
            <a:fillRect/>
          </a:stretch>
        </p:blipFill>
        <p:spPr>
          <a:xfrm>
            <a:off x="4638618" y="1052736"/>
            <a:ext cx="3362382" cy="2232248"/>
          </a:xfrm>
          <a:prstGeom prst="rect">
            <a:avLst/>
          </a:prstGeom>
        </p:spPr>
      </p:pic>
      <p:pic>
        <p:nvPicPr>
          <p:cNvPr id="7" name="6 - Εικόνα" descr="onycholysis-43.jpg"/>
          <p:cNvPicPr>
            <a:picLocks noChangeAspect="1"/>
          </p:cNvPicPr>
          <p:nvPr/>
        </p:nvPicPr>
        <p:blipFill>
          <a:blip r:embed="rId4" cstate="print"/>
          <a:stretch>
            <a:fillRect/>
          </a:stretch>
        </p:blipFill>
        <p:spPr>
          <a:xfrm>
            <a:off x="958494" y="3592184"/>
            <a:ext cx="3397482" cy="2213081"/>
          </a:xfrm>
          <a:prstGeom prst="rect">
            <a:avLst/>
          </a:prstGeom>
        </p:spPr>
      </p:pic>
      <p:pic>
        <p:nvPicPr>
          <p:cNvPr id="8" name="7 - Εικόνα" descr="onycholysis-49.jpg"/>
          <p:cNvPicPr>
            <a:picLocks noChangeAspect="1"/>
          </p:cNvPicPr>
          <p:nvPr/>
        </p:nvPicPr>
        <p:blipFill>
          <a:blip r:embed="rId5" cstate="print"/>
          <a:stretch>
            <a:fillRect/>
          </a:stretch>
        </p:blipFill>
        <p:spPr>
          <a:xfrm>
            <a:off x="4644008" y="3573016"/>
            <a:ext cx="3350905" cy="22547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34082"/>
          </a:xfrm>
        </p:spPr>
        <p:txBody>
          <a:bodyPr/>
          <a:lstStyle/>
          <a:p>
            <a:pPr algn="ctr"/>
            <a:r>
              <a:rPr lang="el-GR" dirty="0" err="1" smtClean="0"/>
              <a:t>πληκτροδακτυλια</a:t>
            </a:r>
            <a:endParaRPr lang="el-GR" dirty="0"/>
          </a:p>
        </p:txBody>
      </p:sp>
      <p:sp>
        <p:nvSpPr>
          <p:cNvPr id="3" name="2 - Θέση περιεχομένου"/>
          <p:cNvSpPr>
            <a:spLocks noGrp="1"/>
          </p:cNvSpPr>
          <p:nvPr>
            <p:ph sz="quarter" idx="1"/>
          </p:nvPr>
        </p:nvSpPr>
        <p:spPr>
          <a:xfrm>
            <a:off x="827584" y="2132856"/>
            <a:ext cx="3888432" cy="4032448"/>
          </a:xfrm>
        </p:spPr>
        <p:txBody>
          <a:bodyPr>
            <a:noAutofit/>
          </a:bodyPr>
          <a:lstStyle/>
          <a:p>
            <a:pPr>
              <a:buNone/>
            </a:pPr>
            <a:r>
              <a:rPr lang="el-GR" sz="2200" dirty="0" smtClean="0"/>
              <a:t>Οφείλεται σε</a:t>
            </a:r>
            <a:r>
              <a:rPr lang="en-US" sz="2200" dirty="0" smtClean="0"/>
              <a:t>:</a:t>
            </a:r>
          </a:p>
          <a:p>
            <a:pPr marL="360000" lvl="1">
              <a:buFont typeface="Wingdings" pitchFamily="2" charset="2"/>
              <a:buChar char="Ø"/>
            </a:pPr>
            <a:r>
              <a:rPr lang="el-GR" sz="2200" dirty="0" smtClean="0"/>
              <a:t>Τραυματισμό</a:t>
            </a:r>
          </a:p>
          <a:p>
            <a:pPr marL="360000" lvl="1">
              <a:buFont typeface="Wingdings" pitchFamily="2" charset="2"/>
              <a:buChar char="Ø"/>
            </a:pPr>
            <a:r>
              <a:rPr lang="el-GR" sz="2200" dirty="0" smtClean="0"/>
              <a:t>Νοσήματα του </a:t>
            </a:r>
            <a:r>
              <a:rPr lang="el-GR" sz="2200" dirty="0" err="1" smtClean="0"/>
              <a:t>θυερεοειδούς</a:t>
            </a:r>
            <a:endParaRPr lang="el-GR" sz="2200" dirty="0" smtClean="0"/>
          </a:p>
          <a:p>
            <a:pPr marL="360000" lvl="1">
              <a:buFont typeface="Wingdings" pitchFamily="2" charset="2"/>
              <a:buChar char="Ø"/>
            </a:pPr>
            <a:r>
              <a:rPr lang="el-GR" sz="2200" dirty="0" smtClean="0"/>
              <a:t>Χρόνιες φλεγμονώδεις πνευμονοπάθειες</a:t>
            </a:r>
          </a:p>
          <a:p>
            <a:pPr marL="360000" lvl="1">
              <a:buFont typeface="Wingdings" pitchFamily="2" charset="2"/>
              <a:buChar char="Ø"/>
            </a:pPr>
            <a:r>
              <a:rPr lang="el-GR" sz="2200" dirty="0" smtClean="0"/>
              <a:t>Νοσήματα του ήπατος</a:t>
            </a:r>
          </a:p>
          <a:p>
            <a:pPr marL="360000" lvl="1">
              <a:buFont typeface="Wingdings" pitchFamily="2" charset="2"/>
              <a:buChar char="Ø"/>
            </a:pPr>
            <a:r>
              <a:rPr lang="el-GR" sz="2200" dirty="0" smtClean="0"/>
              <a:t>Φλεγμονώδεις νόσους του εντέρου</a:t>
            </a:r>
          </a:p>
          <a:p>
            <a:pPr marL="360000" lvl="1">
              <a:buFont typeface="Wingdings" pitchFamily="2" charset="2"/>
              <a:buChar char="Ø"/>
            </a:pPr>
            <a:r>
              <a:rPr lang="el-GR" sz="2200" dirty="0" smtClean="0"/>
              <a:t>Παθήσεις του αίματος</a:t>
            </a:r>
          </a:p>
          <a:p>
            <a:pPr marL="360000" lvl="1">
              <a:buFont typeface="Wingdings" pitchFamily="2" charset="2"/>
              <a:buChar char="Ø"/>
            </a:pPr>
            <a:r>
              <a:rPr lang="en-US" sz="2200" dirty="0" smtClean="0"/>
              <a:t>AIDS</a:t>
            </a:r>
            <a:endParaRPr lang="el-GR" sz="2200" dirty="0"/>
          </a:p>
        </p:txBody>
      </p:sp>
      <p:sp>
        <p:nvSpPr>
          <p:cNvPr id="8" name="7 - Θέση περιεχομένου"/>
          <p:cNvSpPr>
            <a:spLocks noGrp="1"/>
          </p:cNvSpPr>
          <p:nvPr>
            <p:ph sz="quarter" idx="2"/>
          </p:nvPr>
        </p:nvSpPr>
        <p:spPr>
          <a:xfrm>
            <a:off x="899592" y="836712"/>
            <a:ext cx="7632848" cy="1152128"/>
          </a:xfrm>
        </p:spPr>
        <p:txBody>
          <a:bodyPr>
            <a:normAutofit/>
          </a:bodyPr>
          <a:lstStyle/>
          <a:p>
            <a:pPr marL="0" lvl="0" indent="0">
              <a:buClr>
                <a:srgbClr val="FE8637"/>
              </a:buClr>
              <a:buNone/>
            </a:pPr>
            <a:r>
              <a:rPr lang="el-GR" sz="2200" dirty="0" smtClean="0">
                <a:solidFill>
                  <a:prstClr val="black"/>
                </a:solidFill>
              </a:rPr>
              <a:t>Τα νύχια γίνονται μεγαλύτερα και περισσότερο κυρτά από όσο πρέπει.</a:t>
            </a:r>
            <a:r>
              <a:rPr lang="en-US" sz="2200" dirty="0" smtClean="0">
                <a:solidFill>
                  <a:prstClr val="black"/>
                </a:solidFill>
              </a:rPr>
              <a:t> </a:t>
            </a:r>
            <a:r>
              <a:rPr lang="el-GR" sz="2200" dirty="0" smtClean="0">
                <a:solidFill>
                  <a:prstClr val="black"/>
                </a:solidFill>
              </a:rPr>
              <a:t>Η ονυχοφόρος φάλαγγα εμφανίζεται διογκωμένη και </a:t>
            </a:r>
            <a:r>
              <a:rPr lang="el-GR" sz="2200" dirty="0" err="1" smtClean="0">
                <a:solidFill>
                  <a:prstClr val="black"/>
                </a:solidFill>
              </a:rPr>
              <a:t>υπερτοφική</a:t>
            </a:r>
            <a:endParaRPr lang="el-GR" sz="2200" dirty="0" smtClean="0">
              <a:solidFill>
                <a:prstClr val="black"/>
              </a:solidFill>
            </a:endParaRPr>
          </a:p>
          <a:p>
            <a:endParaRPr lang="el-GR" dirty="0"/>
          </a:p>
        </p:txBody>
      </p:sp>
      <p:pic>
        <p:nvPicPr>
          <p:cNvPr id="5" name="4 - Εικόνα" descr="clubbing-4.jpg"/>
          <p:cNvPicPr>
            <a:picLocks noChangeAspect="1"/>
          </p:cNvPicPr>
          <p:nvPr/>
        </p:nvPicPr>
        <p:blipFill>
          <a:blip r:embed="rId2" cstate="print"/>
          <a:stretch>
            <a:fillRect/>
          </a:stretch>
        </p:blipFill>
        <p:spPr>
          <a:xfrm>
            <a:off x="5436096" y="4221088"/>
            <a:ext cx="3253479" cy="2232248"/>
          </a:xfrm>
          <a:prstGeom prst="rect">
            <a:avLst/>
          </a:prstGeom>
        </p:spPr>
      </p:pic>
      <p:pic>
        <p:nvPicPr>
          <p:cNvPr id="7" name="6 - Εικόνα" descr="clubbing-15.jpg"/>
          <p:cNvPicPr>
            <a:picLocks noChangeAspect="1"/>
          </p:cNvPicPr>
          <p:nvPr/>
        </p:nvPicPr>
        <p:blipFill>
          <a:blip r:embed="rId3" cstate="print"/>
          <a:stretch>
            <a:fillRect/>
          </a:stretch>
        </p:blipFill>
        <p:spPr>
          <a:xfrm>
            <a:off x="5364088" y="1916832"/>
            <a:ext cx="3240360" cy="211973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1136</TotalTime>
  <Words>1420</Words>
  <Application>Microsoft Office PowerPoint</Application>
  <PresentationFormat>Προβολή στην οθόνη (4:3)</PresentationFormat>
  <Paragraphs>213</Paragraphs>
  <Slides>23</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Προεξοχή</vt:lpstr>
      <vt:lpstr>παθησεισ νυχιων</vt:lpstr>
      <vt:lpstr>Εισαγωγικα στοιχεια</vt:lpstr>
      <vt:lpstr>ανωνυχια</vt:lpstr>
      <vt:lpstr>Υπερτροφια των νυχιων</vt:lpstr>
      <vt:lpstr>Υπερτροφια των νυχιων</vt:lpstr>
      <vt:lpstr>Ευθραυστοτητα των νυχιων</vt:lpstr>
      <vt:lpstr>ονυχολυση</vt:lpstr>
      <vt:lpstr>ονυχολυση</vt:lpstr>
      <vt:lpstr>πληκτροδακτυλια</vt:lpstr>
      <vt:lpstr>κοιλονυχια</vt:lpstr>
      <vt:lpstr>Γραμμεσ του beau</vt:lpstr>
      <vt:lpstr>Καθετεσ γραμμωσεισ</vt:lpstr>
      <vt:lpstr>εισφρηση</vt:lpstr>
      <vt:lpstr>παρωνυχια</vt:lpstr>
      <vt:lpstr>ονυχομυκητιαση</vt:lpstr>
      <vt:lpstr>ονυχομυκητιαση</vt:lpstr>
      <vt:lpstr>Αλλοιωσεισ του χρωματοσ των νυχιων</vt:lpstr>
      <vt:lpstr>λευκονυχια</vt:lpstr>
      <vt:lpstr>Γραμμεσ του muehrcke</vt:lpstr>
      <vt:lpstr>Ογκοι των νυχιων</vt:lpstr>
      <vt:lpstr>Καλοηθεισ ογκοι των νυχιων</vt:lpstr>
      <vt:lpstr>Κακοηθεισ ογκοι των νυχιων</vt:lpstr>
      <vt:lpstr>ανακεφαλαιωση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παθησεισ νυχιων</dc:title>
  <dc:creator>Vaggelis</dc:creator>
  <cp:lastModifiedBy>Vaggelis</cp:lastModifiedBy>
  <cp:revision>111</cp:revision>
  <dcterms:created xsi:type="dcterms:W3CDTF">2016-10-10T17:41:35Z</dcterms:created>
  <dcterms:modified xsi:type="dcterms:W3CDTF">2016-10-23T10:19:53Z</dcterms:modified>
</cp:coreProperties>
</file>