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ύλεμα διαγώνιας γωνίας του ορθογωνίου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11" name="Θέση αριθμού διαφάνειας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Θέση υποσέλιδου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Ορθογώνιο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9" name="Θέση ημερομηνίας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10" name="Θέση αριθμού διαφάνειας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υποσέλιδου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13" name="Θέση εικόνας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l-G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Θέση ημερομηνίας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υποσέλιδου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Στρογγύλεμα διαγώνιας γωνίας του ορθογωνίου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26E62E4-A457-4AC3-A3CB-1BCC1B7D9556}" type="datetimeFigureOut">
              <a:rPr lang="el-GR" smtClean="0"/>
              <a:t>30/1/2021</a:t>
            </a:fld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89319A44-2E51-4CA2-86D3-5D8F81FC9E2A}" type="slidenum">
              <a:rPr lang="el-GR" smtClean="0"/>
              <a:t>‹#›</a:t>
            </a:fld>
            <a:endParaRPr lang="el-GR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cwObwZnfxk&amp;list=PLefsEiXb51PS56DMISuf3ohlytnRec-nB&amp;index=5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youtube.com/watch?v=We0Wz7cq9kc&amp;list=PLefsEiXb51PS56DMISuf3ohlytnRec-nB&amp;index=6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ASAtl8fkjM&amp;list=PLefsEiXb51PS56DMISuf3ohlytnRec-nB&amp;index=7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T8zyUAhAE&amp;list=PLefsEiXb51PS56DMISuf3ohlytnRec-nB&amp;index=8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GFoiXe4zFI&amp;list=PLefsEiXb51PS56DMISuf3ohlytnRec-nB&amp;index=9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9d9w_wKkQ&amp;list=PLefsEiXb51PS56DMISuf3ohlytnRec-nB&amp;index=10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DxeFwbkzLs&amp;list=PLefsEiXb51PS56DMISuf3ohlytnRec-nB&amp;index=11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5fOrrTUChM&amp;list=PLefsEiXb51PS56DMISuf3ohlytnRec-nB&amp;index=12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Q7uiuiaIz4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hyperlink" Target="https://www.youtube.com/watch?v=Xk6OrpfoWo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6FTHAcZc0tE&amp;list=PLefsEiXb51PS56DMISuf3ohlytnRec-nB&amp;index=1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VIiv2ZSU8c" TargetMode="Externa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youtube.com/watch?v=EqESgRDmVWo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dzy3Jf2PGU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hyperlink" Target="https://www.youtube.com/watch?v=lCAubvscc7U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M-qcQT2bpw&amp;list=PLefsEiXb51PS56DMISuf3ohlytnRec-nB&amp;index=2" TargetMode="Externa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z7143LrvK4&amp;list=PLefsEiXb51PS56DMISuf3ohlytnRec-nB&amp;index=3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GTLrJZ_dGQ&amp;list=PLefsEiXb51PS56DMISuf3ohlytnRec-nB&amp;index=4" TargetMode="Externa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Κινήσεις της μάλαξης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6072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μύτης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δείκτες κινούνται εναλλάξ από τη ρίζα μέχρι την κορυφή της μύτης μαλάσσοντας τον ρινικό</a:t>
            </a:r>
          </a:p>
          <a:p>
            <a:pPr marL="0" indent="0">
              <a:buNone/>
            </a:pPr>
            <a:r>
              <a:rPr lang="el-GR" dirty="0"/>
              <a:t>μυ. Κατόπιν οι δείκτες εργάζονται συμμετρικά και συγχρόνως κάνοντας μία κυκλική κίνηση στα</a:t>
            </a:r>
          </a:p>
          <a:p>
            <a:pPr marL="0" indent="0">
              <a:buNone/>
            </a:pPr>
            <a:r>
              <a:rPr lang="el-GR" dirty="0"/>
              <a:t>πτερύγια της μύτης. Οι δείκτες φεύγουν προς τους κροτάφους.</a:t>
            </a:r>
          </a:p>
        </p:txBody>
      </p:sp>
    </p:spTree>
    <p:extLst>
      <p:ext uri="{BB962C8B-B14F-4D97-AF65-F5344CB8AC3E}">
        <p14:creationId xmlns:p14="http://schemas.microsoft.com/office/powerpoint/2010/main" val="3120222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70055"/>
            <a:ext cx="8229600" cy="307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691680" y="558924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https://www.youtube.com/watch?v=fcwObwZnfxk&amp;list=PLefsEiXb51PS56DMISuf3ohlytnRec-nB&amp;index=5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928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Θωπείες βλεφάρων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/>
              <a:t>α</a:t>
            </a:r>
            <a:r>
              <a:rPr lang="el-GR" dirty="0"/>
              <a:t>. Θωπεύουμε το πάνω βλέφαρο με τον δείκτη και τον μέσο – μαλάσσουμε το πάνω μισό του</a:t>
            </a:r>
          </a:p>
          <a:p>
            <a:pPr marL="0" indent="0">
              <a:buNone/>
            </a:pPr>
            <a:r>
              <a:rPr lang="el-GR" dirty="0"/>
              <a:t>σφιγκτήρα των βλεφάρων - και καταλήγουμε στην έξω γωνία του ματιού στην περιοχή που</a:t>
            </a:r>
          </a:p>
          <a:p>
            <a:pPr marL="0" indent="0">
              <a:buNone/>
            </a:pPr>
            <a:r>
              <a:rPr lang="el-GR" dirty="0"/>
              <a:t>λέγεται “πόδι της χήνας” και κάνουμε </a:t>
            </a:r>
            <a:r>
              <a:rPr lang="el-GR" dirty="0" err="1"/>
              <a:t>ανάτριψη</a:t>
            </a:r>
            <a:r>
              <a:rPr lang="el-GR" dirty="0"/>
              <a:t> σε σχήμα οκτώ, σε σχήμα κοχλία και μία ανά-</a:t>
            </a:r>
          </a:p>
          <a:p>
            <a:pPr marL="0" indent="0">
              <a:buNone/>
            </a:pPr>
            <a:r>
              <a:rPr lang="el-GR" dirty="0" err="1"/>
              <a:t>τριψη</a:t>
            </a:r>
            <a:r>
              <a:rPr lang="el-GR" dirty="0"/>
              <a:t> με το δείκτη και τον αντίχειρα.</a:t>
            </a:r>
          </a:p>
          <a:p>
            <a:pPr marL="0" indent="0">
              <a:buNone/>
            </a:pPr>
            <a:r>
              <a:rPr lang="el-GR" dirty="0"/>
              <a:t>β. Θωπεύουμε το πάνω και το κάτω βλέφαρο με τον δείκτη και τον μέσο αντίστοιχα, μαλάσσουμε</a:t>
            </a:r>
          </a:p>
          <a:p>
            <a:pPr marL="0" indent="0">
              <a:buNone/>
            </a:pPr>
            <a:r>
              <a:rPr lang="el-GR" dirty="0"/>
              <a:t>ολόκληρο τον σφιγκτήρα των βλεφάρων.</a:t>
            </a:r>
          </a:p>
          <a:p>
            <a:pPr marL="0" indent="0">
              <a:buNone/>
            </a:pPr>
            <a:r>
              <a:rPr lang="el-GR" dirty="0"/>
              <a:t>γ. Πιέζουμε τοπικά την περιοχή γύρω από το μάτι.</a:t>
            </a:r>
          </a:p>
        </p:txBody>
      </p:sp>
    </p:spTree>
    <p:extLst>
      <p:ext uri="{BB962C8B-B14F-4D97-AF65-F5344CB8AC3E}">
        <p14:creationId xmlns:p14="http://schemas.microsoft.com/office/powerpoint/2010/main" val="16947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Θωπείες βλεφάρων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1907704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https://www.youtube.com/watch?v=We0Wz7cq9kc&amp;list=PLefsEiXb51PS56DMISuf3ohlytnRec-nB&amp;index=6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2040"/>
            <a:ext cx="8229600" cy="1954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319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</a:t>
            </a:r>
            <a:r>
              <a:rPr lang="el-GR" dirty="0" err="1"/>
              <a:t>στερνοκλειδομαστοειδούς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χέρια εργάζονται συμμετρικά και συγχρόνως. Ξεκινούν από τη βάση του λαιμού, στο ύψος</a:t>
            </a:r>
          </a:p>
          <a:p>
            <a:pPr marL="0" indent="0">
              <a:buNone/>
            </a:pPr>
            <a:r>
              <a:rPr lang="el-GR" dirty="0"/>
              <a:t>της κλείδας ακολουθούν τη γαστέρα του </a:t>
            </a:r>
            <a:r>
              <a:rPr lang="el-GR" dirty="0" err="1"/>
              <a:t>στερνοκλειδομαστοειδή</a:t>
            </a:r>
            <a:r>
              <a:rPr lang="el-GR" dirty="0"/>
              <a:t> μυ και καταλήγουν πίσω από το</a:t>
            </a:r>
          </a:p>
          <a:p>
            <a:pPr marL="0" indent="0">
              <a:buNone/>
            </a:pPr>
            <a:r>
              <a:rPr lang="el-GR" dirty="0"/>
              <a:t>λοβό του αυτιού όπου τελειώνουν με μία τοπική κυκλική κίνηση.</a:t>
            </a:r>
          </a:p>
        </p:txBody>
      </p:sp>
    </p:spTree>
    <p:extLst>
      <p:ext uri="{BB962C8B-B14F-4D97-AF65-F5344CB8AC3E}">
        <p14:creationId xmlns:p14="http://schemas.microsoft.com/office/powerpoint/2010/main" val="986726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</a:t>
            </a:r>
            <a:r>
              <a:rPr lang="el-GR" dirty="0" err="1"/>
              <a:t>στερνοκλειδομαστοειδούς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2506"/>
            <a:ext cx="8229600" cy="287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75656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https://www.youtube.com/watch?v=QASAtl8fkjM&amp;list=PLefsEiXb51PS56DMISuf3ohlytnRec-nB&amp;index=7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6040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παρειών με τους αντίχειρες και τους δείκτες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αντίχειρες ξεκινούν από τη γωνία του </a:t>
            </a:r>
            <a:r>
              <a:rPr lang="el-GR" dirty="0" smtClean="0"/>
              <a:t>στόματος </a:t>
            </a:r>
            <a:r>
              <a:rPr lang="el-GR" dirty="0"/>
              <a:t>κινούνται παράλληλα προς τον άξονα της μύτης, σε απόσταση 2cm περίπου από τον έσω</a:t>
            </a:r>
          </a:p>
          <a:p>
            <a:pPr marL="0" indent="0">
              <a:buNone/>
            </a:pPr>
            <a:r>
              <a:rPr lang="el-GR" dirty="0"/>
              <a:t>κανθό του ματιού αλλάζουν διεύθυνση και προχωρούν παράλληλα προς τον οριζόντιο άξονα του</a:t>
            </a:r>
          </a:p>
          <a:p>
            <a:pPr marL="0" indent="0">
              <a:buNone/>
            </a:pPr>
            <a:r>
              <a:rPr lang="el-GR" dirty="0"/>
              <a:t>ματιού.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δείκτες ξεκινούν από τις γωνίες του στόματος και καταλήγουν στα ζυγωματικά </a:t>
            </a:r>
            <a:r>
              <a:rPr lang="el-GR" dirty="0" smtClean="0"/>
              <a:t>τόξα μαζί </a:t>
            </a:r>
            <a:r>
              <a:rPr lang="el-GR" dirty="0"/>
              <a:t>με τους αντίχειρες. Μαλάσσονται ο τετράγωνος του άνω χείλους, ο μείζων ζυγωματικός, </a:t>
            </a:r>
            <a:r>
              <a:rPr lang="el-GR" dirty="0" smtClean="0"/>
              <a:t>το κάτω </a:t>
            </a:r>
            <a:r>
              <a:rPr lang="el-GR" dirty="0"/>
              <a:t>μισό του σφιγκτήρα των βλεφάρων, από τους αντίχειρες, ο μείζων ζυγωματικός και ο </a:t>
            </a:r>
            <a:r>
              <a:rPr lang="el-GR" dirty="0" smtClean="0"/>
              <a:t>μασητήρας </a:t>
            </a:r>
            <a:r>
              <a:rPr lang="el-GR" dirty="0"/>
              <a:t>από τους δείκτες.</a:t>
            </a:r>
          </a:p>
        </p:txBody>
      </p:sp>
    </p:spTree>
    <p:extLst>
      <p:ext uri="{BB962C8B-B14F-4D97-AF65-F5344CB8AC3E}">
        <p14:creationId xmlns:p14="http://schemas.microsoft.com/office/powerpoint/2010/main" val="5468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παρειών με τους αντίχειρες και τους δείκτες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1517"/>
            <a:ext cx="8229600" cy="291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07704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https://www.youtube.com/watch?v=yoT8zyUAhAE&amp;list=PLefsEiXb51PS56DMISuf3ohlytnRec-nB&amp;index=8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6392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μετώπου σε σχήμα Μ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Η </a:t>
            </a:r>
            <a:r>
              <a:rPr lang="el-GR" dirty="0" err="1"/>
              <a:t>ανάτριψη</a:t>
            </a:r>
            <a:r>
              <a:rPr lang="el-GR" dirty="0"/>
              <a:t> γίνεται με τους δείκτες που εργάζονται συγχρόνως και συμμετρικά. Οι δείκτες </a:t>
            </a:r>
            <a:r>
              <a:rPr lang="el-GR" dirty="0" smtClean="0"/>
              <a:t>ξεκινούν </a:t>
            </a:r>
            <a:r>
              <a:rPr lang="el-GR" dirty="0"/>
              <a:t>από τους κροτάφους διαγράφουν Μ στο μέτωπο η μεσαία γωνία του οποίου βρίσκεται </a:t>
            </a:r>
            <a:r>
              <a:rPr lang="el-GR" dirty="0" smtClean="0"/>
              <a:t>στη ρίζα </a:t>
            </a:r>
            <a:r>
              <a:rPr lang="el-GR" dirty="0"/>
              <a:t>της μύτης στη περιοχή μεταξύ των φρυδιών και επανέρχονται στους κροτάφους ακολουθώ-</a:t>
            </a:r>
          </a:p>
          <a:p>
            <a:pPr marL="0" indent="0">
              <a:buNone/>
            </a:pPr>
            <a:r>
              <a:rPr lang="el-GR" dirty="0" err="1"/>
              <a:t>ντας</a:t>
            </a:r>
            <a:r>
              <a:rPr lang="el-GR" dirty="0"/>
              <a:t> την ίδια πορεία. Μαλάσσονται ο μετωπιαίος και ο πυραμιδικός μυς.</a:t>
            </a:r>
          </a:p>
        </p:txBody>
      </p:sp>
    </p:spTree>
    <p:extLst>
      <p:ext uri="{BB962C8B-B14F-4D97-AF65-F5344CB8AC3E}">
        <p14:creationId xmlns:p14="http://schemas.microsoft.com/office/powerpoint/2010/main" val="1650000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μετώπου σε σχήμα Μ</a:t>
            </a:r>
            <a:br>
              <a:rPr lang="el-GR" dirty="0"/>
            </a:b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81277"/>
            <a:ext cx="8229600" cy="205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79712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https://www.youtube.com/watch?v=jGFoiXe4zFI&amp;list=PLefsEiXb51PS56DMISuf3ohlytnRec-nB&amp;index=9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5948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λαιμού-παρειών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χέρια βρίσκονται πάνω στην επιδερμίδα, εκατέρωθεν του θυρεοειδούς με τα δάκτυλα ενωμένα,</a:t>
            </a:r>
          </a:p>
          <a:p>
            <a:pPr marL="0" indent="0">
              <a:buNone/>
            </a:pPr>
            <a:r>
              <a:rPr lang="el-GR" dirty="0"/>
              <a:t>η άκρη των οποίων βρίσκεται στη βάση του λαιμού, στο ύψος της κλείδας.</a:t>
            </a:r>
          </a:p>
          <a:p>
            <a:pPr marL="0" indent="0">
              <a:buNone/>
            </a:pPr>
            <a:r>
              <a:rPr lang="el-GR" dirty="0"/>
              <a:t>Απ’ αυτή τη θέση και ενώ τα χέρια βρίσκονται σε πλήρη επαφή με την επιδερμίδα αρχίζουν να</a:t>
            </a:r>
          </a:p>
          <a:p>
            <a:pPr marL="0" indent="0">
              <a:buNone/>
            </a:pPr>
            <a:r>
              <a:rPr lang="el-GR" dirty="0"/>
              <a:t>θωπεύουν πρώτα την περιοχή του λαιμού, μαλάσσοντας τον </a:t>
            </a:r>
            <a:r>
              <a:rPr lang="el-GR" dirty="0" err="1"/>
              <a:t>στερνοκλειδομαστοειδή</a:t>
            </a:r>
            <a:r>
              <a:rPr lang="el-GR" dirty="0"/>
              <a:t> μυ και το</a:t>
            </a:r>
          </a:p>
          <a:p>
            <a:pPr marL="0" indent="0">
              <a:buNone/>
            </a:pPr>
            <a:r>
              <a:rPr lang="el-GR" dirty="0"/>
              <a:t>μυώδες πλάτυσμα, στη συνέχεια τα χέρια προχωρούν στις παρειές, όπου μαλάσσονται ο </a:t>
            </a:r>
            <a:r>
              <a:rPr lang="el-GR" dirty="0" err="1"/>
              <a:t>τετράγω</a:t>
            </a:r>
            <a:r>
              <a:rPr lang="el-GR" dirty="0"/>
              <a:t>-</a:t>
            </a:r>
          </a:p>
          <a:p>
            <a:pPr marL="0" indent="0">
              <a:buNone/>
            </a:pPr>
            <a:r>
              <a:rPr lang="el-GR" dirty="0"/>
              <a:t>νος του άνω χείλους μυς, ο μείζων και ο ελάσσων ζυγωματικός μυς και ο μασητήρας μυς. Τα χέρια</a:t>
            </a:r>
          </a:p>
          <a:p>
            <a:pPr marL="0" indent="0">
              <a:buNone/>
            </a:pPr>
            <a:r>
              <a:rPr lang="el-GR" dirty="0"/>
              <a:t>καταλήγουν στους κροτάφους.</a:t>
            </a:r>
          </a:p>
        </p:txBody>
      </p:sp>
    </p:spTree>
    <p:extLst>
      <p:ext uri="{BB962C8B-B14F-4D97-AF65-F5344CB8AC3E}">
        <p14:creationId xmlns:p14="http://schemas.microsoft.com/office/powerpoint/2010/main" val="3164258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και θωπεία βλεφάρων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</a:t>
            </a:r>
            <a:r>
              <a:rPr lang="el-GR" dirty="0"/>
              <a:t>δείκτες ξεκινούν από τον κανθό του ματιού κάνουν </a:t>
            </a:r>
            <a:r>
              <a:rPr lang="el-GR" dirty="0" err="1"/>
              <a:t>ανάτριψη</a:t>
            </a:r>
            <a:r>
              <a:rPr lang="el-GR" dirty="0"/>
              <a:t> στο κάτω μισό του </a:t>
            </a:r>
            <a:r>
              <a:rPr lang="el-GR" dirty="0" smtClean="0"/>
              <a:t>σφιγκτήρα των </a:t>
            </a:r>
            <a:r>
              <a:rPr lang="el-GR" dirty="0"/>
              <a:t>βλεφάρων και φτάνουν στη ρίζα της μύτης στη περιοχή μεταξύ των φρυδιών και με </a:t>
            </a:r>
            <a:r>
              <a:rPr lang="el-GR" dirty="0" smtClean="0"/>
              <a:t>τους αντίχειρες </a:t>
            </a:r>
            <a:r>
              <a:rPr lang="el-GR" dirty="0"/>
              <a:t>κάνουν ένα μικρό τοπικό τσίμπημα. Στη συνέχεια δείκτης και μέσος θωπεύουν το πάνω</a:t>
            </a:r>
          </a:p>
          <a:p>
            <a:pPr marL="0" indent="0">
              <a:buNone/>
            </a:pPr>
            <a:r>
              <a:rPr lang="el-GR" dirty="0"/>
              <a:t>βλέφαρο μαλάσσοντας το πάνω μισό του σφιγκτήρα των βλεφάρων.</a:t>
            </a:r>
          </a:p>
        </p:txBody>
      </p:sp>
    </p:spTree>
    <p:extLst>
      <p:ext uri="{BB962C8B-B14F-4D97-AF65-F5344CB8AC3E}">
        <p14:creationId xmlns:p14="http://schemas.microsoft.com/office/powerpoint/2010/main" val="3345556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και θωπεία βλεφάρων</a:t>
            </a:r>
            <a:br>
              <a:rPr lang="el-GR" dirty="0"/>
            </a:b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4429"/>
            <a:ext cx="8229600" cy="2009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3688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https://www.youtube.com/watch?v=Ew9d9w_wKkQ&amp;list=PLefsEiXb51PS56DMISuf3ohlytnRec-nB&amp;index=10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7636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μετώπου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χέρια εργάζονται εναλλάξ. Τα τέσσερα δάκτυλα είναι ενωμένα, η παλάμη είναι κοίλη, σέρνεται</a:t>
            </a:r>
          </a:p>
          <a:p>
            <a:pPr marL="0" indent="0">
              <a:buNone/>
            </a:pPr>
            <a:r>
              <a:rPr lang="el-GR" dirty="0"/>
              <a:t>το </a:t>
            </a:r>
            <a:r>
              <a:rPr lang="el-GR" dirty="0" err="1"/>
              <a:t>οπισθέναρ</a:t>
            </a:r>
            <a:r>
              <a:rPr lang="el-GR" dirty="0"/>
              <a:t> και την </a:t>
            </a:r>
            <a:r>
              <a:rPr lang="el-GR" dirty="0" err="1"/>
              <a:t>ανάτριψη</a:t>
            </a:r>
            <a:r>
              <a:rPr lang="el-GR" dirty="0"/>
              <a:t> την εκτελούν οι τελευταίες φάλαγγες των δακτύλων. Το δεξί χέρι</a:t>
            </a:r>
          </a:p>
          <a:p>
            <a:pPr marL="0" indent="0">
              <a:buNone/>
            </a:pPr>
            <a:r>
              <a:rPr lang="el-GR" dirty="0"/>
              <a:t>ξεκινά από το αριστερό μέρος και καταλήγει στο δεξί, ενώ το αριστερό χέρι ξεκινά από το δεξί</a:t>
            </a:r>
          </a:p>
          <a:p>
            <a:pPr marL="0" indent="0">
              <a:buNone/>
            </a:pPr>
            <a:r>
              <a:rPr lang="el-GR" dirty="0"/>
              <a:t>μέρος προς το αριστερό.</a:t>
            </a:r>
          </a:p>
        </p:txBody>
      </p:sp>
    </p:spTree>
    <p:extLst>
      <p:ext uri="{BB962C8B-B14F-4D97-AF65-F5344CB8AC3E}">
        <p14:creationId xmlns:p14="http://schemas.microsoft.com/office/powerpoint/2010/main" val="14597409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μετώπου</a:t>
            </a:r>
            <a:br>
              <a:rPr lang="el-GR" dirty="0"/>
            </a:b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2695"/>
            <a:ext cx="8229600" cy="3053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3688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https://www.youtube.com/watch?v=UDxeFwbkzLs&amp;list=PLefsEiXb51PS56DMISuf3ohlytnRec-nB&amp;index=11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6230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Λαβές (τσιμπήματα) φρυδιών και </a:t>
            </a:r>
            <a:r>
              <a:rPr lang="el-GR" dirty="0" err="1"/>
              <a:t>ανάτριψη</a:t>
            </a:r>
            <a:r>
              <a:rPr lang="el-GR" dirty="0"/>
              <a:t> μετώπου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/>
              <a:t>λαβές (τσιμπήματα) στα φρύδια γίνονται με το δείκτη και τον μέσο, τα χέρια εργάζονται </a:t>
            </a:r>
            <a:r>
              <a:rPr lang="el-GR" dirty="0" err="1"/>
              <a:t>συμ</a:t>
            </a:r>
            <a:r>
              <a:rPr lang="el-GR" dirty="0"/>
              <a:t>-</a:t>
            </a:r>
          </a:p>
          <a:p>
            <a:r>
              <a:rPr lang="el-GR" dirty="0"/>
              <a:t>μετρικά και μαλάσσουν τον </a:t>
            </a:r>
            <a:r>
              <a:rPr lang="el-GR" dirty="0" err="1"/>
              <a:t>επισκύνιο</a:t>
            </a:r>
            <a:r>
              <a:rPr lang="el-GR" dirty="0"/>
              <a:t> μυ. Κατόπιν, τα χέρια εναλλάξ κάνουν </a:t>
            </a:r>
            <a:r>
              <a:rPr lang="el-GR" dirty="0" err="1"/>
              <a:t>ανάτριψη</a:t>
            </a:r>
            <a:r>
              <a:rPr lang="el-GR" dirty="0"/>
              <a:t> με τον</a:t>
            </a:r>
          </a:p>
          <a:p>
            <a:r>
              <a:rPr lang="el-GR" dirty="0"/>
              <a:t>δείκτη και το μέσο στο μέτωπο και μαλάσσουν τον πυραμιδικό μυ και μέρος του μετωπιαίου.</a:t>
            </a:r>
          </a:p>
        </p:txBody>
      </p:sp>
    </p:spTree>
    <p:extLst>
      <p:ext uri="{BB962C8B-B14F-4D97-AF65-F5344CB8AC3E}">
        <p14:creationId xmlns:p14="http://schemas.microsoft.com/office/powerpoint/2010/main" val="414644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Λαβές (τσιμπήματα) φρυδιών και </a:t>
            </a:r>
            <a:r>
              <a:rPr lang="el-GR" dirty="0" err="1"/>
              <a:t>ανάτριψη</a:t>
            </a:r>
            <a:r>
              <a:rPr lang="el-GR" dirty="0"/>
              <a:t> μετώπου</a:t>
            </a:r>
            <a:br>
              <a:rPr lang="el-GR" dirty="0"/>
            </a:b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75" y="2442008"/>
            <a:ext cx="7373250" cy="293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619672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https://www.youtube.com/watch?v=G5fOrrTUChM&amp;list=PLefsEiXb51PS56DMISuf3ohlytnRec-nB&amp;index=12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8146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μετώπου με τα τέσσερα δάκτυλα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χέρια εργάζονται συμμετρικά και συγχρόνως. Τα τέσσερα δάκτυλα κάθε χεριού βρίσκονται σε</a:t>
            </a:r>
          </a:p>
          <a:p>
            <a:pPr marL="0" indent="0">
              <a:buNone/>
            </a:pPr>
            <a:r>
              <a:rPr lang="el-GR" dirty="0"/>
              <a:t>διάσταση και κινούνται από τα φρύδια μέχρι τις ρίζες των μαλλιών. Μαλάσσονται οι μετωπιαίοι</a:t>
            </a:r>
          </a:p>
          <a:p>
            <a:pPr marL="0" indent="0">
              <a:buNone/>
            </a:pPr>
            <a:r>
              <a:rPr lang="el-GR" dirty="0"/>
              <a:t>μυς και ο πυραμοειδής μυς.</a:t>
            </a:r>
          </a:p>
        </p:txBody>
      </p:sp>
    </p:spTree>
    <p:extLst>
      <p:ext uri="{BB962C8B-B14F-4D97-AF65-F5344CB8AC3E}">
        <p14:creationId xmlns:p14="http://schemas.microsoft.com/office/powerpoint/2010/main" val="104159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μετώπου με τα τέσσερα δάκτυλα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00" y="2626203"/>
            <a:ext cx="7322400" cy="256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763688" y="551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https://www.youtube.com/watch?v=6Q7uiuiaIz4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894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Λαβές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χέρια εργάζονται μαζί σε κάθε παρειά. Χρησιμοποιούμε τον δείκτη και τον μέσο ενωμένους</a:t>
            </a:r>
          </a:p>
          <a:p>
            <a:pPr marL="0" indent="0">
              <a:buNone/>
            </a:pPr>
            <a:r>
              <a:rPr lang="el-GR" dirty="0"/>
              <a:t>και τον αντίχειρα αντίθετα. Κάνουμε μικρά τσιμπήματα σε σχήματα μικρών τριγώνων. Τα δύο </a:t>
            </a:r>
            <a:r>
              <a:rPr lang="el-GR" dirty="0" smtClean="0"/>
              <a:t>χέρια </a:t>
            </a:r>
            <a:r>
              <a:rPr lang="el-GR" dirty="0"/>
              <a:t>εργάζονται διαδοχικά. Εδώ μαλάσσονται ο μείζων και ο ελάσσων ζυγωματικός, ο τετράγωνος</a:t>
            </a:r>
          </a:p>
          <a:p>
            <a:pPr marL="0" indent="0">
              <a:buNone/>
            </a:pPr>
            <a:r>
              <a:rPr lang="el-GR" dirty="0"/>
              <a:t>του άνω χείλους και ο μασητήρας μυς.</a:t>
            </a:r>
          </a:p>
        </p:txBody>
      </p:sp>
    </p:spTree>
    <p:extLst>
      <p:ext uri="{BB962C8B-B14F-4D97-AF65-F5344CB8AC3E}">
        <p14:creationId xmlns:p14="http://schemas.microsoft.com/office/powerpoint/2010/main" val="181241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Λαβές</a:t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971600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https://www.youtube.com/watch?v=Xk6OrpfoWo4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25" y="2327679"/>
            <a:ext cx="8085150" cy="316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801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Θωπεία λαιμού-παρειών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40061"/>
            <a:ext cx="8229600" cy="2938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619672" y="54969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https://www.youtube.com/watch?v=6FTHAcZc0tE&amp;list=PLefsEiXb51PS56DMISuf3ohlytnRec-nB&amp;index=1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88516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γύρω από τα μάτια – το στόμα – το πηγούνι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Στα </a:t>
            </a:r>
            <a:r>
              <a:rPr lang="el-GR" dirty="0"/>
              <a:t>μάτια οι δείκτες συμμετρικά και συγχρόνως διαγράφουν κύκλους κάνοντας </a:t>
            </a:r>
            <a:r>
              <a:rPr lang="el-GR" dirty="0" err="1"/>
              <a:t>ανάτριψη</a:t>
            </a:r>
            <a:r>
              <a:rPr lang="el-GR" dirty="0"/>
              <a:t> </a:t>
            </a:r>
            <a:r>
              <a:rPr lang="el-GR" dirty="0" smtClean="0"/>
              <a:t>στον σφιγκτήρα </a:t>
            </a:r>
            <a:r>
              <a:rPr lang="el-GR" dirty="0"/>
              <a:t>των βλεφάρων. Κύκλοι, επίσης, διαγράφονται με τον δείκτη και τον μέσο γύρω από </a:t>
            </a:r>
            <a:r>
              <a:rPr lang="el-GR" dirty="0" smtClean="0"/>
              <a:t>το στόμα </a:t>
            </a:r>
            <a:r>
              <a:rPr lang="el-GR" dirty="0"/>
              <a:t>στον σφιγκτήρα του στόματος και στο πηγούνι</a:t>
            </a:r>
          </a:p>
        </p:txBody>
      </p:sp>
    </p:spTree>
    <p:extLst>
      <p:ext uri="{BB962C8B-B14F-4D97-AF65-F5344CB8AC3E}">
        <p14:creationId xmlns:p14="http://schemas.microsoft.com/office/powerpoint/2010/main" val="29622402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γύρω από τα μάτια – το στόμα – το πηγούνι</a:t>
            </a:r>
            <a:br>
              <a:rPr lang="el-GR" dirty="0"/>
            </a:br>
            <a:endParaRPr lang="el-GR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64904"/>
            <a:ext cx="8229600" cy="19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90770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https://www.youtube.com/watch?v=AVIiv2ZSU8c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3752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Δακτυλικές επικρούσεις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 err="1"/>
              <a:t>ακροδάκτυλα</a:t>
            </a:r>
            <a:r>
              <a:rPr lang="el-GR" dirty="0"/>
              <a:t> χτυπούν απαλά και ρυθμικά όλο το πρόσωπο από πάνω προς τα κάτω και </a:t>
            </a:r>
            <a:r>
              <a:rPr lang="el-GR" dirty="0" smtClean="0"/>
              <a:t>αντίθετα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97831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Δακτυλικές επικρούσεις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5517231"/>
            <a:ext cx="8229600" cy="65528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www.youtube.com/watch?v=EqESgRDmVWo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4" y="1916832"/>
            <a:ext cx="7598070" cy="303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53082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Πλαταγίσματα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</a:t>
            </a:r>
            <a:r>
              <a:rPr lang="el-GR" dirty="0"/>
              <a:t>τα χέρια που εργάζονται εναλλάξ πλήττουμε το κάτω μέρος της κάτω σιαγόνας ξεκινάμε από</a:t>
            </a:r>
          </a:p>
          <a:p>
            <a:r>
              <a:rPr lang="el-GR" dirty="0"/>
              <a:t>την δεξιά </a:t>
            </a:r>
            <a:r>
              <a:rPr lang="el-GR" dirty="0" err="1"/>
              <a:t>κροταφογναθική</a:t>
            </a:r>
            <a:r>
              <a:rPr lang="el-GR" dirty="0"/>
              <a:t> διάθρωση φθάνουμε στην αριστερή και επανερχόμαστε.</a:t>
            </a:r>
          </a:p>
          <a:p>
            <a:r>
              <a:rPr lang="el-GR" dirty="0"/>
              <a:t>Μαλάσσουμε εδώ το μυώδες πλάτυσμα και τον </a:t>
            </a:r>
            <a:r>
              <a:rPr lang="el-GR" dirty="0" err="1"/>
              <a:t>στερνοκλειδομαστοειδή</a:t>
            </a:r>
            <a:r>
              <a:rPr lang="el-GR" dirty="0"/>
              <a:t> μυ.</a:t>
            </a:r>
          </a:p>
        </p:txBody>
      </p:sp>
    </p:spTree>
    <p:extLst>
      <p:ext uri="{BB962C8B-B14F-4D97-AF65-F5344CB8AC3E}">
        <p14:creationId xmlns:p14="http://schemas.microsoft.com/office/powerpoint/2010/main" val="355713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Πλαταγίσματα</a:t>
            </a:r>
            <a:br>
              <a:rPr lang="el-GR" dirty="0"/>
            </a:br>
            <a:endParaRPr lang="el-GR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4963"/>
            <a:ext cx="8229600" cy="28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691680" y="53732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https://www.youtube.com/watch?v=Zdzy3Jf2PGU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49403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Ανάτριψη</a:t>
            </a:r>
            <a:r>
              <a:rPr lang="el-GR" dirty="0"/>
              <a:t> του μασητήρα μυ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Τοποθετούμε </a:t>
            </a:r>
            <a:r>
              <a:rPr lang="el-GR" dirty="0"/>
              <a:t>το χέρι έτσι που το </a:t>
            </a:r>
            <a:r>
              <a:rPr lang="el-GR" dirty="0" err="1"/>
              <a:t>οπισθέναρ</a:t>
            </a:r>
            <a:r>
              <a:rPr lang="el-GR" dirty="0"/>
              <a:t> να βρίσκεται πίσω από τα αυτιά. Τα χέρια δουλεύουν,</a:t>
            </a:r>
          </a:p>
          <a:p>
            <a:pPr marL="0" indent="0">
              <a:buNone/>
            </a:pPr>
            <a:r>
              <a:rPr lang="el-GR" dirty="0"/>
              <a:t>συγχρόνως, τα δάκτυλα πλήττουν το ένα μετά το άλλο το μέρος της κάθε παρειάς και στο σημείο</a:t>
            </a:r>
          </a:p>
          <a:p>
            <a:pPr marL="0" indent="0">
              <a:buNone/>
            </a:pPr>
            <a:r>
              <a:rPr lang="el-GR" dirty="0"/>
              <a:t>που βρίσκεται ο μασητήρας μυς, κατόπιν, με όλα τα δάκτυλα κάνουμε </a:t>
            </a:r>
            <a:r>
              <a:rPr lang="el-GR" dirty="0" err="1"/>
              <a:t>ανάτριψη</a:t>
            </a:r>
            <a:r>
              <a:rPr lang="el-GR" dirty="0"/>
              <a:t> έντονη, </a:t>
            </a:r>
            <a:r>
              <a:rPr lang="el-GR" dirty="0" smtClean="0"/>
              <a:t>κλείνοντάς </a:t>
            </a:r>
            <a:r>
              <a:rPr lang="el-GR" dirty="0"/>
              <a:t>την.</a:t>
            </a:r>
          </a:p>
        </p:txBody>
      </p:sp>
    </p:spTree>
    <p:extLst>
      <p:ext uri="{BB962C8B-B14F-4D97-AF65-F5344CB8AC3E}">
        <p14:creationId xmlns:p14="http://schemas.microsoft.com/office/powerpoint/2010/main" val="1847138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5733256"/>
            <a:ext cx="6275040" cy="439261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www.youtube.com/watch?v=lCAubvscc7U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8989121" cy="219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84934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Λείανση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κίνηση γίνεται με τα τέσσερα δάκτυλα και των </a:t>
            </a:r>
            <a:r>
              <a:rPr lang="el-GR" dirty="0" err="1" smtClean="0"/>
              <a:t>ύο</a:t>
            </a:r>
            <a:r>
              <a:rPr lang="el-GR" dirty="0" smtClean="0"/>
              <a:t> </a:t>
            </a:r>
            <a:r>
              <a:rPr lang="el-GR" dirty="0"/>
              <a:t>χεριών ενωμένα που προχωρούν στο </a:t>
            </a:r>
            <a:r>
              <a:rPr lang="el-GR" dirty="0" smtClean="0"/>
              <a:t>κάτω</a:t>
            </a:r>
            <a:r>
              <a:rPr lang="en-US" dirty="0" smtClean="0"/>
              <a:t> </a:t>
            </a:r>
            <a:r>
              <a:rPr lang="el-GR" dirty="0" smtClean="0"/>
              <a:t>μέρος </a:t>
            </a:r>
            <a:r>
              <a:rPr lang="el-GR" dirty="0"/>
              <a:t>του σαγονιού, ενώ οι αντίχειρες κάνουν λείανση στο σημείο κάτω από το χείλος. </a:t>
            </a:r>
            <a:endParaRPr lang="en-US" dirty="0" smtClean="0"/>
          </a:p>
          <a:p>
            <a:r>
              <a:rPr lang="el-GR" dirty="0" smtClean="0"/>
              <a:t>Μαλάσσονται </a:t>
            </a:r>
            <a:r>
              <a:rPr lang="el-GR" dirty="0"/>
              <a:t>οι </a:t>
            </a:r>
            <a:r>
              <a:rPr lang="el-GR" dirty="0" err="1"/>
              <a:t>γενειακοί</a:t>
            </a:r>
            <a:r>
              <a:rPr lang="el-GR" dirty="0"/>
              <a:t> μύες, ο τετράγωνος του κάτω χείλους, το μυώδες πλάτυσμα και ο </a:t>
            </a:r>
            <a:r>
              <a:rPr lang="el-GR" dirty="0" err="1" smtClean="0"/>
              <a:t>στερνοκλειδομαστοειδής</a:t>
            </a:r>
            <a:r>
              <a:rPr lang="el-GR" dirty="0" smtClean="0"/>
              <a:t> μυς.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31757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Λείανση</a:t>
            </a:r>
            <a:br>
              <a:rPr lang="el-GR" dirty="0"/>
            </a:b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91880"/>
            <a:ext cx="8229600" cy="343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936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λαιμού – παρειών – μετώπου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/>
              <a:t>Τα χέρια ξεκινούν από τη βάση του λαιμού στην κλείδα και φτάνουν όπως ακριβώς και στην</a:t>
            </a:r>
          </a:p>
          <a:p>
            <a:pPr marL="0" indent="0">
              <a:buNone/>
            </a:pPr>
            <a:r>
              <a:rPr lang="el-GR" dirty="0"/>
              <a:t>προηγούμενη θωπεία στους κροτάφους. Στη συνέχεια έρχονται στο μέτωπο όπου μαλάσσονται ο</a:t>
            </a:r>
          </a:p>
          <a:p>
            <a:pPr marL="0" indent="0">
              <a:buNone/>
            </a:pPr>
            <a:r>
              <a:rPr lang="el-GR" dirty="0"/>
              <a:t>μετωπιαίος μυς και ο πυραμοειδής μυς. Τα χέρια ενώ βρίσκονται σε πλήρη επαφή με το μέτωπο</a:t>
            </a:r>
          </a:p>
          <a:p>
            <a:pPr marL="0" indent="0">
              <a:buNone/>
            </a:pPr>
            <a:r>
              <a:rPr lang="el-GR" dirty="0"/>
              <a:t>εργάζονται ως εξής: το δεξί χέρι ξεκινά από το αριστερό μέρος του μετώπου και καταλήγει στο</a:t>
            </a:r>
          </a:p>
          <a:p>
            <a:pPr marL="0" indent="0">
              <a:buNone/>
            </a:pPr>
            <a:r>
              <a:rPr lang="el-GR" dirty="0"/>
              <a:t>δεξί ενώ το αριστερό χέρι ξεκινά από το δεξί μέρος του μετώπου και καταλήγει στο αριστερό</a:t>
            </a:r>
          </a:p>
        </p:txBody>
      </p:sp>
    </p:spTree>
    <p:extLst>
      <p:ext uri="{BB962C8B-B14F-4D97-AF65-F5344CB8AC3E}">
        <p14:creationId xmlns:p14="http://schemas.microsoft.com/office/powerpoint/2010/main" val="2653372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Βεντούζες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Με </a:t>
            </a:r>
            <a:r>
              <a:rPr lang="el-GR" dirty="0"/>
              <a:t>κοίλη την παλάμη και με τα χέρια να εργάζονται συμμετρικά πλήττουμε συγχρόνως τις </a:t>
            </a:r>
            <a:r>
              <a:rPr lang="el-GR" dirty="0" smtClean="0"/>
              <a:t>δύο</a:t>
            </a:r>
            <a:r>
              <a:rPr lang="en-US" dirty="0" smtClean="0"/>
              <a:t> </a:t>
            </a:r>
            <a:r>
              <a:rPr lang="el-GR" dirty="0" smtClean="0"/>
              <a:t>παρειές </a:t>
            </a:r>
            <a:r>
              <a:rPr lang="el-GR" dirty="0"/>
              <a:t>και κατόπιν πλήττουμε συγχρόνως το μέτωπο και το πηγούνι. </a:t>
            </a:r>
            <a:endParaRPr lang="en-US" dirty="0" smtClean="0"/>
          </a:p>
          <a:p>
            <a:r>
              <a:rPr lang="el-GR" dirty="0" smtClean="0"/>
              <a:t>Μαλάσσουμε </a:t>
            </a:r>
            <a:r>
              <a:rPr lang="el-GR" dirty="0"/>
              <a:t>τον </a:t>
            </a:r>
            <a:r>
              <a:rPr lang="el-GR" dirty="0" smtClean="0"/>
              <a:t>μετωπιαίο </a:t>
            </a:r>
            <a:r>
              <a:rPr lang="el-GR" dirty="0"/>
              <a:t>και τον πυραμιδικό μυ, όλους τους μυς των παρειών και στο σαγόνι τους </a:t>
            </a:r>
            <a:r>
              <a:rPr lang="el-GR" dirty="0" err="1"/>
              <a:t>γενειακούς</a:t>
            </a:r>
            <a:r>
              <a:rPr lang="el-GR" dirty="0"/>
              <a:t>, </a:t>
            </a:r>
            <a:r>
              <a:rPr lang="el-GR" dirty="0" smtClean="0"/>
              <a:t>τον</a:t>
            </a:r>
            <a:r>
              <a:rPr lang="en-US" dirty="0" smtClean="0"/>
              <a:t> </a:t>
            </a:r>
            <a:r>
              <a:rPr lang="el-GR" dirty="0" smtClean="0"/>
              <a:t>τρίγωνο </a:t>
            </a:r>
            <a:r>
              <a:rPr lang="el-GR" dirty="0"/>
              <a:t>και τον τετράγωνο του κάτω χείλους.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47615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Βεντούζες</a:t>
            </a:r>
            <a:br>
              <a:rPr lang="el-GR" dirty="0"/>
            </a:b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0921"/>
            <a:ext cx="8229600" cy="33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6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Θωπεία μάλαξη λαιμού - ώμων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/>
              <a:t>Τα χέρια βρίσκονται πάνω στην επιδερμίδα, με τα δάκτυλα ενωμένα, η άκρη των οποίων </a:t>
            </a:r>
            <a:r>
              <a:rPr lang="el-GR" dirty="0" smtClean="0"/>
              <a:t>βρίσκεται </a:t>
            </a:r>
            <a:r>
              <a:rPr lang="el-GR" dirty="0"/>
              <a:t>στο ύψος της ξιφοειδούς απόφυσης του στέρνου. Απ’ αυτή τη θέση και ενώ τα χέρια </a:t>
            </a:r>
            <a:r>
              <a:rPr lang="el-GR" dirty="0" smtClean="0"/>
              <a:t>βρίσκονται </a:t>
            </a:r>
            <a:r>
              <a:rPr lang="el-GR" dirty="0"/>
              <a:t>σε επαφή με την επιδερμίδα, αρχίζουν να θωπεύουν την περιοχή του θώρακα </a:t>
            </a:r>
            <a:r>
              <a:rPr lang="el-GR" dirty="0" smtClean="0"/>
              <a:t>μαλάσσοντας</a:t>
            </a:r>
            <a:r>
              <a:rPr lang="en-US" dirty="0" smtClean="0"/>
              <a:t> </a:t>
            </a:r>
            <a:r>
              <a:rPr lang="el-GR" dirty="0" smtClean="0"/>
              <a:t>τον </a:t>
            </a:r>
            <a:r>
              <a:rPr lang="el-GR" dirty="0"/>
              <a:t>μείζονα θωρακικό. </a:t>
            </a:r>
            <a:endParaRPr lang="en-US" dirty="0" smtClean="0"/>
          </a:p>
          <a:p>
            <a:r>
              <a:rPr lang="el-GR" dirty="0" smtClean="0"/>
              <a:t>Συνεχίζουμε </a:t>
            </a:r>
            <a:r>
              <a:rPr lang="el-GR" dirty="0"/>
              <a:t>την κίνηση ανοδικά κάνοντας θωπεία στο λαιμό μέχρι </a:t>
            </a:r>
            <a:r>
              <a:rPr lang="el-GR" dirty="0" smtClean="0"/>
              <a:t>το</a:t>
            </a:r>
            <a:r>
              <a:rPr lang="en-US" dirty="0" smtClean="0"/>
              <a:t> </a:t>
            </a:r>
            <a:r>
              <a:rPr lang="el-GR" dirty="0" smtClean="0"/>
              <a:t>πηγούνι</a:t>
            </a:r>
            <a:r>
              <a:rPr lang="el-GR" dirty="0"/>
              <a:t>, μαλάσσοντας τον </a:t>
            </a:r>
            <a:r>
              <a:rPr lang="el-GR" dirty="0" err="1"/>
              <a:t>στερνοκλειδομαστοειδή</a:t>
            </a:r>
            <a:r>
              <a:rPr lang="el-GR" dirty="0"/>
              <a:t> μυ και το μυώδες πλάτυσμα. Μετά, τα </a:t>
            </a:r>
            <a:r>
              <a:rPr lang="el-GR" dirty="0" smtClean="0"/>
              <a:t>χέρια</a:t>
            </a:r>
            <a:r>
              <a:rPr lang="en-US" dirty="0" smtClean="0"/>
              <a:t> </a:t>
            </a:r>
            <a:r>
              <a:rPr lang="el-GR" dirty="0" smtClean="0"/>
              <a:t>ακολουθώντας </a:t>
            </a:r>
            <a:r>
              <a:rPr lang="el-GR" dirty="0"/>
              <a:t>τη γραμμή της κάτω σιαγόνας φθάνουν στην ινιακή κοιλότητα στο πίσω </a:t>
            </a:r>
            <a:r>
              <a:rPr lang="el-GR" dirty="0" smtClean="0"/>
              <a:t>μέρος</a:t>
            </a:r>
            <a:r>
              <a:rPr lang="en-US" dirty="0" smtClean="0"/>
              <a:t> </a:t>
            </a:r>
            <a:r>
              <a:rPr lang="el-GR" dirty="0" smtClean="0"/>
              <a:t>του </a:t>
            </a:r>
            <a:r>
              <a:rPr lang="el-GR" dirty="0"/>
              <a:t>εγκεφαλικού κρανίου. Εκεί οι παλάμες αλλάζουν κατεύθυνση και κινούνται καθοδικά </a:t>
            </a:r>
            <a:r>
              <a:rPr lang="el-GR" dirty="0" smtClean="0"/>
              <a:t>και</a:t>
            </a:r>
            <a:r>
              <a:rPr lang="en-US" dirty="0" smtClean="0"/>
              <a:t> </a:t>
            </a:r>
            <a:r>
              <a:rPr lang="el-GR" dirty="0" smtClean="0"/>
              <a:t>εκατέρωθεν </a:t>
            </a:r>
            <a:r>
              <a:rPr lang="el-GR" dirty="0"/>
              <a:t>των αυχενικών σπονδύλων. Στον έβδομο αυχενικό σπόνδυλο, τα χέρια αλλάζουν </a:t>
            </a:r>
            <a:r>
              <a:rPr lang="el-GR" dirty="0" smtClean="0"/>
              <a:t>ξανά</a:t>
            </a:r>
            <a:r>
              <a:rPr lang="en-US" dirty="0" smtClean="0"/>
              <a:t> </a:t>
            </a:r>
            <a:r>
              <a:rPr lang="el-GR" dirty="0" smtClean="0"/>
              <a:t>κατεύθυνση </a:t>
            </a:r>
            <a:r>
              <a:rPr lang="el-GR" dirty="0"/>
              <a:t>και θωπεύοντας τους ώμους καταλήγουν στους βραχίονες, μαλάσσοντας τον </a:t>
            </a:r>
            <a:r>
              <a:rPr lang="el-GR" dirty="0" smtClean="0"/>
              <a:t>τραπεζοειδή </a:t>
            </a:r>
            <a:r>
              <a:rPr lang="el-GR" dirty="0"/>
              <a:t>και δελτοειδή μυ.</a:t>
            </a:r>
          </a:p>
        </p:txBody>
      </p:sp>
    </p:spTree>
    <p:extLst>
      <p:ext uri="{BB962C8B-B14F-4D97-AF65-F5344CB8AC3E}">
        <p14:creationId xmlns:p14="http://schemas.microsoft.com/office/powerpoint/2010/main" val="13568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Θωπεία μάλαξη λαιμού - ώμων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5975"/>
            <a:ext cx="8229600" cy="286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19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– </a:t>
            </a:r>
            <a:r>
              <a:rPr lang="el-GR" dirty="0" err="1"/>
              <a:t>ανάτριψη</a:t>
            </a:r>
            <a:r>
              <a:rPr lang="el-GR" dirty="0"/>
              <a:t> – ζύμωμα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Αρχίζουμε με θωπεία και όταν φτάσουμε στην ινιακή κοιλότητα συνεχίζουμε με κυκλικές </a:t>
            </a:r>
            <a:r>
              <a:rPr lang="el-GR" dirty="0" smtClean="0"/>
              <a:t>τρίψεις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l-GR" dirty="0"/>
              <a:t>με τον αντίχειρα) μέχρι τον έβδομο αυχενικό σπόνδυλο, τελειώνουμε με ζυμώματα στους ώμους.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138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– </a:t>
            </a:r>
            <a:r>
              <a:rPr lang="el-GR" dirty="0" err="1"/>
              <a:t>ανάτριψη</a:t>
            </a:r>
            <a:r>
              <a:rPr lang="el-GR" dirty="0"/>
              <a:t> – ζύμωμα</a:t>
            </a:r>
            <a:br>
              <a:rPr lang="el-GR" dirty="0"/>
            </a:b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18657"/>
            <a:ext cx="8229600" cy="198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1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3175464"/>
          </a:xfrm>
        </p:spPr>
        <p:txBody>
          <a:bodyPr>
            <a:normAutofit/>
          </a:bodyPr>
          <a:lstStyle/>
          <a:p>
            <a:pPr algn="ctr"/>
            <a:r>
              <a:rPr lang="el-GR" sz="4800" dirty="0" err="1"/>
              <a:t>Ανάτριψη</a:t>
            </a:r>
            <a:r>
              <a:rPr lang="el-GR" sz="4800" dirty="0"/>
              <a:t> ντεκολτέ –πρόσωπο</a:t>
            </a:r>
            <a:br>
              <a:rPr lang="el-GR" sz="4800" dirty="0"/>
            </a:br>
            <a:r>
              <a:rPr lang="el-GR" sz="4800" dirty="0"/>
              <a:t>Θωπεία ντεκολτέ –πρόσωπο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07704" y="4149080"/>
            <a:ext cx="5987008" cy="1735404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Τέλος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λαιμού – παρειών – μετώπου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6112"/>
            <a:ext cx="8229600" cy="312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331640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https://www.youtube.com/watch?v=dM-qcQT2bpw&amp;list=PLefsEiXb51PS56DMISuf3ohlytnRec-nB&amp;index=2</a:t>
            </a:r>
            <a:endParaRPr lang="el-G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47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θυρεοειδούς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Τα </a:t>
            </a:r>
            <a:r>
              <a:rPr lang="el-GR" dirty="0"/>
              <a:t>χέρια φθάνουν στο λαιμό θωπεύουν οριζόντια αφήνοντας κοίλη στην παλάμη –στην περιοχή</a:t>
            </a:r>
          </a:p>
          <a:p>
            <a:pPr marL="0" indent="0">
              <a:buNone/>
            </a:pPr>
            <a:r>
              <a:rPr lang="el-GR" dirty="0"/>
              <a:t>του θυρεοειδούς αδένα. Μαλάσσονται ο </a:t>
            </a:r>
            <a:r>
              <a:rPr lang="el-GR" dirty="0" err="1"/>
              <a:t>στερνοκλειδοστοειδής</a:t>
            </a:r>
            <a:r>
              <a:rPr lang="el-GR" dirty="0"/>
              <a:t> μυς και το μυώδες πλάτυσμα.</a:t>
            </a:r>
          </a:p>
          <a:p>
            <a:pPr marL="0" indent="0">
              <a:buNone/>
            </a:pPr>
            <a:r>
              <a:rPr lang="el-GR" dirty="0"/>
              <a:t>Τα χέρια κινούνται εναλλάξ όπως και στη θωπεία</a:t>
            </a:r>
          </a:p>
        </p:txBody>
      </p:sp>
    </p:spTree>
    <p:extLst>
      <p:ext uri="{BB962C8B-B14F-4D97-AF65-F5344CB8AC3E}">
        <p14:creationId xmlns:p14="http://schemas.microsoft.com/office/powerpoint/2010/main" val="956581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Θωπεία θυρεοειδούς</a:t>
            </a:r>
            <a:br>
              <a:rPr lang="el-GR" dirty="0"/>
            </a:br>
            <a:endParaRPr lang="el-G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7905"/>
            <a:ext cx="8229600" cy="298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403648" y="54452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https://www.youtube.com/watch?v=Lz7143LrvK4&amp;list=PLefsEiXb51PS56DMISuf3ohlytnRec-nB&amp;index=3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5412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Ανάτριψη</a:t>
            </a:r>
            <a:r>
              <a:rPr lang="el-GR" dirty="0"/>
              <a:t> παρειών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dirty="0"/>
              <a:t>Η κίνηση γίνεται με τον δείκτη και τον μέσο δάκτυλο και των δύο χεριών, τα δάκτυλα κινούνται</a:t>
            </a:r>
          </a:p>
          <a:p>
            <a:pPr marL="0" indent="0">
              <a:buNone/>
            </a:pPr>
            <a:r>
              <a:rPr lang="el-GR" dirty="0"/>
              <a:t>συμμετρικά και συγχρόνως. Ξεκινούν από τη </a:t>
            </a:r>
            <a:r>
              <a:rPr lang="el-GR" dirty="0" err="1"/>
              <a:t>γενειακή</a:t>
            </a:r>
            <a:r>
              <a:rPr lang="el-GR" dirty="0"/>
              <a:t> σύμφυση στο σαγόνι και ο μεν μέσος</a:t>
            </a:r>
          </a:p>
          <a:p>
            <a:pPr marL="0" indent="0">
              <a:buNone/>
            </a:pPr>
            <a:r>
              <a:rPr lang="el-GR" dirty="0"/>
              <a:t>ακολουθεί τη γραμμή της κάτω σιαγόνας, ο δε δείκτης διαγράφει μία ορθή γωνία με πλευρές τη</a:t>
            </a:r>
          </a:p>
          <a:p>
            <a:pPr marL="0" indent="0">
              <a:buNone/>
            </a:pPr>
            <a:r>
              <a:rPr lang="el-GR" dirty="0"/>
              <a:t>μία παράλληλη προς τον άξονα της μύτης και την άλλη παράλληλη προς τον οριζόντιο άξονα του</a:t>
            </a:r>
          </a:p>
          <a:p>
            <a:pPr marL="0" indent="0">
              <a:buNone/>
            </a:pPr>
            <a:r>
              <a:rPr lang="el-GR" dirty="0"/>
              <a:t>ματιού και καταλήγει στον κρόταφο στο ίδιο σημείο που κατέληξε και ο μέσος. Μαλάσσονται οι</a:t>
            </a:r>
          </a:p>
          <a:p>
            <a:pPr marL="0" indent="0">
              <a:buNone/>
            </a:pPr>
            <a:r>
              <a:rPr lang="el-GR" dirty="0" err="1"/>
              <a:t>γενειακοί</a:t>
            </a:r>
            <a:r>
              <a:rPr lang="el-GR" dirty="0"/>
              <a:t> μυς, ο τρίγωνος του κάτω χείλους, ο τετράγωνος του άνω χείλους, ο μείζων και ο </a:t>
            </a:r>
            <a:r>
              <a:rPr lang="el-GR" dirty="0" err="1"/>
              <a:t>ελάσ</a:t>
            </a:r>
            <a:r>
              <a:rPr lang="el-GR" dirty="0"/>
              <a:t>-</a:t>
            </a:r>
          </a:p>
          <a:p>
            <a:pPr marL="0" indent="0">
              <a:buNone/>
            </a:pPr>
            <a:r>
              <a:rPr lang="el-GR" dirty="0"/>
              <a:t>σων ζυγωματικός μυς από τον δείκτη και ο μασητήρας από τον μέσο δάκτυλο.</a:t>
            </a:r>
          </a:p>
        </p:txBody>
      </p:sp>
    </p:spTree>
    <p:extLst>
      <p:ext uri="{BB962C8B-B14F-4D97-AF65-F5344CB8AC3E}">
        <p14:creationId xmlns:p14="http://schemas.microsoft.com/office/powerpoint/2010/main" val="84178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Ανάτριψη</a:t>
            </a:r>
            <a:r>
              <a:rPr lang="el-GR" dirty="0"/>
              <a:t> παρειών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59558"/>
            <a:ext cx="8229600" cy="289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547664" y="551723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https://www.youtube.com/watch?v=cGTLrJZ_dGQ&amp;list=PLefsEiXb51PS56DMISuf3ohlytnRec-nB&amp;index=4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69222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Τήξη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Τήξη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Τήξη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</TotalTime>
  <Words>1533</Words>
  <Application>Microsoft Office PowerPoint</Application>
  <PresentationFormat>Προβολή στην οθόνη (4:3)</PresentationFormat>
  <Paragraphs>134</Paragraphs>
  <Slides>46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46</vt:i4>
      </vt:variant>
    </vt:vector>
  </HeadingPairs>
  <TitlesOfParts>
    <vt:vector size="47" baseType="lpstr">
      <vt:lpstr>Τήξη</vt:lpstr>
      <vt:lpstr>Κινήσεις της μάλαξης</vt:lpstr>
      <vt:lpstr>Θωπεία λαιμού-παρειών </vt:lpstr>
      <vt:lpstr>Θωπεία λαιμού-παρειών</vt:lpstr>
      <vt:lpstr>Θωπεία λαιμού – παρειών – μετώπου</vt:lpstr>
      <vt:lpstr>Θωπεία λαιμού – παρειών – μετώπου</vt:lpstr>
      <vt:lpstr>Θωπεία θυρεοειδούς </vt:lpstr>
      <vt:lpstr>Θωπεία θυρεοειδούς </vt:lpstr>
      <vt:lpstr>Ανάτριψη παρειών</vt:lpstr>
      <vt:lpstr>Ανάτριψη παρειών</vt:lpstr>
      <vt:lpstr>Ανάτριψη μύτης </vt:lpstr>
      <vt:lpstr>Παρουσίαση του PowerPoint</vt:lpstr>
      <vt:lpstr>Θωπείες βλεφάρων </vt:lpstr>
      <vt:lpstr>Θωπείες βλεφάρων</vt:lpstr>
      <vt:lpstr>Θωπεία στερνοκλειδομαστοειδούς </vt:lpstr>
      <vt:lpstr>Θωπεία στερνοκλειδομαστοειδούς </vt:lpstr>
      <vt:lpstr>Ανάτριψη παρειών με τους αντίχειρες και τους δείκτες </vt:lpstr>
      <vt:lpstr>Ανάτριψη παρειών με τους αντίχειρες και τους δείκτες</vt:lpstr>
      <vt:lpstr>Ανάτριψη μετώπου σε σχήμα Μ </vt:lpstr>
      <vt:lpstr>Ανάτριψη μετώπου σε σχήμα Μ </vt:lpstr>
      <vt:lpstr>Ανάτριψη και θωπεία βλεφάρων </vt:lpstr>
      <vt:lpstr>Ανάτριψη και θωπεία βλεφάρων </vt:lpstr>
      <vt:lpstr>Ανάτριψη μετώπου </vt:lpstr>
      <vt:lpstr>Ανάτριψη μετώπου </vt:lpstr>
      <vt:lpstr>Λαβές (τσιμπήματα) φρυδιών και ανάτριψη μετώπου </vt:lpstr>
      <vt:lpstr>Λαβές (τσιμπήματα) φρυδιών και ανάτριψη μετώπου </vt:lpstr>
      <vt:lpstr>Ανάτριψη μετώπου με τα τέσσερα δάκτυλα</vt:lpstr>
      <vt:lpstr>Ανάτριψη μετώπου με τα τέσσερα δάκτυλα</vt:lpstr>
      <vt:lpstr>Λαβές </vt:lpstr>
      <vt:lpstr>Λαβές </vt:lpstr>
      <vt:lpstr>Ανάτριψη γύρω από τα μάτια – το στόμα – το πηγούνι </vt:lpstr>
      <vt:lpstr>Ανάτριψη γύρω από τα μάτια – το στόμα – το πηγούνι </vt:lpstr>
      <vt:lpstr>Δακτυλικές επικρούσεις </vt:lpstr>
      <vt:lpstr>Δακτυλικές επικρούσεις </vt:lpstr>
      <vt:lpstr>Πλαταγίσματα </vt:lpstr>
      <vt:lpstr>Πλαταγίσματα </vt:lpstr>
      <vt:lpstr>Ανάτριψη του μασητήρα μυ </vt:lpstr>
      <vt:lpstr>Παρουσίαση του PowerPoint</vt:lpstr>
      <vt:lpstr>Λείανση </vt:lpstr>
      <vt:lpstr>Λείανση </vt:lpstr>
      <vt:lpstr>Βεντούζες </vt:lpstr>
      <vt:lpstr>Βεντούζες </vt:lpstr>
      <vt:lpstr>Θωπεία μάλαξη λαιμού - ώμων</vt:lpstr>
      <vt:lpstr>Θωπεία μάλαξη λαιμού - ώμων</vt:lpstr>
      <vt:lpstr>Θωπεία – ανάτριψη – ζύμωμα </vt:lpstr>
      <vt:lpstr>Θωπεία – ανάτριψη – ζύμωμα </vt:lpstr>
      <vt:lpstr>Ανάτριψη ντεκολτέ –πρόσωπο Θωπεία ντεκολτέ –πρόσωπο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Κινήσεις της μάλαξης</dc:title>
  <dc:creator>panos</dc:creator>
  <cp:lastModifiedBy>panos</cp:lastModifiedBy>
  <cp:revision>8</cp:revision>
  <dcterms:created xsi:type="dcterms:W3CDTF">2021-01-07T16:48:19Z</dcterms:created>
  <dcterms:modified xsi:type="dcterms:W3CDTF">2021-01-30T16:15:26Z</dcterms:modified>
</cp:coreProperties>
</file>