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1" r:id="rId13"/>
    <p:sldId id="267" r:id="rId14"/>
    <p:sldId id="268" r:id="rId15"/>
    <p:sldId id="269" r:id="rId16"/>
    <p:sldId id="270" r:id="rId17"/>
    <p:sldId id="271" r:id="rId18"/>
    <p:sldId id="272" r:id="rId19"/>
    <p:sldId id="273" r:id="rId20"/>
    <p:sldId id="274" r:id="rId21"/>
    <p:sldId id="280" r:id="rId22"/>
    <p:sldId id="275" r:id="rId23"/>
    <p:sldId id="276" r:id="rId24"/>
    <p:sldId id="277" r:id="rId25"/>
    <p:sldId id="278"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909DD0-2C58-428D-8292-03D346D48136}" v="50" dt="2023-01-11T06:50:52.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ΛΕΝΗ ΓΑΜΒΡΙΑ" userId="48f06cb344917863" providerId="LiveId" clId="{E7909DD0-2C58-428D-8292-03D346D48136}"/>
    <pc:docChg chg="custSel addSld modSld">
      <pc:chgData name="ΕΛΕΝΗ ΓΑΜΒΡΙΑ" userId="48f06cb344917863" providerId="LiveId" clId="{E7909DD0-2C58-428D-8292-03D346D48136}" dt="2023-01-11T06:52:52.159" v="902" actId="20577"/>
      <pc:docMkLst>
        <pc:docMk/>
      </pc:docMkLst>
      <pc:sldChg chg="modSp mod modTransition">
        <pc:chgData name="ΕΛΕΝΗ ΓΑΜΒΡΙΑ" userId="48f06cb344917863" providerId="LiveId" clId="{E7909DD0-2C58-428D-8292-03D346D48136}" dt="2023-01-11T06:45:47.479" v="874"/>
        <pc:sldMkLst>
          <pc:docMk/>
          <pc:sldMk cId="1465443496" sldId="256"/>
        </pc:sldMkLst>
        <pc:spChg chg="mod">
          <ac:chgData name="ΕΛΕΝΗ ΓΑΜΒΡΙΑ" userId="48f06cb344917863" providerId="LiveId" clId="{E7909DD0-2C58-428D-8292-03D346D48136}" dt="2023-01-11T06:20:37.201" v="545" actId="20577"/>
          <ac:spMkLst>
            <pc:docMk/>
            <pc:sldMk cId="1465443496" sldId="256"/>
            <ac:spMk id="2" creationId="{D8C09F94-1649-8D65-50FC-40382A4FA45A}"/>
          </ac:spMkLst>
        </pc:spChg>
        <pc:spChg chg="mod">
          <ac:chgData name="ΕΛΕΝΗ ΓΑΜΒΡΙΑ" userId="48f06cb344917863" providerId="LiveId" clId="{E7909DD0-2C58-428D-8292-03D346D48136}" dt="2023-01-11T06:20:11.752" v="503" actId="27636"/>
          <ac:spMkLst>
            <pc:docMk/>
            <pc:sldMk cId="1465443496" sldId="256"/>
            <ac:spMk id="3" creationId="{66D04241-FB31-B9BB-D455-BEE008AEAA63}"/>
          </ac:spMkLst>
        </pc:spChg>
      </pc:sldChg>
      <pc:sldChg chg="modSp mod modTransition">
        <pc:chgData name="ΕΛΕΝΗ ΓΑΜΒΡΙΑ" userId="48f06cb344917863" providerId="LiveId" clId="{E7909DD0-2C58-428D-8292-03D346D48136}" dt="2023-01-11T06:50:52.201" v="900"/>
        <pc:sldMkLst>
          <pc:docMk/>
          <pc:sldMk cId="2226023655" sldId="257"/>
        </pc:sldMkLst>
        <pc:spChg chg="mod">
          <ac:chgData name="ΕΛΕΝΗ ΓΑΜΒΡΙΑ" userId="48f06cb344917863" providerId="LiveId" clId="{E7909DD0-2C58-428D-8292-03D346D48136}" dt="2023-01-11T06:21:13.025" v="560" actId="20577"/>
          <ac:spMkLst>
            <pc:docMk/>
            <pc:sldMk cId="2226023655" sldId="257"/>
            <ac:spMk id="3" creationId="{20A3D0D5-8B4B-87E1-29BF-B60144C21D24}"/>
          </ac:spMkLst>
        </pc:spChg>
      </pc:sldChg>
      <pc:sldChg chg="modSp mod modTransition">
        <pc:chgData name="ΕΛΕΝΗ ΓΑΜΒΡΙΑ" userId="48f06cb344917863" providerId="LiveId" clId="{E7909DD0-2C58-428D-8292-03D346D48136}" dt="2023-01-11T06:45:59.322" v="875"/>
        <pc:sldMkLst>
          <pc:docMk/>
          <pc:sldMk cId="3527580115" sldId="258"/>
        </pc:sldMkLst>
        <pc:spChg chg="mod">
          <ac:chgData name="ΕΛΕΝΗ ΓΑΜΒΡΙΑ" userId="48f06cb344917863" providerId="LiveId" clId="{E7909DD0-2C58-428D-8292-03D346D48136}" dt="2023-01-11T06:23:14.376" v="585" actId="113"/>
          <ac:spMkLst>
            <pc:docMk/>
            <pc:sldMk cId="3527580115" sldId="258"/>
            <ac:spMk id="2" creationId="{BD62FC5B-ACAB-7D1F-F859-BB9BA028B261}"/>
          </ac:spMkLst>
        </pc:spChg>
        <pc:spChg chg="mod">
          <ac:chgData name="ΕΛΕΝΗ ΓΑΜΒΡΙΑ" userId="48f06cb344917863" providerId="LiveId" clId="{E7909DD0-2C58-428D-8292-03D346D48136}" dt="2023-01-11T06:23:45.318" v="593" actId="115"/>
          <ac:spMkLst>
            <pc:docMk/>
            <pc:sldMk cId="3527580115" sldId="258"/>
            <ac:spMk id="3" creationId="{3DEB47FC-3475-D207-FD24-5820B7AF7024}"/>
          </ac:spMkLst>
        </pc:spChg>
      </pc:sldChg>
      <pc:sldChg chg="modSp mod modTransition">
        <pc:chgData name="ΕΛΕΝΗ ΓΑΜΒΡΙΑ" userId="48f06cb344917863" providerId="LiveId" clId="{E7909DD0-2C58-428D-8292-03D346D48136}" dt="2023-01-11T06:46:14.712" v="876"/>
        <pc:sldMkLst>
          <pc:docMk/>
          <pc:sldMk cId="1828961278" sldId="259"/>
        </pc:sldMkLst>
        <pc:spChg chg="mod">
          <ac:chgData name="ΕΛΕΝΗ ΓΑΜΒΡΙΑ" userId="48f06cb344917863" providerId="LiveId" clId="{E7909DD0-2C58-428D-8292-03D346D48136}" dt="2023-01-11T06:24:14.698" v="608" actId="113"/>
          <ac:spMkLst>
            <pc:docMk/>
            <pc:sldMk cId="1828961278" sldId="259"/>
            <ac:spMk id="2" creationId="{8FCB887D-CB11-ECB5-9FD8-79A1416D602F}"/>
          </ac:spMkLst>
        </pc:spChg>
        <pc:spChg chg="mod">
          <ac:chgData name="ΕΛΕΝΗ ΓΑΜΒΡΙΑ" userId="48f06cb344917863" providerId="LiveId" clId="{E7909DD0-2C58-428D-8292-03D346D48136}" dt="2023-01-11T06:24:51.231" v="628" actId="14100"/>
          <ac:spMkLst>
            <pc:docMk/>
            <pc:sldMk cId="1828961278" sldId="259"/>
            <ac:spMk id="3" creationId="{D3D61AF8-1F61-CAB4-8848-A1B33FFC77B5}"/>
          </ac:spMkLst>
        </pc:spChg>
      </pc:sldChg>
      <pc:sldChg chg="modSp mod modTransition">
        <pc:chgData name="ΕΛΕΝΗ ΓΑΜΒΡΙΑ" userId="48f06cb344917863" providerId="LiveId" clId="{E7909DD0-2C58-428D-8292-03D346D48136}" dt="2023-01-11T06:46:22.790" v="877"/>
        <pc:sldMkLst>
          <pc:docMk/>
          <pc:sldMk cId="4204413375" sldId="260"/>
        </pc:sldMkLst>
        <pc:spChg chg="mod">
          <ac:chgData name="ΕΛΕΝΗ ΓΑΜΒΡΙΑ" userId="48f06cb344917863" providerId="LiveId" clId="{E7909DD0-2C58-428D-8292-03D346D48136}" dt="2023-01-11T06:25:14.785" v="638" actId="113"/>
          <ac:spMkLst>
            <pc:docMk/>
            <pc:sldMk cId="4204413375" sldId="260"/>
            <ac:spMk id="2" creationId="{F1C12C14-9446-DC58-058B-0C83425DFA6D}"/>
          </ac:spMkLst>
        </pc:spChg>
        <pc:spChg chg="mod">
          <ac:chgData name="ΕΛΕΝΗ ΓΑΜΒΡΙΑ" userId="48f06cb344917863" providerId="LiveId" clId="{E7909DD0-2C58-428D-8292-03D346D48136}" dt="2023-01-11T06:26:27.158" v="654" actId="27636"/>
          <ac:spMkLst>
            <pc:docMk/>
            <pc:sldMk cId="4204413375" sldId="260"/>
            <ac:spMk id="3" creationId="{50A39924-7B3F-9B9F-6F09-C7B803AE7ED3}"/>
          </ac:spMkLst>
        </pc:spChg>
      </pc:sldChg>
      <pc:sldChg chg="modSp mod modTransition">
        <pc:chgData name="ΕΛΕΝΗ ΓΑΜΒΡΙΑ" userId="48f06cb344917863" providerId="LiveId" clId="{E7909DD0-2C58-428D-8292-03D346D48136}" dt="2023-01-11T06:51:41.991" v="901" actId="20577"/>
        <pc:sldMkLst>
          <pc:docMk/>
          <pc:sldMk cId="1092240437" sldId="261"/>
        </pc:sldMkLst>
        <pc:spChg chg="mod">
          <ac:chgData name="ΕΛΕΝΗ ΓΑΜΒΡΙΑ" userId="48f06cb344917863" providerId="LiveId" clId="{E7909DD0-2C58-428D-8292-03D346D48136}" dt="2023-01-11T06:27:01.054" v="673" actId="14100"/>
          <ac:spMkLst>
            <pc:docMk/>
            <pc:sldMk cId="1092240437" sldId="261"/>
            <ac:spMk id="2" creationId="{5DA96D91-A26B-3DD4-966C-BEABF3FDB4B7}"/>
          </ac:spMkLst>
        </pc:spChg>
        <pc:spChg chg="mod">
          <ac:chgData name="ΕΛΕΝΗ ΓΑΜΒΡΙΑ" userId="48f06cb344917863" providerId="LiveId" clId="{E7909DD0-2C58-428D-8292-03D346D48136}" dt="2023-01-11T06:51:41.991" v="901" actId="20577"/>
          <ac:spMkLst>
            <pc:docMk/>
            <pc:sldMk cId="1092240437" sldId="261"/>
            <ac:spMk id="3" creationId="{0BD15687-6A74-39A9-EC5E-56942BCBD472}"/>
          </ac:spMkLst>
        </pc:spChg>
      </pc:sldChg>
      <pc:sldChg chg="modSp mod modTransition">
        <pc:chgData name="ΕΛΕΝΗ ΓΑΜΒΡΙΑ" userId="48f06cb344917863" providerId="LiveId" clId="{E7909DD0-2C58-428D-8292-03D346D48136}" dt="2023-01-11T06:46:38.259" v="879"/>
        <pc:sldMkLst>
          <pc:docMk/>
          <pc:sldMk cId="1887144231" sldId="262"/>
        </pc:sldMkLst>
        <pc:spChg chg="mod">
          <ac:chgData name="ΕΛΕΝΗ ΓΑΜΒΡΙΑ" userId="48f06cb344917863" providerId="LiveId" clId="{E7909DD0-2C58-428D-8292-03D346D48136}" dt="2023-01-11T06:27:55.869" v="697" actId="113"/>
          <ac:spMkLst>
            <pc:docMk/>
            <pc:sldMk cId="1887144231" sldId="262"/>
            <ac:spMk id="2" creationId="{4E7B8C79-23C6-0DEB-99E4-592D384BADA4}"/>
          </ac:spMkLst>
        </pc:spChg>
        <pc:spChg chg="mod">
          <ac:chgData name="ΕΛΕΝΗ ΓΑΜΒΡΙΑ" userId="48f06cb344917863" providerId="LiveId" clId="{E7909DD0-2C58-428D-8292-03D346D48136}" dt="2023-01-11T06:28:44.767" v="705" actId="27636"/>
          <ac:spMkLst>
            <pc:docMk/>
            <pc:sldMk cId="1887144231" sldId="262"/>
            <ac:spMk id="3" creationId="{D0A08DAF-310F-4258-E083-3681899EA760}"/>
          </ac:spMkLst>
        </pc:spChg>
      </pc:sldChg>
      <pc:sldChg chg="modSp mod modTransition">
        <pc:chgData name="ΕΛΕΝΗ ΓΑΜΒΡΙΑ" userId="48f06cb344917863" providerId="LiveId" clId="{E7909DD0-2C58-428D-8292-03D346D48136}" dt="2023-01-11T06:46:53.332" v="880"/>
        <pc:sldMkLst>
          <pc:docMk/>
          <pc:sldMk cId="3763429053" sldId="263"/>
        </pc:sldMkLst>
        <pc:spChg chg="mod">
          <ac:chgData name="ΕΛΕΝΗ ΓΑΜΒΡΙΑ" userId="48f06cb344917863" providerId="LiveId" clId="{E7909DD0-2C58-428D-8292-03D346D48136}" dt="2023-01-11T06:29:57.755" v="714" actId="14100"/>
          <ac:spMkLst>
            <pc:docMk/>
            <pc:sldMk cId="3763429053" sldId="263"/>
            <ac:spMk id="2" creationId="{C62C83CA-F558-35CA-E426-05ACF655F761}"/>
          </ac:spMkLst>
        </pc:spChg>
        <pc:spChg chg="mod">
          <ac:chgData name="ΕΛΕΝΗ ΓΑΜΒΡΙΑ" userId="48f06cb344917863" providerId="LiveId" clId="{E7909DD0-2C58-428D-8292-03D346D48136}" dt="2023-01-11T06:30:26.809" v="719" actId="14100"/>
          <ac:spMkLst>
            <pc:docMk/>
            <pc:sldMk cId="3763429053" sldId="263"/>
            <ac:spMk id="3" creationId="{7D47DE2D-B830-E6C6-2190-987211C4E3AC}"/>
          </ac:spMkLst>
        </pc:spChg>
        <pc:picChg chg="mod">
          <ac:chgData name="ΕΛΕΝΗ ΓΑΜΒΡΙΑ" userId="48f06cb344917863" providerId="LiveId" clId="{E7909DD0-2C58-428D-8292-03D346D48136}" dt="2023-01-11T06:43:10.986" v="861" actId="1076"/>
          <ac:picMkLst>
            <pc:docMk/>
            <pc:sldMk cId="3763429053" sldId="263"/>
            <ac:picMk id="4" creationId="{F07A186F-5279-F206-6B23-E16A0F257327}"/>
          </ac:picMkLst>
        </pc:picChg>
      </pc:sldChg>
      <pc:sldChg chg="modSp mod modTransition">
        <pc:chgData name="ΕΛΕΝΗ ΓΑΜΒΡΙΑ" userId="48f06cb344917863" providerId="LiveId" clId="{E7909DD0-2C58-428D-8292-03D346D48136}" dt="2023-01-11T06:47:03.596" v="881"/>
        <pc:sldMkLst>
          <pc:docMk/>
          <pc:sldMk cId="1946597889" sldId="264"/>
        </pc:sldMkLst>
        <pc:spChg chg="mod">
          <ac:chgData name="ΕΛΕΝΗ ΓΑΜΒΡΙΑ" userId="48f06cb344917863" providerId="LiveId" clId="{E7909DD0-2C58-428D-8292-03D346D48136}" dt="2023-01-11T06:30:59.345" v="735" actId="14100"/>
          <ac:spMkLst>
            <pc:docMk/>
            <pc:sldMk cId="1946597889" sldId="264"/>
            <ac:spMk id="2" creationId="{816EF4BB-ABC7-FC20-2171-42B2267BCB56}"/>
          </ac:spMkLst>
        </pc:spChg>
        <pc:spChg chg="mod">
          <ac:chgData name="ΕΛΕΝΗ ΓΑΜΒΡΙΑ" userId="48f06cb344917863" providerId="LiveId" clId="{E7909DD0-2C58-428D-8292-03D346D48136}" dt="2023-01-11T06:31:20.082" v="740" actId="14100"/>
          <ac:spMkLst>
            <pc:docMk/>
            <pc:sldMk cId="1946597889" sldId="264"/>
            <ac:spMk id="3" creationId="{320115EA-4223-FFE5-DE70-5BD647A8B357}"/>
          </ac:spMkLst>
        </pc:spChg>
      </pc:sldChg>
      <pc:sldChg chg="modSp mod modTransition">
        <pc:chgData name="ΕΛΕΝΗ ΓΑΜΒΡΙΑ" userId="48f06cb344917863" providerId="LiveId" clId="{E7909DD0-2C58-428D-8292-03D346D48136}" dt="2023-01-11T06:47:16.625" v="882"/>
        <pc:sldMkLst>
          <pc:docMk/>
          <pc:sldMk cId="4255631704" sldId="265"/>
        </pc:sldMkLst>
        <pc:spChg chg="mod">
          <ac:chgData name="ΕΛΕΝΗ ΓΑΜΒΡΙΑ" userId="48f06cb344917863" providerId="LiveId" clId="{E7909DD0-2C58-428D-8292-03D346D48136}" dt="2023-01-11T06:31:56.381" v="752" actId="20577"/>
          <ac:spMkLst>
            <pc:docMk/>
            <pc:sldMk cId="4255631704" sldId="265"/>
            <ac:spMk id="2" creationId="{FA7769DC-9498-2F46-76F9-44C9F375AEE4}"/>
          </ac:spMkLst>
        </pc:spChg>
        <pc:spChg chg="mod">
          <ac:chgData name="ΕΛΕΝΗ ΓΑΜΒΡΙΑ" userId="48f06cb344917863" providerId="LiveId" clId="{E7909DD0-2C58-428D-8292-03D346D48136}" dt="2023-01-11T06:33:03.614" v="771" actId="27636"/>
          <ac:spMkLst>
            <pc:docMk/>
            <pc:sldMk cId="4255631704" sldId="265"/>
            <ac:spMk id="3" creationId="{C2267B05-0B75-15F4-692F-738B5579A27D}"/>
          </ac:spMkLst>
        </pc:spChg>
      </pc:sldChg>
      <pc:sldChg chg="modSp mod modTransition">
        <pc:chgData name="ΕΛΕΝΗ ΓΑΜΒΡΙΑ" userId="48f06cb344917863" providerId="LiveId" clId="{E7909DD0-2C58-428D-8292-03D346D48136}" dt="2023-01-11T06:47:23.588" v="883"/>
        <pc:sldMkLst>
          <pc:docMk/>
          <pc:sldMk cId="3830768678" sldId="266"/>
        </pc:sldMkLst>
        <pc:spChg chg="mod">
          <ac:chgData name="ΕΛΕΝΗ ΓΑΜΒΡΙΑ" userId="48f06cb344917863" providerId="LiveId" clId="{E7909DD0-2C58-428D-8292-03D346D48136}" dt="2023-01-11T06:33:41.255" v="794" actId="113"/>
          <ac:spMkLst>
            <pc:docMk/>
            <pc:sldMk cId="3830768678" sldId="266"/>
            <ac:spMk id="2" creationId="{7D205951-FDE2-FEB8-0A34-8FC265CBBE65}"/>
          </ac:spMkLst>
        </pc:spChg>
        <pc:spChg chg="mod">
          <ac:chgData name="ΕΛΕΝΗ ΓΑΜΒΡΙΑ" userId="48f06cb344917863" providerId="LiveId" clId="{E7909DD0-2C58-428D-8292-03D346D48136}" dt="2023-01-11T06:35:03.442" v="805" actId="27636"/>
          <ac:spMkLst>
            <pc:docMk/>
            <pc:sldMk cId="3830768678" sldId="266"/>
            <ac:spMk id="3" creationId="{B32A8B18-B843-56DC-C3A7-EFE69B6D796C}"/>
          </ac:spMkLst>
        </pc:spChg>
      </pc:sldChg>
      <pc:sldChg chg="modSp mod modTransition">
        <pc:chgData name="ΕΛΕΝΗ ΓΑΜΒΡΙΑ" userId="48f06cb344917863" providerId="LiveId" clId="{E7909DD0-2C58-428D-8292-03D346D48136}" dt="2023-01-11T06:47:40.137" v="885"/>
        <pc:sldMkLst>
          <pc:docMk/>
          <pc:sldMk cId="2389190771" sldId="267"/>
        </pc:sldMkLst>
        <pc:spChg chg="mod">
          <ac:chgData name="ΕΛΕΝΗ ΓΑΜΒΡΙΑ" userId="48f06cb344917863" providerId="LiveId" clId="{E7909DD0-2C58-428D-8292-03D346D48136}" dt="2023-01-11T06:09:23.356" v="120"/>
          <ac:spMkLst>
            <pc:docMk/>
            <pc:sldMk cId="2389190771" sldId="267"/>
            <ac:spMk id="2" creationId="{DD1B15D2-0CAE-EE55-FBA8-E122DEC8CF16}"/>
          </ac:spMkLst>
        </pc:spChg>
        <pc:spChg chg="mod">
          <ac:chgData name="ΕΛΕΝΗ ΓΑΜΒΡΙΑ" userId="48f06cb344917863" providerId="LiveId" clId="{E7909DD0-2C58-428D-8292-03D346D48136}" dt="2023-01-11T06:04:06.119" v="20" actId="20577"/>
          <ac:spMkLst>
            <pc:docMk/>
            <pc:sldMk cId="2389190771" sldId="267"/>
            <ac:spMk id="3" creationId="{62284B37-C77C-2EB3-2040-D2DD9517B303}"/>
          </ac:spMkLst>
        </pc:spChg>
        <pc:picChg chg="mod">
          <ac:chgData name="ΕΛΕΝΗ ΓΑΜΒΡΙΑ" userId="48f06cb344917863" providerId="LiveId" clId="{E7909DD0-2C58-428D-8292-03D346D48136}" dt="2023-01-11T06:04:32.019" v="26" actId="1440"/>
          <ac:picMkLst>
            <pc:docMk/>
            <pc:sldMk cId="2389190771" sldId="267"/>
            <ac:picMk id="2050" creationId="{B293EC2F-81CE-001D-4F33-396CF59A6BC2}"/>
          </ac:picMkLst>
        </pc:picChg>
      </pc:sldChg>
      <pc:sldChg chg="modSp mod modTransition">
        <pc:chgData name="ΕΛΕΝΗ ΓΑΜΒΡΙΑ" userId="48f06cb344917863" providerId="LiveId" clId="{E7909DD0-2C58-428D-8292-03D346D48136}" dt="2023-01-11T06:47:50.097" v="886"/>
        <pc:sldMkLst>
          <pc:docMk/>
          <pc:sldMk cId="121602529" sldId="268"/>
        </pc:sldMkLst>
        <pc:spChg chg="mod">
          <ac:chgData name="ΕΛΕΝΗ ΓΑΜΒΡΙΑ" userId="48f06cb344917863" providerId="LiveId" clId="{E7909DD0-2C58-428D-8292-03D346D48136}" dt="2023-01-11T06:04:55.146" v="44" actId="20577"/>
          <ac:spMkLst>
            <pc:docMk/>
            <pc:sldMk cId="121602529" sldId="268"/>
            <ac:spMk id="3" creationId="{74786CE4-0E14-D330-2589-E5283292DF0A}"/>
          </ac:spMkLst>
        </pc:spChg>
        <pc:picChg chg="mod">
          <ac:chgData name="ΕΛΕΝΗ ΓΑΜΒΡΙΑ" userId="48f06cb344917863" providerId="LiveId" clId="{E7909DD0-2C58-428D-8292-03D346D48136}" dt="2023-01-11T06:05:19.980" v="51" actId="1076"/>
          <ac:picMkLst>
            <pc:docMk/>
            <pc:sldMk cId="121602529" sldId="268"/>
            <ac:picMk id="3074" creationId="{7AF0D226-8E1C-AFC2-6B5A-6CF40C4850C9}"/>
          </ac:picMkLst>
        </pc:picChg>
        <pc:picChg chg="mod">
          <ac:chgData name="ΕΛΕΝΗ ΓΑΜΒΡΙΑ" userId="48f06cb344917863" providerId="LiveId" clId="{E7909DD0-2C58-428D-8292-03D346D48136}" dt="2023-01-11T06:05:26.042" v="53" actId="1076"/>
          <ac:picMkLst>
            <pc:docMk/>
            <pc:sldMk cId="121602529" sldId="268"/>
            <ac:picMk id="3075" creationId="{26B593C5-4473-E7F3-E9E7-25D439BE8224}"/>
          </ac:picMkLst>
        </pc:picChg>
      </pc:sldChg>
      <pc:sldChg chg="modSp mod modTransition">
        <pc:chgData name="ΕΛΕΝΗ ΓΑΜΒΡΙΑ" userId="48f06cb344917863" providerId="LiveId" clId="{E7909DD0-2C58-428D-8292-03D346D48136}" dt="2023-01-11T06:48:05.388" v="887"/>
        <pc:sldMkLst>
          <pc:docMk/>
          <pc:sldMk cId="891892237" sldId="269"/>
        </pc:sldMkLst>
        <pc:spChg chg="mod">
          <ac:chgData name="ΕΛΕΝΗ ΓΑΜΒΡΙΑ" userId="48f06cb344917863" providerId="LiveId" clId="{E7909DD0-2C58-428D-8292-03D346D48136}" dt="2023-01-11T06:36:24.482" v="818" actId="255"/>
          <ac:spMkLst>
            <pc:docMk/>
            <pc:sldMk cId="891892237" sldId="269"/>
            <ac:spMk id="2" creationId="{9D296F84-70E4-943F-075E-094F6F020BB7}"/>
          </ac:spMkLst>
        </pc:spChg>
        <pc:spChg chg="mod">
          <ac:chgData name="ΕΛΕΝΗ ΓΑΜΒΡΙΑ" userId="48f06cb344917863" providerId="LiveId" clId="{E7909DD0-2C58-428D-8292-03D346D48136}" dt="2023-01-11T06:36:54.680" v="845" actId="20577"/>
          <ac:spMkLst>
            <pc:docMk/>
            <pc:sldMk cId="891892237" sldId="269"/>
            <ac:spMk id="3" creationId="{64140032-28E9-9BDB-4468-9C19B41DF13A}"/>
          </ac:spMkLst>
        </pc:spChg>
      </pc:sldChg>
      <pc:sldChg chg="modSp mod modTransition">
        <pc:chgData name="ΕΛΕΝΗ ΓΑΜΒΡΙΑ" userId="48f06cb344917863" providerId="LiveId" clId="{E7909DD0-2C58-428D-8292-03D346D48136}" dt="2023-01-11T06:48:17.756" v="888"/>
        <pc:sldMkLst>
          <pc:docMk/>
          <pc:sldMk cId="2359549615" sldId="270"/>
        </pc:sldMkLst>
        <pc:spChg chg="mod">
          <ac:chgData name="ΕΛΕΝΗ ΓΑΜΒΡΙΑ" userId="48f06cb344917863" providerId="LiveId" clId="{E7909DD0-2C58-428D-8292-03D346D48136}" dt="2023-01-11T06:37:07.307" v="846" actId="113"/>
          <ac:spMkLst>
            <pc:docMk/>
            <pc:sldMk cId="2359549615" sldId="270"/>
            <ac:spMk id="2" creationId="{47B121E5-0784-603A-ACA5-45B194D12EAD}"/>
          </ac:spMkLst>
        </pc:spChg>
        <pc:spChg chg="mod">
          <ac:chgData name="ΕΛΕΝΗ ΓΑΜΒΡΙΑ" userId="48f06cb344917863" providerId="LiveId" clId="{E7909DD0-2C58-428D-8292-03D346D48136}" dt="2023-01-11T06:09:23.356" v="120"/>
          <ac:spMkLst>
            <pc:docMk/>
            <pc:sldMk cId="2359549615" sldId="270"/>
            <ac:spMk id="3" creationId="{8D38A4F4-4F06-7438-BA70-2EC3EA87A0D9}"/>
          </ac:spMkLst>
        </pc:spChg>
      </pc:sldChg>
      <pc:sldChg chg="modSp mod modTransition">
        <pc:chgData name="ΕΛΕΝΗ ΓΑΜΒΡΙΑ" userId="48f06cb344917863" providerId="LiveId" clId="{E7909DD0-2C58-428D-8292-03D346D48136}" dt="2023-01-11T06:48:27.760" v="889"/>
        <pc:sldMkLst>
          <pc:docMk/>
          <pc:sldMk cId="253926111" sldId="271"/>
        </pc:sldMkLst>
        <pc:spChg chg="mod">
          <ac:chgData name="ΕΛΕΝΗ ΓΑΜΒΡΙΑ" userId="48f06cb344917863" providerId="LiveId" clId="{E7909DD0-2C58-428D-8292-03D346D48136}" dt="2023-01-11T06:37:27.740" v="847" actId="113"/>
          <ac:spMkLst>
            <pc:docMk/>
            <pc:sldMk cId="253926111" sldId="271"/>
            <ac:spMk id="2" creationId="{56E70461-74C0-658F-E5A0-AB77338BDC94}"/>
          </ac:spMkLst>
        </pc:spChg>
        <pc:spChg chg="mod">
          <ac:chgData name="ΕΛΕΝΗ ΓΑΜΒΡΙΑ" userId="48f06cb344917863" providerId="LiveId" clId="{E7909DD0-2C58-428D-8292-03D346D48136}" dt="2023-01-11T06:09:23.356" v="120"/>
          <ac:spMkLst>
            <pc:docMk/>
            <pc:sldMk cId="253926111" sldId="271"/>
            <ac:spMk id="3" creationId="{C1798D69-C7B3-D9A0-9F08-92748655E2A5}"/>
          </ac:spMkLst>
        </pc:spChg>
      </pc:sldChg>
      <pc:sldChg chg="modSp mod modTransition">
        <pc:chgData name="ΕΛΕΝΗ ΓΑΜΒΡΙΑ" userId="48f06cb344917863" providerId="LiveId" clId="{E7909DD0-2C58-428D-8292-03D346D48136}" dt="2023-01-11T06:48:35.251" v="890"/>
        <pc:sldMkLst>
          <pc:docMk/>
          <pc:sldMk cId="2117606897" sldId="272"/>
        </pc:sldMkLst>
        <pc:spChg chg="mod">
          <ac:chgData name="ΕΛΕΝΗ ΓΑΜΒΡΙΑ" userId="48f06cb344917863" providerId="LiveId" clId="{E7909DD0-2C58-428D-8292-03D346D48136}" dt="2023-01-11T06:09:23.356" v="120"/>
          <ac:spMkLst>
            <pc:docMk/>
            <pc:sldMk cId="2117606897" sldId="272"/>
            <ac:spMk id="2" creationId="{98AD8FB4-8D85-08E4-5441-03466FF759A5}"/>
          </ac:spMkLst>
        </pc:spChg>
        <pc:spChg chg="mod">
          <ac:chgData name="ΕΛΕΝΗ ΓΑΜΒΡΙΑ" userId="48f06cb344917863" providerId="LiveId" clId="{E7909DD0-2C58-428D-8292-03D346D48136}" dt="2023-01-11T06:08:17.531" v="110" actId="27636"/>
          <ac:spMkLst>
            <pc:docMk/>
            <pc:sldMk cId="2117606897" sldId="272"/>
            <ac:spMk id="3" creationId="{8F856805-8C58-0D77-1588-ED2689E025A8}"/>
          </ac:spMkLst>
        </pc:spChg>
      </pc:sldChg>
      <pc:sldChg chg="modSp mod modTransition">
        <pc:chgData name="ΕΛΕΝΗ ΓΑΜΒΡΙΑ" userId="48f06cb344917863" providerId="LiveId" clId="{E7909DD0-2C58-428D-8292-03D346D48136}" dt="2023-01-11T06:48:44.239" v="891"/>
        <pc:sldMkLst>
          <pc:docMk/>
          <pc:sldMk cId="1149183658" sldId="273"/>
        </pc:sldMkLst>
        <pc:spChg chg="mod">
          <ac:chgData name="ΕΛΕΝΗ ΓΑΜΒΡΙΑ" userId="48f06cb344917863" providerId="LiveId" clId="{E7909DD0-2C58-428D-8292-03D346D48136}" dt="2023-01-11T06:09:23.356" v="120"/>
          <ac:spMkLst>
            <pc:docMk/>
            <pc:sldMk cId="1149183658" sldId="273"/>
            <ac:spMk id="2" creationId="{B04CB832-9651-7D44-FC13-AF6EDB37ABA3}"/>
          </ac:spMkLst>
        </pc:spChg>
        <pc:spChg chg="mod">
          <ac:chgData name="ΕΛΕΝΗ ΓΑΜΒΡΙΑ" userId="48f06cb344917863" providerId="LiveId" clId="{E7909DD0-2C58-428D-8292-03D346D48136}" dt="2023-01-11T06:09:23.356" v="120"/>
          <ac:spMkLst>
            <pc:docMk/>
            <pc:sldMk cId="1149183658" sldId="273"/>
            <ac:spMk id="3" creationId="{4C482F1C-48E0-F974-73CB-3955D0F8B532}"/>
          </ac:spMkLst>
        </pc:spChg>
      </pc:sldChg>
      <pc:sldChg chg="modSp mod modTransition">
        <pc:chgData name="ΕΛΕΝΗ ΓΑΜΒΡΙΑ" userId="48f06cb344917863" providerId="LiveId" clId="{E7909DD0-2C58-428D-8292-03D346D48136}" dt="2023-01-11T06:48:55.571" v="892"/>
        <pc:sldMkLst>
          <pc:docMk/>
          <pc:sldMk cId="67357557" sldId="274"/>
        </pc:sldMkLst>
        <pc:spChg chg="mod">
          <ac:chgData name="ΕΛΕΝΗ ΓΑΜΒΡΙΑ" userId="48f06cb344917863" providerId="LiveId" clId="{E7909DD0-2C58-428D-8292-03D346D48136}" dt="2023-01-11T06:37:59.794" v="849" actId="113"/>
          <ac:spMkLst>
            <pc:docMk/>
            <pc:sldMk cId="67357557" sldId="274"/>
            <ac:spMk id="2" creationId="{C2970101-0026-9B73-3831-DE17780257BF}"/>
          </ac:spMkLst>
        </pc:spChg>
        <pc:spChg chg="mod">
          <ac:chgData name="ΕΛΕΝΗ ΓΑΜΒΡΙΑ" userId="48f06cb344917863" providerId="LiveId" clId="{E7909DD0-2C58-428D-8292-03D346D48136}" dt="2023-01-11T06:11:06.465" v="150" actId="27636"/>
          <ac:spMkLst>
            <pc:docMk/>
            <pc:sldMk cId="67357557" sldId="274"/>
            <ac:spMk id="3" creationId="{C1DB4293-0311-986A-9CDE-0A5D569A97BF}"/>
          </ac:spMkLst>
        </pc:spChg>
      </pc:sldChg>
      <pc:sldChg chg="modSp mod modTransition">
        <pc:chgData name="ΕΛΕΝΗ ΓΑΜΒΡΙΑ" userId="48f06cb344917863" providerId="LiveId" clId="{E7909DD0-2C58-428D-8292-03D346D48136}" dt="2023-01-11T06:49:28.635" v="894"/>
        <pc:sldMkLst>
          <pc:docMk/>
          <pc:sldMk cId="386446555" sldId="275"/>
        </pc:sldMkLst>
        <pc:spChg chg="mod">
          <ac:chgData name="ΕΛΕΝΗ ΓΑΜΒΡΙΑ" userId="48f06cb344917863" providerId="LiveId" clId="{E7909DD0-2C58-428D-8292-03D346D48136}" dt="2023-01-11T06:38:34.279" v="854" actId="113"/>
          <ac:spMkLst>
            <pc:docMk/>
            <pc:sldMk cId="386446555" sldId="275"/>
            <ac:spMk id="2" creationId="{0C9E0246-E6B3-6471-F140-7A9EB47EE284}"/>
          </ac:spMkLst>
        </pc:spChg>
        <pc:spChg chg="mod">
          <ac:chgData name="ΕΛΕΝΗ ΓΑΜΒΡΙΑ" userId="48f06cb344917863" providerId="LiveId" clId="{E7909DD0-2C58-428D-8292-03D346D48136}" dt="2023-01-11T06:38:25.457" v="853" actId="14100"/>
          <ac:spMkLst>
            <pc:docMk/>
            <pc:sldMk cId="386446555" sldId="275"/>
            <ac:spMk id="3" creationId="{213390B8-6EA0-6362-A76A-31D890C7D216}"/>
          </ac:spMkLst>
        </pc:spChg>
      </pc:sldChg>
      <pc:sldChg chg="modSp mod modTransition">
        <pc:chgData name="ΕΛΕΝΗ ΓΑΜΒΡΙΑ" userId="48f06cb344917863" providerId="LiveId" clId="{E7909DD0-2C58-428D-8292-03D346D48136}" dt="2023-01-11T06:49:51.950" v="896"/>
        <pc:sldMkLst>
          <pc:docMk/>
          <pc:sldMk cId="170775757" sldId="276"/>
        </pc:sldMkLst>
        <pc:spChg chg="mod">
          <ac:chgData name="ΕΛΕΝΗ ΓΑΜΒΡΙΑ" userId="48f06cb344917863" providerId="LiveId" clId="{E7909DD0-2C58-428D-8292-03D346D48136}" dt="2023-01-11T06:13:15.935" v="293" actId="255"/>
          <ac:spMkLst>
            <pc:docMk/>
            <pc:sldMk cId="170775757" sldId="276"/>
            <ac:spMk id="3" creationId="{8475633D-F1B2-6EF3-BE39-D6321BBF12DC}"/>
          </ac:spMkLst>
        </pc:spChg>
        <pc:picChg chg="mod">
          <ac:chgData name="ΕΛΕΝΗ ΓΑΜΒΡΙΑ" userId="48f06cb344917863" providerId="LiveId" clId="{E7909DD0-2C58-428D-8292-03D346D48136}" dt="2023-01-11T06:13:21.091" v="294" actId="1076"/>
          <ac:picMkLst>
            <pc:docMk/>
            <pc:sldMk cId="170775757" sldId="276"/>
            <ac:picMk id="4098" creationId="{5C47D8DE-76BA-272F-64BD-7DDDF7735816}"/>
          </ac:picMkLst>
        </pc:picChg>
      </pc:sldChg>
      <pc:sldChg chg="addSp modSp mod modTransition">
        <pc:chgData name="ΕΛΕΝΗ ΓΑΜΒΡΙΑ" userId="48f06cb344917863" providerId="LiveId" clId="{E7909DD0-2C58-428D-8292-03D346D48136}" dt="2023-01-11T06:50:02.375" v="897"/>
        <pc:sldMkLst>
          <pc:docMk/>
          <pc:sldMk cId="953624861" sldId="277"/>
        </pc:sldMkLst>
        <pc:spChg chg="mod">
          <ac:chgData name="ΕΛΕΝΗ ΓΑΜΒΡΙΑ" userId="48f06cb344917863" providerId="LiveId" clId="{E7909DD0-2C58-428D-8292-03D346D48136}" dt="2023-01-11T06:14:02.350" v="369" actId="20577"/>
          <ac:spMkLst>
            <pc:docMk/>
            <pc:sldMk cId="953624861" sldId="277"/>
            <ac:spMk id="2" creationId="{33989890-3014-6567-2829-A22961AB4CF0}"/>
          </ac:spMkLst>
        </pc:spChg>
        <pc:spChg chg="mod">
          <ac:chgData name="ΕΛΕΝΗ ΓΑΜΒΡΙΑ" userId="48f06cb344917863" providerId="LiveId" clId="{E7909DD0-2C58-428D-8292-03D346D48136}" dt="2023-01-11T06:14:15.370" v="371" actId="113"/>
          <ac:spMkLst>
            <pc:docMk/>
            <pc:sldMk cId="953624861" sldId="277"/>
            <ac:spMk id="3" creationId="{AF620E62-1A24-CDC8-FF8A-10BBACDD3EA3}"/>
          </ac:spMkLst>
        </pc:spChg>
        <pc:picChg chg="add mod">
          <ac:chgData name="ΕΛΕΝΗ ΓΑΜΒΡΙΑ" userId="48f06cb344917863" providerId="LiveId" clId="{E7909DD0-2C58-428D-8292-03D346D48136}" dt="2023-01-11T06:42:51.291" v="860" actId="1440"/>
          <ac:picMkLst>
            <pc:docMk/>
            <pc:sldMk cId="953624861" sldId="277"/>
            <ac:picMk id="5" creationId="{ECA003E4-ADB5-7348-C827-629F5AC777FF}"/>
          </ac:picMkLst>
        </pc:picChg>
      </pc:sldChg>
      <pc:sldChg chg="modSp mod modTransition">
        <pc:chgData name="ΕΛΕΝΗ ΓΑΜΒΡΙΑ" userId="48f06cb344917863" providerId="LiveId" clId="{E7909DD0-2C58-428D-8292-03D346D48136}" dt="2023-01-11T06:50:16.631" v="898"/>
        <pc:sldMkLst>
          <pc:docMk/>
          <pc:sldMk cId="94361880" sldId="278"/>
        </pc:sldMkLst>
        <pc:spChg chg="mod">
          <ac:chgData name="ΕΛΕΝΗ ΓΑΜΒΡΙΑ" userId="48f06cb344917863" providerId="LiveId" clId="{E7909DD0-2C58-428D-8292-03D346D48136}" dt="2023-01-11T06:15:08.787" v="379" actId="20577"/>
          <ac:spMkLst>
            <pc:docMk/>
            <pc:sldMk cId="94361880" sldId="278"/>
            <ac:spMk id="2" creationId="{2BE271E6-88CC-9CFF-5773-E54F96E7413B}"/>
          </ac:spMkLst>
        </pc:spChg>
        <pc:spChg chg="mod">
          <ac:chgData name="ΕΛΕΝΗ ΓΑΜΒΡΙΑ" userId="48f06cb344917863" providerId="LiveId" clId="{E7909DD0-2C58-428D-8292-03D346D48136}" dt="2023-01-11T06:17:14.985" v="501" actId="27636"/>
          <ac:spMkLst>
            <pc:docMk/>
            <pc:sldMk cId="94361880" sldId="278"/>
            <ac:spMk id="3" creationId="{A1ADF969-5A8E-9DE3-E460-E9BC11ABAE22}"/>
          </ac:spMkLst>
        </pc:spChg>
      </pc:sldChg>
      <pc:sldChg chg="addSp delSp modSp mod modTransition">
        <pc:chgData name="ΕΛΕΝΗ ΓΑΜΒΡΙΑ" userId="48f06cb344917863" providerId="LiveId" clId="{E7909DD0-2C58-428D-8292-03D346D48136}" dt="2023-01-11T06:50:27.675" v="899"/>
        <pc:sldMkLst>
          <pc:docMk/>
          <pc:sldMk cId="53782422" sldId="279"/>
        </pc:sldMkLst>
        <pc:spChg chg="mod">
          <ac:chgData name="ΕΛΕΝΗ ΓΑΜΒΡΙΑ" userId="48f06cb344917863" providerId="LiveId" clId="{E7909DD0-2C58-428D-8292-03D346D48136}" dt="2023-01-11T06:09:23.356" v="120"/>
          <ac:spMkLst>
            <pc:docMk/>
            <pc:sldMk cId="53782422" sldId="279"/>
            <ac:spMk id="2" creationId="{39A53D73-AAE8-6902-755E-C269C9CDCF26}"/>
          </ac:spMkLst>
        </pc:spChg>
        <pc:spChg chg="del mod">
          <ac:chgData name="ΕΛΕΝΗ ΓΑΜΒΡΙΑ" userId="48f06cb344917863" providerId="LiveId" clId="{E7909DD0-2C58-428D-8292-03D346D48136}" dt="2023-01-11T06:44:40.245" v="862" actId="931"/>
          <ac:spMkLst>
            <pc:docMk/>
            <pc:sldMk cId="53782422" sldId="279"/>
            <ac:spMk id="3" creationId="{30CFF72A-96A0-7A48-1224-554F6EBC83F0}"/>
          </ac:spMkLst>
        </pc:spChg>
        <pc:picChg chg="add mod">
          <ac:chgData name="ΕΛΕΝΗ ΓΑΜΒΡΙΑ" userId="48f06cb344917863" providerId="LiveId" clId="{E7909DD0-2C58-428D-8292-03D346D48136}" dt="2023-01-11T06:45:06.394" v="872" actId="14100"/>
          <ac:picMkLst>
            <pc:docMk/>
            <pc:sldMk cId="53782422" sldId="279"/>
            <ac:picMk id="5" creationId="{5B16CDF2-B7CF-5D94-F23A-E1009586BA3A}"/>
          </ac:picMkLst>
        </pc:picChg>
      </pc:sldChg>
      <pc:sldChg chg="modSp add mod modTransition">
        <pc:chgData name="ΕΛΕΝΗ ΓΑΜΒΡΙΑ" userId="48f06cb344917863" providerId="LiveId" clId="{E7909DD0-2C58-428D-8292-03D346D48136}" dt="2023-01-11T06:49:05.497" v="893"/>
        <pc:sldMkLst>
          <pc:docMk/>
          <pc:sldMk cId="1959527061" sldId="280"/>
        </pc:sldMkLst>
        <pc:spChg chg="mod">
          <ac:chgData name="ΕΛΕΝΗ ΓΑΜΒΡΙΑ" userId="48f06cb344917863" providerId="LiveId" clId="{E7909DD0-2C58-428D-8292-03D346D48136}" dt="2023-01-11T06:38:12.528" v="851" actId="113"/>
          <ac:spMkLst>
            <pc:docMk/>
            <pc:sldMk cId="1959527061" sldId="280"/>
            <ac:spMk id="2" creationId="{C2970101-0026-9B73-3831-DE17780257BF}"/>
          </ac:spMkLst>
        </pc:spChg>
        <pc:spChg chg="mod">
          <ac:chgData name="ΕΛΕΝΗ ΓΑΜΒΡΙΑ" userId="48f06cb344917863" providerId="LiveId" clId="{E7909DD0-2C58-428D-8292-03D346D48136}" dt="2023-01-11T06:10:56.294" v="146" actId="27636"/>
          <ac:spMkLst>
            <pc:docMk/>
            <pc:sldMk cId="1959527061" sldId="280"/>
            <ac:spMk id="3" creationId="{C1DB4293-0311-986A-9CDE-0A5D569A97BF}"/>
          </ac:spMkLst>
        </pc:spChg>
      </pc:sldChg>
      <pc:sldChg chg="modSp add mod modTransition">
        <pc:chgData name="ΕΛΕΝΗ ΓΑΜΒΡΙΑ" userId="48f06cb344917863" providerId="LiveId" clId="{E7909DD0-2C58-428D-8292-03D346D48136}" dt="2023-01-11T06:52:52.159" v="902" actId="20577"/>
        <pc:sldMkLst>
          <pc:docMk/>
          <pc:sldMk cId="4262185849" sldId="281"/>
        </pc:sldMkLst>
        <pc:spChg chg="mod">
          <ac:chgData name="ΕΛΕΝΗ ΓΑΜΒΡΙΑ" userId="48f06cb344917863" providerId="LiveId" clId="{E7909DD0-2C58-428D-8292-03D346D48136}" dt="2023-01-11T06:52:52.159" v="902" actId="20577"/>
          <ac:spMkLst>
            <pc:docMk/>
            <pc:sldMk cId="4262185849" sldId="281"/>
            <ac:spMk id="3" creationId="{B32A8B18-B843-56DC-C3A7-EFE69B6D796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E87BCE39-302A-4419-A118-B95F9EF3CDD5}" type="datetimeFigureOut">
              <a:rPr lang="el-GR" smtClean="0"/>
              <a:pPr/>
              <a:t>27/4/2025</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15247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87BCE39-302A-4419-A118-B95F9EF3CDD5}" type="datetimeFigureOut">
              <a:rPr lang="el-GR" smtClean="0"/>
              <a:pPr/>
              <a:t>27/4/2025</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164963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87BCE39-302A-4419-A118-B95F9EF3CDD5}" type="datetimeFigureOut">
              <a:rPr lang="el-GR" smtClean="0"/>
              <a:pPr/>
              <a:t>27/4/2025</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13C432-A74D-4512-9DD2-5FDE79407292}" type="slidenum">
              <a:rPr lang="el-GR" smtClean="0"/>
              <a:pPr/>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285513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87BCE39-302A-4419-A118-B95F9EF3CDD5}" type="datetimeFigureOut">
              <a:rPr lang="el-GR" smtClean="0"/>
              <a:pPr/>
              <a:t>27/4/2025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52558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87BCE39-302A-4419-A118-B95F9EF3CDD5}" type="datetimeFigureOut">
              <a:rPr lang="el-GR" smtClean="0"/>
              <a:pPr/>
              <a:t>27/4/2025</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13C432-A74D-4512-9DD2-5FDE79407292}" type="slidenum">
              <a:rPr lang="el-GR" smtClean="0"/>
              <a:pPr/>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61362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E87BCE39-302A-4419-A118-B95F9EF3CDD5}" type="datetimeFigureOut">
              <a:rPr lang="el-GR" smtClean="0"/>
              <a:pPr/>
              <a:t>27/4/2025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3769362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87BCE39-302A-4419-A118-B95F9EF3CDD5}" type="datetimeFigureOut">
              <a:rPr lang="el-GR" smtClean="0"/>
              <a:pPr/>
              <a:t>27/4/2025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1587521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87BCE39-302A-4419-A118-B95F9EF3CDD5}" type="datetimeFigureOut">
              <a:rPr lang="el-GR" smtClean="0"/>
              <a:pPr/>
              <a:t>27/4/2025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79049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87BCE39-302A-4419-A118-B95F9EF3CDD5}" type="datetimeFigureOut">
              <a:rPr lang="el-GR" smtClean="0"/>
              <a:pPr/>
              <a:t>27/4/2025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269076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87BCE39-302A-4419-A118-B95F9EF3CDD5}" type="datetimeFigureOut">
              <a:rPr lang="el-GR" smtClean="0"/>
              <a:pPr/>
              <a:t>27/4/2025</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380767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87BCE39-302A-4419-A118-B95F9EF3CDD5}" type="datetimeFigureOut">
              <a:rPr lang="el-GR" smtClean="0"/>
              <a:pPr/>
              <a:t>27/4/2025</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148144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87BCE39-302A-4419-A118-B95F9EF3CDD5}" type="datetimeFigureOut">
              <a:rPr lang="el-GR" smtClean="0"/>
              <a:pPr/>
              <a:t>27/4/2025</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4110132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87BCE39-302A-4419-A118-B95F9EF3CDD5}" type="datetimeFigureOut">
              <a:rPr lang="el-GR" smtClean="0"/>
              <a:pPr/>
              <a:t>27/4/2025</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73785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BCE39-302A-4419-A118-B95F9EF3CDD5}" type="datetimeFigureOut">
              <a:rPr lang="el-GR" smtClean="0"/>
              <a:pPr/>
              <a:t>27/4/2025</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96240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87BCE39-302A-4419-A118-B95F9EF3CDD5}" type="datetimeFigureOut">
              <a:rPr lang="el-GR" smtClean="0"/>
              <a:pPr/>
              <a:t>27/4/2025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97675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87BCE39-302A-4419-A118-B95F9EF3CDD5}" type="datetimeFigureOut">
              <a:rPr lang="el-GR" smtClean="0"/>
              <a:pPr/>
              <a:t>27/4/2025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7424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7BCE39-302A-4419-A118-B95F9EF3CDD5}" type="datetimeFigureOut">
              <a:rPr lang="el-GR" smtClean="0"/>
              <a:pPr/>
              <a:t>27/4/2025</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713C432-A74D-4512-9DD2-5FDE79407292}" type="slidenum">
              <a:rPr lang="el-GR" smtClean="0"/>
              <a:pPr/>
              <a:t>‹#›</a:t>
            </a:fld>
            <a:endParaRPr lang="el-GR"/>
          </a:p>
        </p:txBody>
      </p:sp>
    </p:spTree>
    <p:extLst>
      <p:ext uri="{BB962C8B-B14F-4D97-AF65-F5344CB8AC3E}">
        <p14:creationId xmlns="" xmlns:p14="http://schemas.microsoft.com/office/powerpoint/2010/main" val="38122519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8C09F94-1649-8D65-50FC-40382A4FA45A}"/>
              </a:ext>
            </a:extLst>
          </p:cNvPr>
          <p:cNvSpPr>
            <a:spLocks noGrp="1"/>
          </p:cNvSpPr>
          <p:nvPr>
            <p:ph type="ctrTitle"/>
          </p:nvPr>
        </p:nvSpPr>
        <p:spPr>
          <a:xfrm>
            <a:off x="2589213" y="2514600"/>
            <a:ext cx="8915399" cy="1222513"/>
          </a:xfrm>
        </p:spPr>
        <p:txBody>
          <a:bodyPr/>
          <a:lstStyle/>
          <a:p>
            <a:r>
              <a:rPr lang="el-GR" dirty="0" smtClean="0"/>
              <a:t>ΛΕΜΦΙΚΟ ΣΥΣΤΗΜΑ</a:t>
            </a:r>
            <a:endParaRPr lang="el-GR" dirty="0"/>
          </a:p>
        </p:txBody>
      </p:sp>
      <p:sp>
        <p:nvSpPr>
          <p:cNvPr id="3" name="Υπότιτλος 2">
            <a:extLst>
              <a:ext uri="{FF2B5EF4-FFF2-40B4-BE49-F238E27FC236}">
                <a16:creationId xmlns="" xmlns:a16="http://schemas.microsoft.com/office/drawing/2014/main" id="{66D04241-FB31-B9BB-D455-BEE008AEAA63}"/>
              </a:ext>
            </a:extLst>
          </p:cNvPr>
          <p:cNvSpPr>
            <a:spLocks noGrp="1"/>
          </p:cNvSpPr>
          <p:nvPr>
            <p:ph type="subTitle" idx="1"/>
          </p:nvPr>
        </p:nvSpPr>
        <p:spPr>
          <a:xfrm>
            <a:off x="2589213" y="4777379"/>
            <a:ext cx="8915399" cy="1997132"/>
          </a:xfrm>
        </p:spPr>
        <p:txBody>
          <a:bodyPr>
            <a:normAutofit/>
          </a:bodyPr>
          <a:lstStyle/>
          <a:p>
            <a:endParaRPr lang="en-US" dirty="0"/>
          </a:p>
          <a:p>
            <a:endParaRPr lang="el-GR" dirty="0"/>
          </a:p>
        </p:txBody>
      </p:sp>
    </p:spTree>
    <p:extLst>
      <p:ext uri="{BB962C8B-B14F-4D97-AF65-F5344CB8AC3E}">
        <p14:creationId xmlns="" xmlns:p14="http://schemas.microsoft.com/office/powerpoint/2010/main" val="14654434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A7769DC-9498-2F46-76F9-44C9F375AEE4}"/>
              </a:ext>
            </a:extLst>
          </p:cNvPr>
          <p:cNvSpPr>
            <a:spLocks noGrp="1"/>
          </p:cNvSpPr>
          <p:nvPr>
            <p:ph type="title"/>
          </p:nvPr>
        </p:nvSpPr>
        <p:spPr>
          <a:xfrm>
            <a:off x="1757239" y="624110"/>
            <a:ext cx="9747374" cy="1280890"/>
          </a:xfrm>
        </p:spPr>
        <p:txBody>
          <a:bodyPr>
            <a:normAutofit fontScale="90000"/>
          </a:bodyPr>
          <a:lstStyle/>
          <a:p>
            <a:r>
              <a:rPr lang="el-GR" sz="2700" b="1" dirty="0">
                <a:effectLst/>
                <a:latin typeface="Calibri" panose="020F0502020204030204" pitchFamily="34" charset="0"/>
                <a:ea typeface="SimSun" panose="02010600030101010101" pitchFamily="2" charset="-122"/>
                <a:cs typeface="Times New Roman" panose="02020603050405020304" pitchFamily="18" charset="0"/>
              </a:rPr>
              <a:t/>
            </a:r>
            <a:br>
              <a:rPr lang="el-GR" sz="2700" b="1" dirty="0">
                <a:effectLst/>
                <a:latin typeface="Calibri" panose="020F0502020204030204" pitchFamily="34" charset="0"/>
                <a:ea typeface="SimSun" panose="02010600030101010101" pitchFamily="2" charset="-122"/>
                <a:cs typeface="Times New Roman" panose="02020603050405020304" pitchFamily="18" charset="0"/>
              </a:rPr>
            </a:br>
            <a:r>
              <a:rPr lang="el-GR" sz="2700" b="1" dirty="0">
                <a:effectLst/>
                <a:latin typeface="Calibri" panose="020F0502020204030204" pitchFamily="34" charset="0"/>
                <a:ea typeface="SimSun" panose="02010600030101010101" pitchFamily="2" charset="-122"/>
                <a:cs typeface="Times New Roman" panose="02020603050405020304" pitchFamily="18" charset="0"/>
              </a:rPr>
              <a:t>Λεμφοκύτταρα, λεμφικά γάγγλια και άλλα </a:t>
            </a:r>
            <a:r>
              <a:rPr lang="el-GR" sz="2700" b="1" dirty="0" err="1">
                <a:effectLst/>
                <a:latin typeface="Calibri" panose="020F0502020204030204" pitchFamily="34" charset="0"/>
                <a:ea typeface="SimSun" panose="02010600030101010101" pitchFamily="2" charset="-122"/>
                <a:cs typeface="Times New Roman" panose="02020603050405020304" pitchFamily="18" charset="0"/>
              </a:rPr>
              <a:t>λεμφοκυττογόνα</a:t>
            </a:r>
            <a:r>
              <a:rPr lang="el-GR" sz="2700" b="1" dirty="0">
                <a:effectLst/>
                <a:latin typeface="Calibri" panose="020F0502020204030204" pitchFamily="34" charset="0"/>
                <a:ea typeface="SimSun" panose="02010600030101010101" pitchFamily="2" charset="-122"/>
                <a:cs typeface="Times New Roman" panose="02020603050405020304" pitchFamily="18" charset="0"/>
              </a:rPr>
              <a:t> όργανα</a:t>
            </a:r>
            <a:r>
              <a:rPr lang="el-GR" dirty="0">
                <a:effectLst/>
                <a:latin typeface="Calibri" panose="020F0502020204030204" pitchFamily="34" charset="0"/>
                <a:ea typeface="SimSun" panose="02010600030101010101" pitchFamily="2" charset="-122"/>
                <a:cs typeface="Times New Roman" panose="02020603050405020304" pitchFamily="18" charset="0"/>
              </a:rPr>
              <a:t/>
            </a:r>
            <a:br>
              <a:rPr lang="el-GR" dirty="0">
                <a:effectLst/>
                <a:latin typeface="Calibri" panose="020F0502020204030204" pitchFamily="34" charset="0"/>
                <a:ea typeface="SimSun" panose="02010600030101010101" pitchFamily="2" charset="-122"/>
                <a:cs typeface="Times New Roman" panose="02020603050405020304" pitchFamily="18" charset="0"/>
              </a:rPr>
            </a:br>
            <a:endParaRPr lang="el-GR" dirty="0"/>
          </a:p>
        </p:txBody>
      </p:sp>
      <p:sp>
        <p:nvSpPr>
          <p:cNvPr id="3" name="Θέση περιεχομένου 2">
            <a:extLst>
              <a:ext uri="{FF2B5EF4-FFF2-40B4-BE49-F238E27FC236}">
                <a16:creationId xmlns="" xmlns:a16="http://schemas.microsoft.com/office/drawing/2014/main" id="{C2267B05-0B75-15F4-692F-738B5579A27D}"/>
              </a:ext>
            </a:extLst>
          </p:cNvPr>
          <p:cNvSpPr>
            <a:spLocks noGrp="1"/>
          </p:cNvSpPr>
          <p:nvPr>
            <p:ph idx="1"/>
          </p:nvPr>
        </p:nvSpPr>
        <p:spPr>
          <a:xfrm>
            <a:off x="1844702" y="2027582"/>
            <a:ext cx="8802095" cy="4830418"/>
          </a:xfrm>
        </p:spPr>
        <p:txBody>
          <a:bodyPr>
            <a:normAutofit fontScale="92500" lnSpcReduction="20000"/>
          </a:bodyPr>
          <a:lstStyle/>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Μέσα στη λέμφο υπάρχουν ειδικά κύτταρα, τα </a:t>
            </a:r>
            <a:r>
              <a:rPr lang="el-GR" u="sng" dirty="0">
                <a:effectLst/>
                <a:latin typeface="Calibri" panose="020F0502020204030204" pitchFamily="34" charset="0"/>
                <a:ea typeface="SimSun" panose="02010600030101010101" pitchFamily="2" charset="-122"/>
                <a:cs typeface="Times New Roman" panose="02020603050405020304" pitchFamily="18" charset="0"/>
              </a:rPr>
              <a:t>λεμφοκύτταρα</a:t>
            </a:r>
            <a:r>
              <a:rPr lang="el-GR" dirty="0">
                <a:effectLst/>
                <a:latin typeface="Calibri" panose="020F0502020204030204" pitchFamily="34" charset="0"/>
                <a:ea typeface="SimSun" panose="02010600030101010101" pitchFamily="2" charset="-122"/>
                <a:cs typeface="Times New Roman" panose="02020603050405020304" pitchFamily="18" charset="0"/>
              </a:rPr>
              <a:t>, τα οποία παράγονται στον ερυθρό μυελό των ιστών. </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Αυτά διαφοροποιούνται σε ειδικά όργανα, τα </a:t>
            </a:r>
            <a:r>
              <a:rPr lang="el-GR" dirty="0" err="1">
                <a:effectLst/>
                <a:latin typeface="Calibri" panose="020F0502020204030204" pitchFamily="34" charset="0"/>
                <a:ea typeface="SimSun" panose="02010600030101010101" pitchFamily="2" charset="-122"/>
                <a:cs typeface="Times New Roman" panose="02020603050405020304" pitchFamily="18" charset="0"/>
              </a:rPr>
              <a:t>λεμφοποιητικά</a:t>
            </a:r>
            <a:r>
              <a:rPr lang="el-GR" dirty="0">
                <a:effectLst/>
                <a:latin typeface="Calibri" panose="020F0502020204030204" pitchFamily="34" charset="0"/>
                <a:ea typeface="SimSun" panose="02010600030101010101" pitchFamily="2" charset="-122"/>
                <a:cs typeface="Times New Roman" panose="02020603050405020304" pitchFamily="18" charset="0"/>
              </a:rPr>
              <a:t> όργανα.  </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Αυτά είναι τα εξής: Ο θύμος αδένας, </a:t>
            </a:r>
            <a:r>
              <a:rPr lang="el-GR" dirty="0" smtClean="0">
                <a:latin typeface="Calibri" panose="020F0502020204030204" pitchFamily="34" charset="0"/>
                <a:ea typeface="SimSun" panose="02010600030101010101" pitchFamily="2" charset="-122"/>
                <a:cs typeface="Times New Roman" panose="02020603050405020304" pitchFamily="18" charset="0"/>
              </a:rPr>
              <a:t>Ο </a:t>
            </a:r>
            <a:r>
              <a:rPr lang="el-GR" dirty="0" smtClean="0">
                <a:effectLst/>
                <a:latin typeface="Calibri" panose="020F0502020204030204" pitchFamily="34" charset="0"/>
                <a:ea typeface="SimSun" panose="02010600030101010101" pitchFamily="2" charset="-122"/>
                <a:cs typeface="Times New Roman" panose="02020603050405020304" pitchFamily="18" charset="0"/>
              </a:rPr>
              <a:t>σπλήνα</a:t>
            </a:r>
            <a:r>
              <a:rPr lang="el-GR" dirty="0" smtClean="0">
                <a:latin typeface="Calibri" panose="020F0502020204030204" pitchFamily="34" charset="0"/>
                <a:ea typeface="SimSun" panose="02010600030101010101" pitchFamily="2" charset="-122"/>
                <a:cs typeface="Times New Roman" panose="02020603050405020304" pitchFamily="18" charset="0"/>
              </a:rPr>
              <a:t>ς </a:t>
            </a:r>
            <a:r>
              <a:rPr lang="el-GR" dirty="0" smtClean="0">
                <a:effectLst/>
                <a:latin typeface="Calibri" panose="020F0502020204030204" pitchFamily="34" charset="0"/>
                <a:ea typeface="SimSun" panose="02010600030101010101" pitchFamily="2" charset="-122"/>
                <a:cs typeface="Times New Roman" panose="02020603050405020304" pitchFamily="18" charset="0"/>
              </a:rPr>
              <a:t> ,Οι </a:t>
            </a:r>
            <a:r>
              <a:rPr lang="el-GR" dirty="0">
                <a:effectLst/>
                <a:latin typeface="Calibri" panose="020F0502020204030204" pitchFamily="34" charset="0"/>
                <a:ea typeface="SimSun" panose="02010600030101010101" pitchFamily="2" charset="-122"/>
                <a:cs typeface="Times New Roman" panose="02020603050405020304" pitchFamily="18" charset="0"/>
              </a:rPr>
              <a:t>αμυγδαλές, Τα λεμφογάγγλια</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Τα </a:t>
            </a:r>
            <a:r>
              <a:rPr lang="el-GR" u="sng"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dirty="0">
                <a:effectLst/>
                <a:latin typeface="Calibri" panose="020F0502020204030204" pitchFamily="34" charset="0"/>
                <a:ea typeface="SimSun" panose="02010600030101010101" pitchFamily="2" charset="-122"/>
                <a:cs typeface="Times New Roman" panose="02020603050405020304" pitchFamily="18" charset="0"/>
              </a:rPr>
              <a:t> είναι μικρές ωοειδείς μάζες (μεγέθους φακής ως φασιόλου) με σχήμα </a:t>
            </a:r>
            <a:r>
              <a:rPr lang="el-GR" dirty="0" err="1">
                <a:effectLst/>
                <a:latin typeface="Calibri" panose="020F0502020204030204" pitchFamily="34" charset="0"/>
                <a:ea typeface="SimSun" panose="02010600030101010101" pitchFamily="2" charset="-122"/>
                <a:cs typeface="Times New Roman" panose="02020603050405020304" pitchFamily="18" charset="0"/>
              </a:rPr>
              <a:t>υποστρόγγυλο</a:t>
            </a:r>
            <a:r>
              <a:rPr lang="el-GR" dirty="0">
                <a:effectLst/>
                <a:latin typeface="Calibri" panose="020F0502020204030204" pitchFamily="34" charset="0"/>
                <a:ea typeface="SimSun" panose="02010600030101010101" pitchFamily="2" charset="-122"/>
                <a:cs typeface="Times New Roman" panose="02020603050405020304" pitchFamily="18" charset="0"/>
              </a:rPr>
              <a:t> και </a:t>
            </a:r>
            <a:r>
              <a:rPr lang="el-GR" dirty="0" err="1">
                <a:effectLst/>
                <a:latin typeface="Calibri" panose="020F0502020204030204" pitchFamily="34" charset="0"/>
                <a:ea typeface="SimSun" panose="02010600030101010101" pitchFamily="2" charset="-122"/>
                <a:cs typeface="Times New Roman" panose="02020603050405020304" pitchFamily="18" charset="0"/>
              </a:rPr>
              <a:t>αποπλατυσμένο</a:t>
            </a:r>
            <a:r>
              <a:rPr lang="el-GR" dirty="0">
                <a:effectLst/>
                <a:latin typeface="Calibri" panose="020F0502020204030204" pitchFamily="34" charset="0"/>
                <a:ea typeface="SimSun" panose="02010600030101010101" pitchFamily="2" charset="-122"/>
                <a:cs typeface="Times New Roman" panose="02020603050405020304" pitchFamily="18" charset="0"/>
              </a:rPr>
              <a:t>, που παρεμβάλλονται κατά την πορεία των λεμφαγγείων προς τους θωρακικούς πόρους με σκοπό τον καθαρισμό της λέμφου.</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Είναι συγκεντρωμένα σε ομάδες δύο ή περισσότερων </a:t>
            </a:r>
            <a:r>
              <a:rPr lang="el-GR" dirty="0" smtClean="0">
                <a:effectLst/>
                <a:latin typeface="Calibri" panose="020F0502020204030204" pitchFamily="34" charset="0"/>
                <a:ea typeface="SimSun" panose="02010600030101010101" pitchFamily="2" charset="-122"/>
                <a:cs typeface="Times New Roman" panose="02020603050405020304" pitchFamily="18" charset="0"/>
              </a:rPr>
              <a:t>γαγγλίων </a:t>
            </a:r>
            <a:r>
              <a:rPr lang="el-GR" dirty="0">
                <a:effectLst/>
                <a:latin typeface="Calibri" panose="020F0502020204030204" pitchFamily="34" charset="0"/>
                <a:ea typeface="SimSun" panose="02010600030101010101" pitchFamily="2" charset="-122"/>
                <a:cs typeface="Times New Roman" panose="02020603050405020304" pitchFamily="18" charset="0"/>
              </a:rPr>
              <a:t>σε σταθερά σημεία του προσώπου και του σώματος. </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Διακρίνονται στα </a:t>
            </a:r>
            <a:r>
              <a:rPr lang="el-GR" dirty="0" err="1">
                <a:effectLst/>
                <a:latin typeface="Calibri" panose="020F0502020204030204" pitchFamily="34" charset="0"/>
                <a:ea typeface="SimSun" panose="02010600030101010101" pitchFamily="2" charset="-122"/>
                <a:cs typeface="Times New Roman" panose="02020603050405020304" pitchFamily="18" charset="0"/>
              </a:rPr>
              <a:t>επιπολής</a:t>
            </a:r>
            <a:r>
              <a:rPr lang="el-GR" dirty="0">
                <a:effectLst/>
                <a:latin typeface="Calibri" panose="020F0502020204030204" pitchFamily="34" charset="0"/>
                <a:ea typeface="SimSun" panose="02010600030101010101" pitchFamily="2" charset="-122"/>
                <a:cs typeface="Times New Roman" panose="02020603050405020304" pitchFamily="18" charset="0"/>
              </a:rPr>
              <a:t> και στα εν τω </a:t>
            </a:r>
            <a:r>
              <a:rPr lang="el-GR" dirty="0" err="1">
                <a:effectLst/>
                <a:latin typeface="Calibri" panose="020F0502020204030204" pitchFamily="34" charset="0"/>
                <a:ea typeface="SimSun" panose="02010600030101010101" pitchFamily="2" charset="-122"/>
                <a:cs typeface="Times New Roman" panose="02020603050405020304" pitchFamily="18" charset="0"/>
              </a:rPr>
              <a:t>βάθει</a:t>
            </a:r>
            <a:r>
              <a:rPr lang="el-GR" dirty="0">
                <a:effectLst/>
                <a:latin typeface="Calibri" panose="020F0502020204030204" pitchFamily="34" charset="0"/>
                <a:ea typeface="SimSun" panose="02010600030101010101" pitchFamily="2" charset="-122"/>
                <a:cs typeface="Times New Roman" panose="02020603050405020304" pitchFamily="18" charset="0"/>
              </a:rPr>
              <a:t> (αψηλάφητα). </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Επίσης διακρίνονται σε προσαγωγά και </a:t>
            </a:r>
            <a:r>
              <a:rPr lang="el-GR" dirty="0" err="1">
                <a:effectLst/>
                <a:latin typeface="Calibri" panose="020F0502020204030204" pitchFamily="34" charset="0"/>
                <a:ea typeface="SimSun" panose="02010600030101010101" pitchFamily="2" charset="-122"/>
                <a:cs typeface="Times New Roman" panose="02020603050405020304" pitchFamily="18" charset="0"/>
              </a:rPr>
              <a:t>απαγωγά</a:t>
            </a:r>
            <a:r>
              <a:rPr lang="el-GR" dirty="0">
                <a:effectLst/>
                <a:latin typeface="Calibri" panose="020F0502020204030204" pitchFamily="34" charset="0"/>
                <a:ea typeface="SimSun" panose="02010600030101010101" pitchFamily="2" charset="-122"/>
                <a:cs typeface="Times New Roman" panose="02020603050405020304" pitchFamily="18" charset="0"/>
              </a:rPr>
              <a:t>. </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Υπάρχουν 600-700 </a:t>
            </a:r>
            <a:r>
              <a:rPr lang="el-GR"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dirty="0">
                <a:effectLst/>
                <a:latin typeface="Calibri" panose="020F0502020204030204" pitchFamily="34" charset="0"/>
                <a:ea typeface="SimSun" panose="02010600030101010101" pitchFamily="2" charset="-122"/>
                <a:cs typeface="Times New Roman" panose="02020603050405020304" pitchFamily="18" charset="0"/>
              </a:rPr>
              <a:t> στο σώμα, τα περισσότερα από τα οποία βρίσκονται στη μασχάλη και τη βουβωνική χώρα.</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Κατά τη διάρκεια του </a:t>
            </a:r>
            <a:r>
              <a:rPr lang="el-GR" dirty="0" err="1">
                <a:effectLst/>
                <a:latin typeface="Calibri" panose="020F0502020204030204" pitchFamily="34" charset="0"/>
                <a:ea typeface="SimSun" panose="02010600030101010101" pitchFamily="2" charset="-122"/>
                <a:cs typeface="Times New Roman" panose="02020603050405020304" pitchFamily="18" charset="0"/>
              </a:rPr>
              <a:t>λεμφοντραινάζ</a:t>
            </a:r>
            <a:r>
              <a:rPr lang="el-GR" dirty="0">
                <a:effectLst/>
                <a:latin typeface="Calibri" panose="020F0502020204030204" pitchFamily="34" charset="0"/>
                <a:ea typeface="SimSun" panose="02010600030101010101" pitchFamily="2" charset="-122"/>
                <a:cs typeface="Times New Roman" panose="02020603050405020304" pitchFamily="18" charset="0"/>
              </a:rPr>
              <a:t> ασκούμε καθορισμένη πίεση στα </a:t>
            </a:r>
            <a:r>
              <a:rPr lang="el-GR"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dirty="0">
                <a:effectLst/>
                <a:latin typeface="Calibri" panose="020F0502020204030204" pitchFamily="34" charset="0"/>
                <a:ea typeface="SimSun" panose="02010600030101010101" pitchFamily="2" charset="-122"/>
                <a:cs typeface="Times New Roman" panose="02020603050405020304" pitchFamily="18" charset="0"/>
              </a:rPr>
              <a:t> της περιοχής, όπου εκτελούμε τη λεμφική παροχέτευση.</a:t>
            </a:r>
          </a:p>
          <a:p>
            <a:endParaRPr lang="el-GR" dirty="0"/>
          </a:p>
        </p:txBody>
      </p:sp>
    </p:spTree>
    <p:extLst>
      <p:ext uri="{BB962C8B-B14F-4D97-AF65-F5344CB8AC3E}">
        <p14:creationId xmlns="" xmlns:p14="http://schemas.microsoft.com/office/powerpoint/2010/main" val="425563170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D205951-FDE2-FEB8-0A34-8FC265CBBE65}"/>
              </a:ext>
            </a:extLst>
          </p:cNvPr>
          <p:cNvSpPr>
            <a:spLocks noGrp="1"/>
          </p:cNvSpPr>
          <p:nvPr>
            <p:ph type="title"/>
          </p:nvPr>
        </p:nvSpPr>
        <p:spPr/>
        <p:txBody>
          <a:bodyPr/>
          <a:lstStyle/>
          <a:p>
            <a:r>
              <a:rPr lang="el-GR" dirty="0"/>
              <a:t/>
            </a:r>
            <a:br>
              <a:rPr lang="el-GR" dirty="0"/>
            </a:br>
            <a:r>
              <a:rPr lang="el-GR" b="1" dirty="0" err="1"/>
              <a:t>Λεμφογάγγλια</a:t>
            </a:r>
            <a:endParaRPr lang="el-GR" b="1" dirty="0"/>
          </a:p>
        </p:txBody>
      </p:sp>
      <p:sp>
        <p:nvSpPr>
          <p:cNvPr id="3" name="Θέση περιεχομένου 2">
            <a:extLst>
              <a:ext uri="{FF2B5EF4-FFF2-40B4-BE49-F238E27FC236}">
                <a16:creationId xmlns="" xmlns:a16="http://schemas.microsoft.com/office/drawing/2014/main" id="{B32A8B18-B843-56DC-C3A7-EFE69B6D796C}"/>
              </a:ext>
            </a:extLst>
          </p:cNvPr>
          <p:cNvSpPr>
            <a:spLocks noGrp="1"/>
          </p:cNvSpPr>
          <p:nvPr>
            <p:ph idx="1"/>
          </p:nvPr>
        </p:nvSpPr>
        <p:spPr>
          <a:xfrm>
            <a:off x="2592925" y="1905000"/>
            <a:ext cx="9127297" cy="4953000"/>
          </a:xfrm>
        </p:spPr>
        <p:txBody>
          <a:bodyPr>
            <a:normAutofit/>
          </a:bodyPr>
          <a:lstStyle/>
          <a:p>
            <a:pPr>
              <a:lnSpc>
                <a:spcPct val="114000"/>
              </a:lnSpc>
            </a:pPr>
            <a:r>
              <a:rPr lang="el-GR" sz="1900" dirty="0">
                <a:effectLst/>
                <a:latin typeface="Calibri" panose="020F0502020204030204" pitchFamily="34" charset="0"/>
                <a:ea typeface="SimSun" panose="02010600030101010101" pitchFamily="2" charset="-122"/>
                <a:cs typeface="Times New Roman" panose="02020603050405020304" pitchFamily="18" charset="0"/>
              </a:rPr>
              <a:t>Τα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sz="1900" dirty="0">
                <a:effectLst/>
                <a:latin typeface="Calibri" panose="020F0502020204030204" pitchFamily="34" charset="0"/>
                <a:ea typeface="SimSun" panose="02010600030101010101" pitchFamily="2" charset="-122"/>
                <a:cs typeface="Times New Roman" panose="02020603050405020304" pitchFamily="18" charset="0"/>
              </a:rPr>
              <a:t> ( λεμφαδένες ) είναι διασπαρμένα στο σώμα σε συγκεκριμένες θέσεις όπου και μεταφέρεται με τα λεμφαγγεία η λέμφος συγκεκριμένων οργάνων ή περιοχών του σώματος.</a:t>
            </a:r>
          </a:p>
          <a:p>
            <a:pPr>
              <a:lnSpc>
                <a:spcPct val="114000"/>
              </a:lnSpc>
            </a:pPr>
            <a:r>
              <a:rPr lang="el-GR" sz="1900" dirty="0">
                <a:effectLst/>
                <a:latin typeface="Calibri" panose="020F0502020204030204" pitchFamily="34" charset="0"/>
                <a:ea typeface="SimSun" panose="02010600030101010101" pitchFamily="2" charset="-122"/>
                <a:cs typeface="Times New Roman" panose="02020603050405020304" pitchFamily="18" charset="0"/>
              </a:rPr>
              <a:t>Τα τραχηλικά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sz="1900" dirty="0">
                <a:effectLst/>
                <a:latin typeface="Calibri" panose="020F0502020204030204" pitchFamily="34" charset="0"/>
                <a:ea typeface="SimSun" panose="02010600030101010101" pitchFamily="2" charset="-122"/>
                <a:cs typeface="Times New Roman" panose="02020603050405020304" pitchFamily="18" charset="0"/>
              </a:rPr>
              <a:t> διακρίνονται σε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επιπολής</a:t>
            </a:r>
            <a:r>
              <a:rPr lang="el-GR" sz="1900" dirty="0">
                <a:effectLst/>
                <a:latin typeface="Calibri" panose="020F0502020204030204" pitchFamily="34" charset="0"/>
                <a:ea typeface="SimSun" panose="02010600030101010101" pitchFamily="2" charset="-122"/>
                <a:cs typeface="Times New Roman" panose="02020603050405020304" pitchFamily="18" charset="0"/>
              </a:rPr>
              <a:t> ( γύρω από την έξω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σφαγίτιδα</a:t>
            </a:r>
            <a:r>
              <a:rPr lang="el-GR" sz="1900" dirty="0">
                <a:effectLst/>
                <a:latin typeface="Calibri" panose="020F0502020204030204" pitchFamily="34" charset="0"/>
                <a:ea typeface="SimSun" panose="02010600030101010101" pitchFamily="2" charset="-122"/>
                <a:cs typeface="Times New Roman" panose="02020603050405020304" pitchFamily="18" charset="0"/>
              </a:rPr>
              <a:t> φλέβα ) και τα εν τω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βάθει</a:t>
            </a:r>
            <a:r>
              <a:rPr lang="el-GR" sz="1900" dirty="0">
                <a:effectLst/>
                <a:latin typeface="Calibri" panose="020F0502020204030204" pitchFamily="34" charset="0"/>
                <a:ea typeface="SimSun" panose="02010600030101010101" pitchFamily="2" charset="-122"/>
                <a:cs typeface="Times New Roman" panose="02020603050405020304" pitchFamily="18" charset="0"/>
              </a:rPr>
              <a:t>, κάτω από το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στερνοκλειδομαστοειδή</a:t>
            </a:r>
            <a:r>
              <a:rPr lang="el-GR" sz="1900" dirty="0">
                <a:effectLst/>
                <a:latin typeface="Calibri" panose="020F0502020204030204" pitchFamily="34" charset="0"/>
                <a:ea typeface="SimSun" panose="02010600030101010101" pitchFamily="2" charset="-122"/>
                <a:cs typeface="Times New Roman" panose="02020603050405020304" pitchFamily="18" charset="0"/>
              </a:rPr>
              <a:t> και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υπερκλείδια</a:t>
            </a:r>
            <a:r>
              <a:rPr lang="el-GR" sz="1900" dirty="0">
                <a:effectLst/>
                <a:latin typeface="Calibri" panose="020F0502020204030204" pitchFamily="34" charset="0"/>
                <a:ea typeface="SimSun" panose="02010600030101010101" pitchFamily="2" charset="-122"/>
                <a:cs typeface="Times New Roman" panose="02020603050405020304" pitchFamily="18" charset="0"/>
              </a:rPr>
              <a:t> ) και πρόσθια που βρίσκονται στη μέση τραχηλική χώρα.</a:t>
            </a:r>
          </a:p>
          <a:p>
            <a:pPr>
              <a:lnSpc>
                <a:spcPct val="114000"/>
              </a:lnSpc>
            </a:pPr>
            <a:r>
              <a:rPr lang="el-GR" sz="1900" dirty="0">
                <a:effectLst/>
                <a:latin typeface="Calibri" panose="020F0502020204030204" pitchFamily="34" charset="0"/>
                <a:ea typeface="SimSun" panose="02010600030101010101" pitchFamily="2" charset="-122"/>
                <a:cs typeface="Times New Roman" panose="02020603050405020304" pitchFamily="18" charset="0"/>
              </a:rPr>
              <a:t>Τα μασχαλιαία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sz="1900" dirty="0">
                <a:effectLst/>
                <a:latin typeface="Calibri" panose="020F0502020204030204" pitchFamily="34" charset="0"/>
                <a:ea typeface="SimSun" panose="02010600030101010101" pitchFamily="2" charset="-122"/>
                <a:cs typeface="Times New Roman" panose="02020603050405020304" pitchFamily="18" charset="0"/>
              </a:rPr>
              <a:t> βρίσκονται μέσα στο λίπος της μασχαλιαίας κοιλότητας και αποτελούν 4 ομάδες, τη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βραχιόνιο</a:t>
            </a:r>
            <a:r>
              <a:rPr lang="el-GR" sz="1900" dirty="0">
                <a:effectLst/>
                <a:latin typeface="Calibri" panose="020F0502020204030204" pitchFamily="34" charset="0"/>
                <a:ea typeface="SimSun" panose="02010600030101010101" pitchFamily="2" charset="-122"/>
                <a:cs typeface="Times New Roman" panose="02020603050405020304" pitchFamily="18" charset="0"/>
              </a:rPr>
              <a:t>, τη θωρακική, την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υποπλάτιο</a:t>
            </a:r>
            <a:r>
              <a:rPr lang="el-GR" sz="1900" dirty="0">
                <a:effectLst/>
                <a:latin typeface="Calibri" panose="020F0502020204030204" pitchFamily="34" charset="0"/>
                <a:ea typeface="SimSun" panose="02010600030101010101" pitchFamily="2" charset="-122"/>
                <a:cs typeface="Times New Roman" panose="02020603050405020304" pitchFamily="18" charset="0"/>
              </a:rPr>
              <a:t> και τη κεντρική.</a:t>
            </a:r>
          </a:p>
          <a:p>
            <a:pPr>
              <a:lnSpc>
                <a:spcPct val="114000"/>
              </a:lnSpc>
            </a:pPr>
            <a:r>
              <a:rPr lang="el-GR" sz="1900" dirty="0">
                <a:effectLst/>
                <a:latin typeface="Calibri" panose="020F0502020204030204" pitchFamily="34" charset="0"/>
                <a:ea typeface="SimSun" panose="02010600030101010101" pitchFamily="2" charset="-122"/>
                <a:cs typeface="Times New Roman" panose="02020603050405020304" pitchFamily="18" charset="0"/>
              </a:rPr>
              <a:t>Τα λεμφαγγεία του μαστού επικοινωνούν υποδόρια αδενικά με τα μασχαλιαία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sz="1900" dirty="0">
                <a:effectLst/>
                <a:latin typeface="Calibri" panose="020F0502020204030204" pitchFamily="34" charset="0"/>
                <a:ea typeface="SimSun" panose="02010600030101010101" pitchFamily="2" charset="-122"/>
                <a:cs typeface="Times New Roman" panose="02020603050405020304" pitchFamily="18" charset="0"/>
              </a:rPr>
              <a:t> και ιδιαίτερα με τη θωρακική ομάδα.</a:t>
            </a:r>
          </a:p>
          <a:p>
            <a:pPr>
              <a:lnSpc>
                <a:spcPct val="114000"/>
              </a:lnSpc>
            </a:pPr>
            <a:r>
              <a:rPr lang="el-GR" sz="1900" dirty="0">
                <a:effectLst/>
                <a:latin typeface="Calibri" panose="020F0502020204030204" pitchFamily="34" charset="0"/>
                <a:ea typeface="SimSun" panose="02010600030101010101" pitchFamily="2" charset="-122"/>
                <a:cs typeface="Times New Roman" panose="02020603050405020304" pitchFamily="18" charset="0"/>
              </a:rPr>
              <a:t>Τα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sz="1900" dirty="0">
                <a:effectLst/>
                <a:latin typeface="Calibri" panose="020F0502020204030204" pitchFamily="34" charset="0"/>
                <a:ea typeface="SimSun" panose="02010600030101010101" pitchFamily="2" charset="-122"/>
                <a:cs typeface="Times New Roman" panose="02020603050405020304" pitchFamily="18" charset="0"/>
              </a:rPr>
              <a:t> του κύτους του θώρακα διακρίνονται σε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τοιχικά</a:t>
            </a:r>
            <a:r>
              <a:rPr lang="el-GR" sz="1900" dirty="0">
                <a:effectLst/>
                <a:latin typeface="Calibri" panose="020F0502020204030204" pitchFamily="34" charset="0"/>
                <a:ea typeface="SimSun" panose="02010600030101010101" pitchFamily="2" charset="-122"/>
                <a:cs typeface="Times New Roman" panose="02020603050405020304" pitchFamily="18" charset="0"/>
              </a:rPr>
              <a:t> και σπλαχνικά. Τα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απαγωγά</a:t>
            </a:r>
            <a:r>
              <a:rPr lang="el-GR" sz="1900" dirty="0">
                <a:effectLst/>
                <a:latin typeface="Calibri" panose="020F0502020204030204" pitchFamily="34" charset="0"/>
                <a:ea typeface="SimSun" panose="02010600030101010101" pitchFamily="2" charset="-122"/>
                <a:cs typeface="Times New Roman" panose="02020603050405020304" pitchFamily="18" charset="0"/>
              </a:rPr>
              <a:t> λεμφαγγεία τους εκβάλλουν κυρίως στη φλεβώδη γωνία, το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μείζωνα</a:t>
            </a:r>
            <a:r>
              <a:rPr lang="el-GR" sz="1900" dirty="0">
                <a:effectLst/>
                <a:latin typeface="Calibri" panose="020F0502020204030204" pitchFamily="34" charset="0"/>
                <a:ea typeface="SimSun" panose="02010600030101010101" pitchFamily="2" charset="-122"/>
                <a:cs typeface="Times New Roman" panose="02020603050405020304" pitchFamily="18" charset="0"/>
              </a:rPr>
              <a:t> θωρακικό πόρο και το </a:t>
            </a:r>
            <a:r>
              <a:rPr lang="el-GR" sz="1900" dirty="0" err="1">
                <a:effectLst/>
                <a:latin typeface="Calibri" panose="020F0502020204030204" pitchFamily="34" charset="0"/>
                <a:ea typeface="SimSun" panose="02010600030101010101" pitchFamily="2" charset="-122"/>
                <a:cs typeface="Times New Roman" panose="02020603050405020304" pitchFamily="18" charset="0"/>
              </a:rPr>
              <a:t>βρογχομεσοπνευμόνιο</a:t>
            </a:r>
            <a:r>
              <a:rPr lang="el-GR" sz="1900" dirty="0">
                <a:effectLst/>
                <a:latin typeface="Calibri" panose="020F0502020204030204" pitchFamily="34" charset="0"/>
                <a:ea typeface="SimSun" panose="02010600030101010101" pitchFamily="2" charset="-122"/>
                <a:cs typeface="Times New Roman" panose="02020603050405020304" pitchFamily="18" charset="0"/>
              </a:rPr>
              <a:t> στέλεχος.</a:t>
            </a:r>
          </a:p>
          <a:p>
            <a:endParaRPr lang="el-GR" dirty="0"/>
          </a:p>
        </p:txBody>
      </p:sp>
    </p:spTree>
    <p:extLst>
      <p:ext uri="{BB962C8B-B14F-4D97-AF65-F5344CB8AC3E}">
        <p14:creationId xmlns="" xmlns:p14="http://schemas.microsoft.com/office/powerpoint/2010/main" val="38307686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D205951-FDE2-FEB8-0A34-8FC265CBBE65}"/>
              </a:ext>
            </a:extLst>
          </p:cNvPr>
          <p:cNvSpPr>
            <a:spLocks noGrp="1"/>
          </p:cNvSpPr>
          <p:nvPr>
            <p:ph type="title"/>
          </p:nvPr>
        </p:nvSpPr>
        <p:spPr/>
        <p:txBody>
          <a:bodyPr/>
          <a:lstStyle/>
          <a:p>
            <a:r>
              <a:rPr lang="el-GR" dirty="0"/>
              <a:t/>
            </a:r>
            <a:br>
              <a:rPr lang="el-GR" dirty="0"/>
            </a:br>
            <a:r>
              <a:rPr lang="el-GR" b="1" dirty="0" err="1"/>
              <a:t>Λεμφογάγγλια</a:t>
            </a:r>
            <a:endParaRPr lang="el-GR" b="1" dirty="0"/>
          </a:p>
        </p:txBody>
      </p:sp>
      <p:sp>
        <p:nvSpPr>
          <p:cNvPr id="3" name="Θέση περιεχομένου 2">
            <a:extLst>
              <a:ext uri="{FF2B5EF4-FFF2-40B4-BE49-F238E27FC236}">
                <a16:creationId xmlns="" xmlns:a16="http://schemas.microsoft.com/office/drawing/2014/main" id="{B32A8B18-B843-56DC-C3A7-EFE69B6D796C}"/>
              </a:ext>
            </a:extLst>
          </p:cNvPr>
          <p:cNvSpPr>
            <a:spLocks noGrp="1"/>
          </p:cNvSpPr>
          <p:nvPr>
            <p:ph idx="1"/>
          </p:nvPr>
        </p:nvSpPr>
        <p:spPr>
          <a:xfrm>
            <a:off x="2592925" y="1905000"/>
            <a:ext cx="9127297" cy="4953000"/>
          </a:xfrm>
        </p:spPr>
        <p:txBody>
          <a:bodyPr>
            <a:normAutofit lnSpcReduction="10000"/>
          </a:bodyPr>
          <a:lstStyle/>
          <a:p>
            <a:pPr>
              <a:lnSpc>
                <a:spcPct val="114000"/>
              </a:lnSpc>
            </a:pPr>
            <a:r>
              <a:rPr lang="el-GR" sz="1800" dirty="0">
                <a:effectLst/>
                <a:latin typeface="Calibri" panose="020F0502020204030204" pitchFamily="34" charset="0"/>
                <a:ea typeface="SimSun" panose="02010600030101010101" pitchFamily="2" charset="-122"/>
                <a:cs typeface="Times New Roman" panose="02020603050405020304" pitchFamily="18" charset="0"/>
              </a:rPr>
              <a:t>Τα βουβωνικά </a:t>
            </a:r>
            <a:r>
              <a:rPr lang="el-GR" sz="1800"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sz="1800" dirty="0">
                <a:effectLst/>
                <a:latin typeface="Calibri" panose="020F0502020204030204" pitchFamily="34" charset="0"/>
                <a:ea typeface="SimSun" panose="02010600030101010101" pitchFamily="2" charset="-122"/>
                <a:cs typeface="Times New Roman" panose="02020603050405020304" pitchFamily="18" charset="0"/>
              </a:rPr>
              <a:t> διαιρούνται σε </a:t>
            </a:r>
            <a:r>
              <a:rPr lang="el-GR" sz="1800" dirty="0" err="1">
                <a:effectLst/>
                <a:latin typeface="Calibri" panose="020F0502020204030204" pitchFamily="34" charset="0"/>
                <a:ea typeface="SimSun" panose="02010600030101010101" pitchFamily="2" charset="-122"/>
                <a:cs typeface="Times New Roman" panose="02020603050405020304" pitchFamily="18" charset="0"/>
              </a:rPr>
              <a:t>επιπολής</a:t>
            </a:r>
            <a:r>
              <a:rPr lang="el-GR" sz="1800" dirty="0">
                <a:effectLst/>
                <a:latin typeface="Calibri" panose="020F0502020204030204" pitchFamily="34" charset="0"/>
                <a:ea typeface="SimSun" panose="02010600030101010101" pitchFamily="2" charset="-122"/>
                <a:cs typeface="Times New Roman" panose="02020603050405020304" pitchFamily="18" charset="0"/>
              </a:rPr>
              <a:t> και εν τω </a:t>
            </a:r>
            <a:r>
              <a:rPr lang="el-GR" sz="1800" dirty="0" err="1">
                <a:effectLst/>
                <a:latin typeface="Calibri" panose="020F0502020204030204" pitchFamily="34" charset="0"/>
                <a:ea typeface="SimSun" panose="02010600030101010101" pitchFamily="2" charset="-122"/>
                <a:cs typeface="Times New Roman" panose="02020603050405020304" pitchFamily="18" charset="0"/>
              </a:rPr>
              <a:t>βάθει</a:t>
            </a:r>
            <a:r>
              <a:rPr lang="el-GR" sz="1800" dirty="0">
                <a:effectLst/>
                <a:latin typeface="Calibri" panose="020F0502020204030204" pitchFamily="34" charset="0"/>
                <a:ea typeface="SimSun" panose="02010600030101010101" pitchFamily="2" charset="-122"/>
                <a:cs typeface="Times New Roman" panose="02020603050405020304" pitchFamily="18" charset="0"/>
              </a:rPr>
              <a:t>. </a:t>
            </a:r>
          </a:p>
          <a:p>
            <a:pPr>
              <a:lnSpc>
                <a:spcPct val="114000"/>
              </a:lnSpc>
            </a:pPr>
            <a:r>
              <a:rPr lang="el-GR" sz="1800" dirty="0">
                <a:effectLst/>
                <a:latin typeface="Calibri" panose="020F0502020204030204" pitchFamily="34" charset="0"/>
                <a:ea typeface="SimSun" panose="02010600030101010101" pitchFamily="2" charset="-122"/>
                <a:cs typeface="Times New Roman" panose="02020603050405020304" pitchFamily="18" charset="0"/>
              </a:rPr>
              <a:t>Τα επιπολής βουβωνικά λεμφογάγγλια είναι 18-20 και βρίσκονται μέσα στο υποδόριο λίπος της υποβουβωνικής χώρας. </a:t>
            </a:r>
          </a:p>
          <a:p>
            <a:pPr>
              <a:lnSpc>
                <a:spcPct val="114000"/>
              </a:lnSpc>
            </a:pPr>
            <a:r>
              <a:rPr lang="el-GR" sz="1800" dirty="0">
                <a:effectLst/>
                <a:latin typeface="Calibri" panose="020F0502020204030204" pitchFamily="34" charset="0"/>
                <a:ea typeface="SimSun" panose="02010600030101010101" pitchFamily="2" charset="-122"/>
                <a:cs typeface="Times New Roman" panose="02020603050405020304" pitchFamily="18" charset="0"/>
              </a:rPr>
              <a:t>Είναι διαταγμένα σε δύο στοίχους, το λοξό βουβωνικό και φέρεται κατά μήκος του βουβωνικού συνδέσμου και το κάθετο ή υποβουβωνικό ο οποίος αρχίζει από το μέσο του λοξού και πορεύεται προς τα κάτω κατά μήκος της εκβολής της σαφηνούς φλέβας.</a:t>
            </a:r>
          </a:p>
          <a:p>
            <a:pPr>
              <a:lnSpc>
                <a:spcPct val="114000"/>
              </a:lnSpc>
            </a:pPr>
            <a:r>
              <a:rPr lang="el-GR" sz="1800" dirty="0">
                <a:effectLst/>
                <a:latin typeface="Calibri" panose="020F0502020204030204" pitchFamily="34" charset="0"/>
                <a:ea typeface="SimSun" panose="02010600030101010101" pitchFamily="2" charset="-122"/>
                <a:cs typeface="Times New Roman" panose="02020603050405020304" pitchFamily="18" charset="0"/>
              </a:rPr>
              <a:t>Στο λοξό στοίχο εκβάλλουν τα λεμφαγγεία των έξω γεννητικών οργάνων, του περινέου, του γλουτού και της </a:t>
            </a:r>
            <a:r>
              <a:rPr lang="el-GR" sz="1800" dirty="0" err="1">
                <a:effectLst/>
                <a:latin typeface="Calibri" panose="020F0502020204030204" pitchFamily="34" charset="0"/>
                <a:ea typeface="SimSun" panose="02010600030101010101" pitchFamily="2" charset="-122"/>
                <a:cs typeface="Times New Roman" panose="02020603050405020304" pitchFamily="18" charset="0"/>
              </a:rPr>
              <a:t>υπομφάλιας</a:t>
            </a:r>
            <a:r>
              <a:rPr lang="el-GR" sz="1800" dirty="0">
                <a:effectLst/>
                <a:latin typeface="Calibri" panose="020F0502020204030204" pitchFamily="34" charset="0"/>
                <a:ea typeface="SimSun" panose="02010600030101010101" pitchFamily="2" charset="-122"/>
                <a:cs typeface="Times New Roman" panose="02020603050405020304" pitchFamily="18" charset="0"/>
              </a:rPr>
              <a:t> χώρας.</a:t>
            </a:r>
          </a:p>
          <a:p>
            <a:pPr>
              <a:lnSpc>
                <a:spcPct val="114000"/>
              </a:lnSpc>
            </a:pPr>
            <a:r>
              <a:rPr lang="el-GR" sz="1800" dirty="0">
                <a:effectLst/>
                <a:latin typeface="Calibri" panose="020F0502020204030204" pitchFamily="34" charset="0"/>
                <a:ea typeface="SimSun" panose="02010600030101010101" pitchFamily="2" charset="-122"/>
                <a:cs typeface="Times New Roman" panose="02020603050405020304" pitchFamily="18" charset="0"/>
              </a:rPr>
              <a:t>Στο κάθετο στοίχο εκβάλλουν τα λεμφαγγεία των κάτω άκρων.</a:t>
            </a:r>
          </a:p>
          <a:p>
            <a:pPr>
              <a:lnSpc>
                <a:spcPct val="114000"/>
              </a:lnSpc>
            </a:pPr>
            <a:r>
              <a:rPr lang="el-GR" sz="1800" dirty="0">
                <a:effectLst/>
                <a:latin typeface="Calibri" panose="020F0502020204030204" pitchFamily="34" charset="0"/>
                <a:ea typeface="SimSun" panose="02010600030101010101" pitchFamily="2" charset="-122"/>
                <a:cs typeface="Times New Roman" panose="02020603050405020304" pitchFamily="18" charset="0"/>
              </a:rPr>
              <a:t>Τα εν τω </a:t>
            </a:r>
            <a:r>
              <a:rPr lang="el-GR" sz="1800" dirty="0" err="1">
                <a:effectLst/>
                <a:latin typeface="Calibri" panose="020F0502020204030204" pitchFamily="34" charset="0"/>
                <a:ea typeface="SimSun" panose="02010600030101010101" pitchFamily="2" charset="-122"/>
                <a:cs typeface="Times New Roman" panose="02020603050405020304" pitchFamily="18" charset="0"/>
              </a:rPr>
              <a:t>βάθει</a:t>
            </a:r>
            <a:r>
              <a:rPr lang="el-GR" sz="1800" dirty="0">
                <a:effectLst/>
                <a:latin typeface="Calibri" panose="020F0502020204030204" pitchFamily="34" charset="0"/>
                <a:ea typeface="SimSun" panose="02010600030101010101" pitchFamily="2" charset="-122"/>
                <a:cs typeface="Times New Roman" panose="02020603050405020304" pitchFamily="18" charset="0"/>
              </a:rPr>
              <a:t> βουβωνικά </a:t>
            </a:r>
            <a:r>
              <a:rPr lang="el-GR" sz="1800"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sz="1800" dirty="0">
                <a:effectLst/>
                <a:latin typeface="Calibri" panose="020F0502020204030204" pitchFamily="34" charset="0"/>
                <a:ea typeface="SimSun" panose="02010600030101010101" pitchFamily="2" charset="-122"/>
                <a:cs typeface="Times New Roman" panose="02020603050405020304" pitchFamily="18" charset="0"/>
              </a:rPr>
              <a:t> είναι 1-3 και βρίσκονται κάτω από τη μηριαία </a:t>
            </a:r>
            <a:r>
              <a:rPr lang="el-GR" sz="1800" dirty="0" err="1">
                <a:effectLst/>
                <a:latin typeface="Calibri" panose="020F0502020204030204" pitchFamily="34" charset="0"/>
                <a:ea typeface="SimSun" panose="02010600030101010101" pitchFamily="2" charset="-122"/>
                <a:cs typeface="Times New Roman" panose="02020603050405020304" pitchFamily="18" charset="0"/>
              </a:rPr>
              <a:t>περιτονία</a:t>
            </a:r>
            <a:r>
              <a:rPr lang="el-GR" sz="1800" dirty="0">
                <a:effectLst/>
                <a:latin typeface="Calibri" panose="020F0502020204030204" pitchFamily="34" charset="0"/>
                <a:ea typeface="SimSun" panose="02010600030101010101" pitchFamily="2" charset="-122"/>
                <a:cs typeface="Times New Roman" panose="02020603050405020304" pitchFamily="18" charset="0"/>
              </a:rPr>
              <a:t>. Το ανώτερο από αυτά είναι σχετικά </a:t>
            </a:r>
            <a:r>
              <a:rPr lang="el-GR" sz="1800" dirty="0" smtClean="0">
                <a:effectLst/>
                <a:latin typeface="Calibri" panose="020F0502020204030204" pitchFamily="34" charset="0"/>
                <a:ea typeface="SimSun" panose="02010600030101010101" pitchFamily="2" charset="-122"/>
                <a:cs typeface="Times New Roman" panose="02020603050405020304" pitchFamily="18" charset="0"/>
              </a:rPr>
              <a:t>ογκώδες</a:t>
            </a:r>
            <a:r>
              <a:rPr lang="el-GR" sz="1800" dirty="0">
                <a:effectLst/>
                <a:latin typeface="Calibri" panose="020F0502020204030204" pitchFamily="34" charset="0"/>
                <a:ea typeface="SimSun" panose="02010600030101010101" pitchFamily="2" charset="-122"/>
                <a:cs typeface="Times New Roman" panose="02020603050405020304" pitchFamily="18" charset="0"/>
              </a:rPr>
              <a:t>, βρίσκεται μέσα στη μηριαίο δακτύλιο και ονομάζεται γάγγλιο του Rose –nmoller ή του Cloquet.</a:t>
            </a:r>
          </a:p>
          <a:p>
            <a:pPr>
              <a:lnSpc>
                <a:spcPct val="114000"/>
              </a:lnSpc>
            </a:pPr>
            <a:r>
              <a:rPr lang="el-GR" sz="1800" dirty="0">
                <a:effectLst/>
                <a:latin typeface="Calibri" panose="020F0502020204030204" pitchFamily="34" charset="0"/>
                <a:ea typeface="SimSun" panose="02010600030101010101" pitchFamily="2" charset="-122"/>
                <a:cs typeface="Times New Roman" panose="02020603050405020304" pitchFamily="18" charset="0"/>
              </a:rPr>
              <a:t>Τα λεμφαγγεία του στομαχιού συνοδεύουν τα αιμοφόρα αγγεία και κατανέμονται σε τρείς περιοχές με διαφορετική αποχέτευση. </a:t>
            </a:r>
          </a:p>
          <a:p>
            <a:endParaRPr lang="el-GR" dirty="0"/>
          </a:p>
        </p:txBody>
      </p:sp>
    </p:spTree>
    <p:extLst>
      <p:ext uri="{BB962C8B-B14F-4D97-AF65-F5344CB8AC3E}">
        <p14:creationId xmlns="" xmlns:p14="http://schemas.microsoft.com/office/powerpoint/2010/main" val="42621858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D1B15D2-0CAE-EE55-FBA8-E122DEC8CF16}"/>
              </a:ext>
            </a:extLst>
          </p:cNvPr>
          <p:cNvSpPr>
            <a:spLocks noGrp="1"/>
          </p:cNvSpPr>
          <p:nvPr>
            <p:ph type="title"/>
          </p:nvPr>
        </p:nvSpPr>
        <p:spPr/>
        <p:txBody>
          <a:bodyPr>
            <a:normAutofit/>
          </a:bodyPr>
          <a:lstStyle/>
          <a:p>
            <a:endParaRPr lang="el-GR"/>
          </a:p>
        </p:txBody>
      </p:sp>
      <p:sp>
        <p:nvSpPr>
          <p:cNvPr id="3" name="Θέση περιεχομένου 2">
            <a:extLst>
              <a:ext uri="{FF2B5EF4-FFF2-40B4-BE49-F238E27FC236}">
                <a16:creationId xmlns="" xmlns:a16="http://schemas.microsoft.com/office/drawing/2014/main" id="{62284B37-C77C-2EB3-2040-D2DD9517B303}"/>
              </a:ext>
            </a:extLst>
          </p:cNvPr>
          <p:cNvSpPr>
            <a:spLocks noGrp="1"/>
          </p:cNvSpPr>
          <p:nvPr>
            <p:ph idx="1"/>
          </p:nvPr>
        </p:nvSpPr>
        <p:spPr>
          <a:xfrm>
            <a:off x="6499654" y="733647"/>
            <a:ext cx="4419171" cy="5920072"/>
          </a:xfrm>
        </p:spPr>
        <p:txBody>
          <a:bodyPr>
            <a:normAutofit lnSpcReduction="10000"/>
          </a:bodyPr>
          <a:lstStyle/>
          <a:p>
            <a:pPr marL="0" marR="0" lvl="0" indent="0" defTabSz="914400" rtl="0" eaLnBrk="0" fontAlgn="base" latinLnBrk="0" hangingPunct="0">
              <a:spcBef>
                <a:spcPct val="0"/>
              </a:spcBef>
              <a:buClrTx/>
              <a:buSzTx/>
              <a:buFontTx/>
              <a:buNone/>
              <a:tabLst/>
            </a:pPr>
            <a:endParaRPr kumimoji="0" lang="el-GR" altLang="el-GR" sz="2400" b="1"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endParaRPr>
          </a:p>
          <a:p>
            <a:pPr marL="0" marR="0" lvl="0" indent="0" defTabSz="914400" rtl="0" eaLnBrk="0" fontAlgn="base" latinLnBrk="0" hangingPunct="0">
              <a:spcBef>
                <a:spcPct val="0"/>
              </a:spcBef>
              <a:buClrTx/>
              <a:buSzTx/>
              <a:buFontTx/>
              <a:buNone/>
              <a:tabLst/>
            </a:pPr>
            <a:endParaRPr lang="el-GR" altLang="el-GR" sz="2400" b="1" dirty="0">
              <a:latin typeface="Calibri" panose="020F0502020204030204" pitchFamily="34" charset="0"/>
              <a:ea typeface="SimSun" panose="02010600030101010101" pitchFamily="2" charset="-122"/>
              <a:cs typeface="Calibri" panose="020F0502020204030204" pitchFamily="34" charset="0"/>
            </a:endParaRPr>
          </a:p>
          <a:p>
            <a:pPr marL="0" marR="0" lvl="0" indent="0" defTabSz="914400" rtl="0" eaLnBrk="0" fontAlgn="base" latinLnBrk="0" hangingPunct="0">
              <a:spcBef>
                <a:spcPct val="0"/>
              </a:spcBef>
              <a:buClrTx/>
              <a:buSzTx/>
              <a:buFontTx/>
              <a:buNone/>
              <a:tabLst/>
            </a:pPr>
            <a:endParaRPr kumimoji="0" lang="el-GR" altLang="el-GR" sz="2400" b="1"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endParaRPr>
          </a:p>
          <a:p>
            <a:pPr marL="0" marR="0" lvl="0" indent="0" defTabSz="914400" rtl="0" eaLnBrk="0" fontAlgn="base" latinLnBrk="0" hangingPunct="0">
              <a:spcBef>
                <a:spcPct val="0"/>
              </a:spcBef>
              <a:buClrTx/>
              <a:buSzTx/>
              <a:buFontTx/>
              <a:buNone/>
              <a:tabLst/>
            </a:pPr>
            <a:r>
              <a:rPr kumimoji="0" lang="el-GR" altLang="el-GR" sz="2400" b="1"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Οίδημα:</a:t>
            </a: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Times New Roman" panose="02020603050405020304" pitchFamily="18" charset="0"/>
              </a:rPr>
              <a:t> </a:t>
            </a: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Υπερβολική συσσώρευση μεσοκυττάριου υγρού (υγρού των ιστών) σε μία περιοχή του οργανισμού.</a:t>
            </a:r>
          </a:p>
          <a:p>
            <a:pPr marL="0" marR="0" lvl="0" indent="0" defTabSz="914400" rtl="0" eaLnBrk="0" fontAlgn="base" latinLnBrk="0" hangingPunct="0">
              <a:spcBef>
                <a:spcPct val="0"/>
              </a:spcBef>
              <a:buClrTx/>
              <a:buSzTx/>
              <a:buFontTx/>
              <a:buNone/>
              <a:tabLst/>
            </a:pPr>
            <a:endParaRPr kumimoji="0" lang="el-GR" altLang="el-GR" sz="2400" b="0" i="0" u="none" strike="noStrike" cap="none" normalizeH="0" baseline="0" dirty="0">
              <a:ln>
                <a:noFill/>
              </a:ln>
              <a:effectLst/>
            </a:endParaRPr>
          </a:p>
          <a:p>
            <a:pPr marL="0" marR="0" lvl="0" indent="0" defTabSz="914400" rtl="0" eaLnBrk="0" fontAlgn="base" latinLnBrk="0" hangingPunct="0">
              <a:spcBef>
                <a:spcPct val="0"/>
              </a:spcBef>
              <a:buClrTx/>
              <a:buSzTx/>
              <a:buFontTx/>
              <a:buNone/>
              <a:tabLst/>
            </a:pPr>
            <a:r>
              <a:rPr kumimoji="0" lang="el-GR" altLang="el-GR" sz="2400" b="1" i="0" u="none" strike="noStrike" cap="none" normalizeH="0" baseline="0" dirty="0" err="1">
                <a:ln>
                  <a:noFill/>
                </a:ln>
                <a:effectLst/>
                <a:latin typeface="Calibri" panose="020F0502020204030204" pitchFamily="34" charset="0"/>
                <a:ea typeface="SimSun" panose="02010600030101010101" pitchFamily="2" charset="-122"/>
                <a:cs typeface="Calibri" panose="020F0502020204030204" pitchFamily="34" charset="0"/>
              </a:rPr>
              <a:t>Λεμφοίδημα</a:t>
            </a: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Times New Roman" panose="02020603050405020304" pitchFamily="18" charset="0"/>
              </a:rPr>
              <a:t>: Οίδημα που προκαλείται από τη συσσώρευση λεμφικού υγρού σε ένα σημείο του σώματος. </a:t>
            </a:r>
          </a:p>
          <a:p>
            <a:pPr marL="0" marR="0" lvl="0" indent="0" defTabSz="914400" rtl="0" eaLnBrk="0" fontAlgn="base" latinLnBrk="0" hangingPunct="0">
              <a:spcBef>
                <a:spcPct val="0"/>
              </a:spcBef>
              <a:buClrTx/>
              <a:buSzTx/>
              <a:buFontTx/>
              <a:buNone/>
              <a:tabLst/>
            </a:pP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Times New Roman" panose="02020603050405020304" pitchFamily="18" charset="0"/>
              </a:rPr>
              <a:t>Συνήθως επηρεάζει το ένα άνω άκρο ή το ένα κάτω άκρο. Διακρίνεται σε πρωτογενές και δευτερογενές.</a:t>
            </a:r>
          </a:p>
          <a:p>
            <a:pPr marL="0" marR="0" lvl="0" indent="0" defTabSz="914400" rtl="0" eaLnBrk="0" fontAlgn="base" latinLnBrk="0" hangingPunct="0">
              <a:spcBef>
                <a:spcPct val="0"/>
              </a:spcBef>
              <a:buClrTx/>
              <a:buSzTx/>
              <a:buFontTx/>
              <a:buNone/>
              <a:tabLst/>
            </a:pP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Times New Roman" panose="02020603050405020304" pitchFamily="18" charset="0"/>
              </a:rPr>
              <a:t> </a:t>
            </a:r>
            <a:endParaRPr kumimoji="0" lang="el-GR" altLang="el-GR" sz="2400" b="0" i="0" u="none" strike="noStrike" cap="none" normalizeH="0" baseline="0" dirty="0">
              <a:ln>
                <a:noFill/>
              </a:ln>
              <a:effectLst/>
              <a:latin typeface="Arial" panose="020B0604020202020204" pitchFamily="34" charset="0"/>
            </a:endParaRPr>
          </a:p>
        </p:txBody>
      </p:sp>
      <p:pic>
        <p:nvPicPr>
          <p:cNvPr id="2050" name="Picture 2">
            <a:extLst>
              <a:ext uri="{FF2B5EF4-FFF2-40B4-BE49-F238E27FC236}">
                <a16:creationId xmlns="" xmlns:a16="http://schemas.microsoft.com/office/drawing/2014/main" id="{B293EC2F-81CE-001D-4F33-396CF59A6BC2}"/>
              </a:ext>
            </a:extLst>
          </p:cNvPr>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782368" y="1849795"/>
            <a:ext cx="5419760" cy="410353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91907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BBF31A5-B76C-94D4-0A21-F17029230629}"/>
              </a:ext>
            </a:extLst>
          </p:cNvPr>
          <p:cNvSpPr>
            <a:spLocks noGrp="1"/>
          </p:cNvSpPr>
          <p:nvPr>
            <p:ph type="title"/>
          </p:nvPr>
        </p:nvSpPr>
        <p:spPr>
          <a:xfrm>
            <a:off x="6084114" y="4487332"/>
            <a:ext cx="4205003" cy="1507067"/>
          </a:xfrm>
        </p:spPr>
        <p:txBody>
          <a:bodyPr>
            <a:normAutofit/>
          </a:bodyPr>
          <a:lstStyle/>
          <a:p>
            <a:endParaRPr lang="el-GR" sz="3200"/>
          </a:p>
        </p:txBody>
      </p:sp>
      <p:sp>
        <p:nvSpPr>
          <p:cNvPr id="3" name="Θέση περιεχομένου 2">
            <a:extLst>
              <a:ext uri="{FF2B5EF4-FFF2-40B4-BE49-F238E27FC236}">
                <a16:creationId xmlns="" xmlns:a16="http://schemas.microsoft.com/office/drawing/2014/main" id="{74786CE4-0E14-D330-2589-E5283292DF0A}"/>
              </a:ext>
            </a:extLst>
          </p:cNvPr>
          <p:cNvSpPr>
            <a:spLocks noGrp="1"/>
          </p:cNvSpPr>
          <p:nvPr>
            <p:ph idx="1"/>
          </p:nvPr>
        </p:nvSpPr>
        <p:spPr>
          <a:xfrm>
            <a:off x="6095998" y="685800"/>
            <a:ext cx="4819653" cy="3615267"/>
          </a:xfrm>
        </p:spPr>
        <p:txBody>
          <a:bodyPr>
            <a:normAutofit/>
          </a:bodyPr>
          <a:lstStyle/>
          <a:p>
            <a:pPr marL="0" marR="0" lvl="0" indent="0" defTabSz="914400" rtl="0" eaLnBrk="0" fontAlgn="base" latinLnBrk="0" hangingPunct="0">
              <a:spcBef>
                <a:spcPct val="0"/>
              </a:spcBef>
              <a:buClrTx/>
              <a:buSzTx/>
              <a:buFontTx/>
              <a:buNone/>
              <a:tabLst/>
            </a:pPr>
            <a:r>
              <a:rPr kumimoji="0" lang="el-GR" altLang="el-GR" sz="2400" b="1" i="0" u="none" strike="noStrike" cap="none" normalizeH="0" baseline="0" dirty="0" err="1">
                <a:ln>
                  <a:noFill/>
                </a:ln>
                <a:effectLst/>
                <a:latin typeface="Calibri" panose="020F0502020204030204" pitchFamily="34" charset="0"/>
                <a:ea typeface="SimSun" panose="02010600030101010101" pitchFamily="2" charset="-122"/>
                <a:cs typeface="Calibri" panose="020F0502020204030204" pitchFamily="34" charset="0"/>
              </a:rPr>
              <a:t>Λιποίδημα</a:t>
            </a:r>
            <a:r>
              <a:rPr kumimoji="0" lang="el-GR" altLang="el-GR" sz="2400" b="1"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a:t>
            </a: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Times New Roman" panose="02020603050405020304" pitchFamily="18" charset="0"/>
              </a:rPr>
              <a:t> </a:t>
            </a: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Άλλος τύπος οιδήματος που εμφανίζεται </a:t>
            </a:r>
            <a:r>
              <a:rPr kumimoji="0" lang="el-GR" altLang="el-GR" sz="2400" b="0" i="0" u="none" strike="noStrike" cap="none" normalizeH="0" baseline="0" dirty="0" err="1">
                <a:ln>
                  <a:noFill/>
                </a:ln>
                <a:effectLst/>
                <a:latin typeface="Calibri" panose="020F0502020204030204" pitchFamily="34" charset="0"/>
                <a:ea typeface="SimSun" panose="02010600030101010101" pitchFamily="2" charset="-122"/>
                <a:cs typeface="Calibri" panose="020F0502020204030204" pitchFamily="34" charset="0"/>
              </a:rPr>
              <a:t>αμφοτερόπλευρα</a:t>
            </a: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 (κυρίως στα πόδια) και αποτελεί οίδημα στο λιπώδη ιστό κυρίως στο γυναικείο πληθυσμό. </a:t>
            </a:r>
            <a:endParaRPr kumimoji="0" lang="el-GR" altLang="el-GR" sz="2400" b="0" i="0" u="none" strike="noStrike" cap="none" normalizeH="0" baseline="0" dirty="0">
              <a:ln>
                <a:noFill/>
              </a:ln>
              <a:effectLst/>
              <a:latin typeface="Arial" panose="020B0604020202020204" pitchFamily="34" charset="0"/>
            </a:endParaRPr>
          </a:p>
        </p:txBody>
      </p:sp>
      <p:pic>
        <p:nvPicPr>
          <p:cNvPr id="3075" name="Picture 3">
            <a:extLst>
              <a:ext uri="{FF2B5EF4-FFF2-40B4-BE49-F238E27FC236}">
                <a16:creationId xmlns="" xmlns:a16="http://schemas.microsoft.com/office/drawing/2014/main" id="{26B593C5-4473-E7F3-E9E7-25D439BE8224}"/>
              </a:ext>
            </a:extLst>
          </p:cNvPr>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6095998" y="2849753"/>
            <a:ext cx="4221942" cy="3231744"/>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a:extLst>
              <a:ext uri="{FF2B5EF4-FFF2-40B4-BE49-F238E27FC236}">
                <a16:creationId xmlns="" xmlns:a16="http://schemas.microsoft.com/office/drawing/2014/main" id="{7AF0D226-8E1C-AFC2-6B5A-6CF40C4850C9}"/>
              </a:ext>
            </a:extLst>
          </p:cNvPr>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2086358" y="776503"/>
            <a:ext cx="3213601" cy="53049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16025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D296F84-70E4-943F-075E-094F6F020BB7}"/>
              </a:ext>
            </a:extLst>
          </p:cNvPr>
          <p:cNvSpPr>
            <a:spLocks noGrp="1"/>
          </p:cNvSpPr>
          <p:nvPr>
            <p:ph type="title"/>
          </p:nvPr>
        </p:nvSpPr>
        <p:spPr/>
        <p:txBody>
          <a:bodyPr>
            <a:normAutofit fontScale="90000"/>
          </a:bodyPr>
          <a:lstStyle/>
          <a:p>
            <a:r>
              <a:rPr lang="el-GR" dirty="0"/>
              <a:t/>
            </a:r>
            <a:br>
              <a:rPr lang="el-GR" dirty="0"/>
            </a:br>
            <a:r>
              <a:rPr lang="el-GR" sz="2700" b="1" dirty="0">
                <a:effectLst/>
                <a:latin typeface="Calibri" panose="020F0502020204030204" pitchFamily="34" charset="0"/>
                <a:ea typeface="SimSun" panose="02010600030101010101" pitchFamily="2" charset="-122"/>
                <a:cs typeface="Times New Roman" panose="02020603050405020304" pitchFamily="18" charset="0"/>
              </a:rPr>
              <a:t>Τρόποι αποτοξίνωσης της λέμφου και του λεμφικού συστήματος</a:t>
            </a:r>
            <a:r>
              <a:rPr lang="el-GR" sz="3600" dirty="0">
                <a:effectLst/>
                <a:latin typeface="Calibri" panose="020F0502020204030204" pitchFamily="34" charset="0"/>
                <a:ea typeface="SimSun" panose="02010600030101010101" pitchFamily="2" charset="-122"/>
                <a:cs typeface="Times New Roman" panose="02020603050405020304" pitchFamily="18" charset="0"/>
              </a:rPr>
              <a:t/>
            </a:r>
            <a:br>
              <a:rPr lang="el-GR" sz="3600" dirty="0">
                <a:effectLst/>
                <a:latin typeface="Calibri" panose="020F0502020204030204" pitchFamily="34" charset="0"/>
                <a:ea typeface="SimSun" panose="02010600030101010101" pitchFamily="2" charset="-122"/>
                <a:cs typeface="Times New Roman" panose="02020603050405020304" pitchFamily="18" charset="0"/>
              </a:rPr>
            </a:br>
            <a:endParaRPr lang="el-GR" dirty="0"/>
          </a:p>
        </p:txBody>
      </p:sp>
      <p:sp>
        <p:nvSpPr>
          <p:cNvPr id="3" name="Θέση περιεχομένου 2">
            <a:extLst>
              <a:ext uri="{FF2B5EF4-FFF2-40B4-BE49-F238E27FC236}">
                <a16:creationId xmlns="" xmlns:a16="http://schemas.microsoft.com/office/drawing/2014/main" id="{64140032-28E9-9BDB-4468-9C19B41DF13A}"/>
              </a:ext>
            </a:extLst>
          </p:cNvPr>
          <p:cNvSpPr>
            <a:spLocks noGrp="1"/>
          </p:cNvSpPr>
          <p:nvPr>
            <p:ph idx="1"/>
          </p:nvPr>
        </p:nvSpPr>
        <p:spPr>
          <a:xfrm>
            <a:off x="2592924" y="1905000"/>
            <a:ext cx="8817197" cy="4774096"/>
          </a:xfrm>
        </p:spPr>
        <p:txBody>
          <a:bodyPr>
            <a:normAutofit/>
          </a:bodyPr>
          <a:lstStyle/>
          <a:p>
            <a:pPr>
              <a:lnSpc>
                <a:spcPct val="114000"/>
              </a:lnSpc>
            </a:pPr>
            <a:r>
              <a:rPr lang="el-GR" sz="2000" dirty="0">
                <a:effectLst/>
                <a:latin typeface="Calibri" panose="020F0502020204030204" pitchFamily="34" charset="0"/>
                <a:ea typeface="SimSun" panose="02010600030101010101" pitchFamily="2" charset="-122"/>
                <a:cs typeface="Times New Roman" panose="02020603050405020304" pitchFamily="18" charset="0"/>
              </a:rPr>
              <a:t>Βαθιά αναπνοή</a:t>
            </a:r>
          </a:p>
          <a:p>
            <a:pPr>
              <a:lnSpc>
                <a:spcPct val="114000"/>
              </a:lnSpc>
            </a:pPr>
            <a:r>
              <a:rPr lang="el-GR" sz="2000" dirty="0">
                <a:effectLst/>
                <a:latin typeface="Calibri" panose="020F0502020204030204" pitchFamily="34" charset="0"/>
                <a:ea typeface="SimSun" panose="02010600030101010101" pitchFamily="2" charset="-122"/>
                <a:cs typeface="Times New Roman" panose="02020603050405020304" pitchFamily="18" charset="0"/>
              </a:rPr>
              <a:t>Καθημερινή άσκηση</a:t>
            </a:r>
          </a:p>
          <a:p>
            <a:pPr>
              <a:lnSpc>
                <a:spcPct val="114000"/>
              </a:lnSpc>
            </a:pPr>
            <a:r>
              <a:rPr lang="el-GR" sz="2000" dirty="0">
                <a:effectLst/>
                <a:latin typeface="Calibri" panose="020F0502020204030204" pitchFamily="34" charset="0"/>
                <a:ea typeface="SimSun" panose="02010600030101010101" pitchFamily="2" charset="-122"/>
                <a:cs typeface="Times New Roman" panose="02020603050405020304" pitchFamily="18" charset="0"/>
              </a:rPr>
              <a:t>Κατανάλωση άφθονου νερού</a:t>
            </a:r>
          </a:p>
          <a:p>
            <a:pPr>
              <a:lnSpc>
                <a:spcPct val="114000"/>
              </a:lnSpc>
            </a:pPr>
            <a:r>
              <a:rPr lang="el-GR" sz="2000" dirty="0">
                <a:effectLst/>
                <a:latin typeface="Calibri" panose="020F0502020204030204" pitchFamily="34" charset="0"/>
                <a:ea typeface="SimSun" panose="02010600030101010101" pitchFamily="2" charset="-122"/>
                <a:cs typeface="Times New Roman" panose="02020603050405020304" pitchFamily="18" charset="0"/>
              </a:rPr>
              <a:t>Κινήσεις λεμφικού μασάζ πριν από το ντους με λούφα κι επακόλουθο ντους με εναλλαγή ζεστού-κρύου νερού</a:t>
            </a:r>
          </a:p>
          <a:p>
            <a:pPr>
              <a:lnSpc>
                <a:spcPct val="114000"/>
              </a:lnSpc>
            </a:pPr>
            <a:r>
              <a:rPr lang="el-GR" sz="2000" dirty="0">
                <a:effectLst/>
                <a:latin typeface="Calibri" panose="020F0502020204030204" pitchFamily="34" charset="0"/>
                <a:ea typeface="SimSun" panose="02010600030101010101" pitchFamily="2" charset="-122"/>
                <a:cs typeface="Times New Roman" panose="02020603050405020304" pitchFamily="18" charset="0"/>
              </a:rPr>
              <a:t>Ευεργετική επίδραση λεμφικού </a:t>
            </a:r>
            <a:r>
              <a:rPr lang="el-GR" sz="2000" dirty="0" err="1">
                <a:effectLst/>
                <a:latin typeface="Calibri" panose="020F0502020204030204" pitchFamily="34" charset="0"/>
                <a:ea typeface="SimSun" panose="02010600030101010101" pitchFamily="2" charset="-122"/>
                <a:cs typeface="Times New Roman" panose="02020603050405020304" pitchFamily="18" charset="0"/>
              </a:rPr>
              <a:t>ντραινάζ</a:t>
            </a:r>
            <a:r>
              <a:rPr lang="el-GR" sz="2000" dirty="0">
                <a:effectLst/>
                <a:latin typeface="Calibri" panose="020F0502020204030204" pitchFamily="34" charset="0"/>
                <a:ea typeface="SimSun" panose="02010600030101010101" pitchFamily="2" charset="-122"/>
                <a:cs typeface="Times New Roman" panose="02020603050405020304" pitchFamily="18" charset="0"/>
              </a:rPr>
              <a:t> από εξειδικευμένο θεραπευτή</a:t>
            </a:r>
          </a:p>
          <a:p>
            <a:pPr>
              <a:lnSpc>
                <a:spcPct val="114000"/>
              </a:lnSpc>
            </a:pPr>
            <a:r>
              <a:rPr lang="el-GR" sz="2000" dirty="0">
                <a:effectLst/>
                <a:latin typeface="Calibri" panose="020F0502020204030204" pitchFamily="34" charset="0"/>
                <a:ea typeface="SimSun" panose="02010600030101010101" pitchFamily="2" charset="-122"/>
                <a:cs typeface="Times New Roman" panose="02020603050405020304" pitchFamily="18" charset="0"/>
              </a:rPr>
              <a:t>Αποφυγή επεξεργασμένων τροφών</a:t>
            </a:r>
          </a:p>
          <a:p>
            <a:pPr>
              <a:lnSpc>
                <a:spcPct val="114000"/>
              </a:lnSpc>
            </a:pPr>
            <a:r>
              <a:rPr lang="el-GR" sz="2000" dirty="0">
                <a:effectLst/>
                <a:latin typeface="Calibri" panose="020F0502020204030204" pitchFamily="34" charset="0"/>
                <a:ea typeface="SimSun" panose="02010600030101010101" pitchFamily="2" charset="-122"/>
                <a:cs typeface="Times New Roman" panose="02020603050405020304" pitchFamily="18" charset="0"/>
              </a:rPr>
              <a:t>Επιλογή φυσικών τροφών που αποτοξινώνουν το λεμφικό σύστημα</a:t>
            </a:r>
          </a:p>
          <a:p>
            <a:pPr>
              <a:lnSpc>
                <a:spcPct val="114000"/>
              </a:lnSpc>
            </a:pPr>
            <a:r>
              <a:rPr lang="el-GR" sz="2000" dirty="0">
                <a:effectLst/>
                <a:latin typeface="Calibri" panose="020F0502020204030204" pitchFamily="34" charset="0"/>
                <a:ea typeface="SimSun" panose="02010600030101010101" pitchFamily="2" charset="-122"/>
                <a:cs typeface="Times New Roman" panose="02020603050405020304" pitchFamily="18" charset="0"/>
              </a:rPr>
              <a:t>Αποτοξίνωση στο ήπαρ μερικές φορές το χρόνο με συγκεκριμένες τροφές</a:t>
            </a:r>
          </a:p>
          <a:p>
            <a:pPr>
              <a:lnSpc>
                <a:spcPct val="114000"/>
              </a:lnSpc>
            </a:pPr>
            <a:r>
              <a:rPr lang="el-GR" sz="2000" dirty="0">
                <a:effectLst/>
                <a:latin typeface="Calibri" panose="020F0502020204030204" pitchFamily="34" charset="0"/>
                <a:ea typeface="SimSun" panose="02010600030101010101" pitchFamily="2" charset="-122"/>
                <a:cs typeface="Times New Roman" panose="02020603050405020304" pitchFamily="18" charset="0"/>
              </a:rPr>
              <a:t>Ευεργετική επίδραση χαμάμ ή σάουνας.</a:t>
            </a:r>
          </a:p>
          <a:p>
            <a:endParaRPr lang="el-GR" dirty="0"/>
          </a:p>
        </p:txBody>
      </p:sp>
    </p:spTree>
    <p:extLst>
      <p:ext uri="{BB962C8B-B14F-4D97-AF65-F5344CB8AC3E}">
        <p14:creationId xmlns="" xmlns:p14="http://schemas.microsoft.com/office/powerpoint/2010/main" val="8918922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7B121E5-0784-603A-ACA5-45B194D12EAD}"/>
              </a:ext>
            </a:extLst>
          </p:cNvPr>
          <p:cNvSpPr>
            <a:spLocks noGrp="1"/>
          </p:cNvSpPr>
          <p:nvPr>
            <p:ph type="title"/>
          </p:nvPr>
        </p:nvSpPr>
        <p:spPr/>
        <p:txBody>
          <a:bodyPr/>
          <a:lstStyle/>
          <a:p>
            <a:r>
              <a:rPr lang="el-GR" dirty="0"/>
              <a:t/>
            </a:r>
            <a:br>
              <a:rPr lang="el-GR" dirty="0"/>
            </a:br>
            <a:r>
              <a:rPr lang="el-GR" b="1" dirty="0"/>
              <a:t>ΛΕΜΦΙΚΗ ΜΑΛΑΞΗ</a:t>
            </a:r>
          </a:p>
        </p:txBody>
      </p:sp>
      <p:sp>
        <p:nvSpPr>
          <p:cNvPr id="3" name="Θέση περιεχομένου 2">
            <a:extLst>
              <a:ext uri="{FF2B5EF4-FFF2-40B4-BE49-F238E27FC236}">
                <a16:creationId xmlns="" xmlns:a16="http://schemas.microsoft.com/office/drawing/2014/main" id="{8D38A4F4-4F06-7438-BA70-2EC3EA87A0D9}"/>
              </a:ext>
            </a:extLst>
          </p:cNvPr>
          <p:cNvSpPr>
            <a:spLocks noGrp="1"/>
          </p:cNvSpPr>
          <p:nvPr>
            <p:ph idx="1"/>
          </p:nvPr>
        </p:nvSpPr>
        <p:spPr/>
        <p:txBody>
          <a:bodyPr>
            <a:normAutofit/>
          </a:bodyPr>
          <a:lstStyle/>
          <a:p>
            <a:pPr marL="0" indent="0">
              <a:lnSpc>
                <a:spcPct val="114000"/>
              </a:lnSpc>
              <a:buNone/>
            </a:pPr>
            <a:r>
              <a:rPr lang="el-GR" dirty="0">
                <a:effectLst/>
                <a:latin typeface="Calibri" panose="020F0502020204030204" pitchFamily="34" charset="0"/>
                <a:ea typeface="SimSun" panose="02010600030101010101" pitchFamily="2" charset="-122"/>
                <a:cs typeface="Times New Roman" panose="02020603050405020304" pitchFamily="18" charset="0"/>
              </a:rPr>
              <a:t>Η λεμφική μάλαξη είναι μία τεχνική απαλού και ρυθμικού μασάζ που βοηθά στην απορρόφηση των υγρών, την προώθηση της λέμφου προς τα </a:t>
            </a:r>
            <a:r>
              <a:rPr lang="el-GR"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dirty="0">
                <a:effectLst/>
                <a:latin typeface="Calibri" panose="020F0502020204030204" pitchFamily="34" charset="0"/>
                <a:ea typeface="SimSun" panose="02010600030101010101" pitchFamily="2" charset="-122"/>
                <a:cs typeface="Times New Roman" panose="02020603050405020304" pitchFamily="18" charset="0"/>
              </a:rPr>
              <a:t> και την επιστροφή της στο φλεβικό σύστημα. </a:t>
            </a:r>
          </a:p>
          <a:p>
            <a:pPr marL="0" indent="0">
              <a:lnSpc>
                <a:spcPct val="114000"/>
              </a:lnSpc>
              <a:buNone/>
            </a:pPr>
            <a:r>
              <a:rPr lang="el-GR" dirty="0">
                <a:effectLst/>
                <a:latin typeface="Calibri" panose="020F0502020204030204" pitchFamily="34" charset="0"/>
                <a:ea typeface="SimSun" panose="02010600030101010101" pitchFamily="2" charset="-122"/>
                <a:cs typeface="Times New Roman" panose="02020603050405020304" pitchFamily="18" charset="0"/>
              </a:rPr>
              <a:t>Βελτιώνει τη διαδικασία του μεταβολισμού και αυξάνει τις φαγοκυτταρικές ιδιότητες των λευκών αιμοσφαιρίων.  </a:t>
            </a:r>
          </a:p>
          <a:p>
            <a:pPr marL="0" indent="0">
              <a:lnSpc>
                <a:spcPct val="114000"/>
              </a:lnSpc>
              <a:buNone/>
            </a:pPr>
            <a:r>
              <a:rPr lang="el-GR" dirty="0">
                <a:effectLst/>
                <a:latin typeface="Calibri" panose="020F0502020204030204" pitchFamily="34" charset="0"/>
                <a:ea typeface="SimSun" panose="02010600030101010101" pitchFamily="2" charset="-122"/>
                <a:cs typeface="Times New Roman" panose="02020603050405020304" pitchFamily="18" charset="0"/>
              </a:rPr>
              <a:t>Κατά  το  λεμφικό  μασάζ  οι  κινήσεις  είναι  σταθερές,  ρυθμικές  με </a:t>
            </a:r>
            <a:r>
              <a:rPr lang="el-GR" dirty="0" err="1">
                <a:effectLst/>
                <a:latin typeface="Calibri" panose="020F0502020204030204" pitchFamily="34" charset="0"/>
                <a:ea typeface="SimSun" panose="02010600030101010101" pitchFamily="2" charset="-122"/>
                <a:cs typeface="Times New Roman" panose="02020603050405020304" pitchFamily="18" charset="0"/>
              </a:rPr>
              <a:t>ανάτριψη</a:t>
            </a:r>
            <a:r>
              <a:rPr lang="el-GR" dirty="0">
                <a:effectLst/>
                <a:latin typeface="Calibri" panose="020F0502020204030204" pitchFamily="34" charset="0"/>
                <a:ea typeface="SimSun" panose="02010600030101010101" pitchFamily="2" charset="-122"/>
                <a:cs typeface="Times New Roman" panose="02020603050405020304" pitchFamily="18" charset="0"/>
              </a:rPr>
              <a:t> και πίεση στα ειδικά σημεία της λέμφου, με σκοπό την επιτάχυνση της λεμφικής  ροής. </a:t>
            </a:r>
          </a:p>
          <a:p>
            <a:pPr marL="0" indent="0">
              <a:lnSpc>
                <a:spcPct val="114000"/>
              </a:lnSpc>
              <a:buNone/>
            </a:pPr>
            <a:r>
              <a:rPr lang="el-GR" dirty="0">
                <a:effectLst/>
                <a:latin typeface="Calibri" panose="020F0502020204030204" pitchFamily="34" charset="0"/>
                <a:ea typeface="SimSun" panose="02010600030101010101" pitchFamily="2" charset="-122"/>
                <a:cs typeface="Times New Roman" panose="02020603050405020304" pitchFamily="18" charset="0"/>
              </a:rPr>
              <a:t>Υπάρχουν διάφορες </a:t>
            </a:r>
            <a:r>
              <a:rPr lang="el-GR" dirty="0" err="1">
                <a:effectLst/>
                <a:latin typeface="Calibri" panose="020F0502020204030204" pitchFamily="34" charset="0"/>
                <a:ea typeface="SimSun" panose="02010600030101010101" pitchFamily="2" charset="-122"/>
                <a:cs typeface="Times New Roman" panose="02020603050405020304" pitchFamily="18" charset="0"/>
              </a:rPr>
              <a:t>μεθόδοι</a:t>
            </a:r>
            <a:r>
              <a:rPr lang="el-GR" dirty="0">
                <a:effectLst/>
                <a:latin typeface="Calibri" panose="020F0502020204030204" pitchFamily="34" charset="0"/>
                <a:ea typeface="SimSun" panose="02010600030101010101" pitchFamily="2" charset="-122"/>
                <a:cs typeface="Times New Roman" panose="02020603050405020304" pitchFamily="18" charset="0"/>
              </a:rPr>
              <a:t> για την εφαρμογή του λεμφικού μασάζ, που όλες όμως έχουν κοινό σκοπό την βελτίωση της λεμφικής κυκλοφορίας.</a:t>
            </a:r>
          </a:p>
          <a:p>
            <a:endParaRPr lang="el-GR" dirty="0"/>
          </a:p>
        </p:txBody>
      </p:sp>
    </p:spTree>
    <p:extLst>
      <p:ext uri="{BB962C8B-B14F-4D97-AF65-F5344CB8AC3E}">
        <p14:creationId xmlns="" xmlns:p14="http://schemas.microsoft.com/office/powerpoint/2010/main" val="23595496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6E70461-74C0-658F-E5A0-AB77338BDC94}"/>
              </a:ext>
            </a:extLst>
          </p:cNvPr>
          <p:cNvSpPr>
            <a:spLocks noGrp="1"/>
          </p:cNvSpPr>
          <p:nvPr>
            <p:ph type="title"/>
          </p:nvPr>
        </p:nvSpPr>
        <p:spPr/>
        <p:txBody>
          <a:bodyPr/>
          <a:lstStyle/>
          <a:p>
            <a:r>
              <a:rPr lang="el-GR" dirty="0"/>
              <a:t/>
            </a:r>
            <a:br>
              <a:rPr lang="el-GR" dirty="0"/>
            </a:br>
            <a:r>
              <a:rPr lang="el-GR" b="1" dirty="0"/>
              <a:t>ΛΕΜΦΙΚΗ ΜΑΛΑΞΗ</a:t>
            </a:r>
          </a:p>
        </p:txBody>
      </p:sp>
      <p:sp>
        <p:nvSpPr>
          <p:cNvPr id="3" name="Θέση περιεχομένου 2">
            <a:extLst>
              <a:ext uri="{FF2B5EF4-FFF2-40B4-BE49-F238E27FC236}">
                <a16:creationId xmlns="" xmlns:a16="http://schemas.microsoft.com/office/drawing/2014/main" id="{C1798D69-C7B3-D9A0-9F08-92748655E2A5}"/>
              </a:ext>
            </a:extLst>
          </p:cNvPr>
          <p:cNvSpPr>
            <a:spLocks noGrp="1"/>
          </p:cNvSpPr>
          <p:nvPr>
            <p:ph idx="1"/>
          </p:nvPr>
        </p:nvSpPr>
        <p:spPr/>
        <p:txBody>
          <a:bodyPr>
            <a:normAutofit lnSpcReduction="10000"/>
          </a:bodyPr>
          <a:lstStyle/>
          <a:p>
            <a:pPr marL="0" indent="0">
              <a:buNone/>
            </a:pPr>
            <a:r>
              <a:rPr lang="el-GR" dirty="0">
                <a:effectLst/>
                <a:latin typeface="Calibri" panose="020F0502020204030204" pitchFamily="34" charset="0"/>
                <a:ea typeface="SimSun" panose="02010600030101010101" pitchFamily="2" charset="-122"/>
                <a:cs typeface="Times New Roman" panose="02020603050405020304" pitchFamily="18" charset="0"/>
              </a:rPr>
              <a:t>Η λεμφική μάλαξη αποσκοπεί στη βελτίωση της κινητικότητας των λεμφαγγείων, προωθεί τη ροή του λεμφικού υγρού και συμβάλλει στην αποσυμφόρηση των οιδημάτων που προκαλούν πόνο στον ασθενή.</a:t>
            </a:r>
          </a:p>
          <a:p>
            <a:pPr marL="0" indent="0">
              <a:buNone/>
            </a:pPr>
            <a:r>
              <a:rPr lang="el-GR" dirty="0">
                <a:effectLst/>
                <a:latin typeface="Calibri" panose="020F0502020204030204" pitchFamily="34" charset="0"/>
                <a:ea typeface="SimSun" panose="02010600030101010101" pitchFamily="2" charset="-122"/>
                <a:cs typeface="Times New Roman" panose="02020603050405020304" pitchFamily="18" charset="0"/>
              </a:rPr>
              <a:t>Στην αισθητική τελείται για την αντιμετώπιση κυρίως της κυτταρίτιδας αλλά και γενικότερα της παχυσαρκίας. </a:t>
            </a:r>
          </a:p>
          <a:p>
            <a:pPr marL="0" indent="0">
              <a:buNone/>
            </a:pPr>
            <a:r>
              <a:rPr lang="el-GR" dirty="0">
                <a:effectLst/>
                <a:latin typeface="Calibri" panose="020F0502020204030204" pitchFamily="34" charset="0"/>
                <a:ea typeface="SimSun" panose="02010600030101010101" pitchFamily="2" charset="-122"/>
                <a:cs typeface="Times New Roman" panose="02020603050405020304" pitchFamily="18" charset="0"/>
              </a:rPr>
              <a:t>Όταν το λεμφικό σύστημα αδυνατεί να επιστρέψει το μεσοκυττάριο υγρό στην κυκλοφορία, τότε παρατηρείται στάση της  λέμφου με  οίδημα  ή  κυτταρίτιδα.  </a:t>
            </a:r>
          </a:p>
          <a:p>
            <a:pPr marL="0" indent="0">
              <a:buNone/>
            </a:pPr>
            <a:r>
              <a:rPr lang="el-GR" dirty="0">
                <a:effectLst/>
                <a:latin typeface="Calibri" panose="020F0502020204030204" pitchFamily="34" charset="0"/>
                <a:ea typeface="SimSun" panose="02010600030101010101" pitchFamily="2" charset="-122"/>
                <a:cs typeface="Times New Roman" panose="02020603050405020304" pitchFamily="18" charset="0"/>
              </a:rPr>
              <a:t>Οι  μαλάξεις  έχουν  ως  σκοπό  να ενεργοποιήσουν την κίνηση της λέμφου.</a:t>
            </a:r>
          </a:p>
          <a:p>
            <a:pPr marL="0" indent="0">
              <a:buNone/>
            </a:pPr>
            <a:r>
              <a:rPr lang="el-GR" dirty="0">
                <a:effectLst/>
                <a:latin typeface="Calibri" panose="020F0502020204030204" pitchFamily="34" charset="0"/>
                <a:ea typeface="SimSun" panose="02010600030101010101" pitchFamily="2" charset="-122"/>
                <a:cs typeface="Times New Roman" panose="02020603050405020304" pitchFamily="18" charset="0"/>
              </a:rPr>
              <a:t>Για το σκοπό αυτό, οι κινήσεις στο λεμφικό μασάζ ξεκινούν από το άκρο του ποδιού,  έτσι  ώστε  να  ωθήσουν  τη  λέμφο  προς  τα  κοντινά  </a:t>
            </a:r>
            <a:r>
              <a:rPr lang="el-GR" dirty="0" err="1">
                <a:effectLst/>
                <a:latin typeface="Calibri" panose="020F0502020204030204" pitchFamily="34" charset="0"/>
                <a:ea typeface="SimSun" panose="02010600030101010101" pitchFamily="2" charset="-122"/>
                <a:cs typeface="Times New Roman" panose="02020603050405020304" pitchFamily="18" charset="0"/>
              </a:rPr>
              <a:t>λεμφογάγγλεια</a:t>
            </a:r>
            <a:r>
              <a:rPr lang="el-GR" dirty="0">
                <a:effectLst/>
                <a:latin typeface="Calibri" panose="020F0502020204030204" pitchFamily="34" charset="0"/>
                <a:ea typeface="SimSun" panose="02010600030101010101" pitchFamily="2" charset="-122"/>
                <a:cs typeface="Times New Roman" panose="02020603050405020304" pitchFamily="18" charset="0"/>
              </a:rPr>
              <a:t>. Συνιστώνται  πέντε επαναλήψεις  ανά  περιοχή  έτσι  ώστε  να  αυξηθεί  η κυκλοφορία του αίματος και της λέμφου, η δραστηριότητα του συμπαθητικού συστήματος και η ανακούφιση των μυών.</a:t>
            </a:r>
          </a:p>
          <a:p>
            <a:endParaRPr lang="el-GR" dirty="0"/>
          </a:p>
        </p:txBody>
      </p:sp>
    </p:spTree>
    <p:extLst>
      <p:ext uri="{BB962C8B-B14F-4D97-AF65-F5344CB8AC3E}">
        <p14:creationId xmlns="" xmlns:p14="http://schemas.microsoft.com/office/powerpoint/2010/main" val="2539261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8AD8FB4-8D85-08E4-5441-03466FF759A5}"/>
              </a:ext>
            </a:extLst>
          </p:cNvPr>
          <p:cNvSpPr>
            <a:spLocks noGrp="1"/>
          </p:cNvSpPr>
          <p:nvPr>
            <p:ph type="title"/>
          </p:nvPr>
        </p:nvSpPr>
        <p:spPr/>
        <p:txBody>
          <a:bodyPr>
            <a:normAutofit fontScale="90000"/>
          </a:bodyPr>
          <a:lstStyle/>
          <a:p>
            <a:r>
              <a:rPr lang="el-GR" b="1" dirty="0">
                <a:effectLst/>
                <a:latin typeface="Calibri" panose="020F0502020204030204" pitchFamily="34" charset="0"/>
                <a:ea typeface="SimSun" panose="02010600030101010101" pitchFamily="2" charset="-122"/>
                <a:cs typeface="Times New Roman" panose="02020603050405020304" pitchFamily="18" charset="0"/>
              </a:rPr>
              <a:t/>
            </a:r>
            <a:br>
              <a:rPr lang="el-GR" b="1" dirty="0">
                <a:effectLst/>
                <a:latin typeface="Calibri" panose="020F0502020204030204" pitchFamily="34" charset="0"/>
                <a:ea typeface="SimSun" panose="02010600030101010101" pitchFamily="2" charset="-122"/>
                <a:cs typeface="Times New Roman" panose="02020603050405020304" pitchFamily="18" charset="0"/>
              </a:rPr>
            </a:br>
            <a:r>
              <a:rPr lang="el-GR" b="1" dirty="0">
                <a:effectLst/>
                <a:latin typeface="Calibri" panose="020F0502020204030204" pitchFamily="34" charset="0"/>
                <a:ea typeface="SimSun" panose="02010600030101010101" pitchFamily="2" charset="-122"/>
                <a:cs typeface="Times New Roman" panose="02020603050405020304" pitchFamily="18" charset="0"/>
              </a:rPr>
              <a:t>Αποτελέσματα Λεμφικής Μάλαξης</a:t>
            </a:r>
            <a:r>
              <a:rPr lang="el-GR" dirty="0">
                <a:effectLst/>
                <a:latin typeface="Calibri" panose="020F0502020204030204" pitchFamily="34" charset="0"/>
                <a:ea typeface="SimSun" panose="02010600030101010101" pitchFamily="2" charset="-122"/>
                <a:cs typeface="Times New Roman" panose="02020603050405020304" pitchFamily="18" charset="0"/>
              </a:rPr>
              <a:t/>
            </a:r>
            <a:br>
              <a:rPr lang="el-GR" dirty="0">
                <a:effectLst/>
                <a:latin typeface="Calibri" panose="020F0502020204030204" pitchFamily="34" charset="0"/>
                <a:ea typeface="SimSun" panose="02010600030101010101" pitchFamily="2" charset="-122"/>
                <a:cs typeface="Times New Roman" panose="02020603050405020304" pitchFamily="18" charset="0"/>
              </a:rPr>
            </a:br>
            <a:endParaRPr lang="el-GR" dirty="0"/>
          </a:p>
        </p:txBody>
      </p:sp>
      <p:sp>
        <p:nvSpPr>
          <p:cNvPr id="3" name="Θέση περιεχομένου 2">
            <a:extLst>
              <a:ext uri="{FF2B5EF4-FFF2-40B4-BE49-F238E27FC236}">
                <a16:creationId xmlns="" xmlns:a16="http://schemas.microsoft.com/office/drawing/2014/main" id="{8F856805-8C58-0D77-1588-ED2689E025A8}"/>
              </a:ext>
            </a:extLst>
          </p:cNvPr>
          <p:cNvSpPr>
            <a:spLocks noGrp="1"/>
          </p:cNvSpPr>
          <p:nvPr>
            <p:ph idx="1"/>
          </p:nvPr>
        </p:nvSpPr>
        <p:spPr>
          <a:xfrm>
            <a:off x="2589212" y="1905001"/>
            <a:ext cx="8915400" cy="4845656"/>
          </a:xfrm>
        </p:spPr>
        <p:txBody>
          <a:bodyPr>
            <a:normAutofit fontScale="55000" lnSpcReduction="20000"/>
          </a:bodyPr>
          <a:lstStyle/>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Μετακινεί τα υγρά των ιστών από ένα σημείο σε ένα άλλο και </a:t>
            </a:r>
            <a:r>
              <a:rPr lang="el-GR" sz="2500" dirty="0" err="1">
                <a:effectLst/>
                <a:latin typeface="Calibri" panose="020F0502020204030204" pitchFamily="34" charset="0"/>
                <a:ea typeface="SimSun" panose="02010600030101010101" pitchFamily="2" charset="-122"/>
                <a:cs typeface="Times New Roman" panose="02020603050405020304" pitchFamily="18" charset="0"/>
              </a:rPr>
              <a:t>δειγείρει</a:t>
            </a:r>
            <a:r>
              <a:rPr lang="el-GR" sz="2500" dirty="0">
                <a:effectLst/>
                <a:latin typeface="Calibri" panose="020F0502020204030204" pitchFamily="34" charset="0"/>
                <a:ea typeface="SimSun" panose="02010600030101010101" pitchFamily="2" charset="-122"/>
                <a:cs typeface="Times New Roman" panose="02020603050405020304" pitchFamily="18" charset="0"/>
              </a:rPr>
              <a:t> την κυκλοφορία του λεμφικού συστήματος.</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Αποστραγγίζει, αποτοξινώνει και τονώνει τους σκελετικούς μύες. Ενεργοποιεί το κυκλοφορικό σύστημα και την κινητικότητα των εντέρων</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Ενεργοποιεί το νευρικό παρασυμπαθητικό σύστημα και προκαλεί χαλάρωση, ενώ έχει καταπραϋντικές και αναλγητικές δράσεις</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Ενισχύει το ανοσοποιητικό σύστημα</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Βοηθά στην καταπολέμηση του άγχους</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Απομακρύνει τα υγρά από το σώμα, μειώνοντας το οίδημα και θεραπεύει το </a:t>
            </a:r>
            <a:r>
              <a:rPr lang="el-GR" sz="2500" dirty="0" err="1">
                <a:effectLst/>
                <a:latin typeface="Calibri" panose="020F0502020204030204" pitchFamily="34" charset="0"/>
                <a:ea typeface="SimSun" panose="02010600030101010101" pitchFamily="2" charset="-122"/>
                <a:cs typeface="Times New Roman" panose="02020603050405020304" pitchFamily="18" charset="0"/>
              </a:rPr>
              <a:t>λεμφοίδημα</a:t>
            </a:r>
            <a:endParaRPr lang="el-GR" sz="2500"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Βοηθά στη γρηγορότερη ανάρρωση μετά </a:t>
            </a:r>
            <a:r>
              <a:rPr lang="el-GR" sz="2500" dirty="0" err="1">
                <a:effectLst/>
                <a:latin typeface="Calibri" panose="020F0502020204030204" pitchFamily="34" charset="0"/>
                <a:ea typeface="SimSun" panose="02010600030101010101" pitchFamily="2" charset="-122"/>
                <a:cs typeface="Times New Roman" panose="02020603050405020304" pitchFamily="18" charset="0"/>
              </a:rPr>
              <a:t>απο</a:t>
            </a:r>
            <a:r>
              <a:rPr lang="el-GR" sz="2500" dirty="0">
                <a:effectLst/>
                <a:latin typeface="Calibri" panose="020F0502020204030204" pitchFamily="34" charset="0"/>
                <a:ea typeface="SimSun" panose="02010600030101010101" pitchFamily="2" charset="-122"/>
                <a:cs typeface="Times New Roman" panose="02020603050405020304" pitchFamily="18" charset="0"/>
              </a:rPr>
              <a:t> εγχειρήσεις</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Βελτιώνει την κυτταρίτιδα</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Βελτιώνει χρόνιες καταστάσεις όπως ιγμορίτιδα, ακμή, παθήσεις του δέρματος και αρθρίτιδα</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Ανακουφίζει από προβλήματα δυσκοιλιότητας</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Βοηθά στην αϋπνία</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Βοηθά στη μείωση βάρους</a:t>
            </a:r>
          </a:p>
          <a:p>
            <a:pPr marL="342900" lvl="0" indent="-342900" algn="just">
              <a:lnSpc>
                <a:spcPct val="114000"/>
              </a:lnSpc>
              <a:buFont typeface="Calibri" panose="020F0502020204030204" pitchFamily="34" charset="0"/>
              <a:buChar char="-"/>
            </a:pPr>
            <a:r>
              <a:rPr lang="el-GR" sz="2500" dirty="0">
                <a:effectLst/>
                <a:latin typeface="Calibri" panose="020F0502020204030204" pitchFamily="34" charset="0"/>
                <a:ea typeface="SimSun" panose="02010600030101010101" pitchFamily="2" charset="-122"/>
                <a:cs typeface="Times New Roman" panose="02020603050405020304" pitchFamily="18" charset="0"/>
              </a:rPr>
              <a:t>Βοηθά στην βελτίωση της εμφάνισης του δέρματος, λόγω της σωστής θρέψης των κυττάρων</a:t>
            </a:r>
          </a:p>
          <a:p>
            <a:endParaRPr lang="el-GR" dirty="0"/>
          </a:p>
        </p:txBody>
      </p:sp>
    </p:spTree>
    <p:extLst>
      <p:ext uri="{BB962C8B-B14F-4D97-AF65-F5344CB8AC3E}">
        <p14:creationId xmlns="" xmlns:p14="http://schemas.microsoft.com/office/powerpoint/2010/main" val="21176068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04CB832-9651-7D44-FC13-AF6EDB37ABA3}"/>
              </a:ext>
            </a:extLst>
          </p:cNvPr>
          <p:cNvSpPr>
            <a:spLocks noGrp="1"/>
          </p:cNvSpPr>
          <p:nvPr>
            <p:ph type="title"/>
          </p:nvPr>
        </p:nvSpPr>
        <p:spPr/>
        <p:txBody>
          <a:bodyPr>
            <a:normAutofit fontScale="90000"/>
          </a:bodyPr>
          <a:lstStyle/>
          <a:p>
            <a:r>
              <a:rPr lang="el-GR" b="1" dirty="0">
                <a:effectLst/>
                <a:latin typeface="Calibri" panose="020F0502020204030204" pitchFamily="34" charset="0"/>
                <a:ea typeface="SimSun" panose="02010600030101010101" pitchFamily="2" charset="-122"/>
                <a:cs typeface="Times New Roman" panose="02020603050405020304" pitchFamily="18" charset="0"/>
              </a:rPr>
              <a:t/>
            </a:r>
            <a:br>
              <a:rPr lang="el-GR" b="1" dirty="0">
                <a:effectLst/>
                <a:latin typeface="Calibri" panose="020F0502020204030204" pitchFamily="34" charset="0"/>
                <a:ea typeface="SimSun" panose="02010600030101010101" pitchFamily="2" charset="-122"/>
                <a:cs typeface="Times New Roman" panose="02020603050405020304" pitchFamily="18" charset="0"/>
              </a:rPr>
            </a:br>
            <a:r>
              <a:rPr lang="el-GR" b="1" dirty="0">
                <a:effectLst/>
                <a:latin typeface="Calibri" panose="020F0502020204030204" pitchFamily="34" charset="0"/>
                <a:ea typeface="SimSun" panose="02010600030101010101" pitchFamily="2" charset="-122"/>
                <a:cs typeface="Times New Roman" panose="02020603050405020304" pitchFamily="18" charset="0"/>
              </a:rPr>
              <a:t>Εφαρμογές Λεμφικής μάλαξης στην αισθητική</a:t>
            </a:r>
            <a:r>
              <a:rPr lang="el-GR" dirty="0">
                <a:effectLst/>
                <a:latin typeface="Calibri" panose="020F0502020204030204" pitchFamily="34" charset="0"/>
                <a:ea typeface="SimSun" panose="02010600030101010101" pitchFamily="2" charset="-122"/>
                <a:cs typeface="Times New Roman" panose="02020603050405020304" pitchFamily="18" charset="0"/>
              </a:rPr>
              <a:t/>
            </a:r>
            <a:br>
              <a:rPr lang="el-GR" dirty="0">
                <a:effectLst/>
                <a:latin typeface="Calibri" panose="020F0502020204030204" pitchFamily="34" charset="0"/>
                <a:ea typeface="SimSun" panose="02010600030101010101" pitchFamily="2" charset="-122"/>
                <a:cs typeface="Times New Roman" panose="02020603050405020304" pitchFamily="18" charset="0"/>
              </a:rPr>
            </a:br>
            <a:endParaRPr lang="el-GR" dirty="0"/>
          </a:p>
        </p:txBody>
      </p:sp>
      <p:sp>
        <p:nvSpPr>
          <p:cNvPr id="3" name="Θέση περιεχομένου 2">
            <a:extLst>
              <a:ext uri="{FF2B5EF4-FFF2-40B4-BE49-F238E27FC236}">
                <a16:creationId xmlns="" xmlns:a16="http://schemas.microsoft.com/office/drawing/2014/main" id="{4C482F1C-48E0-F974-73CB-3955D0F8B532}"/>
              </a:ext>
            </a:extLst>
          </p:cNvPr>
          <p:cNvSpPr>
            <a:spLocks noGrp="1"/>
          </p:cNvSpPr>
          <p:nvPr>
            <p:ph idx="1"/>
          </p:nvPr>
        </p:nvSpPr>
        <p:spPr/>
        <p:txBody>
          <a:bodyPr>
            <a:normAutofit/>
          </a:bodyPr>
          <a:lstStyle/>
          <a:p>
            <a:pPr marL="342900" lvl="0" indent="-342900" algn="just">
              <a:lnSpc>
                <a:spcPct val="114000"/>
              </a:lnSpc>
              <a:buFont typeface="Calibri" panose="020F0502020204030204" pitchFamily="34" charset="0"/>
              <a:buChar char="-"/>
            </a:pPr>
            <a:r>
              <a:rPr lang="el-GR" sz="2400" dirty="0">
                <a:effectLst/>
                <a:latin typeface="Calibri" panose="020F0502020204030204" pitchFamily="34" charset="0"/>
                <a:ea typeface="SimSun" panose="02010600030101010101" pitchFamily="2" charset="-122"/>
                <a:cs typeface="Times New Roman" panose="02020603050405020304" pitchFamily="18" charset="0"/>
              </a:rPr>
              <a:t>Κυτταρίτιδα</a:t>
            </a:r>
          </a:p>
          <a:p>
            <a:pPr marL="342900" lvl="0" indent="-342900" algn="just">
              <a:lnSpc>
                <a:spcPct val="114000"/>
              </a:lnSpc>
              <a:buFont typeface="Calibri" panose="020F0502020204030204" pitchFamily="34" charset="0"/>
              <a:buChar char="-"/>
            </a:pPr>
            <a:r>
              <a:rPr lang="el-GR" sz="2400" dirty="0">
                <a:effectLst/>
                <a:latin typeface="Calibri" panose="020F0502020204030204" pitchFamily="34" charset="0"/>
                <a:ea typeface="SimSun" panose="02010600030101010101" pitchFamily="2" charset="-122"/>
                <a:cs typeface="Times New Roman" panose="02020603050405020304" pitchFamily="18" charset="0"/>
              </a:rPr>
              <a:t>Τοπικό πάχος</a:t>
            </a:r>
          </a:p>
          <a:p>
            <a:pPr marL="342900" lvl="0" indent="-342900" algn="just">
              <a:lnSpc>
                <a:spcPct val="114000"/>
              </a:lnSpc>
              <a:buFont typeface="Calibri" panose="020F0502020204030204" pitchFamily="34" charset="0"/>
              <a:buChar char="-"/>
            </a:pPr>
            <a:r>
              <a:rPr lang="el-GR" sz="2400" dirty="0">
                <a:effectLst/>
                <a:latin typeface="Calibri" panose="020F0502020204030204" pitchFamily="34" charset="0"/>
                <a:ea typeface="SimSun" panose="02010600030101010101" pitchFamily="2" charset="-122"/>
                <a:cs typeface="Times New Roman" panose="02020603050405020304" pitchFamily="18" charset="0"/>
              </a:rPr>
              <a:t>Πρησμένες γάμπες</a:t>
            </a:r>
          </a:p>
          <a:p>
            <a:pPr marL="342900" lvl="0" indent="-342900" algn="just">
              <a:lnSpc>
                <a:spcPct val="114000"/>
              </a:lnSpc>
              <a:buFont typeface="Calibri" panose="020F0502020204030204" pitchFamily="34" charset="0"/>
              <a:buChar char="-"/>
            </a:pPr>
            <a:r>
              <a:rPr lang="el-GR" sz="2400" dirty="0">
                <a:effectLst/>
                <a:latin typeface="Calibri" panose="020F0502020204030204" pitchFamily="34" charset="0"/>
                <a:ea typeface="SimSun" panose="02010600030101010101" pitchFamily="2" charset="-122"/>
                <a:cs typeface="Times New Roman" panose="02020603050405020304" pitchFamily="18" charset="0"/>
              </a:rPr>
              <a:t>Δερματολογικά προβλήματα</a:t>
            </a:r>
          </a:p>
          <a:p>
            <a:pPr marL="342900" lvl="0" indent="-342900" algn="just">
              <a:lnSpc>
                <a:spcPct val="114000"/>
              </a:lnSpc>
              <a:buFont typeface="Calibri" panose="020F0502020204030204" pitchFamily="34" charset="0"/>
              <a:buChar char="-"/>
            </a:pPr>
            <a:r>
              <a:rPr lang="el-GR" sz="2400" dirty="0">
                <a:effectLst/>
                <a:latin typeface="Calibri" panose="020F0502020204030204" pitchFamily="34" charset="0"/>
                <a:ea typeface="SimSun" panose="02010600030101010101" pitchFamily="2" charset="-122"/>
                <a:cs typeface="Times New Roman" panose="02020603050405020304" pitchFamily="18" charset="0"/>
              </a:rPr>
              <a:t>Πρόληψη ρυτίδων</a:t>
            </a:r>
          </a:p>
          <a:p>
            <a:pPr marL="342900" lvl="0" indent="-342900" algn="just">
              <a:lnSpc>
                <a:spcPct val="114000"/>
              </a:lnSpc>
              <a:buFont typeface="Calibri" panose="020F0502020204030204" pitchFamily="34" charset="0"/>
              <a:buChar char="-"/>
            </a:pPr>
            <a:r>
              <a:rPr lang="el-GR" sz="2400" dirty="0">
                <a:effectLst/>
                <a:latin typeface="Calibri" panose="020F0502020204030204" pitchFamily="34" charset="0"/>
                <a:ea typeface="SimSun" panose="02010600030101010101" pitchFamily="2" charset="-122"/>
                <a:cs typeface="Times New Roman" panose="02020603050405020304" pitchFamily="18" charset="0"/>
              </a:rPr>
              <a:t>Απλή ακμή</a:t>
            </a:r>
          </a:p>
          <a:p>
            <a:pPr marL="342900" lvl="0" indent="-342900" algn="just">
              <a:lnSpc>
                <a:spcPct val="114000"/>
              </a:lnSpc>
              <a:buFont typeface="Calibri" panose="020F0502020204030204" pitchFamily="34" charset="0"/>
              <a:buChar char="-"/>
            </a:pPr>
            <a:r>
              <a:rPr lang="el-GR" sz="2400" dirty="0">
                <a:effectLst/>
                <a:latin typeface="Calibri" panose="020F0502020204030204" pitchFamily="34" charset="0"/>
                <a:ea typeface="SimSun" panose="02010600030101010101" pitchFamily="2" charset="-122"/>
                <a:cs typeface="Times New Roman" panose="02020603050405020304" pitchFamily="18" charset="0"/>
              </a:rPr>
              <a:t>Βελτίωση ουλών μετά από αισθητικές χειρουργικές επεμβάσεις</a:t>
            </a:r>
          </a:p>
          <a:p>
            <a:pPr marL="0" indent="0">
              <a:buNone/>
            </a:pPr>
            <a:endParaRPr lang="el-GR" dirty="0"/>
          </a:p>
        </p:txBody>
      </p:sp>
    </p:spTree>
    <p:extLst>
      <p:ext uri="{BB962C8B-B14F-4D97-AF65-F5344CB8AC3E}">
        <p14:creationId xmlns="" xmlns:p14="http://schemas.microsoft.com/office/powerpoint/2010/main" val="11491836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06681B8-874F-EEA9-C4DF-65198985AEFB}"/>
              </a:ext>
            </a:extLst>
          </p:cNvPr>
          <p:cNvSpPr>
            <a:spLocks noGrp="1"/>
          </p:cNvSpPr>
          <p:nvPr>
            <p:ph type="title"/>
          </p:nvPr>
        </p:nvSpPr>
        <p:spPr>
          <a:xfrm>
            <a:off x="3978579" y="4487332"/>
            <a:ext cx="5627158" cy="1507067"/>
          </a:xfrm>
        </p:spPr>
        <p:txBody>
          <a:bodyPr>
            <a:normAutofit/>
          </a:bodyPr>
          <a:lstStyle/>
          <a:p>
            <a:endParaRPr lang="el-GR"/>
          </a:p>
        </p:txBody>
      </p:sp>
      <p:sp>
        <p:nvSpPr>
          <p:cNvPr id="3" name="Θέση περιεχομένου 2">
            <a:extLst>
              <a:ext uri="{FF2B5EF4-FFF2-40B4-BE49-F238E27FC236}">
                <a16:creationId xmlns="" xmlns:a16="http://schemas.microsoft.com/office/drawing/2014/main" id="{20A3D0D5-8B4B-87E1-29BF-B60144C21D24}"/>
              </a:ext>
            </a:extLst>
          </p:cNvPr>
          <p:cNvSpPr>
            <a:spLocks noGrp="1"/>
          </p:cNvSpPr>
          <p:nvPr>
            <p:ph idx="1"/>
          </p:nvPr>
        </p:nvSpPr>
        <p:spPr>
          <a:xfrm>
            <a:off x="3884612" y="333956"/>
            <a:ext cx="6626072" cy="6271126"/>
          </a:xfrm>
        </p:spPr>
        <p:txBody>
          <a:bodyPr>
            <a:normAutofit lnSpcReduction="10000"/>
          </a:bodyPr>
          <a:lstStyle/>
          <a:p>
            <a:pPr marL="0" marR="0" lvl="0" indent="0" defTabSz="914400" rtl="0" eaLnBrk="0" fontAlgn="base" latinLnBrk="0" hangingPunct="0">
              <a:lnSpc>
                <a:spcPct val="90000"/>
              </a:lnSpc>
              <a:spcBef>
                <a:spcPct val="0"/>
              </a:spcBef>
              <a:buClrTx/>
              <a:buSzTx/>
              <a:buFontTx/>
              <a:buNone/>
              <a:tabLst/>
            </a:pPr>
            <a:r>
              <a:rPr kumimoji="0" lang="el-GR" altLang="el-GR" sz="2400" b="1" i="0" u="none" strike="noStrike" cap="none" normalizeH="0" baseline="0" dirty="0">
                <a:ln>
                  <a:noFill/>
                </a:ln>
                <a:effectLst/>
                <a:highlight>
                  <a:srgbClr val="C0C0C0"/>
                </a:highlight>
                <a:latin typeface="Calibri" panose="020F0502020204030204" pitchFamily="34" charset="0"/>
                <a:ea typeface="SimSun" panose="02010600030101010101" pitchFamily="2" charset="-122"/>
                <a:cs typeface="Calibri" panose="020F0502020204030204" pitchFamily="34" charset="0"/>
              </a:rPr>
              <a:t>ΛΕΜΦΙΚΟ ΣΥΣΤΗΜΑ</a:t>
            </a:r>
            <a:endParaRPr kumimoji="0" lang="el-GR" altLang="el-GR" sz="2400" b="0" i="0" u="none" strike="noStrike" cap="none" normalizeH="0" baseline="0" dirty="0">
              <a:ln>
                <a:noFill/>
              </a:ln>
              <a:effectLst/>
              <a:highlight>
                <a:srgbClr val="C0C0C0"/>
              </a:highlight>
            </a:endParaRPr>
          </a:p>
          <a:p>
            <a:pPr marL="0" marR="0" lvl="0" indent="0" defTabSz="914400" rtl="0" eaLnBrk="0" fontAlgn="base" latinLnBrk="0" hangingPunct="0">
              <a:lnSpc>
                <a:spcPct val="90000"/>
              </a:lnSpc>
              <a:spcBef>
                <a:spcPct val="0"/>
              </a:spcBef>
              <a:buClrTx/>
              <a:buSzTx/>
              <a:buFontTx/>
              <a:buNone/>
              <a:tabLst/>
            </a:pPr>
            <a:endParaRPr lang="el-GR" altLang="el-GR" sz="2400" dirty="0">
              <a:highlight>
                <a:srgbClr val="C0C0C0"/>
              </a:highlight>
              <a:latin typeface="Calibri" panose="020F0502020204030204" pitchFamily="34" charset="0"/>
              <a:ea typeface="SimSun" panose="02010600030101010101" pitchFamily="2" charset="-122"/>
              <a:cs typeface="Calibri" panose="020F0502020204030204" pitchFamily="34" charset="0"/>
            </a:endParaRPr>
          </a:p>
          <a:p>
            <a:pPr marL="0" marR="0" lvl="0" indent="0" defTabSz="914400" rtl="0" eaLnBrk="0" fontAlgn="base" latinLnBrk="0" hangingPunct="0">
              <a:lnSpc>
                <a:spcPct val="90000"/>
              </a:lnSpc>
              <a:spcBef>
                <a:spcPct val="0"/>
              </a:spcBef>
              <a:buClrTx/>
              <a:buSzTx/>
              <a:buFontTx/>
              <a:buNone/>
              <a:tabLst/>
            </a:pPr>
            <a:r>
              <a:rPr kumimoji="0" lang="el-GR" altLang="el-GR" sz="2400" b="0" i="0" u="none" strike="noStrike" cap="none" normalizeH="0" baseline="0" dirty="0">
                <a:ln>
                  <a:noFill/>
                </a:ln>
                <a:effectLst/>
                <a:highlight>
                  <a:srgbClr val="C0C0C0"/>
                </a:highlight>
                <a:latin typeface="Calibri" panose="020F0502020204030204" pitchFamily="34" charset="0"/>
                <a:ea typeface="SimSun" panose="02010600030101010101" pitchFamily="2" charset="-122"/>
                <a:cs typeface="Calibri" panose="020F0502020204030204" pitchFamily="34" charset="0"/>
              </a:rPr>
              <a:t>Είναι ένα περίπλοκο σύστημα αγγείων και αδένων μέσα στο οποίο κυκλοφορεί η λέμφος και αποτελείται από ένα δίκτυο λεπτότατων τριχοειδών αγγείων που εξαπλώνεται σε ολόκληρο το σώμα, ανάμεσα στα κύτταρα και τους ιστούς, τα λεμφαγγεία, τα </a:t>
            </a:r>
            <a:r>
              <a:rPr kumimoji="0" lang="el-GR" altLang="el-GR" sz="2400" b="0" i="0" u="none" strike="noStrike" cap="none" normalizeH="0" baseline="0" dirty="0" err="1">
                <a:ln>
                  <a:noFill/>
                </a:ln>
                <a:effectLst/>
                <a:highlight>
                  <a:srgbClr val="C0C0C0"/>
                </a:highlight>
                <a:latin typeface="Calibri" panose="020F0502020204030204" pitchFamily="34" charset="0"/>
                <a:ea typeface="SimSun" panose="02010600030101010101" pitchFamily="2" charset="-122"/>
                <a:cs typeface="Calibri" panose="020F0502020204030204" pitchFamily="34" charset="0"/>
              </a:rPr>
              <a:t>λεμφογάγγλια</a:t>
            </a:r>
            <a:r>
              <a:rPr kumimoji="0" lang="el-GR" altLang="el-GR" sz="2400" b="0" i="0" u="none" strike="noStrike" cap="none" normalizeH="0" baseline="0" dirty="0">
                <a:ln>
                  <a:noFill/>
                </a:ln>
                <a:effectLst/>
                <a:highlight>
                  <a:srgbClr val="C0C0C0"/>
                </a:highlight>
                <a:latin typeface="Calibri" panose="020F0502020204030204" pitchFamily="34" charset="0"/>
                <a:ea typeface="SimSun" panose="02010600030101010101" pitchFamily="2" charset="-122"/>
                <a:cs typeface="Calibri" panose="020F0502020204030204" pitchFamily="34" charset="0"/>
              </a:rPr>
              <a:t> και τους λεμφαδένες.  </a:t>
            </a:r>
          </a:p>
          <a:p>
            <a:pPr marL="0" marR="0" lvl="0" indent="0" defTabSz="914400" rtl="0" eaLnBrk="0" fontAlgn="base" latinLnBrk="0" hangingPunct="0">
              <a:lnSpc>
                <a:spcPct val="90000"/>
              </a:lnSpc>
              <a:spcBef>
                <a:spcPct val="0"/>
              </a:spcBef>
              <a:buClrTx/>
              <a:buSzTx/>
              <a:buFontTx/>
              <a:buNone/>
              <a:tabLst/>
            </a:pPr>
            <a:endParaRPr kumimoji="0" lang="el-GR" altLang="el-GR" sz="2400" b="0" i="0" u="none" strike="noStrike" cap="none" normalizeH="0" baseline="0" dirty="0">
              <a:ln>
                <a:noFill/>
              </a:ln>
              <a:effectLst/>
              <a:highlight>
                <a:srgbClr val="C0C0C0"/>
              </a:highlight>
              <a:latin typeface="Calibri" panose="020F0502020204030204" pitchFamily="34" charset="0"/>
              <a:ea typeface="SimSun" panose="02010600030101010101" pitchFamily="2" charset="-122"/>
              <a:cs typeface="Calibri" panose="020F0502020204030204" pitchFamily="34" charset="0"/>
            </a:endParaRPr>
          </a:p>
          <a:p>
            <a:pPr marL="0" marR="0" lvl="0" indent="0" defTabSz="914400" rtl="0" eaLnBrk="0" fontAlgn="base" latinLnBrk="0" hangingPunct="0">
              <a:lnSpc>
                <a:spcPct val="90000"/>
              </a:lnSpc>
              <a:spcBef>
                <a:spcPct val="0"/>
              </a:spcBef>
              <a:buClrTx/>
              <a:buSzTx/>
              <a:buFontTx/>
              <a:buNone/>
              <a:tabLst/>
            </a:pPr>
            <a:r>
              <a:rPr kumimoji="0" lang="el-GR" altLang="el-GR" sz="2400" b="0" i="0" u="none" strike="noStrike" cap="none" normalizeH="0" baseline="0" dirty="0">
                <a:ln>
                  <a:noFill/>
                </a:ln>
                <a:effectLst/>
                <a:highlight>
                  <a:srgbClr val="C0C0C0"/>
                </a:highlight>
                <a:latin typeface="Calibri" panose="020F0502020204030204" pitchFamily="34" charset="0"/>
                <a:ea typeface="SimSun" panose="02010600030101010101" pitchFamily="2" charset="-122"/>
                <a:cs typeface="Calibri" panose="020F0502020204030204" pitchFamily="34" charset="0"/>
              </a:rPr>
              <a:t>Είναι παράλληλο με την φλεβική κυκλοφορία, επομένως και η λέμφος κινείται κεντρομόλα, δηλαδή από την περιφέρεια προς την καρδιά. </a:t>
            </a:r>
          </a:p>
          <a:p>
            <a:pPr marL="0" marR="0" lvl="0" indent="0" defTabSz="914400" rtl="0" eaLnBrk="0" fontAlgn="base" latinLnBrk="0" hangingPunct="0">
              <a:lnSpc>
                <a:spcPct val="90000"/>
              </a:lnSpc>
              <a:spcBef>
                <a:spcPct val="0"/>
              </a:spcBef>
              <a:buClrTx/>
              <a:buSzTx/>
              <a:buFontTx/>
              <a:buNone/>
              <a:tabLst/>
            </a:pPr>
            <a:r>
              <a:rPr kumimoji="0" lang="el-GR" altLang="el-GR" sz="2400" b="0" i="0" u="none" strike="noStrike" cap="none" normalizeH="0" baseline="0" dirty="0">
                <a:ln>
                  <a:noFill/>
                </a:ln>
                <a:effectLst/>
                <a:highlight>
                  <a:srgbClr val="C0C0C0"/>
                </a:highlight>
                <a:latin typeface="Calibri" panose="020F0502020204030204" pitchFamily="34" charset="0"/>
                <a:ea typeface="SimSun" panose="02010600030101010101" pitchFamily="2" charset="-122"/>
                <a:cs typeface="Calibri" panose="020F0502020204030204" pitchFamily="34" charset="0"/>
              </a:rPr>
              <a:t>Είναι ένα από τα σημαντικότερα συστήματα στο σώμα μας. </a:t>
            </a:r>
          </a:p>
          <a:p>
            <a:pPr marL="0" marR="0" lvl="0" indent="0" defTabSz="914400" rtl="0" eaLnBrk="0" fontAlgn="base" latinLnBrk="0" hangingPunct="0">
              <a:lnSpc>
                <a:spcPct val="90000"/>
              </a:lnSpc>
              <a:spcBef>
                <a:spcPct val="0"/>
              </a:spcBef>
              <a:buClrTx/>
              <a:buSzTx/>
              <a:buFontTx/>
              <a:buNone/>
              <a:tabLst/>
            </a:pPr>
            <a:endParaRPr kumimoji="0" lang="el-GR" altLang="el-GR" sz="2400" b="0" i="0" u="none" strike="noStrike" cap="none" normalizeH="0" baseline="0" dirty="0">
              <a:ln>
                <a:noFill/>
              </a:ln>
              <a:effectLst/>
              <a:highlight>
                <a:srgbClr val="C0C0C0"/>
              </a:highlight>
              <a:latin typeface="Calibri" panose="020F0502020204030204" pitchFamily="34" charset="0"/>
              <a:ea typeface="SimSun" panose="02010600030101010101" pitchFamily="2" charset="-122"/>
              <a:cs typeface="Calibri" panose="020F0502020204030204" pitchFamily="34" charset="0"/>
            </a:endParaRPr>
          </a:p>
          <a:p>
            <a:pPr marL="0" marR="0" lvl="0" indent="0" defTabSz="914400" rtl="0" eaLnBrk="0" fontAlgn="base" latinLnBrk="0" hangingPunct="0">
              <a:lnSpc>
                <a:spcPct val="90000"/>
              </a:lnSpc>
              <a:spcBef>
                <a:spcPct val="0"/>
              </a:spcBef>
              <a:buClrTx/>
              <a:buSzTx/>
              <a:buFontTx/>
              <a:buNone/>
              <a:tabLst/>
            </a:pPr>
            <a:r>
              <a:rPr kumimoji="0" lang="el-GR" altLang="el-GR" sz="2400" b="0" i="0" u="none" strike="noStrike" cap="none" normalizeH="0" baseline="0" dirty="0">
                <a:ln>
                  <a:noFill/>
                </a:ln>
                <a:effectLst/>
                <a:highlight>
                  <a:srgbClr val="C0C0C0"/>
                </a:highlight>
                <a:latin typeface="Calibri" panose="020F0502020204030204" pitchFamily="34" charset="0"/>
                <a:ea typeface="SimSun" panose="02010600030101010101" pitchFamily="2" charset="-122"/>
                <a:cs typeface="Calibri" panose="020F0502020204030204" pitchFamily="34" charset="0"/>
              </a:rPr>
              <a:t>Με τη βοήθεια των λεμφικών τριχοειδών συλλέγει τα υγρά από τους ιστούς και στη συνέχεια φιλτράρονται από τους λεμφαδένες και αποβάλλονται στο φλεβικό σύστημα. </a:t>
            </a:r>
            <a:endParaRPr kumimoji="0" lang="el-GR" altLang="el-GR" sz="2400" b="0" i="0" u="none" strike="noStrike" cap="none" normalizeH="0" baseline="0" dirty="0">
              <a:ln>
                <a:noFill/>
              </a:ln>
              <a:effectLst/>
              <a:highlight>
                <a:srgbClr val="C0C0C0"/>
              </a:highlight>
              <a:latin typeface="Arial" panose="020B0604020202020204" pitchFamily="34" charset="0"/>
            </a:endParaRPr>
          </a:p>
        </p:txBody>
      </p:sp>
      <p:pic>
        <p:nvPicPr>
          <p:cNvPr id="1026" name="Picture 2">
            <a:extLst>
              <a:ext uri="{FF2B5EF4-FFF2-40B4-BE49-F238E27FC236}">
                <a16:creationId xmlns="" xmlns:a16="http://schemas.microsoft.com/office/drawing/2014/main" id="{4746FA9C-F0E2-4788-4C85-2E00342B972F}"/>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10018"/>
          <a:stretch/>
        </p:blipFill>
        <p:spPr bwMode="auto">
          <a:xfrm>
            <a:off x="831" y="10"/>
            <a:ext cx="3502025" cy="6857990"/>
          </a:xfrm>
          <a:prstGeom prst="rect">
            <a:avLst/>
          </a:prstGeom>
          <a:noFill/>
          <a:effectLst>
            <a:innerShdw blurRad="57150" dist="38100" dir="14460000">
              <a:prstClr val="black">
                <a:alpha val="70000"/>
              </a:prstClr>
            </a:inn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60236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2970101-0026-9B73-3831-DE17780257BF}"/>
              </a:ext>
            </a:extLst>
          </p:cNvPr>
          <p:cNvSpPr>
            <a:spLocks noGrp="1"/>
          </p:cNvSpPr>
          <p:nvPr>
            <p:ph type="title"/>
          </p:nvPr>
        </p:nvSpPr>
        <p:spPr/>
        <p:txBody>
          <a:bodyPr/>
          <a:lstStyle/>
          <a:p>
            <a:r>
              <a:rPr lang="el-GR" dirty="0"/>
              <a:t/>
            </a:r>
            <a:br>
              <a:rPr lang="el-GR" dirty="0"/>
            </a:br>
            <a:r>
              <a:rPr lang="el-GR" b="1" dirty="0"/>
              <a:t>ΑΝΤΕΝΔΕΙΞΕΙΣ</a:t>
            </a:r>
          </a:p>
        </p:txBody>
      </p:sp>
      <p:sp>
        <p:nvSpPr>
          <p:cNvPr id="3" name="Θέση περιεχομένου 2">
            <a:extLst>
              <a:ext uri="{FF2B5EF4-FFF2-40B4-BE49-F238E27FC236}">
                <a16:creationId xmlns="" xmlns:a16="http://schemas.microsoft.com/office/drawing/2014/main" id="{C1DB4293-0311-986A-9CDE-0A5D569A97BF}"/>
              </a:ext>
            </a:extLst>
          </p:cNvPr>
          <p:cNvSpPr>
            <a:spLocks noGrp="1"/>
          </p:cNvSpPr>
          <p:nvPr>
            <p:ph idx="1"/>
          </p:nvPr>
        </p:nvSpPr>
        <p:spPr>
          <a:xfrm>
            <a:off x="2480806" y="2027582"/>
            <a:ext cx="9231465" cy="4830417"/>
          </a:xfrm>
        </p:spPr>
        <p:txBody>
          <a:bodyPr>
            <a:normAutofit fontScale="77500" lnSpcReduction="20000"/>
          </a:bodyPr>
          <a:lstStyle/>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Είναι γενικά ασφαλής για όλους τους ασθενείς, παρόλα αυτά για προληπτικούς λόγους αποφεύγεται σε περιπτώσεις:</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Καρδιακή ανεπάρκεια (κίνδυνος  πνευμονικού οιδήματος)</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Άσθμα</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Φλεβίτιδα</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Θρομβοφλεβίτιδα (κίνδυνος πνευμονικής εμβολής)</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Καρκίνος και όγκοι</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Οξείες </a:t>
            </a:r>
            <a:r>
              <a:rPr lang="el-GR" dirty="0" err="1">
                <a:effectLst/>
                <a:latin typeface="Calibri" panose="020F0502020204030204" pitchFamily="34" charset="0"/>
                <a:ea typeface="SimSun" panose="02010600030101010101" pitchFamily="2" charset="-122"/>
                <a:cs typeface="Times New Roman" panose="02020603050405020304" pitchFamily="18" charset="0"/>
              </a:rPr>
              <a:t>βακτηριδιακές</a:t>
            </a:r>
            <a:r>
              <a:rPr lang="el-GR" dirty="0">
                <a:effectLst/>
                <a:latin typeface="Calibri" panose="020F0502020204030204" pitchFamily="34" charset="0"/>
                <a:ea typeface="SimSun" panose="02010600030101010101" pitchFamily="2" charset="-122"/>
                <a:cs typeface="Times New Roman" panose="02020603050405020304" pitchFamily="18" charset="0"/>
              </a:rPr>
              <a:t> φλεγμονές</a:t>
            </a:r>
          </a:p>
          <a:p>
            <a:pPr marL="342900" lvl="0" indent="-342900">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Εκζέματα και δερματοπάθειες των κάτω άκρων με </a:t>
            </a:r>
            <a:r>
              <a:rPr lang="el-GR" dirty="0" err="1">
                <a:effectLst/>
                <a:latin typeface="Calibri" panose="020F0502020204030204" pitchFamily="34" charset="0"/>
                <a:ea typeface="SimSun" panose="02010600030101010101" pitchFamily="2" charset="-122"/>
                <a:cs typeface="Times New Roman" panose="02020603050405020304" pitchFamily="18" charset="0"/>
              </a:rPr>
              <a:t>οιδηματα</a:t>
            </a:r>
            <a:r>
              <a:rPr lang="el-GR" dirty="0">
                <a:effectLst/>
                <a:latin typeface="Calibri" panose="020F0502020204030204" pitchFamily="34" charset="0"/>
                <a:ea typeface="SimSun" panose="02010600030101010101" pitchFamily="2" charset="-122"/>
                <a:cs typeface="Times New Roman" panose="02020603050405020304" pitchFamily="18" charset="0"/>
              </a:rPr>
              <a:t>, ψωρίαση, </a:t>
            </a:r>
            <a:r>
              <a:rPr lang="el-GR" dirty="0" err="1">
                <a:effectLst/>
                <a:latin typeface="Calibri" panose="020F0502020204030204" pitchFamily="34" charset="0"/>
                <a:ea typeface="SimSun" panose="02010600030101010101" pitchFamily="2" charset="-122"/>
                <a:cs typeface="Times New Roman" panose="02020603050405020304" pitchFamily="18" charset="0"/>
              </a:rPr>
              <a:t>ερπητική</a:t>
            </a:r>
            <a:r>
              <a:rPr lang="el-GR" dirty="0">
                <a:effectLst/>
                <a:latin typeface="Calibri" panose="020F0502020204030204" pitchFamily="34" charset="0"/>
                <a:ea typeface="SimSun" panose="02010600030101010101" pitchFamily="2" charset="-122"/>
                <a:cs typeface="Times New Roman" panose="02020603050405020304" pitchFamily="18" charset="0"/>
              </a:rPr>
              <a:t> λοίμωξη</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Οξείες αλλεργικές αντιδράσεις</a:t>
            </a:r>
          </a:p>
          <a:p>
            <a:pPr marL="342900" lvl="0" indent="-342900" algn="just">
              <a:lnSpc>
                <a:spcPct val="114000"/>
              </a:lnSpc>
              <a:buFont typeface="Calibri" panose="020F0502020204030204" pitchFamily="34" charset="0"/>
              <a:buChar char="-"/>
            </a:pPr>
            <a:r>
              <a:rPr lang="el-GR" dirty="0" err="1">
                <a:effectLst/>
                <a:latin typeface="Calibri" panose="020F0502020204030204" pitchFamily="34" charset="0"/>
                <a:ea typeface="SimSun" panose="02010600030101010101" pitchFamily="2" charset="-122"/>
                <a:cs typeface="Times New Roman" panose="02020603050405020304" pitchFamily="18" charset="0"/>
              </a:rPr>
              <a:t>Διαταρραχές</a:t>
            </a:r>
            <a:r>
              <a:rPr lang="el-GR" dirty="0">
                <a:effectLst/>
                <a:latin typeface="Calibri" panose="020F0502020204030204" pitchFamily="34" charset="0"/>
                <a:ea typeface="SimSun" panose="02010600030101010101" pitchFamily="2" charset="-122"/>
                <a:cs typeface="Times New Roman" panose="02020603050405020304" pitchFamily="18" charset="0"/>
              </a:rPr>
              <a:t> της πήξης του αίματος</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Φυματίωση</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Παθήσεις θυροειδούς-Υπερθυρεοειδισμός</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Νεφρική ανεπάρκεια</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Τραυματισμοί</a:t>
            </a:r>
          </a:p>
          <a:p>
            <a:endParaRPr lang="el-GR" dirty="0"/>
          </a:p>
        </p:txBody>
      </p:sp>
    </p:spTree>
    <p:extLst>
      <p:ext uri="{BB962C8B-B14F-4D97-AF65-F5344CB8AC3E}">
        <p14:creationId xmlns="" xmlns:p14="http://schemas.microsoft.com/office/powerpoint/2010/main" val="673575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2970101-0026-9B73-3831-DE17780257BF}"/>
              </a:ext>
            </a:extLst>
          </p:cNvPr>
          <p:cNvSpPr>
            <a:spLocks noGrp="1"/>
          </p:cNvSpPr>
          <p:nvPr>
            <p:ph type="title"/>
          </p:nvPr>
        </p:nvSpPr>
        <p:spPr/>
        <p:txBody>
          <a:bodyPr/>
          <a:lstStyle/>
          <a:p>
            <a:r>
              <a:rPr lang="el-GR" dirty="0"/>
              <a:t/>
            </a:r>
            <a:br>
              <a:rPr lang="el-GR" dirty="0"/>
            </a:br>
            <a:r>
              <a:rPr lang="el-GR" b="1" dirty="0"/>
              <a:t>ΑΝΤΕΝΔΕΙΞΕΙΣ</a:t>
            </a:r>
          </a:p>
        </p:txBody>
      </p:sp>
      <p:sp>
        <p:nvSpPr>
          <p:cNvPr id="3" name="Θέση περιεχομένου 2">
            <a:extLst>
              <a:ext uri="{FF2B5EF4-FFF2-40B4-BE49-F238E27FC236}">
                <a16:creationId xmlns="" xmlns:a16="http://schemas.microsoft.com/office/drawing/2014/main" id="{C1DB4293-0311-986A-9CDE-0A5D569A97BF}"/>
              </a:ext>
            </a:extLst>
          </p:cNvPr>
          <p:cNvSpPr>
            <a:spLocks noGrp="1"/>
          </p:cNvSpPr>
          <p:nvPr>
            <p:ph idx="1"/>
          </p:nvPr>
        </p:nvSpPr>
        <p:spPr>
          <a:xfrm>
            <a:off x="2592925" y="2027582"/>
            <a:ext cx="8984174" cy="4830417"/>
          </a:xfrm>
        </p:spPr>
        <p:txBody>
          <a:bodyPr>
            <a:normAutofit fontScale="85000" lnSpcReduction="10000"/>
          </a:bodyPr>
          <a:lstStyle/>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Εμπύρετες φλεγμονές της περιοχής</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Εγκυμοσύνη</a:t>
            </a:r>
          </a:p>
          <a:p>
            <a:pPr marL="342900" lvl="0" indent="-342900" algn="just">
              <a:lnSpc>
                <a:spcPct val="114000"/>
              </a:lnSpc>
              <a:buFont typeface="Calibri" panose="020F0502020204030204" pitchFamily="34" charset="0"/>
              <a:buChar char="-"/>
            </a:pPr>
            <a:r>
              <a:rPr lang="el-GR" dirty="0" err="1">
                <a:effectLst/>
                <a:latin typeface="Calibri" panose="020F0502020204030204" pitchFamily="34" charset="0"/>
                <a:ea typeface="SimSun" panose="02010600030101010101" pitchFamily="2" charset="-122"/>
                <a:cs typeface="Times New Roman" panose="02020603050405020304" pitchFamily="18" charset="0"/>
              </a:rPr>
              <a:t>Εμμηνος</a:t>
            </a:r>
            <a:r>
              <a:rPr lang="el-GR" dirty="0">
                <a:effectLst/>
                <a:latin typeface="Calibri" panose="020F0502020204030204" pitchFamily="34" charset="0"/>
                <a:ea typeface="SimSun" panose="02010600030101010101" pitchFamily="2" charset="-122"/>
                <a:cs typeface="Times New Roman" panose="02020603050405020304" pitchFamily="18" charset="0"/>
              </a:rPr>
              <a:t> ρύση</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Λεμφαδενίτιδα</a:t>
            </a:r>
          </a:p>
          <a:p>
            <a:pPr marL="342900" lvl="0" indent="-342900" algn="just">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Φλεγμονές στις αμυγδαλές</a:t>
            </a:r>
          </a:p>
          <a:p>
            <a:pPr marL="342900" lvl="0" indent="-342900">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Ελλιπής εκπαίδευση και λανθασμένη εφαρμογή, η οποία μπορεί να προκαλέσει συγκέντρωση τοξινών με αρνητικές συνέπειες</a:t>
            </a:r>
          </a:p>
          <a:p>
            <a:pPr marL="342900" lvl="0" indent="-342900">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Φλεγμονή στη στοματική κοιλότητα</a:t>
            </a:r>
          </a:p>
          <a:p>
            <a:pPr marL="342900" lvl="0" indent="-342900">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Όλα τα οιδήματα (</a:t>
            </a:r>
            <a:r>
              <a:rPr lang="el-GR" dirty="0" err="1">
                <a:effectLst/>
                <a:latin typeface="Calibri" panose="020F0502020204030204" pitchFamily="34" charset="0"/>
                <a:ea typeface="SimSun" panose="02010600030101010101" pitchFamily="2" charset="-122"/>
                <a:cs typeface="Times New Roman" panose="02020603050405020304" pitchFamily="18" charset="0"/>
              </a:rPr>
              <a:t>πλήν</a:t>
            </a:r>
            <a:r>
              <a:rPr lang="el-GR" dirty="0">
                <a:effectLst/>
                <a:latin typeface="Calibri" panose="020F0502020204030204" pitchFamily="34" charset="0"/>
                <a:ea typeface="SimSun" panose="02010600030101010101" pitchFamily="2" charset="-122"/>
                <a:cs typeface="Times New Roman" panose="02020603050405020304" pitchFamily="18" charset="0"/>
              </a:rPr>
              <a:t> </a:t>
            </a:r>
            <a:r>
              <a:rPr lang="el-GR" dirty="0" err="1">
                <a:effectLst/>
                <a:latin typeface="Calibri" panose="020F0502020204030204" pitchFamily="34" charset="0"/>
                <a:ea typeface="SimSun" panose="02010600030101010101" pitchFamily="2" charset="-122"/>
                <a:cs typeface="Times New Roman" panose="02020603050405020304" pitchFamily="18" charset="0"/>
              </a:rPr>
              <a:t>λεμφοιδήματος</a:t>
            </a:r>
            <a:r>
              <a:rPr lang="el-GR" dirty="0">
                <a:effectLst/>
                <a:latin typeface="Calibri" panose="020F0502020204030204" pitchFamily="34" charset="0"/>
                <a:ea typeface="SimSun" panose="02010600030101010101" pitchFamily="2" charset="-122"/>
                <a:cs typeface="Times New Roman" panose="02020603050405020304" pitchFamily="18" charset="0"/>
              </a:rPr>
              <a:t> και </a:t>
            </a:r>
            <a:r>
              <a:rPr lang="el-GR" dirty="0" err="1">
                <a:effectLst/>
                <a:latin typeface="Calibri" panose="020F0502020204030204" pitchFamily="34" charset="0"/>
                <a:ea typeface="SimSun" panose="02010600030101010101" pitchFamily="2" charset="-122"/>
                <a:cs typeface="Times New Roman" panose="02020603050405020304" pitchFamily="18" charset="0"/>
              </a:rPr>
              <a:t>λιποιδήματος</a:t>
            </a:r>
            <a:r>
              <a:rPr lang="el-GR" dirty="0">
                <a:effectLst/>
                <a:latin typeface="Calibri" panose="020F0502020204030204" pitchFamily="34" charset="0"/>
                <a:ea typeface="SimSun" panose="02010600030101010101" pitchFamily="2" charset="-122"/>
                <a:cs typeface="Times New Roman" panose="02020603050405020304" pitchFamily="18" charset="0"/>
              </a:rPr>
              <a:t>)</a:t>
            </a:r>
          </a:p>
          <a:p>
            <a:pPr marL="342900" lvl="0" indent="-342900">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Οξεία φάση της γρίπης</a:t>
            </a:r>
          </a:p>
          <a:p>
            <a:pPr marL="342900" lvl="0" indent="-342900">
              <a:lnSpc>
                <a:spcPct val="114000"/>
              </a:lnSpc>
              <a:buFont typeface="Calibri" panose="020F0502020204030204" pitchFamily="34" charset="0"/>
              <a:buChar char="-"/>
            </a:pPr>
            <a:r>
              <a:rPr lang="el-GR" dirty="0">
                <a:effectLst/>
                <a:latin typeface="Calibri" panose="020F0502020204030204" pitchFamily="34" charset="0"/>
                <a:ea typeface="SimSun" panose="02010600030101010101" pitchFamily="2" charset="-122"/>
                <a:cs typeface="Times New Roman" panose="02020603050405020304" pitchFamily="18" charset="0"/>
              </a:rPr>
              <a:t>Ιώσεις ανώτερου αναπνευστικού</a:t>
            </a:r>
          </a:p>
          <a:p>
            <a:pPr marL="342900" lvl="0" indent="-342900" algn="just">
              <a:lnSpc>
                <a:spcPct val="114000"/>
              </a:lnSpc>
              <a:buFont typeface="Calibri" panose="020F0502020204030204" pitchFamily="34" charset="0"/>
              <a:buChar char="-"/>
            </a:pPr>
            <a:r>
              <a:rPr lang="el-GR" dirty="0" err="1">
                <a:effectLst/>
                <a:latin typeface="Calibri" panose="020F0502020204030204" pitchFamily="34" charset="0"/>
                <a:ea typeface="SimSun" panose="02010600030101010101" pitchFamily="2" charset="-122"/>
                <a:cs typeface="Times New Roman" panose="02020603050405020304" pitchFamily="18" charset="0"/>
              </a:rPr>
              <a:t>Αυτοάνοσα</a:t>
            </a:r>
            <a:r>
              <a:rPr lang="el-GR" dirty="0">
                <a:effectLst/>
                <a:latin typeface="Calibri" panose="020F0502020204030204" pitchFamily="34" charset="0"/>
                <a:ea typeface="SimSun" panose="02010600030101010101" pitchFamily="2" charset="-122"/>
                <a:cs typeface="Times New Roman" panose="02020603050405020304" pitchFamily="18" charset="0"/>
              </a:rPr>
              <a:t> νοσήματα</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Όταν τα αίτια που προκαλούν οίδημα είναι διαβήτης, ηπατικές ασθένειες κ.α., δεν χρησιμοποιούμε λεμφικό μασάζ σαν θεραπεία, διότι δεν θα προσφέρει βελτίωση, αλλά μόνο χαλάρωση και ευχαρίστηση.</a:t>
            </a:r>
          </a:p>
          <a:p>
            <a:endParaRPr lang="el-GR" dirty="0"/>
          </a:p>
        </p:txBody>
      </p:sp>
    </p:spTree>
    <p:extLst>
      <p:ext uri="{BB962C8B-B14F-4D97-AF65-F5344CB8AC3E}">
        <p14:creationId xmlns="" xmlns:p14="http://schemas.microsoft.com/office/powerpoint/2010/main" val="19595270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C9E0246-E6B3-6471-F140-7A9EB47EE284}"/>
              </a:ext>
            </a:extLst>
          </p:cNvPr>
          <p:cNvSpPr>
            <a:spLocks noGrp="1"/>
          </p:cNvSpPr>
          <p:nvPr>
            <p:ph type="title"/>
          </p:nvPr>
        </p:nvSpPr>
        <p:spPr/>
        <p:txBody>
          <a:bodyPr/>
          <a:lstStyle/>
          <a:p>
            <a:r>
              <a:rPr lang="el-GR" dirty="0"/>
              <a:t/>
            </a:r>
            <a:br>
              <a:rPr lang="el-GR" dirty="0"/>
            </a:br>
            <a:r>
              <a:rPr lang="el-GR" b="1" dirty="0"/>
              <a:t>ΑΡΧΕΣ ΧΕΙΡΙΣΜΩΝ ΛΕΜΦΙΚΗΣ ΜΑΛΑΞΗΣ</a:t>
            </a:r>
          </a:p>
        </p:txBody>
      </p:sp>
      <p:sp>
        <p:nvSpPr>
          <p:cNvPr id="3" name="Θέση περιεχομένου 2">
            <a:extLst>
              <a:ext uri="{FF2B5EF4-FFF2-40B4-BE49-F238E27FC236}">
                <a16:creationId xmlns="" xmlns:a16="http://schemas.microsoft.com/office/drawing/2014/main" id="{213390B8-6EA0-6362-A76A-31D890C7D216}"/>
              </a:ext>
            </a:extLst>
          </p:cNvPr>
          <p:cNvSpPr>
            <a:spLocks noGrp="1"/>
          </p:cNvSpPr>
          <p:nvPr>
            <p:ph idx="1"/>
          </p:nvPr>
        </p:nvSpPr>
        <p:spPr>
          <a:xfrm>
            <a:off x="2592924" y="1995776"/>
            <a:ext cx="8911687" cy="4746929"/>
          </a:xfrm>
        </p:spPr>
        <p:txBody>
          <a:bodyPr>
            <a:normAutofit/>
          </a:bodyPr>
          <a:lstStyle/>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Εφαρμόζουμε θωπείες με τις </a:t>
            </a:r>
            <a:r>
              <a:rPr lang="el-GR" dirty="0" smtClean="0">
                <a:effectLst/>
                <a:latin typeface="Calibri" panose="020F0502020204030204" pitchFamily="34" charset="0"/>
                <a:ea typeface="SimSun" panose="02010600030101010101" pitchFamily="2" charset="-122"/>
                <a:cs typeface="Times New Roman" panose="02020603050405020304" pitchFamily="18" charset="0"/>
              </a:rPr>
              <a:t>ρόγες </a:t>
            </a:r>
            <a:r>
              <a:rPr lang="el-GR" dirty="0">
                <a:effectLst/>
                <a:latin typeface="Calibri" panose="020F0502020204030204" pitchFamily="34" charset="0"/>
                <a:ea typeface="SimSun" panose="02010600030101010101" pitchFamily="2" charset="-122"/>
                <a:cs typeface="Times New Roman" panose="02020603050405020304" pitchFamily="18" charset="0"/>
              </a:rPr>
              <a:t>των δαχτύλων μας</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Τα χέρια μας διαγράφουν τεμνόμενους κύκλους με μια κυκλική πίεση προοδευτικής και εναλλασσόμενης έντασης, η οποία συνοδεύεται από ελαφριά μετατόπιση του δέρματος.</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Πραγματοποιείται οπισθοδρομική κίνηση σε μια αυστηρά καθορισμένη περιοχή, η οποία ακολουθεί μια συγκεκριμένη διαδρομή και κατευθύνεται προς την κυκλοφορία της επιστροφής.</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Με άλλα λόγια, οι χειρισμοί είναι εναλλακτικές κινήσεις προώθησης και κινήσεις οπισθοδρόμησης.</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Σε κάθε χειρισμό, εκτελούμε μια κίνηση προώθησης της μάζας του δέρματος που έχουμε κάτω από τα χέρια μας, και αμέσως μετά μια κυματοειδή κίνηση αναστροφής, ταλαντεύοντας την ίδια μάζα δέρματος, ώστε να προωθήσουμε τη λέμφο.</a:t>
            </a:r>
          </a:p>
          <a:p>
            <a:endParaRPr lang="el-GR" dirty="0"/>
          </a:p>
        </p:txBody>
      </p:sp>
    </p:spTree>
    <p:extLst>
      <p:ext uri="{BB962C8B-B14F-4D97-AF65-F5344CB8AC3E}">
        <p14:creationId xmlns="" xmlns:p14="http://schemas.microsoft.com/office/powerpoint/2010/main" val="3864465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E02A49F-D8DC-4189-817D-E8346D7CD908}"/>
              </a:ext>
            </a:extLst>
          </p:cNvPr>
          <p:cNvSpPr>
            <a:spLocks noGrp="1"/>
          </p:cNvSpPr>
          <p:nvPr>
            <p:ph type="title"/>
          </p:nvPr>
        </p:nvSpPr>
        <p:spPr>
          <a:xfrm>
            <a:off x="4661860" y="4487332"/>
            <a:ext cx="5627258" cy="1507067"/>
          </a:xfrm>
        </p:spPr>
        <p:txBody>
          <a:bodyPr>
            <a:normAutofit/>
          </a:bodyPr>
          <a:lstStyle/>
          <a:p>
            <a:endParaRPr lang="el-GR"/>
          </a:p>
        </p:txBody>
      </p:sp>
      <p:sp>
        <p:nvSpPr>
          <p:cNvPr id="3" name="Θέση περιεχομένου 2">
            <a:extLst>
              <a:ext uri="{FF2B5EF4-FFF2-40B4-BE49-F238E27FC236}">
                <a16:creationId xmlns="" xmlns:a16="http://schemas.microsoft.com/office/drawing/2014/main" id="{8475633D-F1B2-6EF3-BE39-D6321BBF12DC}"/>
              </a:ext>
            </a:extLst>
          </p:cNvPr>
          <p:cNvSpPr>
            <a:spLocks noGrp="1"/>
          </p:cNvSpPr>
          <p:nvPr>
            <p:ph idx="1"/>
          </p:nvPr>
        </p:nvSpPr>
        <p:spPr>
          <a:xfrm>
            <a:off x="5120640" y="685800"/>
            <a:ext cx="5795012" cy="5826318"/>
          </a:xfrm>
        </p:spPr>
        <p:txBody>
          <a:bodyPr>
            <a:normAutofit/>
          </a:bodyPr>
          <a:lstStyle/>
          <a:p>
            <a:pPr marL="0" marR="0" lvl="0" indent="0" defTabSz="914400" rtl="0" eaLnBrk="0" fontAlgn="base" latinLnBrk="0" hangingPunct="0">
              <a:lnSpc>
                <a:spcPct val="90000"/>
              </a:lnSpc>
              <a:spcBef>
                <a:spcPct val="0"/>
              </a:spcBef>
              <a:buClrTx/>
              <a:buSzTx/>
              <a:buFontTx/>
              <a:buNone/>
              <a:tabLst/>
            </a:pPr>
            <a:endParaRPr kumimoji="0" lang="el-GR" altLang="el-GR" sz="17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endParaRPr>
          </a:p>
          <a:p>
            <a:pPr marL="0" marR="0" lvl="0" indent="0" defTabSz="914400" rtl="0" eaLnBrk="0" fontAlgn="base" latinLnBrk="0" hangingPunct="0">
              <a:lnSpc>
                <a:spcPct val="90000"/>
              </a:lnSpc>
              <a:spcBef>
                <a:spcPct val="0"/>
              </a:spcBef>
              <a:buClrTx/>
              <a:buSzTx/>
              <a:buFontTx/>
              <a:buNone/>
              <a:tabLst/>
            </a:pPr>
            <a:endParaRPr lang="el-GR" altLang="el-GR" sz="1700" dirty="0">
              <a:latin typeface="Calibri" panose="020F0502020204030204" pitchFamily="34" charset="0"/>
              <a:ea typeface="SimSun" panose="02010600030101010101" pitchFamily="2" charset="-122"/>
              <a:cs typeface="Calibri" panose="020F0502020204030204" pitchFamily="34" charset="0"/>
            </a:endParaRPr>
          </a:p>
          <a:p>
            <a:pPr marL="0" marR="0" lvl="0" indent="0" defTabSz="914400" rtl="0" eaLnBrk="0" fontAlgn="base" latinLnBrk="0" hangingPunct="0">
              <a:lnSpc>
                <a:spcPct val="90000"/>
              </a:lnSpc>
              <a:spcBef>
                <a:spcPct val="0"/>
              </a:spcBef>
              <a:buClrTx/>
              <a:buSzTx/>
              <a:buFontTx/>
              <a:buNone/>
              <a:tabLst/>
            </a:pPr>
            <a:r>
              <a:rPr kumimoji="0" lang="el-GR" altLang="el-GR" sz="2400" b="1"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Κίνηση λεμφικής αποστράγγισης: </a:t>
            </a:r>
            <a:endParaRPr kumimoji="0" lang="el-GR" altLang="el-GR" sz="2400" b="1" i="0" u="none" strike="noStrike" cap="none" normalizeH="0" baseline="0" dirty="0">
              <a:ln>
                <a:noFill/>
              </a:ln>
              <a:effectLst/>
            </a:endParaRPr>
          </a:p>
          <a:p>
            <a:pPr marL="0" marR="0" lvl="0" indent="0" defTabSz="914400" rtl="0" eaLnBrk="0" fontAlgn="base" latinLnBrk="0" hangingPunct="0">
              <a:lnSpc>
                <a:spcPct val="90000"/>
              </a:lnSpc>
              <a:spcBef>
                <a:spcPct val="0"/>
              </a:spcBef>
              <a:buClrTx/>
              <a:buSzTx/>
              <a:buFontTx/>
              <a:buNone/>
              <a:tabLst/>
            </a:pP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      </a:t>
            </a:r>
            <a:endParaRPr kumimoji="0" lang="el-GR" altLang="el-GR" sz="2400" b="0" i="0" u="none" strike="noStrike" cap="none" normalizeH="0" baseline="0" dirty="0">
              <a:ln>
                <a:noFill/>
              </a:ln>
              <a:effectLst/>
            </a:endParaRPr>
          </a:p>
          <a:p>
            <a:pPr marL="0" marR="0" lvl="0" indent="0" defTabSz="914400" rtl="0" eaLnBrk="0" fontAlgn="base" latinLnBrk="0" hangingPunct="0">
              <a:lnSpc>
                <a:spcPct val="90000"/>
              </a:lnSpc>
              <a:spcBef>
                <a:spcPct val="0"/>
              </a:spcBef>
              <a:buClrTx/>
              <a:buSzTx/>
              <a:buFontTx/>
              <a:buNone/>
              <a:tabLst/>
            </a:pP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Δεν πρέπει να ξεχνάμε, ότι κάθε φορά που περνάμε από τις ομάδες των </a:t>
            </a:r>
            <a:r>
              <a:rPr kumimoji="0" lang="el-GR" altLang="el-GR" sz="2400" b="0" i="0" u="none" strike="noStrike" cap="none" normalizeH="0" baseline="0" dirty="0" err="1">
                <a:ln>
                  <a:noFill/>
                </a:ln>
                <a:effectLst/>
                <a:latin typeface="Calibri" panose="020F0502020204030204" pitchFamily="34" charset="0"/>
                <a:ea typeface="SimSun" panose="02010600030101010101" pitchFamily="2" charset="-122"/>
                <a:cs typeface="Calibri" panose="020F0502020204030204" pitchFamily="34" charset="0"/>
              </a:rPr>
              <a:t>λεμφογαγγλίων</a:t>
            </a: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 πρέπει να ασκούμε κάποια πίεση σε αυτά, η οποία βοηθάει στον καθαρισμό της λέμφου μέσα σε αυτά.</a:t>
            </a:r>
            <a:endParaRPr kumimoji="0" lang="el-GR" altLang="el-GR" sz="2400" b="0" i="0" u="none" strike="noStrike" cap="none" normalizeH="0" baseline="0" dirty="0">
              <a:ln>
                <a:noFill/>
              </a:ln>
              <a:effectLst/>
            </a:endParaRPr>
          </a:p>
          <a:p>
            <a:pPr marL="0" marR="0" lvl="0" indent="0" defTabSz="914400" rtl="0" eaLnBrk="0" fontAlgn="base" latinLnBrk="0" hangingPunct="0">
              <a:lnSpc>
                <a:spcPct val="90000"/>
              </a:lnSpc>
              <a:spcBef>
                <a:spcPct val="0"/>
              </a:spcBef>
              <a:buClrTx/>
              <a:buSzTx/>
              <a:buFontTx/>
              <a:buNone/>
              <a:tabLst/>
            </a:pP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Η πίεση στα </a:t>
            </a:r>
            <a:r>
              <a:rPr kumimoji="0" lang="el-GR" altLang="el-GR" sz="2400" b="0" i="0" u="none" strike="noStrike" cap="none" normalizeH="0" baseline="0" dirty="0" err="1">
                <a:ln>
                  <a:noFill/>
                </a:ln>
                <a:effectLst/>
                <a:latin typeface="Calibri" panose="020F0502020204030204" pitchFamily="34" charset="0"/>
                <a:ea typeface="SimSun" panose="02010600030101010101" pitchFamily="2" charset="-122"/>
                <a:cs typeface="Calibri" panose="020F0502020204030204" pitchFamily="34" charset="0"/>
              </a:rPr>
              <a:t>λεμφογάγγλια</a:t>
            </a: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 γίνεται με τις ράγες των δαχτύλων σε τέσσερις (4) χρόνους, πιέζοντας διαδοχικά και μετρώντας από το 1 ως το 4</a:t>
            </a:r>
            <a:r>
              <a:rPr lang="el-GR" altLang="el-GR" sz="2400" dirty="0">
                <a:latin typeface="Calibri" panose="020F0502020204030204" pitchFamily="34" charset="0"/>
                <a:ea typeface="SimSun" panose="02010600030101010101" pitchFamily="2" charset="-122"/>
                <a:cs typeface="Calibri" panose="020F0502020204030204" pitchFamily="34" charset="0"/>
              </a:rPr>
              <a:t>.</a:t>
            </a:r>
            <a:endPar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endParaRPr>
          </a:p>
          <a:p>
            <a:pPr marL="0" marR="0" lvl="0" indent="0" defTabSz="914400" rtl="0" eaLnBrk="0" fontAlgn="base" latinLnBrk="0" hangingPunct="0">
              <a:lnSpc>
                <a:spcPct val="90000"/>
              </a:lnSpc>
              <a:spcBef>
                <a:spcPct val="0"/>
              </a:spcBef>
              <a:buClrTx/>
              <a:buSzTx/>
              <a:buFontTx/>
              <a:buNone/>
              <a:tabLst/>
            </a:pPr>
            <a:endParaRPr lang="el-GR" altLang="el-GR" sz="2400" dirty="0">
              <a:latin typeface="Calibri" panose="020F0502020204030204" pitchFamily="34" charset="0"/>
              <a:ea typeface="SimSun" panose="02010600030101010101" pitchFamily="2" charset="-122"/>
              <a:cs typeface="Calibri" panose="020F0502020204030204" pitchFamily="34" charset="0"/>
            </a:endParaRPr>
          </a:p>
          <a:p>
            <a:pPr marL="0" marR="0" lvl="0" indent="0" defTabSz="914400" rtl="0" eaLnBrk="0" fontAlgn="base" latinLnBrk="0" hangingPunct="0">
              <a:lnSpc>
                <a:spcPct val="90000"/>
              </a:lnSpc>
              <a:spcBef>
                <a:spcPct val="0"/>
              </a:spcBef>
              <a:buClrTx/>
              <a:buSzTx/>
              <a:buFontTx/>
              <a:buNone/>
              <a:tabLst/>
            </a:pPr>
            <a:r>
              <a:rPr kumimoji="0" lang="el-GR" altLang="el-GR" sz="2400" b="0" i="0" u="none" strike="noStrike" cap="none" normalizeH="0" baseline="0" dirty="0">
                <a:ln>
                  <a:noFill/>
                </a:ln>
                <a:effectLst/>
                <a:latin typeface="Calibri" panose="020F0502020204030204" pitchFamily="34" charset="0"/>
                <a:ea typeface="SimSun" panose="02010600030101010101" pitchFamily="2" charset="-122"/>
                <a:cs typeface="Calibri" panose="020F0502020204030204" pitchFamily="34" charset="0"/>
              </a:rPr>
              <a:t>Κατόπιν αφήνουμε να χαλαρώσει το χέρι μας, ελαττώνοντας την πίεση και μετρώντας εκ νέου από το σημείο τέσσερα (4) ως το σημείο ένα (1).</a:t>
            </a:r>
            <a:endParaRPr kumimoji="0" lang="el-GR" altLang="el-GR" sz="2400" b="0" i="0" u="none" strike="noStrike" cap="none" normalizeH="0" baseline="0" dirty="0">
              <a:ln>
                <a:noFill/>
              </a:ln>
              <a:effectLst/>
              <a:latin typeface="Arial" panose="020B0604020202020204" pitchFamily="34" charset="0"/>
            </a:endParaRPr>
          </a:p>
        </p:txBody>
      </p:sp>
      <p:pic>
        <p:nvPicPr>
          <p:cNvPr id="4098" name="Picture 2">
            <a:extLst>
              <a:ext uri="{FF2B5EF4-FFF2-40B4-BE49-F238E27FC236}">
                <a16:creationId xmlns="" xmlns:a16="http://schemas.microsoft.com/office/drawing/2014/main" id="{5C47D8DE-76BA-272F-64BD-7DDDF7735816}"/>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4968" r="1" b="4824"/>
          <a:stretch/>
        </p:blipFill>
        <p:spPr bwMode="auto">
          <a:xfrm>
            <a:off x="1725432" y="1215486"/>
            <a:ext cx="3031843" cy="5407949"/>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7757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3989890-3014-6567-2829-A22961AB4CF0}"/>
              </a:ext>
            </a:extLst>
          </p:cNvPr>
          <p:cNvSpPr>
            <a:spLocks noGrp="1"/>
          </p:cNvSpPr>
          <p:nvPr>
            <p:ph type="title"/>
          </p:nvPr>
        </p:nvSpPr>
        <p:spPr/>
        <p:txBody>
          <a:bodyPr>
            <a:normAutofit/>
          </a:bodyPr>
          <a:lstStyle/>
          <a:p>
            <a:r>
              <a:rPr lang="el-GR" sz="2800" b="1" dirty="0"/>
              <a:t/>
            </a:r>
            <a:br>
              <a:rPr lang="el-GR" sz="2800" b="1" dirty="0"/>
            </a:br>
            <a:r>
              <a:rPr lang="el-GR" sz="2800" b="1" dirty="0"/>
              <a:t>ΒΑΣΙΚΕΣ ΑΡΧΕΣ ΧΕΙΡΙΣΜΩΝ ΛΕΜΦΙΚΗΣ ΜΑΛΑΞΗΣ</a:t>
            </a:r>
          </a:p>
        </p:txBody>
      </p:sp>
      <p:sp>
        <p:nvSpPr>
          <p:cNvPr id="3" name="Θέση περιεχομένου 2">
            <a:extLst>
              <a:ext uri="{FF2B5EF4-FFF2-40B4-BE49-F238E27FC236}">
                <a16:creationId xmlns="" xmlns:a16="http://schemas.microsoft.com/office/drawing/2014/main" id="{AF620E62-1A24-CDC8-FF8A-10BBACDD3EA3}"/>
              </a:ext>
            </a:extLst>
          </p:cNvPr>
          <p:cNvSpPr>
            <a:spLocks noGrp="1"/>
          </p:cNvSpPr>
          <p:nvPr>
            <p:ph idx="1"/>
          </p:nvPr>
        </p:nvSpPr>
        <p:spPr/>
        <p:txBody>
          <a:bodyPr/>
          <a:lstStyle/>
          <a:p>
            <a:pPr marL="0" indent="0">
              <a:lnSpc>
                <a:spcPct val="114000"/>
              </a:lnSpc>
              <a:buNone/>
            </a:pPr>
            <a:endParaRPr lang="el-GR" sz="2800" b="1" dirty="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nSpc>
                <a:spcPct val="114000"/>
              </a:lnSpc>
              <a:buFont typeface="Calibri" panose="020F0502020204030204" pitchFamily="34" charset="0"/>
              <a:buChar char="-"/>
            </a:pPr>
            <a:r>
              <a:rPr lang="el-GR" sz="2800" b="1" dirty="0">
                <a:effectLst/>
                <a:latin typeface="Calibri" panose="020F0502020204030204" pitchFamily="34" charset="0"/>
                <a:ea typeface="SimSun" panose="02010600030101010101" pitchFamily="2" charset="-122"/>
                <a:cs typeface="Times New Roman" panose="02020603050405020304" pitchFamily="18" charset="0"/>
              </a:rPr>
              <a:t>Πίεση</a:t>
            </a:r>
          </a:p>
          <a:p>
            <a:pPr marL="342900" lvl="0" indent="-342900">
              <a:lnSpc>
                <a:spcPct val="114000"/>
              </a:lnSpc>
              <a:buFont typeface="Calibri" panose="020F0502020204030204" pitchFamily="34" charset="0"/>
              <a:buChar char="-"/>
            </a:pPr>
            <a:r>
              <a:rPr lang="el-GR" sz="2800" b="1" dirty="0">
                <a:effectLst/>
                <a:latin typeface="Calibri" panose="020F0502020204030204" pitchFamily="34" charset="0"/>
                <a:ea typeface="SimSun" panose="02010600030101010101" pitchFamily="2" charset="-122"/>
                <a:cs typeface="Times New Roman" panose="02020603050405020304" pitchFamily="18" charset="0"/>
              </a:rPr>
              <a:t>Κατεύθυνση</a:t>
            </a:r>
          </a:p>
          <a:p>
            <a:pPr marL="342900" lvl="0" indent="-342900">
              <a:lnSpc>
                <a:spcPct val="114000"/>
              </a:lnSpc>
              <a:buFont typeface="Calibri" panose="020F0502020204030204" pitchFamily="34" charset="0"/>
              <a:buChar char="-"/>
            </a:pPr>
            <a:r>
              <a:rPr lang="el-GR" sz="2800" b="1" dirty="0">
                <a:effectLst/>
                <a:latin typeface="Calibri" panose="020F0502020204030204" pitchFamily="34" charset="0"/>
                <a:ea typeface="SimSun" panose="02010600030101010101" pitchFamily="2" charset="-122"/>
                <a:cs typeface="Times New Roman" panose="02020603050405020304" pitchFamily="18" charset="0"/>
              </a:rPr>
              <a:t>Ρυθμός</a:t>
            </a:r>
          </a:p>
          <a:p>
            <a:pPr marL="342900" lvl="0" indent="-342900">
              <a:lnSpc>
                <a:spcPct val="114000"/>
              </a:lnSpc>
              <a:buFont typeface="Calibri" panose="020F0502020204030204" pitchFamily="34" charset="0"/>
              <a:buChar char="-"/>
            </a:pPr>
            <a:r>
              <a:rPr lang="el-GR" sz="2800" b="1" dirty="0">
                <a:effectLst/>
                <a:latin typeface="Calibri" panose="020F0502020204030204" pitchFamily="34" charset="0"/>
                <a:ea typeface="SimSun" panose="02010600030101010101" pitchFamily="2" charset="-122"/>
                <a:cs typeface="Times New Roman" panose="02020603050405020304" pitchFamily="18" charset="0"/>
              </a:rPr>
              <a:t>Διαδοχή</a:t>
            </a:r>
          </a:p>
          <a:p>
            <a:endParaRPr lang="el-GR" dirty="0"/>
          </a:p>
        </p:txBody>
      </p:sp>
      <p:pic>
        <p:nvPicPr>
          <p:cNvPr id="5" name="Εικόνα 4" descr="Εικόνα που περιέχει άτομο, εσωτερικό, τοποθέτηση, εσώρουχο&#10;&#10;Περιγραφή που δημιουργήθηκε αυτόματα">
            <a:extLst>
              <a:ext uri="{FF2B5EF4-FFF2-40B4-BE49-F238E27FC236}">
                <a16:creationId xmlns="" xmlns:a16="http://schemas.microsoft.com/office/drawing/2014/main" id="{ECA003E4-ADB5-7348-C827-629F5AC777FF}"/>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082209" y="2552369"/>
            <a:ext cx="6086392" cy="3043196"/>
          </a:xfrm>
          <a:prstGeom prst="rect">
            <a:avLst/>
          </a:prstGeom>
          <a:ln>
            <a:noFill/>
          </a:ln>
          <a:effectLst>
            <a:softEdge rad="112500"/>
          </a:effectLst>
        </p:spPr>
      </p:pic>
    </p:spTree>
    <p:extLst>
      <p:ext uri="{BB962C8B-B14F-4D97-AF65-F5344CB8AC3E}">
        <p14:creationId xmlns="" xmlns:p14="http://schemas.microsoft.com/office/powerpoint/2010/main" val="9536248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BE271E6-88CC-9CFF-5773-E54F96E7413B}"/>
              </a:ext>
            </a:extLst>
          </p:cNvPr>
          <p:cNvSpPr>
            <a:spLocks noGrp="1"/>
          </p:cNvSpPr>
          <p:nvPr>
            <p:ph type="title"/>
          </p:nvPr>
        </p:nvSpPr>
        <p:spPr/>
        <p:txBody>
          <a:bodyPr>
            <a:normAutofit/>
          </a:bodyPr>
          <a:lstStyle/>
          <a:p>
            <a:r>
              <a:rPr lang="el-GR" sz="2800" b="1" dirty="0"/>
              <a:t/>
            </a:r>
            <a:br>
              <a:rPr lang="el-GR" sz="2800" b="1" dirty="0"/>
            </a:br>
            <a:r>
              <a:rPr lang="el-GR" sz="2800" b="1" dirty="0"/>
              <a:t>ΒΑΣΙΚΕΣ ΑΡΧΕΣ ΧΕΙΡΙΣΜΩΝ ΛΕΜΦΙΚΗΣ ΜΑΛΑΞΗΣ</a:t>
            </a:r>
            <a:endParaRPr lang="el-GR" sz="2800" dirty="0"/>
          </a:p>
        </p:txBody>
      </p:sp>
      <p:sp>
        <p:nvSpPr>
          <p:cNvPr id="3" name="Θέση περιεχομένου 2">
            <a:extLst>
              <a:ext uri="{FF2B5EF4-FFF2-40B4-BE49-F238E27FC236}">
                <a16:creationId xmlns="" xmlns:a16="http://schemas.microsoft.com/office/drawing/2014/main" id="{A1ADF969-5A8E-9DE3-E460-E9BC11ABAE22}"/>
              </a:ext>
            </a:extLst>
          </p:cNvPr>
          <p:cNvSpPr>
            <a:spLocks noGrp="1"/>
          </p:cNvSpPr>
          <p:nvPr>
            <p:ph idx="1"/>
          </p:nvPr>
        </p:nvSpPr>
        <p:spPr>
          <a:xfrm>
            <a:off x="2589212" y="1757238"/>
            <a:ext cx="8915400" cy="5100762"/>
          </a:xfrm>
        </p:spPr>
        <p:txBody>
          <a:bodyPr>
            <a:normAutofit fontScale="77500" lnSpcReduction="20000"/>
          </a:bodyPr>
          <a:lstStyle/>
          <a:p>
            <a:pPr marL="0" indent="0">
              <a:lnSpc>
                <a:spcPct val="114000"/>
              </a:lnSpc>
              <a:buNone/>
            </a:pPr>
            <a:r>
              <a:rPr lang="el-GR" b="1" dirty="0">
                <a:effectLst/>
                <a:latin typeface="Calibri" panose="020F0502020204030204" pitchFamily="34" charset="0"/>
                <a:ea typeface="SimSun" panose="02010600030101010101" pitchFamily="2" charset="-122"/>
                <a:cs typeface="Times New Roman" panose="02020603050405020304" pitchFamily="18" charset="0"/>
              </a:rPr>
              <a:t>ΠΙΕΣΗ</a:t>
            </a:r>
            <a:endParaRPr lang="el-GR"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Πρέπει να προσέξουμε δύο ειδών πιέσεις όταν πραγματοποιούμε τη λεμφική αποστράγγιση,</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Την πίεση που θα έχουν τα χέρια μας πάνω στα λεμφαγγεία, καθώς διαγράφουμε τους τεμνόμενους κύκλους, για να διευκολύνουμε τη ροή της λέμφου,</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Και την πίεση που θα ασκήσουμε με τις ράγες των δαχτύλων μας, σε τέσσερις (4) χρόνους, στα </a:t>
            </a:r>
            <a:r>
              <a:rPr lang="el-GR" dirty="0" err="1">
                <a:effectLst/>
                <a:latin typeface="Calibri" panose="020F0502020204030204" pitchFamily="34" charset="0"/>
                <a:ea typeface="SimSun" panose="02010600030101010101" pitchFamily="2" charset="-122"/>
                <a:cs typeface="Times New Roman" panose="02020603050405020304" pitchFamily="18" charset="0"/>
              </a:rPr>
              <a:t>λεμφογάγγλια</a:t>
            </a:r>
            <a:r>
              <a:rPr lang="el-GR" dirty="0">
                <a:effectLst/>
                <a:latin typeface="Calibri" panose="020F0502020204030204" pitchFamily="34" charset="0"/>
                <a:ea typeface="SimSun" panose="02010600030101010101" pitchFamily="2" charset="-122"/>
                <a:cs typeface="Times New Roman" panose="02020603050405020304" pitchFamily="18" charset="0"/>
              </a:rPr>
              <a:t>.</a:t>
            </a:r>
          </a:p>
          <a:p>
            <a:pPr marL="0" indent="0">
              <a:lnSpc>
                <a:spcPct val="114000"/>
              </a:lnSpc>
              <a:buNone/>
            </a:pPr>
            <a:r>
              <a:rPr lang="el-GR" b="1" dirty="0">
                <a:effectLst/>
                <a:latin typeface="Calibri" panose="020F0502020204030204" pitchFamily="34" charset="0"/>
                <a:ea typeface="SimSun" panose="02010600030101010101" pitchFamily="2" charset="-122"/>
                <a:cs typeface="Times New Roman" panose="02020603050405020304" pitchFamily="18" charset="0"/>
              </a:rPr>
              <a:t>ΚΑΤΕΥΘΥΝΣΗ</a:t>
            </a:r>
            <a:endParaRPr lang="el-GR"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Πρέπει πάντα να ακολουθούμε τον προσανατολισμό της φοράς της ροής της λέμφου προς την κυκλοφορία της επιστροφής, και να μην παρεκκλίνουμε, αλλά ούτε και να παρακάμπτουμε τη γραμμή που ακολουθεί το λεμφικό δίκτυο.</a:t>
            </a:r>
          </a:p>
          <a:p>
            <a:pPr marL="0" indent="0">
              <a:lnSpc>
                <a:spcPct val="114000"/>
              </a:lnSpc>
              <a:buNone/>
            </a:pPr>
            <a:r>
              <a:rPr lang="el-GR" b="1" dirty="0">
                <a:effectLst/>
                <a:latin typeface="Calibri" panose="020F0502020204030204" pitchFamily="34" charset="0"/>
                <a:ea typeface="SimSun" panose="02010600030101010101" pitchFamily="2" charset="-122"/>
                <a:cs typeface="Times New Roman" panose="02020603050405020304" pitchFamily="18" charset="0"/>
              </a:rPr>
              <a:t>ΡΥΘΜΟΣ</a:t>
            </a:r>
            <a:endParaRPr lang="el-GR"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Οι κινήσεις μας θα πρέπει να είναι συντονισμένες με το ρυθμό της καρδιακής λειτουργίας.</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Θα συγκεντρωθούμε σε αυτό που κάνουμε και θα προσπαθήσουμε να ακούσουμε τους χτύπους της καρδιάς μας.</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Στη συνέχεια, θα εξομοιώσουμε τις κινήσεις των χεριών μας με τους χτύπους της καρδιάς μας, έτσι ώστε να πετύχουμε αναλογία παλμών και ρυθμού κινήσεών μας.</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Όταν κάνουμε τη μάλαξη, πρέπει να είμαστε απολύτως ήρεμοι τόσο εμείς όσο και η πελάτισσά μας.</a:t>
            </a:r>
          </a:p>
          <a:p>
            <a:pPr marL="0" indent="0">
              <a:lnSpc>
                <a:spcPct val="114000"/>
              </a:lnSpc>
              <a:buNone/>
            </a:pPr>
            <a:r>
              <a:rPr lang="el-GR" b="1" dirty="0">
                <a:effectLst/>
                <a:latin typeface="Calibri" panose="020F0502020204030204" pitchFamily="34" charset="0"/>
                <a:ea typeface="SimSun" panose="02010600030101010101" pitchFamily="2" charset="-122"/>
                <a:cs typeface="Times New Roman" panose="02020603050405020304" pitchFamily="18" charset="0"/>
              </a:rPr>
              <a:t>ΔΙΑΔΟΧΗ</a:t>
            </a:r>
          </a:p>
          <a:p>
            <a:pPr>
              <a:lnSpc>
                <a:spcPct val="114000"/>
              </a:lnSpc>
            </a:pPr>
            <a:r>
              <a:rPr lang="el-GR" dirty="0">
                <a:latin typeface="Calibri" panose="020F0502020204030204" pitchFamily="34" charset="0"/>
                <a:ea typeface="SimSun" panose="02010600030101010101" pitchFamily="2" charset="-122"/>
                <a:cs typeface="Times New Roman" panose="02020603050405020304" pitchFamily="18" charset="0"/>
              </a:rPr>
              <a:t>Η μία κίνηση διαδέχεται την επόμενη χωρίς να σταματάμε, ακολουθώντας το ρυθμό μας.</a:t>
            </a:r>
            <a:endParaRPr lang="el-GR"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4000"/>
              </a:lnSpc>
            </a:pPr>
            <a:endParaRPr lang="el-GR" dirty="0">
              <a:effectLst/>
              <a:latin typeface="Calibri" panose="020F0502020204030204" pitchFamily="34" charset="0"/>
              <a:ea typeface="SimSun" panose="02010600030101010101" pitchFamily="2" charset="-122"/>
              <a:cs typeface="Times New Roman" panose="02020603050405020304" pitchFamily="18" charset="0"/>
            </a:endParaRPr>
          </a:p>
          <a:p>
            <a:endParaRPr lang="el-GR" dirty="0"/>
          </a:p>
        </p:txBody>
      </p:sp>
    </p:spTree>
    <p:extLst>
      <p:ext uri="{BB962C8B-B14F-4D97-AF65-F5344CB8AC3E}">
        <p14:creationId xmlns="" xmlns:p14="http://schemas.microsoft.com/office/powerpoint/2010/main" val="943618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9A53D73-AAE8-6902-755E-C269C9CDCF26}"/>
              </a:ext>
            </a:extLst>
          </p:cNvPr>
          <p:cNvSpPr>
            <a:spLocks noGrp="1"/>
          </p:cNvSpPr>
          <p:nvPr>
            <p:ph type="title"/>
          </p:nvPr>
        </p:nvSpPr>
        <p:spPr/>
        <p:txBody>
          <a:bodyPr/>
          <a:lstStyle/>
          <a:p>
            <a:endParaRPr lang="el-GR"/>
          </a:p>
        </p:txBody>
      </p:sp>
      <p:pic>
        <p:nvPicPr>
          <p:cNvPr id="5" name="Θέση περιεχομένου 4" descr="Εικόνα που περιέχει εσωτερικό, ξύλινος, πλαστικό&#10;&#10;Περιγραφή που δημιουργήθηκε αυτόματα">
            <a:extLst>
              <a:ext uri="{FF2B5EF4-FFF2-40B4-BE49-F238E27FC236}">
                <a16:creationId xmlns="" xmlns:a16="http://schemas.microsoft.com/office/drawing/2014/main" id="{5B16CDF2-B7CF-5D94-F23A-E1009586BA3A}"/>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12286033" cy="6910894"/>
          </a:xfrm>
        </p:spPr>
      </p:pic>
    </p:spTree>
    <p:extLst>
      <p:ext uri="{BB962C8B-B14F-4D97-AF65-F5344CB8AC3E}">
        <p14:creationId xmlns="" xmlns:p14="http://schemas.microsoft.com/office/powerpoint/2010/main" val="537824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D62FC5B-ACAB-7D1F-F859-BB9BA028B261}"/>
              </a:ext>
            </a:extLst>
          </p:cNvPr>
          <p:cNvSpPr>
            <a:spLocks noGrp="1"/>
          </p:cNvSpPr>
          <p:nvPr>
            <p:ph type="title"/>
          </p:nvPr>
        </p:nvSpPr>
        <p:spPr/>
        <p:txBody>
          <a:bodyPr/>
          <a:lstStyle/>
          <a:p>
            <a:r>
              <a:rPr lang="el-GR" dirty="0"/>
              <a:t/>
            </a:r>
            <a:br>
              <a:rPr lang="el-GR" dirty="0"/>
            </a:br>
            <a:r>
              <a:rPr lang="el-GR" b="1" dirty="0"/>
              <a:t>Λεμφικό Σύστημα</a:t>
            </a:r>
          </a:p>
        </p:txBody>
      </p:sp>
      <p:sp>
        <p:nvSpPr>
          <p:cNvPr id="3" name="Θέση περιεχομένου 2">
            <a:extLst>
              <a:ext uri="{FF2B5EF4-FFF2-40B4-BE49-F238E27FC236}">
                <a16:creationId xmlns="" xmlns:a16="http://schemas.microsoft.com/office/drawing/2014/main" id="{3DEB47FC-3475-D207-FD24-5820B7AF7024}"/>
              </a:ext>
            </a:extLst>
          </p:cNvPr>
          <p:cNvSpPr>
            <a:spLocks noGrp="1"/>
          </p:cNvSpPr>
          <p:nvPr>
            <p:ph idx="1"/>
          </p:nvPr>
        </p:nvSpPr>
        <p:spPr/>
        <p:txBody>
          <a:bodyPr/>
          <a:lstStyle/>
          <a:p>
            <a:pPr marL="0" indent="0">
              <a:lnSpc>
                <a:spcPct val="114000"/>
              </a:lnSpc>
              <a:buNone/>
            </a:pPr>
            <a:r>
              <a:rPr lang="el-GR" u="sng" dirty="0">
                <a:effectLst/>
                <a:latin typeface="Calibri" panose="020F0502020204030204" pitchFamily="34" charset="0"/>
                <a:ea typeface="SimSun" panose="02010600030101010101" pitchFamily="2" charset="-122"/>
                <a:cs typeface="Times New Roman" panose="02020603050405020304" pitchFamily="18" charset="0"/>
              </a:rPr>
              <a:t>Είναι υπεύθυνο για τις εξής διεργασίες:</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Επιστρέφει ζωτικές ουσίες, όπως </a:t>
            </a:r>
            <a:r>
              <a:rPr lang="el-GR" dirty="0" err="1">
                <a:effectLst/>
                <a:latin typeface="Calibri" panose="020F0502020204030204" pitchFamily="34" charset="0"/>
                <a:ea typeface="SimSun" panose="02010600030101010101" pitchFamily="2" charset="-122"/>
                <a:cs typeface="Times New Roman" panose="02020603050405020304" pitchFamily="18" charset="0"/>
              </a:rPr>
              <a:t>πρωτεϊνες</a:t>
            </a:r>
            <a:r>
              <a:rPr lang="el-GR" dirty="0">
                <a:effectLst/>
                <a:latin typeface="Calibri" panose="020F0502020204030204" pitchFamily="34" charset="0"/>
                <a:ea typeface="SimSun" panose="02010600030101010101" pitchFamily="2" charset="-122"/>
                <a:cs typeface="Times New Roman" panose="02020603050405020304" pitchFamily="18" charset="0"/>
              </a:rPr>
              <a:t> και πλάσμα, στην κυκλοφορία του αίματος από τους ιστούς του σώματος. </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Βοηθά στη διατήρηση της ισορροπίας των υγρών στους ιστούς και το αίμα και την αποβολή βακτηρίων και άλλων κυτταρικών άχρηστων ουσιών. </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Βοηθά στην άμυνα του οργανισμού ενάντια σε παθογόνους παράγοντες. </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Μεταφέρει τα διάφορα αντιγόνα στους φλεβικούς κόμβους και ενεργοποιεί το ανοσοποιητικό σύστημα για την </a:t>
            </a:r>
            <a:r>
              <a:rPr lang="el-GR" dirty="0" smtClean="0">
                <a:effectLst/>
                <a:latin typeface="Calibri" panose="020F0502020204030204" pitchFamily="34" charset="0"/>
                <a:ea typeface="SimSun" panose="02010600030101010101" pitchFamily="2" charset="-122"/>
                <a:cs typeface="Times New Roman" panose="02020603050405020304" pitchFamily="18" charset="0"/>
              </a:rPr>
              <a:t>καταστροφή τους</a:t>
            </a:r>
            <a:r>
              <a:rPr lang="el-GR" dirty="0">
                <a:effectLst/>
                <a:latin typeface="Calibri" panose="020F0502020204030204" pitchFamily="34" charset="0"/>
                <a:ea typeface="SimSun" panose="02010600030101010101" pitchFamily="2" charset="-122"/>
                <a:cs typeface="Times New Roman" panose="02020603050405020304" pitchFamily="18" charset="0"/>
              </a:rPr>
              <a:t>. </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Βοηθά στην απορρόφηση των λιπών από το πεπτικό σύστημα.</a:t>
            </a:r>
          </a:p>
          <a:p>
            <a:endParaRPr lang="el-GR" dirty="0"/>
          </a:p>
        </p:txBody>
      </p:sp>
    </p:spTree>
    <p:extLst>
      <p:ext uri="{BB962C8B-B14F-4D97-AF65-F5344CB8AC3E}">
        <p14:creationId xmlns="" xmlns:p14="http://schemas.microsoft.com/office/powerpoint/2010/main" val="35275801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FCB887D-CB11-ECB5-9FD8-79A1416D602F}"/>
              </a:ext>
            </a:extLst>
          </p:cNvPr>
          <p:cNvSpPr>
            <a:spLocks noGrp="1"/>
          </p:cNvSpPr>
          <p:nvPr>
            <p:ph type="title"/>
          </p:nvPr>
        </p:nvSpPr>
        <p:spPr/>
        <p:txBody>
          <a:bodyPr/>
          <a:lstStyle/>
          <a:p>
            <a:r>
              <a:rPr lang="el-GR" dirty="0"/>
              <a:t/>
            </a:r>
            <a:br>
              <a:rPr lang="el-GR" dirty="0"/>
            </a:br>
            <a:r>
              <a:rPr lang="el-GR" b="1" dirty="0"/>
              <a:t>Λέμφος</a:t>
            </a:r>
          </a:p>
        </p:txBody>
      </p:sp>
      <p:sp>
        <p:nvSpPr>
          <p:cNvPr id="3" name="Θέση περιεχομένου 2">
            <a:extLst>
              <a:ext uri="{FF2B5EF4-FFF2-40B4-BE49-F238E27FC236}">
                <a16:creationId xmlns="" xmlns:a16="http://schemas.microsoft.com/office/drawing/2014/main" id="{D3D61AF8-1F61-CAB4-8848-A1B33FFC77B5}"/>
              </a:ext>
            </a:extLst>
          </p:cNvPr>
          <p:cNvSpPr>
            <a:spLocks noGrp="1"/>
          </p:cNvSpPr>
          <p:nvPr>
            <p:ph idx="1"/>
          </p:nvPr>
        </p:nvSpPr>
        <p:spPr>
          <a:xfrm>
            <a:off x="2592925" y="1905000"/>
            <a:ext cx="8594560" cy="4797950"/>
          </a:xfrm>
        </p:spPr>
        <p:txBody>
          <a:bodyPr>
            <a:normAutofit fontScale="92500" lnSpcReduction="10000"/>
          </a:bodyPr>
          <a:lstStyle/>
          <a:p>
            <a:r>
              <a:rPr lang="el-GR" dirty="0">
                <a:effectLst/>
                <a:latin typeface="Calibri" panose="020F0502020204030204" pitchFamily="34" charset="0"/>
                <a:ea typeface="SimSun" panose="02010600030101010101" pitchFamily="2" charset="-122"/>
                <a:cs typeface="Times New Roman" panose="02020603050405020304" pitchFamily="18" charset="0"/>
              </a:rPr>
              <a:t>Αποτελείται από το κατάλοιπο του </a:t>
            </a:r>
            <a:r>
              <a:rPr lang="el-GR" dirty="0" err="1">
                <a:effectLst/>
                <a:latin typeface="Calibri" panose="020F0502020204030204" pitchFamily="34" charset="0"/>
                <a:ea typeface="SimSun" panose="02010600030101010101" pitchFamily="2" charset="-122"/>
                <a:cs typeface="Times New Roman" panose="02020603050405020304" pitchFamily="18" charset="0"/>
              </a:rPr>
              <a:t>μεσοκκυτάριου</a:t>
            </a:r>
            <a:r>
              <a:rPr lang="el-GR" dirty="0">
                <a:effectLst/>
                <a:latin typeface="Calibri" panose="020F0502020204030204" pitchFamily="34" charset="0"/>
                <a:ea typeface="SimSun" panose="02010600030101010101" pitchFamily="2" charset="-122"/>
                <a:cs typeface="Times New Roman" panose="02020603050405020304" pitchFamily="18" charset="0"/>
              </a:rPr>
              <a:t> υγρού που δεν έχει </a:t>
            </a:r>
            <a:r>
              <a:rPr lang="el-GR" dirty="0" err="1">
                <a:effectLst/>
                <a:latin typeface="Calibri" panose="020F0502020204030204" pitchFamily="34" charset="0"/>
                <a:ea typeface="SimSun" panose="02010600030101010101" pitchFamily="2" charset="-122"/>
                <a:cs typeface="Times New Roman" panose="02020603050405020304" pitchFamily="18" charset="0"/>
              </a:rPr>
              <a:t>απορροφηθεί</a:t>
            </a:r>
            <a:r>
              <a:rPr lang="el-GR" dirty="0">
                <a:effectLst/>
                <a:latin typeface="Calibri" panose="020F0502020204030204" pitchFamily="34" charset="0"/>
                <a:ea typeface="SimSun" panose="02010600030101010101" pitchFamily="2" charset="-122"/>
                <a:cs typeface="Times New Roman" panose="02020603050405020304" pitchFamily="18" charset="0"/>
              </a:rPr>
              <a:t> από το φλεβικό σύστημα. </a:t>
            </a:r>
          </a:p>
          <a:p>
            <a:r>
              <a:rPr lang="el-GR" dirty="0">
                <a:effectLst/>
                <a:latin typeface="Calibri" panose="020F0502020204030204" pitchFamily="34" charset="0"/>
                <a:ea typeface="SimSun" panose="02010600030101010101" pitchFamily="2" charset="-122"/>
                <a:cs typeface="Times New Roman" panose="02020603050405020304" pitchFamily="18" charset="0"/>
              </a:rPr>
              <a:t>Περιέχει νερό κατά 95%, λιπίδια, </a:t>
            </a:r>
            <a:r>
              <a:rPr lang="el-GR" dirty="0" err="1">
                <a:effectLst/>
                <a:latin typeface="Calibri" panose="020F0502020204030204" pitchFamily="34" charset="0"/>
                <a:ea typeface="SimSun" panose="02010600030101010101" pitchFamily="2" charset="-122"/>
                <a:cs typeface="Times New Roman" panose="02020603050405020304" pitchFamily="18" charset="0"/>
              </a:rPr>
              <a:t>πρωτεϊνες</a:t>
            </a:r>
            <a:r>
              <a:rPr lang="el-GR" dirty="0">
                <a:effectLst/>
                <a:latin typeface="Calibri" panose="020F0502020204030204" pitchFamily="34" charset="0"/>
                <a:ea typeface="SimSun" panose="02010600030101010101" pitchFamily="2" charset="-122"/>
                <a:cs typeface="Times New Roman" panose="02020603050405020304" pitchFamily="18" charset="0"/>
              </a:rPr>
              <a:t>, γλυκόζη και άλατα με μεγάλους αριθμούς λευκοκυττάρων και κυρίως λεμφοκύτταρα. </a:t>
            </a:r>
          </a:p>
          <a:p>
            <a:r>
              <a:rPr lang="el-GR" dirty="0">
                <a:effectLst/>
                <a:latin typeface="Calibri" panose="020F0502020204030204" pitchFamily="34" charset="0"/>
                <a:ea typeface="SimSun" panose="02010600030101010101" pitchFamily="2" charset="-122"/>
                <a:cs typeface="Times New Roman" panose="02020603050405020304" pitchFamily="18" charset="0"/>
              </a:rPr>
              <a:t>Έχει την ίδια ουσιαστικά σύσταση με το πλάσμα του αίματος, με μόνη διαφορά τη μικρότερη περιεκτικότητα σε </a:t>
            </a:r>
            <a:r>
              <a:rPr lang="el-GR" dirty="0" err="1">
                <a:effectLst/>
                <a:latin typeface="Calibri" panose="020F0502020204030204" pitchFamily="34" charset="0"/>
                <a:ea typeface="SimSun" panose="02010600030101010101" pitchFamily="2" charset="-122"/>
                <a:cs typeface="Times New Roman" panose="02020603050405020304" pitchFamily="18" charset="0"/>
              </a:rPr>
              <a:t>πρωτεϊνες</a:t>
            </a:r>
            <a:r>
              <a:rPr lang="el-GR" dirty="0">
                <a:effectLst/>
                <a:latin typeface="Calibri" panose="020F0502020204030204" pitchFamily="34" charset="0"/>
                <a:ea typeface="SimSun" panose="02010600030101010101" pitchFamily="2" charset="-122"/>
                <a:cs typeface="Times New Roman" panose="02020603050405020304" pitchFamily="18" charset="0"/>
              </a:rPr>
              <a:t>, οι οποίες δε μπορούν να περάσουν τα τοιχώματα των τριχοειδών λεμφικών αγγείων. </a:t>
            </a:r>
          </a:p>
          <a:p>
            <a:r>
              <a:rPr lang="el-GR" dirty="0">
                <a:effectLst/>
                <a:latin typeface="Calibri" panose="020F0502020204030204" pitchFamily="34" charset="0"/>
                <a:ea typeface="SimSun" panose="02010600030101010101" pitchFamily="2" charset="-122"/>
                <a:cs typeface="Times New Roman" panose="02020603050405020304" pitchFamily="18" charset="0"/>
              </a:rPr>
              <a:t>Ο συνολικός όγκος της λέμφου είναι 20 λίτρα. </a:t>
            </a:r>
          </a:p>
          <a:p>
            <a:r>
              <a:rPr lang="el-GR" dirty="0">
                <a:effectLst/>
                <a:latin typeface="Calibri" panose="020F0502020204030204" pitchFamily="34" charset="0"/>
                <a:ea typeface="SimSun" panose="02010600030101010101" pitchFamily="2" charset="-122"/>
                <a:cs typeface="Times New Roman" panose="02020603050405020304" pitchFamily="18" charset="0"/>
              </a:rPr>
              <a:t>Είναι υγρό διαφανές ως υπόλευκο, βρίσκεται σε όλους τους ιστούς και τα όργανα, εκτός από τον </a:t>
            </a:r>
            <a:r>
              <a:rPr lang="el-GR" b="1" dirty="0">
                <a:effectLst/>
                <a:latin typeface="Calibri" panose="020F0502020204030204" pitchFamily="34" charset="0"/>
                <a:ea typeface="SimSun" panose="02010600030101010101" pitchFamily="2" charset="-122"/>
                <a:cs typeface="Times New Roman" panose="02020603050405020304" pitchFamily="18" charset="0"/>
              </a:rPr>
              <a:t>εγκέφαλο, το νωτιαίο μυελό, τον ομφάλιο λώρο, το επιθήλιο και τους χόνδρους. </a:t>
            </a:r>
            <a:r>
              <a:rPr lang="el-GR" dirty="0">
                <a:effectLst/>
                <a:latin typeface="Calibri" panose="020F0502020204030204" pitchFamily="34" charset="0"/>
                <a:ea typeface="SimSun" panose="02010600030101010101" pitchFamily="2" charset="-122"/>
                <a:cs typeface="Times New Roman" panose="02020603050405020304" pitchFamily="18" charset="0"/>
              </a:rPr>
              <a:t>Σχηματίζεται όταν μεσοκυττάριο υγρό μετακινείται στα λεμφικά τριχοειδή.</a:t>
            </a:r>
          </a:p>
          <a:p>
            <a:r>
              <a:rPr lang="el-GR" dirty="0">
                <a:effectLst/>
                <a:latin typeface="Calibri" panose="020F0502020204030204" pitchFamily="34" charset="0"/>
                <a:ea typeface="SimSun" panose="02010600030101010101" pitchFamily="2" charset="-122"/>
                <a:cs typeface="Times New Roman" panose="02020603050405020304" pitchFamily="18" charset="0"/>
              </a:rPr>
              <a:t>Η λέμφος παροχετευμένη από τα διάφορα όργανα του σώματος και κινούμενη προς μια σταθερή κατεύθυνση περνά σταδιακά μέσα στη ροή του φλεβικού αίματος. </a:t>
            </a:r>
          </a:p>
          <a:p>
            <a:r>
              <a:rPr lang="el-GR" dirty="0">
                <a:effectLst/>
                <a:latin typeface="Calibri" panose="020F0502020204030204" pitchFamily="34" charset="0"/>
                <a:ea typeface="SimSun" panose="02010600030101010101" pitchFamily="2" charset="-122"/>
                <a:cs typeface="Times New Roman" panose="02020603050405020304" pitchFamily="18" charset="0"/>
              </a:rPr>
              <a:t>Συμμετέχει στον μεταβολισμό, μεταφέροντας από τους ιστούς στο αίμα τα άχρηστα προϊόντα μεταβολισμού και άλλες ουσίες. </a:t>
            </a:r>
          </a:p>
          <a:p>
            <a:r>
              <a:rPr lang="el-GR" dirty="0">
                <a:effectLst/>
                <a:latin typeface="Calibri" panose="020F0502020204030204" pitchFamily="34" charset="0"/>
                <a:ea typeface="SimSun" panose="02010600030101010101" pitchFamily="2" charset="-122"/>
                <a:cs typeface="Times New Roman" panose="02020603050405020304" pitchFamily="18" charset="0"/>
              </a:rPr>
              <a:t>Σε παθολογικές καταστάσεις μαζί με τη λέμφο μεταφέρονται και βακτηρίδια. </a:t>
            </a:r>
          </a:p>
          <a:p>
            <a:endParaRPr lang="el-GR" dirty="0">
              <a:effectLst/>
              <a:latin typeface="Calibri" panose="020F0502020204030204" pitchFamily="34" charset="0"/>
              <a:ea typeface="SimSun" panose="02010600030101010101" pitchFamily="2" charset="-122"/>
              <a:cs typeface="Times New Roman" panose="02020603050405020304" pitchFamily="18" charset="0"/>
            </a:endParaRPr>
          </a:p>
          <a:p>
            <a:endParaRPr lang="el-GR" dirty="0"/>
          </a:p>
        </p:txBody>
      </p:sp>
    </p:spTree>
    <p:extLst>
      <p:ext uri="{BB962C8B-B14F-4D97-AF65-F5344CB8AC3E}">
        <p14:creationId xmlns="" xmlns:p14="http://schemas.microsoft.com/office/powerpoint/2010/main" val="18289612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1C12C14-9446-DC58-058B-0C83425DFA6D}"/>
              </a:ext>
            </a:extLst>
          </p:cNvPr>
          <p:cNvSpPr>
            <a:spLocks noGrp="1"/>
          </p:cNvSpPr>
          <p:nvPr>
            <p:ph type="title"/>
          </p:nvPr>
        </p:nvSpPr>
        <p:spPr/>
        <p:txBody>
          <a:bodyPr/>
          <a:lstStyle/>
          <a:p>
            <a:r>
              <a:rPr lang="el-GR" dirty="0"/>
              <a:t/>
            </a:r>
            <a:br>
              <a:rPr lang="el-GR" dirty="0"/>
            </a:br>
            <a:r>
              <a:rPr lang="el-GR" b="1" dirty="0"/>
              <a:t>Λέμφος</a:t>
            </a:r>
          </a:p>
        </p:txBody>
      </p:sp>
      <p:sp>
        <p:nvSpPr>
          <p:cNvPr id="3" name="Θέση περιεχομένου 2">
            <a:extLst>
              <a:ext uri="{FF2B5EF4-FFF2-40B4-BE49-F238E27FC236}">
                <a16:creationId xmlns="" xmlns:a16="http://schemas.microsoft.com/office/drawing/2014/main" id="{50A39924-7B3F-9B9F-6F09-C7B803AE7ED3}"/>
              </a:ext>
            </a:extLst>
          </p:cNvPr>
          <p:cNvSpPr>
            <a:spLocks noGrp="1"/>
          </p:cNvSpPr>
          <p:nvPr>
            <p:ph idx="1"/>
          </p:nvPr>
        </p:nvSpPr>
        <p:spPr>
          <a:xfrm>
            <a:off x="2592924" y="2003728"/>
            <a:ext cx="9262471" cy="4854272"/>
          </a:xfrm>
        </p:spPr>
        <p:txBody>
          <a:bodyPr>
            <a:normAutofit fontScale="92500" lnSpcReduction="20000"/>
          </a:bodyPr>
          <a:lstStyle/>
          <a:p>
            <a:pPr marL="0" indent="0">
              <a:lnSpc>
                <a:spcPct val="114000"/>
              </a:lnSpc>
              <a:buNone/>
            </a:pPr>
            <a:r>
              <a:rPr lang="el-GR" u="sng" dirty="0">
                <a:effectLst/>
                <a:latin typeface="Calibri" panose="020F0502020204030204" pitchFamily="34" charset="0"/>
                <a:ea typeface="SimSun" panose="02010600030101010101" pitchFamily="2" charset="-122"/>
                <a:cs typeface="Times New Roman" panose="02020603050405020304" pitchFamily="18" charset="0"/>
              </a:rPr>
              <a:t>Οι παράγοντες που συντελούν στην κυκλοφορία της λέμφου μέσα στους λεμφικούς σωλήνες, από τους μεσοκυττάριους χώρους μέχρι τις υποκλείδιες φλέβες, είναι οι εξής:</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Η συστολή των μυών που βρίσκονται κατά μήκος των λεμφικών σωλήνων (λεμφαγγείων).</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Οι αναπνευστικές κινήσεις (κινήσεις διαφράγματος, μεσοπλεύριων μυών) που ασκούν πίεση στην περιοχή του μείζονος και του ελάσσονος θωρακικού πόρου.</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Ο σφυγμός των αρτηριών που μεταδίδει στα λεμφικά αγγεία πιέσεις, οι οποίες διευκολύνουν την επιστροφή της λέμφου.</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Το βαλβιδικό σύστημα των λεμφαγγείων που επιτρέπει στη λέμφο να ρέει προς μία και μόνο κατεύθυνση.</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Οι λείες μυϊκές ίνες που περιβάλλουν το τοίχωμα των λεμφαγγείων και, συστελλόμενες μέσω αυτόνομου νευρικού συστήματος, ωθούν τη λέμφο από τη μία περιοχή στην άλλη.</a:t>
            </a:r>
          </a:p>
          <a:p>
            <a:pPr marL="0" indent="0">
              <a:lnSpc>
                <a:spcPct val="114000"/>
              </a:lnSpc>
              <a:buNone/>
            </a:pPr>
            <a:r>
              <a:rPr lang="el-GR" b="1" dirty="0">
                <a:effectLst/>
                <a:latin typeface="Calibri" panose="020F0502020204030204" pitchFamily="34" charset="0"/>
                <a:ea typeface="SimSun" panose="02010600030101010101" pitchFamily="2" charset="-122"/>
                <a:cs typeface="Times New Roman" panose="02020603050405020304" pitchFamily="18" charset="0"/>
              </a:rPr>
              <a:t>Συνεπώς η ροή της λέμφου σε πρόσωπο και σώμα έχει μία μόνο κατεύθυνση. </a:t>
            </a:r>
          </a:p>
          <a:p>
            <a:pPr marL="0" indent="0">
              <a:lnSpc>
                <a:spcPct val="114000"/>
              </a:lnSpc>
              <a:buNone/>
            </a:pPr>
            <a:r>
              <a:rPr lang="el-GR" dirty="0">
                <a:effectLst/>
                <a:latin typeface="Calibri" panose="020F0502020204030204" pitchFamily="34" charset="0"/>
                <a:ea typeface="SimSun" panose="02010600030101010101" pitchFamily="2" charset="-122"/>
                <a:cs typeface="Times New Roman" panose="02020603050405020304" pitchFamily="18" charset="0"/>
              </a:rPr>
              <a:t>Αυτός είναι ο λόγος που, κατά την εφαρμογή του λεμφικού μασάζ, προσέχουμε να τηρούμε την ακολουθία των λεμφαγγείων στο πρόσωπο και στο σώμα και δεν επιχειρούμε ΠΟΤΕ αποσπασματικούς χειρισμούς.</a:t>
            </a:r>
          </a:p>
          <a:p>
            <a:pPr marL="0" indent="0">
              <a:lnSpc>
                <a:spcPct val="114000"/>
              </a:lnSpc>
              <a:buNone/>
            </a:pPr>
            <a:endParaRPr lang="el-GR" dirty="0">
              <a:effectLst/>
              <a:latin typeface="Calibri" panose="020F0502020204030204" pitchFamily="34" charset="0"/>
              <a:ea typeface="SimSun" panose="02010600030101010101" pitchFamily="2" charset="-122"/>
              <a:cs typeface="Times New Roman" panose="02020603050405020304" pitchFamily="18" charset="0"/>
            </a:endParaRPr>
          </a:p>
          <a:p>
            <a:endParaRPr lang="el-GR" dirty="0"/>
          </a:p>
        </p:txBody>
      </p:sp>
    </p:spTree>
    <p:extLst>
      <p:ext uri="{BB962C8B-B14F-4D97-AF65-F5344CB8AC3E}">
        <p14:creationId xmlns="" xmlns:p14="http://schemas.microsoft.com/office/powerpoint/2010/main" val="42044133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DA96D91-A26B-3DD4-966C-BEABF3FDB4B7}"/>
              </a:ext>
            </a:extLst>
          </p:cNvPr>
          <p:cNvSpPr>
            <a:spLocks noGrp="1"/>
          </p:cNvSpPr>
          <p:nvPr>
            <p:ph type="title"/>
          </p:nvPr>
        </p:nvSpPr>
        <p:spPr>
          <a:xfrm>
            <a:off x="3037398" y="624110"/>
            <a:ext cx="8467214" cy="1280890"/>
          </a:xfrm>
        </p:spPr>
        <p:txBody>
          <a:bodyPr/>
          <a:lstStyle/>
          <a:p>
            <a:r>
              <a:rPr lang="el-GR" dirty="0"/>
              <a:t/>
            </a:r>
            <a:br>
              <a:rPr lang="el-GR" dirty="0"/>
            </a:br>
            <a:r>
              <a:rPr lang="el-GR" b="1" dirty="0"/>
              <a:t>Λεμφαγγεία</a:t>
            </a:r>
          </a:p>
        </p:txBody>
      </p:sp>
      <p:sp>
        <p:nvSpPr>
          <p:cNvPr id="3" name="Θέση περιεχομένου 2">
            <a:extLst>
              <a:ext uri="{FF2B5EF4-FFF2-40B4-BE49-F238E27FC236}">
                <a16:creationId xmlns="" xmlns:a16="http://schemas.microsoft.com/office/drawing/2014/main" id="{0BD15687-6A74-39A9-EC5E-56942BCBD472}"/>
              </a:ext>
            </a:extLst>
          </p:cNvPr>
          <p:cNvSpPr>
            <a:spLocks noGrp="1"/>
          </p:cNvSpPr>
          <p:nvPr>
            <p:ph idx="1"/>
          </p:nvPr>
        </p:nvSpPr>
        <p:spPr>
          <a:xfrm>
            <a:off x="2592924" y="1905000"/>
            <a:ext cx="8833100" cy="4535557"/>
          </a:xfrm>
        </p:spPr>
        <p:txBody>
          <a:bodyPr>
            <a:normAutofit lnSpcReduction="10000"/>
          </a:bodyPr>
          <a:lstStyle/>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Το </a:t>
            </a:r>
            <a:r>
              <a:rPr lang="el-GR" dirty="0" err="1">
                <a:effectLst/>
                <a:latin typeface="Calibri" panose="020F0502020204030204" pitchFamily="34" charset="0"/>
                <a:ea typeface="SimSun" panose="02010600030101010101" pitchFamily="2" charset="-122"/>
                <a:cs typeface="Times New Roman" panose="02020603050405020304" pitchFamily="18" charset="0"/>
              </a:rPr>
              <a:t>λεμφαγγειακό</a:t>
            </a:r>
            <a:r>
              <a:rPr lang="el-GR" dirty="0">
                <a:effectLst/>
                <a:latin typeface="Calibri" panose="020F0502020204030204" pitchFamily="34" charset="0"/>
                <a:ea typeface="SimSun" panose="02010600030101010101" pitchFamily="2" charset="-122"/>
                <a:cs typeface="Times New Roman" panose="02020603050405020304" pitchFamily="18" charset="0"/>
              </a:rPr>
              <a:t> ή λεμφικό σύστημα αποτελείται από λεμφαγγεία και πολύ εξειδικευμένα λεμφοειδή όργανα και ιστούς μεταξύ των οποίων και ο θύμος αδένας, ο σπλήνας και οι αμυγδαλές.</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Τα μικρότερα λεμφαγγεία ονομάζονται τριχοειδή λεμφαγγεία και βρίσκονται παράλληλα προς τις αρτηρίες και τις φλέβες του σώματος. </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Συλλέγουν από τους ιστούς την περίσσεια των υγρών που είναι γνωστά ως λέμφος.</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Τα τοιχώματα των τριχοειδών λεμφαγγείων είναι πολύ λεπτά και παρουσιάζουν υψηλή διαπερατότητα, έτσι ώστε τα μεγάλα μόρια και σωματίδια μεταξύ των οποίων και τα βακτηρίδια που δε μπορούν να εισέλθουν στα τριχοειδή αγγεία να απομακρύνονται με τη λέμφο.</a:t>
            </a:r>
          </a:p>
          <a:p>
            <a:r>
              <a:rPr lang="el-GR" dirty="0">
                <a:effectLst/>
                <a:latin typeface="Calibri" panose="020F0502020204030204" pitchFamily="34" charset="0"/>
                <a:ea typeface="SimSun" panose="02010600030101010101" pitchFamily="2" charset="-122"/>
                <a:cs typeface="Times New Roman" panose="02020603050405020304" pitchFamily="18" charset="0"/>
              </a:rPr>
              <a:t>Μερικά λεμφαγγεία περιέχουν ένα ακούσιο μυ ο οποίος </a:t>
            </a:r>
            <a:r>
              <a:rPr lang="el-GR" dirty="0" smtClean="0">
                <a:effectLst/>
                <a:latin typeface="Calibri" panose="020F0502020204030204" pitchFamily="34" charset="0"/>
                <a:ea typeface="SimSun" panose="02010600030101010101" pitchFamily="2" charset="-122"/>
                <a:cs typeface="Times New Roman" panose="02020603050405020304" pitchFamily="18" charset="0"/>
              </a:rPr>
              <a:t>συστέλλεται </a:t>
            </a:r>
            <a:r>
              <a:rPr lang="el-GR" dirty="0">
                <a:effectLst/>
                <a:latin typeface="Calibri" panose="020F0502020204030204" pitchFamily="34" charset="0"/>
                <a:ea typeface="SimSun" panose="02010600030101010101" pitchFamily="2" charset="-122"/>
                <a:cs typeface="Times New Roman" panose="02020603050405020304" pitchFamily="18" charset="0"/>
              </a:rPr>
              <a:t>ρυθμικά προς μία κατεύθυνση προωθώντας έτσι τη λέμφο. </a:t>
            </a:r>
          </a:p>
          <a:p>
            <a:r>
              <a:rPr lang="el-GR" dirty="0">
                <a:effectLst/>
                <a:latin typeface="Calibri" panose="020F0502020204030204" pitchFamily="34" charset="0"/>
                <a:ea typeface="SimSun" panose="02010600030101010101" pitchFamily="2" charset="-122"/>
                <a:cs typeface="Times New Roman" panose="02020603050405020304" pitchFamily="18" charset="0"/>
              </a:rPr>
              <a:t>Επίσης διαθέτουν βαλβίδες οι οποίες δεν επιτρέπουν τη ροή προς τα πίσω.</a:t>
            </a:r>
          </a:p>
          <a:p>
            <a:endParaRPr lang="el-GR" dirty="0"/>
          </a:p>
        </p:txBody>
      </p:sp>
    </p:spTree>
    <p:extLst>
      <p:ext uri="{BB962C8B-B14F-4D97-AF65-F5344CB8AC3E}">
        <p14:creationId xmlns="" xmlns:p14="http://schemas.microsoft.com/office/powerpoint/2010/main" val="10922404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E7B8C79-23C6-0DEB-99E4-592D384BADA4}"/>
              </a:ext>
            </a:extLst>
          </p:cNvPr>
          <p:cNvSpPr>
            <a:spLocks noGrp="1"/>
          </p:cNvSpPr>
          <p:nvPr>
            <p:ph type="title"/>
          </p:nvPr>
        </p:nvSpPr>
        <p:spPr/>
        <p:txBody>
          <a:bodyPr/>
          <a:lstStyle/>
          <a:p>
            <a:r>
              <a:rPr lang="el-GR" dirty="0"/>
              <a:t/>
            </a:r>
            <a:br>
              <a:rPr lang="el-GR" dirty="0"/>
            </a:br>
            <a:r>
              <a:rPr lang="el-GR" b="1" dirty="0"/>
              <a:t>Λεμφαγγεία</a:t>
            </a:r>
          </a:p>
        </p:txBody>
      </p:sp>
      <p:sp>
        <p:nvSpPr>
          <p:cNvPr id="3" name="Θέση περιεχομένου 2">
            <a:extLst>
              <a:ext uri="{FF2B5EF4-FFF2-40B4-BE49-F238E27FC236}">
                <a16:creationId xmlns="" xmlns:a16="http://schemas.microsoft.com/office/drawing/2014/main" id="{D0A08DAF-310F-4258-E083-3681899EA760}"/>
              </a:ext>
            </a:extLst>
          </p:cNvPr>
          <p:cNvSpPr>
            <a:spLocks noGrp="1"/>
          </p:cNvSpPr>
          <p:nvPr>
            <p:ph idx="1"/>
          </p:nvPr>
        </p:nvSpPr>
        <p:spPr>
          <a:xfrm>
            <a:off x="2592925" y="2003728"/>
            <a:ext cx="9493057" cy="4854271"/>
          </a:xfrm>
        </p:spPr>
        <p:txBody>
          <a:bodyPr>
            <a:normAutofit fontScale="85000" lnSpcReduction="20000"/>
          </a:bodyPr>
          <a:lstStyle/>
          <a:p>
            <a:pPr>
              <a:lnSpc>
                <a:spcPct val="114000"/>
              </a:lnSpc>
            </a:pPr>
            <a:r>
              <a:rPr lang="el-GR" b="1" dirty="0">
                <a:effectLst/>
                <a:latin typeface="Calibri" panose="020F0502020204030204" pitchFamily="34" charset="0"/>
                <a:ea typeface="SimSun" panose="02010600030101010101" pitchFamily="2" charset="-122"/>
                <a:cs typeface="Times New Roman" panose="02020603050405020304" pitchFamily="18" charset="0"/>
              </a:rPr>
              <a:t>Τα λεμφαγγεία συναντώνται σε όλα τα μέρη του σώματος εκτός από το κεντρικό νευρικό σύστημα, τα οστά, τους χόνδρους και τα δόντια. </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Τα συστατικά της λέμφου που υπάρχουν στα αγγεία εξαρτώνται από τη θέση στην οποία βρίσκονται.</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Σε πολλά σημεία των </a:t>
            </a:r>
            <a:r>
              <a:rPr lang="el-GR" dirty="0" smtClean="0">
                <a:effectLst/>
                <a:latin typeface="Calibri" panose="020F0502020204030204" pitchFamily="34" charset="0"/>
                <a:ea typeface="SimSun" panose="02010600030101010101" pitchFamily="2" charset="-122"/>
                <a:cs typeface="Times New Roman" panose="02020603050405020304" pitchFamily="18" charset="0"/>
              </a:rPr>
              <a:t>διόδων </a:t>
            </a:r>
            <a:r>
              <a:rPr lang="el-GR" dirty="0">
                <a:effectLst/>
                <a:latin typeface="Calibri" panose="020F0502020204030204" pitchFamily="34" charset="0"/>
                <a:ea typeface="SimSun" panose="02010600030101010101" pitchFamily="2" charset="-122"/>
                <a:cs typeface="Times New Roman" panose="02020603050405020304" pitchFamily="18" charset="0"/>
              </a:rPr>
              <a:t>απ’ όπου περνούν τα λεμφαγγεία ενώνονται με ένα κόμβο από ιστό που είναι γνωστός ως λεμφαδένας. </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Από αυτά τα σημεία τα λευκά αιμοσφαίρια ή λεμφοκύτταρα κυκλοφορούν στο σώμα με τη βοήθεια των αιμοφόρων αγγείων και των λεμφαγγείων. </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Οι λεμφικοί κόμβοι βρίσκονται γύρω από τις μεγαλύτερες αρτηρίες και μπορεί κανείς να τους ψηλαφίσει στα σημεία όπου οι αρτηρίες βρίσκονται κοντά στην επιφάνεια του δέρματος. Για παράδειγμα στη βουβωνική περιοχή, τις μασχάλες και το λαιμό.</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Στους λεμφικούς κόμβους τα βακτηρίδια και τα άλλα ξένα σωματίδια που υπάρχουν στη λέμφο εισέρχονται στο κόμβο, φιλτράρονται και καταστρέφονται. </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Καθώς η λέμφος αναχωρεί από ένα κόμβο συλλέγει λεμφοκύτταρα και αντισώματα-</a:t>
            </a:r>
            <a:r>
              <a:rPr lang="el-GR" dirty="0" err="1">
                <a:effectLst/>
                <a:latin typeface="Calibri" panose="020F0502020204030204" pitchFamily="34" charset="0"/>
                <a:ea typeface="SimSun" panose="02010600030101010101" pitchFamily="2" charset="-122"/>
                <a:cs typeface="Times New Roman" panose="02020603050405020304" pitchFamily="18" charset="0"/>
              </a:rPr>
              <a:t>πρωτεινούχες</a:t>
            </a:r>
            <a:r>
              <a:rPr lang="el-GR" dirty="0">
                <a:effectLst/>
                <a:latin typeface="Calibri" panose="020F0502020204030204" pitchFamily="34" charset="0"/>
                <a:ea typeface="SimSun" panose="02010600030101010101" pitchFamily="2" charset="-122"/>
                <a:cs typeface="Times New Roman" panose="02020603050405020304" pitchFamily="18" charset="0"/>
              </a:rPr>
              <a:t> ουσίες που αδρανοποιούν τα ξένα σωματίδια.</a:t>
            </a:r>
          </a:p>
          <a:p>
            <a:pPr>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Όλα τα λεμφαγγεία συνδέονται αναμεταξύ τους και σχηματίζουν 2 μεγάλους αγωγούς, το θωρακικό και το </a:t>
            </a:r>
            <a:r>
              <a:rPr lang="el-GR" dirty="0" err="1">
                <a:effectLst/>
                <a:latin typeface="Calibri" panose="020F0502020204030204" pitchFamily="34" charset="0"/>
                <a:ea typeface="SimSun" panose="02010600030101010101" pitchFamily="2" charset="-122"/>
                <a:cs typeface="Times New Roman" panose="02020603050405020304" pitchFamily="18" charset="0"/>
              </a:rPr>
              <a:t>δεξιο</a:t>
            </a:r>
            <a:r>
              <a:rPr lang="el-GR" dirty="0">
                <a:effectLst/>
                <a:latin typeface="Calibri" panose="020F0502020204030204" pitchFamily="34" charset="0"/>
                <a:ea typeface="SimSun" panose="02010600030101010101" pitchFamily="2" charset="-122"/>
                <a:cs typeface="Times New Roman" panose="02020603050405020304" pitchFamily="18" charset="0"/>
              </a:rPr>
              <a:t> λεμφικό πόρο που διοχετεύουν τα υγρά τους στις ανώνυμες φλέβες που βρίσκονται κοντά στη καρδιά. Συνεπώς η λέμφος διοχετεύεται από τους ιστούς στο αίμα με τη βοήθεια του λεμφικού συστήματος.</a:t>
            </a:r>
          </a:p>
          <a:p>
            <a:endParaRPr lang="el-GR" dirty="0"/>
          </a:p>
        </p:txBody>
      </p:sp>
    </p:spTree>
    <p:extLst>
      <p:ext uri="{BB962C8B-B14F-4D97-AF65-F5344CB8AC3E}">
        <p14:creationId xmlns="" xmlns:p14="http://schemas.microsoft.com/office/powerpoint/2010/main" val="18871442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62C83CA-F558-35CA-E426-05ACF655F761}"/>
              </a:ext>
            </a:extLst>
          </p:cNvPr>
          <p:cNvSpPr>
            <a:spLocks noGrp="1"/>
          </p:cNvSpPr>
          <p:nvPr>
            <p:ph type="title"/>
          </p:nvPr>
        </p:nvSpPr>
        <p:spPr>
          <a:xfrm>
            <a:off x="1677725" y="624110"/>
            <a:ext cx="9826887" cy="1280890"/>
          </a:xfrm>
        </p:spPr>
        <p:txBody>
          <a:bodyPr>
            <a:normAutofit fontScale="90000"/>
          </a:bodyPr>
          <a:lstStyle/>
          <a:p>
            <a:pPr marL="0" indent="0">
              <a:lnSpc>
                <a:spcPct val="114000"/>
              </a:lnSpc>
            </a:pPr>
            <a:r>
              <a:rPr lang="el-GR" b="1" dirty="0">
                <a:effectLst/>
                <a:latin typeface="Calibri" panose="020F0502020204030204" pitchFamily="34" charset="0"/>
                <a:ea typeface="SimSun" panose="02010600030101010101" pitchFamily="2" charset="-122"/>
                <a:cs typeface="Times New Roman" panose="02020603050405020304" pitchFamily="18" charset="0"/>
              </a:rPr>
              <a:t/>
            </a:r>
            <a:br>
              <a:rPr lang="el-GR" b="1" dirty="0">
                <a:effectLst/>
                <a:latin typeface="Calibri" panose="020F0502020204030204" pitchFamily="34" charset="0"/>
                <a:ea typeface="SimSun" panose="02010600030101010101" pitchFamily="2" charset="-122"/>
                <a:cs typeface="Times New Roman" panose="02020603050405020304" pitchFamily="18" charset="0"/>
              </a:rPr>
            </a:br>
            <a:r>
              <a:rPr lang="el-GR" sz="2000" b="1" dirty="0">
                <a:effectLst/>
                <a:latin typeface="Calibri" panose="020F0502020204030204" pitchFamily="34" charset="0"/>
                <a:ea typeface="SimSun" panose="02010600030101010101" pitchFamily="2" charset="-122"/>
                <a:cs typeface="Times New Roman" panose="02020603050405020304" pitchFamily="18" charset="0"/>
              </a:rPr>
              <a:t>Σχηματική παράσταση της σχέσης ανάμεσα στο λεμφικό και κυκλοφορικό σύστημα</a:t>
            </a:r>
            <a:r>
              <a:rPr lang="el-GR" dirty="0">
                <a:effectLst/>
                <a:latin typeface="Calibri" panose="020F0502020204030204" pitchFamily="34" charset="0"/>
                <a:ea typeface="SimSun" panose="02010600030101010101" pitchFamily="2" charset="-122"/>
                <a:cs typeface="Times New Roman" panose="02020603050405020304" pitchFamily="18" charset="0"/>
              </a:rPr>
              <a:t/>
            </a:r>
            <a:br>
              <a:rPr lang="el-GR" dirty="0">
                <a:effectLst/>
                <a:latin typeface="Calibri" panose="020F0502020204030204" pitchFamily="34" charset="0"/>
                <a:ea typeface="SimSun" panose="02010600030101010101" pitchFamily="2" charset="-122"/>
                <a:cs typeface="Times New Roman" panose="02020603050405020304" pitchFamily="18" charset="0"/>
              </a:rPr>
            </a:br>
            <a:r>
              <a:rPr lang="el-GR" b="1" dirty="0">
                <a:effectLst/>
                <a:latin typeface="Calibri" panose="020F0502020204030204" pitchFamily="34" charset="0"/>
                <a:ea typeface="SimSun" panose="02010600030101010101" pitchFamily="2" charset="-122"/>
                <a:cs typeface="Times New Roman" panose="02020603050405020304" pitchFamily="18" charset="0"/>
              </a:rPr>
              <a:t> </a:t>
            </a:r>
            <a:r>
              <a:rPr lang="el-GR" dirty="0">
                <a:effectLst/>
                <a:latin typeface="Calibri" panose="020F0502020204030204" pitchFamily="34" charset="0"/>
                <a:ea typeface="SimSun" panose="02010600030101010101" pitchFamily="2" charset="-122"/>
                <a:cs typeface="Times New Roman" panose="02020603050405020304" pitchFamily="18" charset="0"/>
              </a:rPr>
              <a:t/>
            </a:r>
            <a:br>
              <a:rPr lang="el-GR" dirty="0">
                <a:effectLst/>
                <a:latin typeface="Calibri" panose="020F0502020204030204" pitchFamily="34" charset="0"/>
                <a:ea typeface="SimSun" panose="02010600030101010101" pitchFamily="2" charset="-122"/>
                <a:cs typeface="Times New Roman" panose="02020603050405020304" pitchFamily="18" charset="0"/>
              </a:rPr>
            </a:br>
            <a:endParaRPr lang="el-GR" dirty="0"/>
          </a:p>
        </p:txBody>
      </p:sp>
      <p:sp>
        <p:nvSpPr>
          <p:cNvPr id="3" name="Θέση περιεχομένου 2">
            <a:extLst>
              <a:ext uri="{FF2B5EF4-FFF2-40B4-BE49-F238E27FC236}">
                <a16:creationId xmlns="" xmlns:a16="http://schemas.microsoft.com/office/drawing/2014/main" id="{7D47DE2D-B830-E6C6-2190-987211C4E3AC}"/>
              </a:ext>
            </a:extLst>
          </p:cNvPr>
          <p:cNvSpPr>
            <a:spLocks noGrp="1"/>
          </p:cNvSpPr>
          <p:nvPr>
            <p:ph idx="1"/>
          </p:nvPr>
        </p:nvSpPr>
        <p:spPr>
          <a:xfrm>
            <a:off x="1677725" y="685802"/>
            <a:ext cx="9713363" cy="1039632"/>
          </a:xfrm>
        </p:spPr>
        <p:txBody>
          <a:bodyPr/>
          <a:lstStyle/>
          <a:p>
            <a:endParaRPr lang="el-GR" dirty="0"/>
          </a:p>
        </p:txBody>
      </p:sp>
      <p:pic>
        <p:nvPicPr>
          <p:cNvPr id="4" name="Picture 3">
            <a:extLst>
              <a:ext uri="{FF2B5EF4-FFF2-40B4-BE49-F238E27FC236}">
                <a16:creationId xmlns="" xmlns:a16="http://schemas.microsoft.com/office/drawing/2014/main" id="{F07A186F-5279-F206-6B23-E16A0F25732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a:xfrm>
            <a:off x="3126187" y="1974643"/>
            <a:ext cx="5939625" cy="4871105"/>
          </a:xfrm>
          <a:prstGeom prst="rect">
            <a:avLst/>
          </a:prstGeom>
          <a:noFill/>
        </p:spPr>
      </p:pic>
    </p:spTree>
    <p:extLst>
      <p:ext uri="{BB962C8B-B14F-4D97-AF65-F5344CB8AC3E}">
        <p14:creationId xmlns="" xmlns:p14="http://schemas.microsoft.com/office/powerpoint/2010/main" val="37634290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16EF4BB-ABC7-FC20-2171-42B2267BCB56}"/>
              </a:ext>
            </a:extLst>
          </p:cNvPr>
          <p:cNvSpPr>
            <a:spLocks noGrp="1"/>
          </p:cNvSpPr>
          <p:nvPr>
            <p:ph type="title"/>
          </p:nvPr>
        </p:nvSpPr>
        <p:spPr>
          <a:xfrm>
            <a:off x="3021496" y="624110"/>
            <a:ext cx="8483116" cy="1280890"/>
          </a:xfrm>
        </p:spPr>
        <p:txBody>
          <a:bodyPr/>
          <a:lstStyle/>
          <a:p>
            <a:r>
              <a:rPr lang="el-GR" dirty="0"/>
              <a:t/>
            </a:r>
            <a:br>
              <a:rPr lang="el-GR" dirty="0"/>
            </a:br>
            <a:r>
              <a:rPr lang="el-GR" b="1" dirty="0"/>
              <a:t>Λεμφαδένες</a:t>
            </a:r>
          </a:p>
        </p:txBody>
      </p:sp>
      <p:sp>
        <p:nvSpPr>
          <p:cNvPr id="3" name="Θέση περιεχομένου 2">
            <a:extLst>
              <a:ext uri="{FF2B5EF4-FFF2-40B4-BE49-F238E27FC236}">
                <a16:creationId xmlns="" xmlns:a16="http://schemas.microsoft.com/office/drawing/2014/main" id="{320115EA-4223-FFE5-DE70-5BD647A8B357}"/>
              </a:ext>
            </a:extLst>
          </p:cNvPr>
          <p:cNvSpPr>
            <a:spLocks noGrp="1"/>
          </p:cNvSpPr>
          <p:nvPr>
            <p:ph idx="1"/>
          </p:nvPr>
        </p:nvSpPr>
        <p:spPr>
          <a:xfrm>
            <a:off x="2589212" y="2133600"/>
            <a:ext cx="8915400" cy="4545496"/>
          </a:xfrm>
        </p:spPr>
        <p:txBody>
          <a:bodyPr>
            <a:normAutofit/>
          </a:bodyPr>
          <a:lstStyle/>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Είναι δομές (μικρές ωοειδείς μάζες) που αποτελούνται από εξειδικευμένη μορφή συνδετικού ιστού, το λεμφικό ιστό.</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Περιέχουν συγκεντρωμένα Τ &amp; Β λεμφοκύτταρα και </a:t>
            </a:r>
            <a:r>
              <a:rPr lang="el-GR" dirty="0" err="1">
                <a:effectLst/>
                <a:latin typeface="Calibri" panose="020F0502020204030204" pitchFamily="34" charset="0"/>
                <a:ea typeface="SimSun" panose="02010600030101010101" pitchFamily="2" charset="-122"/>
                <a:cs typeface="Times New Roman" panose="02020603050405020304" pitchFamily="18" charset="0"/>
              </a:rPr>
              <a:t>μακροφάγα</a:t>
            </a:r>
            <a:r>
              <a:rPr lang="el-GR" dirty="0">
                <a:effectLst/>
                <a:latin typeface="Calibri" panose="020F0502020204030204" pitchFamily="34" charset="0"/>
                <a:ea typeface="SimSun" panose="02010600030101010101" pitchFamily="2" charset="-122"/>
                <a:cs typeface="Times New Roman" panose="02020603050405020304" pitchFamily="18" charset="0"/>
              </a:rPr>
              <a:t>.</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Βρίσκονται κατά μήκος των λεμφαγγείων, στον αυχένα, στις μασχάλες, στις βουβωνικές περιοχές, κατά μήκος των μεγάλων αγγείων του τραχήλου και σε μεγάλους αριθμούς στο θώρακα και στην κοιλιά, μεμονωμένοι ή κατά ομάδες.</a:t>
            </a:r>
          </a:p>
          <a:p>
            <a:pPr algn="just">
              <a:lnSpc>
                <a:spcPct val="114000"/>
              </a:lnSpc>
            </a:pPr>
            <a:r>
              <a:rPr lang="el-GR" dirty="0">
                <a:effectLst/>
                <a:latin typeface="Calibri" panose="020F0502020204030204" pitchFamily="34" charset="0"/>
                <a:ea typeface="SimSun" panose="02010600030101010101" pitchFamily="2" charset="-122"/>
                <a:cs typeface="Times New Roman" panose="02020603050405020304" pitchFamily="18" charset="0"/>
              </a:rPr>
              <a:t>Η λέμφος, περνώντας από τους λεμφαδένες διηθείται πριν διοχετευτεί στο αίμα κι έτσι παγιδεύονται μικρόβια και ξένες ουσίες από τα </a:t>
            </a:r>
            <a:r>
              <a:rPr lang="el-GR" dirty="0" err="1">
                <a:effectLst/>
                <a:latin typeface="Calibri" panose="020F0502020204030204" pitchFamily="34" charset="0"/>
                <a:ea typeface="SimSun" panose="02010600030101010101" pitchFamily="2" charset="-122"/>
                <a:cs typeface="Times New Roman" panose="02020603050405020304" pitchFamily="18" charset="0"/>
              </a:rPr>
              <a:t>μακροφάγα</a:t>
            </a:r>
            <a:r>
              <a:rPr lang="el-GR" dirty="0">
                <a:effectLst/>
                <a:latin typeface="Calibri" panose="020F0502020204030204" pitchFamily="34" charset="0"/>
                <a:ea typeface="SimSun" panose="02010600030101010101" pitchFamily="2" charset="-122"/>
                <a:cs typeface="Times New Roman" panose="02020603050405020304" pitchFamily="18" charset="0"/>
              </a:rPr>
              <a:t>, τα Τ-λεμφοκύτταρα ή τα αντισώματα που παράγονται από τα Β-λεμφοκύτταρα.</a:t>
            </a:r>
          </a:p>
          <a:p>
            <a:endParaRPr lang="el-GR" dirty="0"/>
          </a:p>
        </p:txBody>
      </p:sp>
    </p:spTree>
    <p:extLst>
      <p:ext uri="{BB962C8B-B14F-4D97-AF65-F5344CB8AC3E}">
        <p14:creationId xmlns="" xmlns:p14="http://schemas.microsoft.com/office/powerpoint/2010/main" val="19465978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139</TotalTime>
  <Words>2397</Words>
  <Application>Microsoft Office PowerPoint</Application>
  <PresentationFormat>Custom</PresentationFormat>
  <Paragraphs>194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Θρόισμα</vt:lpstr>
      <vt:lpstr>ΛΕΜΦΙΚΟ ΣΥΣΤΗΜΑ</vt:lpstr>
      <vt:lpstr>Slide 2</vt:lpstr>
      <vt:lpstr> Λεμφικό Σύστημα</vt:lpstr>
      <vt:lpstr> Λέμφος</vt:lpstr>
      <vt:lpstr> Λέμφος</vt:lpstr>
      <vt:lpstr> Λεμφαγγεία</vt:lpstr>
      <vt:lpstr> Λεμφαγγεία</vt:lpstr>
      <vt:lpstr> Σχηματική παράσταση της σχέσης ανάμεσα στο λεμφικό και κυκλοφορικό σύστημα   </vt:lpstr>
      <vt:lpstr> Λεμφαδένες</vt:lpstr>
      <vt:lpstr> Λεμφοκύτταρα, λεμφικά γάγγλια και άλλα λεμφοκυττογόνα όργανα </vt:lpstr>
      <vt:lpstr> Λεμφογάγγλια</vt:lpstr>
      <vt:lpstr> Λεμφογάγγλια</vt:lpstr>
      <vt:lpstr>Slide 13</vt:lpstr>
      <vt:lpstr>Slide 14</vt:lpstr>
      <vt:lpstr> Τρόποι αποτοξίνωσης της λέμφου και του λεμφικού συστήματος </vt:lpstr>
      <vt:lpstr> ΛΕΜΦΙΚΗ ΜΑΛΑΞΗ</vt:lpstr>
      <vt:lpstr> ΛΕΜΦΙΚΗ ΜΑΛΑΞΗ</vt:lpstr>
      <vt:lpstr> Αποτελέσματα Λεμφικής Μάλαξης </vt:lpstr>
      <vt:lpstr> Εφαρμογές Λεμφικής μάλαξης στην αισθητική </vt:lpstr>
      <vt:lpstr> ΑΝΤΕΝΔΕΙΞΕΙΣ</vt:lpstr>
      <vt:lpstr> ΑΝΤΕΝΔΕΙΞΕΙΣ</vt:lpstr>
      <vt:lpstr> ΑΡΧΕΣ ΧΕΙΡΙΣΜΩΝ ΛΕΜΦΙΚΗΣ ΜΑΛΑΞΗΣ</vt:lpstr>
      <vt:lpstr>Slide 23</vt:lpstr>
      <vt:lpstr> ΒΑΣΙΚΕΣ ΑΡΧΕΣ ΧΕΙΡΙΣΜΩΝ ΛΕΜΦΙΚΗΣ ΜΑΛΑΞΗΣ</vt:lpstr>
      <vt:lpstr> ΒΑΣΙΚΕΣ ΑΡΧΕΣ ΧΕΙΡΙΣΜΩΝ ΛΕΜΦΙΚΗΣ ΜΑΛΑΞΗΣ</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Λεμφικο μασαζ</dc:title>
  <dc:creator>ΕΛΕΝΗ ΓΑΜΒΡΙΑ</dc:creator>
  <cp:lastModifiedBy>user</cp:lastModifiedBy>
  <cp:revision>5</cp:revision>
  <dcterms:created xsi:type="dcterms:W3CDTF">2023-01-11T05:12:33Z</dcterms:created>
  <dcterms:modified xsi:type="dcterms:W3CDTF">2025-04-27T14:37:05Z</dcterms:modified>
</cp:coreProperties>
</file>