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135293-039D-4827-97D9-98523C3487D5}" type="datetimeFigureOut">
              <a:rPr lang="el-GR" smtClean="0"/>
              <a:pPr/>
              <a:t>28/1/2025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5C6445-937D-4101-85E9-889610E2206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28662" y="274638"/>
            <a:ext cx="6786610" cy="1296974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ΝΟΣΟΙ </a:t>
            </a:r>
            <a:r>
              <a:rPr lang="el-GR" sz="3200" b="1" dirty="0" smtClean="0"/>
              <a:t>ΠΟΥ ΑΦΟΡΟΥΝ ΤΟ </a:t>
            </a:r>
            <a:r>
              <a:rPr lang="el-GR" sz="3200" b="1" dirty="0" smtClean="0"/>
              <a:t>       ΧΡΩΜΑ </a:t>
            </a:r>
            <a:r>
              <a:rPr lang="el-GR" sz="3200" b="1" dirty="0" smtClean="0"/>
              <a:t>ΤΩΝ </a:t>
            </a:r>
            <a:r>
              <a:rPr lang="el-GR" sz="3200" b="1" dirty="0" smtClean="0"/>
              <a:t>ΤΡΙΧΩΝ</a:t>
            </a:r>
            <a:br>
              <a:rPr lang="el-GR" sz="3200" b="1" dirty="0" smtClean="0"/>
            </a:br>
            <a:r>
              <a:rPr lang="el-GR" sz="3200" b="1" dirty="0" smtClean="0"/>
              <a:t>     </a:t>
            </a:r>
            <a:r>
              <a:rPr lang="el-GR" sz="2700" b="1" dirty="0" smtClean="0"/>
              <a:t>Μαρία Γραμμένου πε 87.02</a:t>
            </a:r>
            <a:endParaRPr lang="el-GR" sz="2700" b="1" dirty="0"/>
          </a:p>
        </p:txBody>
      </p:sp>
      <p:pic>
        <p:nvPicPr>
          <p:cNvPr id="1026" name="Picture 2" descr="C:\Users\30697\Desktop\ampuly-dlya-vosstanovleniya-volos-populyarnye-sredstva-i-osobennosti-ih-primeneniya-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7467600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l-GR" dirty="0" err="1" smtClean="0"/>
              <a:t>Συγγενεισ</a:t>
            </a:r>
            <a:r>
              <a:rPr lang="el-GR" dirty="0" smtClean="0"/>
              <a:t> </a:t>
            </a:r>
            <a:r>
              <a:rPr lang="el-GR" dirty="0" err="1" smtClean="0"/>
              <a:t>διαταραχεσ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χρωστικησ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72072"/>
          </a:xfrm>
        </p:spPr>
        <p:txBody>
          <a:bodyPr/>
          <a:lstStyle/>
          <a:p>
            <a:r>
              <a:rPr lang="el-GR" dirty="0" smtClean="0"/>
              <a:t>α. </a:t>
            </a:r>
            <a:r>
              <a:rPr lang="el-GR" b="1" dirty="0" smtClean="0"/>
              <a:t>αλφισμός-</a:t>
            </a:r>
            <a:r>
              <a:rPr lang="el-GR" dirty="0" smtClean="0"/>
              <a:t> δεν παράγεται μελανίνη, οι τρίχες είναι λευκές υποκίτρινες- το δέρμα λευκό ή ρόδινο- η ίριδα είναι ρόδινη- τα άτομα αυτά είναι ευαίσθητα στην υπεριώδη ακτινοβολία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β. </a:t>
            </a:r>
            <a:r>
              <a:rPr lang="el-GR" b="1" dirty="0" smtClean="0"/>
              <a:t>μερικός αλφισμός- </a:t>
            </a:r>
            <a:r>
              <a:rPr lang="el-GR" dirty="0" smtClean="0"/>
              <a:t>στο σώμα υπάρχουν περιοχές με έλλειψη μελανίνης- εντοπίζεται στο μέτωπο με επέκταση στο τριχωτό της κεφαλής</a:t>
            </a:r>
          </a:p>
          <a:p>
            <a:endParaRPr lang="el-GR" dirty="0" smtClean="0"/>
          </a:p>
          <a:p>
            <a:r>
              <a:rPr lang="el-GR" b="1" dirty="0" smtClean="0"/>
              <a:t>Ορισμένα σύνδρομα- </a:t>
            </a:r>
            <a:r>
              <a:rPr lang="el-GR" dirty="0" smtClean="0"/>
              <a:t>παρατηρείται λευκό χρώμα των τριχών κεφαλής και βλεφαρίδων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30697\Desktop\tryry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7"/>
            <a:ext cx="7000875" cy="3214709"/>
          </a:xfrm>
          <a:prstGeom prst="rect">
            <a:avLst/>
          </a:prstGeom>
          <a:noFill/>
        </p:spPr>
      </p:pic>
      <p:pic>
        <p:nvPicPr>
          <p:cNvPr id="7171" name="Picture 3" descr="C:\Users\30697\Desktop\alfismos3.jpg.cr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4071966" cy="2476497"/>
          </a:xfrm>
          <a:prstGeom prst="rect">
            <a:avLst/>
          </a:prstGeom>
          <a:noFill/>
        </p:spPr>
      </p:pic>
      <p:pic>
        <p:nvPicPr>
          <p:cNvPr id="7172" name="Picture 4" descr="C:\Users\30697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350046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30697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5572164" cy="3286148"/>
          </a:xfrm>
          <a:prstGeom prst="rect">
            <a:avLst/>
          </a:prstGeom>
          <a:noFill/>
        </p:spPr>
      </p:pic>
      <p:pic>
        <p:nvPicPr>
          <p:cNvPr id="8195" name="Picture 3" descr="C:\Users\30697\Desktop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143380"/>
            <a:ext cx="450059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l-GR" dirty="0" err="1" smtClean="0"/>
              <a:t>Επικτητεσ</a:t>
            </a:r>
            <a:r>
              <a:rPr lang="el-GR" dirty="0" smtClean="0"/>
              <a:t> </a:t>
            </a:r>
            <a:r>
              <a:rPr lang="el-GR" dirty="0" err="1" smtClean="0"/>
              <a:t>διαταραχεσ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χρωστικησ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b="1" dirty="0" smtClean="0"/>
              <a:t>Λευκή-</a:t>
            </a:r>
            <a:r>
              <a:rPr lang="el-GR" dirty="0" smtClean="0"/>
              <a:t> είναι χρόνια επίκτητη αχρωμία του δέρματος </a:t>
            </a:r>
          </a:p>
          <a:p>
            <a:endParaRPr lang="el-GR" dirty="0" smtClean="0"/>
          </a:p>
          <a:p>
            <a:r>
              <a:rPr lang="el-GR" b="1" dirty="0" err="1" smtClean="0"/>
              <a:t>Μετατραυματική</a:t>
            </a:r>
            <a:r>
              <a:rPr lang="el-GR" b="1" dirty="0" smtClean="0"/>
              <a:t> αχρωμία- </a:t>
            </a:r>
            <a:r>
              <a:rPr lang="el-GR" dirty="0" smtClean="0"/>
              <a:t>μετά από τραυματισμό μπορεί να παρατηρηθεί λεύκανση του δέρματος και των τριχών της περιοχής</a:t>
            </a:r>
          </a:p>
          <a:p>
            <a:endParaRPr lang="el-GR" dirty="0" smtClean="0"/>
          </a:p>
          <a:p>
            <a:r>
              <a:rPr lang="el-GR" b="1" dirty="0" err="1" smtClean="0"/>
              <a:t>Μεταφλεγμονώδης</a:t>
            </a:r>
            <a:r>
              <a:rPr lang="el-GR" b="1" dirty="0" smtClean="0"/>
              <a:t>  αχρωμία και η </a:t>
            </a:r>
            <a:r>
              <a:rPr lang="el-GR" b="1" dirty="0" err="1" smtClean="0"/>
              <a:t>μεταφλεγμονώδης</a:t>
            </a:r>
            <a:r>
              <a:rPr lang="el-GR" b="1" dirty="0" smtClean="0"/>
              <a:t>  </a:t>
            </a:r>
            <a:r>
              <a:rPr lang="el-GR" b="1" dirty="0" err="1" smtClean="0"/>
              <a:t>υπέρχρωση</a:t>
            </a:r>
            <a:r>
              <a:rPr lang="el-GR" b="1" dirty="0" smtClean="0"/>
              <a:t>-</a:t>
            </a:r>
            <a:r>
              <a:rPr lang="el-GR" dirty="0" smtClean="0"/>
              <a:t> είναι η ελάττωση και η αύξηση αντίστοιχα του χρώματος του δέρματος και των τριχών μετά από φλεγμονή τους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30697\Desktop\leu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929354" cy="2633660"/>
          </a:xfrm>
          <a:prstGeom prst="rect">
            <a:avLst/>
          </a:prstGeom>
          <a:noFill/>
        </p:spPr>
      </p:pic>
      <p:pic>
        <p:nvPicPr>
          <p:cNvPr id="9219" name="Picture 3" descr="C:\Users\30697\Desktop\1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2"/>
            <a:ext cx="4738679" cy="2500330"/>
          </a:xfrm>
          <a:prstGeom prst="rect">
            <a:avLst/>
          </a:prstGeom>
          <a:noFill/>
        </p:spPr>
      </p:pic>
      <p:pic>
        <p:nvPicPr>
          <p:cNvPr id="9220" name="Picture 4" descr="C:\Users\30697\Desktop\2-leuki-sto-proso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350046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Επικτητεσ</a:t>
            </a:r>
            <a:r>
              <a:rPr lang="el-GR" dirty="0" smtClean="0"/>
              <a:t> </a:t>
            </a:r>
            <a:r>
              <a:rPr lang="el-GR" dirty="0" err="1" smtClean="0"/>
              <a:t>διαταραχεσ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χρωστικησ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143932" cy="5715040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Χρόνια έλκη, εγκαύματα, </a:t>
            </a:r>
            <a:r>
              <a:rPr lang="el-GR" b="1" dirty="0" err="1" smtClean="0"/>
              <a:t>σμηγματορροικά</a:t>
            </a:r>
            <a:r>
              <a:rPr lang="el-GR" b="1" dirty="0" smtClean="0"/>
              <a:t> εκζέματα ( φλεγμονή του δέρματος με κνησμό), παρασιτώσεις και μυκητιάσεις μπορεί να συνοδεύονται από αχρωμία του δέρματος και των τριχών</a:t>
            </a:r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Λεύκανση των τριχών </a:t>
            </a:r>
            <a:r>
              <a:rPr lang="el-GR" dirty="0" smtClean="0"/>
              <a:t>λόγω κακής διατροφής π.χ. ανθυγιεινές δίαιτες</a:t>
            </a:r>
          </a:p>
          <a:p>
            <a:endParaRPr lang="el-GR" dirty="0" smtClean="0"/>
          </a:p>
          <a:p>
            <a:r>
              <a:rPr lang="el-GR" b="1" dirty="0" smtClean="0"/>
              <a:t>Φάρμακα</a:t>
            </a:r>
            <a:r>
              <a:rPr lang="el-GR" dirty="0" smtClean="0"/>
              <a:t> –ορισμένα φάρμακα μπορεί να προκαλέσουν διαταραχές του χρώματος ή και λεύκανση των τριχών-επίσης διάφορες ουσίες που χρησιμοποιούνται στη βιομηχανία μπορούν να προκαλέσουν </a:t>
            </a:r>
            <a:r>
              <a:rPr lang="el-GR" dirty="0" err="1" smtClean="0"/>
              <a:t>αποχρωματισμώ</a:t>
            </a:r>
            <a:r>
              <a:rPr lang="el-GR" dirty="0" smtClean="0"/>
              <a:t> τριχών ή του δέρματος</a:t>
            </a:r>
          </a:p>
          <a:p>
            <a:r>
              <a:rPr lang="el-GR" dirty="0" smtClean="0"/>
              <a:t>Οι αλλοιώσεις αυτές δεν είναι μόνιμες και υποχωρούν  μετά τη διακοπή των φαρμάκων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36828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Επικτητεσ</a:t>
            </a:r>
            <a:r>
              <a:rPr lang="el-GR" dirty="0" smtClean="0"/>
              <a:t> </a:t>
            </a:r>
            <a:r>
              <a:rPr lang="el-GR" dirty="0" err="1" smtClean="0"/>
              <a:t>διαταραχεσ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χρωστικησ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4500594" cy="5243530"/>
          </a:xfrm>
        </p:spPr>
        <p:txBody>
          <a:bodyPr/>
          <a:lstStyle/>
          <a:p>
            <a:r>
              <a:rPr lang="el-GR" b="1" dirty="0" smtClean="0"/>
              <a:t>Βαφές –αποχρωματισμός της κόμης  </a:t>
            </a:r>
            <a:r>
              <a:rPr lang="el-GR" dirty="0" smtClean="0"/>
              <a:t>μπορούν να μεταβάλλουν το χρώμα των μαλλιών</a:t>
            </a:r>
          </a:p>
          <a:p>
            <a:r>
              <a:rPr lang="el-GR" b="1" dirty="0" smtClean="0"/>
              <a:t>Οι φυτικές </a:t>
            </a:r>
            <a:r>
              <a:rPr lang="el-GR" b="1" dirty="0" err="1" smtClean="0"/>
              <a:t>τριχοβαφές</a:t>
            </a:r>
            <a:r>
              <a:rPr lang="el-GR" b="1" dirty="0" smtClean="0"/>
              <a:t> </a:t>
            </a:r>
            <a:r>
              <a:rPr lang="el-GR" dirty="0" smtClean="0"/>
              <a:t>π.χ. άνθη χαμομηλιού, </a:t>
            </a:r>
            <a:r>
              <a:rPr lang="el-GR" dirty="0" err="1" smtClean="0"/>
              <a:t>χέννα</a:t>
            </a:r>
            <a:r>
              <a:rPr lang="el-GR" dirty="0" smtClean="0"/>
              <a:t>-ξανοίγουν τα καστανά μαλλιά-        </a:t>
            </a:r>
            <a:r>
              <a:rPr lang="el-GR" b="1" dirty="0" smtClean="0"/>
              <a:t>ΔΕΝ </a:t>
            </a:r>
            <a:r>
              <a:rPr lang="el-GR" dirty="0" smtClean="0"/>
              <a:t>χρησιμοποιούνται συχνά γιατί ο τόνος που αποκτούν τα μαλλιά ελαττώνεται με τα συχνά λουσίματα</a:t>
            </a:r>
            <a:endParaRPr lang="el-GR" dirty="0"/>
          </a:p>
        </p:txBody>
      </p:sp>
      <p:pic>
        <p:nvPicPr>
          <p:cNvPr id="1026" name="Picture 2" descr="C:\Users\30697\Desktop\16399005_shutterstock_1573119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2984"/>
            <a:ext cx="414340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Επικτητεσ</a:t>
            </a:r>
            <a:r>
              <a:rPr lang="el-GR" dirty="0" smtClean="0"/>
              <a:t> </a:t>
            </a:r>
            <a:r>
              <a:rPr lang="el-GR" dirty="0" err="1" smtClean="0"/>
              <a:t>διαταραχεσ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χρωστικησ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57620" y="1071546"/>
            <a:ext cx="4929222" cy="5429288"/>
          </a:xfrm>
        </p:spPr>
        <p:txBody>
          <a:bodyPr>
            <a:normAutofit/>
          </a:bodyPr>
          <a:lstStyle/>
          <a:p>
            <a:r>
              <a:rPr lang="el-GR" b="1" dirty="0" smtClean="0"/>
              <a:t>Οι μεταλλικές </a:t>
            </a:r>
            <a:r>
              <a:rPr lang="el-GR" b="1" dirty="0" err="1" smtClean="0"/>
              <a:t>τριχοβαφές</a:t>
            </a:r>
            <a:r>
              <a:rPr lang="el-GR" b="1" dirty="0" smtClean="0"/>
              <a:t>  </a:t>
            </a:r>
            <a:r>
              <a:rPr lang="el-GR" dirty="0" smtClean="0"/>
              <a:t>είναι άλατα μετάλλου – τα μαλλιά αποκτούν το χρώμα του μετάλλου που περιέχουν</a:t>
            </a:r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Οι μεταλλικές </a:t>
            </a:r>
            <a:r>
              <a:rPr lang="el-GR" b="1" dirty="0" err="1" smtClean="0"/>
              <a:t>τριχοβαφές</a:t>
            </a:r>
            <a:r>
              <a:rPr lang="el-GR" b="1" dirty="0" smtClean="0"/>
              <a:t> </a:t>
            </a:r>
            <a:r>
              <a:rPr lang="el-GR" dirty="0" smtClean="0"/>
              <a:t>καταστρέφουν τη δομή της τρίχας –ορισμένες είναι τοξικές</a:t>
            </a:r>
          </a:p>
          <a:p>
            <a:pPr>
              <a:buNone/>
            </a:pPr>
            <a:endParaRPr lang="el-GR" dirty="0" smtClean="0"/>
          </a:p>
          <a:p>
            <a:r>
              <a:rPr lang="el-GR" b="1" dirty="0" smtClean="0">
                <a:solidFill>
                  <a:srgbClr val="FF0000"/>
                </a:solidFill>
              </a:rPr>
              <a:t>Απορροφούνται από τον οργανισμό και δεν χρησιμοποιούνται πια από τους κομμωτές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30697\Desktop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00039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l-GR" dirty="0" err="1" smtClean="0"/>
              <a:t>Επικτητεσ</a:t>
            </a:r>
            <a:r>
              <a:rPr lang="el-GR" dirty="0" smtClean="0"/>
              <a:t> </a:t>
            </a:r>
            <a:r>
              <a:rPr lang="el-GR" dirty="0" err="1" smtClean="0"/>
              <a:t>διαταραχεσ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χρωστικησ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501122" cy="571504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Οι συνθετικές </a:t>
            </a:r>
            <a:r>
              <a:rPr lang="el-GR" b="1" dirty="0" err="1" smtClean="0"/>
              <a:t>τριχοβαφές</a:t>
            </a:r>
            <a:r>
              <a:rPr lang="el-GR" b="1" dirty="0" smtClean="0"/>
              <a:t> </a:t>
            </a:r>
            <a:r>
              <a:rPr lang="el-GR" dirty="0" smtClean="0"/>
              <a:t>–παράγωγα του βενζολίου</a:t>
            </a:r>
          </a:p>
          <a:p>
            <a:r>
              <a:rPr lang="el-GR" b="1" dirty="0" smtClean="0"/>
              <a:t>Χρωματίζουν</a:t>
            </a:r>
            <a:r>
              <a:rPr lang="el-GR" dirty="0" smtClean="0"/>
              <a:t> μόνιμα τις τρίχες και δημιουργούν σταθερά χρώματα που δεν ξεβάφουν με τα συχνά λουσίματα </a:t>
            </a:r>
          </a:p>
          <a:p>
            <a:r>
              <a:rPr lang="el-GR" b="1" dirty="0" smtClean="0"/>
              <a:t>Αποχρωματισμό των </a:t>
            </a:r>
            <a:r>
              <a:rPr lang="el-GR" dirty="0" smtClean="0"/>
              <a:t>τριχών της κεφαλής χρησιμοποιούνται ισχυρές οξειδωτικές ουσίες π.χ. οξυζενέ- </a:t>
            </a:r>
            <a:r>
              <a:rPr lang="el-GR" b="1" dirty="0" smtClean="0">
                <a:solidFill>
                  <a:srgbClr val="FF0000"/>
                </a:solidFill>
              </a:rPr>
              <a:t>εισέρχονται στο εσωτερικό του στελέχους της τρίχας και μεταβάλλουν τη φυσική κατάσταση της μελανίνης </a:t>
            </a:r>
          </a:p>
          <a:p>
            <a:r>
              <a:rPr lang="el-GR" b="1" dirty="0" smtClean="0"/>
              <a:t>Οι κόκκοι της μελανίνης </a:t>
            </a:r>
            <a:r>
              <a:rPr lang="el-GR" dirty="0" smtClean="0"/>
              <a:t>(χροιά καστανή ή μαύρη) που υπάρχουν αρχικά μετατρέπονται σε σκόνη ή διάχυτη μελανίνη (χροιά κιτρινωπή)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Με τη μέθοδο αυτή οι τρίχες αποκτούν </a:t>
            </a:r>
            <a:r>
              <a:rPr lang="el-GR" b="1" dirty="0" err="1" smtClean="0">
                <a:solidFill>
                  <a:srgbClr val="0070C0"/>
                </a:solidFill>
              </a:rPr>
              <a:t>κιτρινικόκκινο</a:t>
            </a:r>
            <a:r>
              <a:rPr lang="el-GR" b="1" dirty="0" smtClean="0">
                <a:solidFill>
                  <a:srgbClr val="0070C0"/>
                </a:solidFill>
              </a:rPr>
              <a:t> ή ξανθό χρώμα –ο αποχρωματισμός ενισχύεται αν προστεθεί διάλυμα αμμωνίας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0697\Desktop\makeup-revolution-pro-hair-colour-remover-180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358246" cy="3857628"/>
          </a:xfrm>
          <a:prstGeom prst="rect">
            <a:avLst/>
          </a:prstGeom>
          <a:noFill/>
        </p:spPr>
      </p:pic>
      <p:pic>
        <p:nvPicPr>
          <p:cNvPr id="3075" name="Picture 3" descr="C:\Users\30697\Desktop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000504"/>
            <a:ext cx="53578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500858" cy="1143000"/>
          </a:xfrm>
        </p:spPr>
        <p:txBody>
          <a:bodyPr/>
          <a:lstStyle/>
          <a:p>
            <a:r>
              <a:rPr lang="el-GR" sz="2800" b="1" dirty="0" smtClean="0"/>
              <a:t>ΝΟΣΟΙ ΠΟΥ ΑΦΟΡΟΥΝ ΤΟ ΧΡΩΜΑ ΤΩΝ ΤΡΙΧΩΝ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286808" cy="5043510"/>
          </a:xfrm>
        </p:spPr>
        <p:txBody>
          <a:bodyPr/>
          <a:lstStyle/>
          <a:p>
            <a:r>
              <a:rPr lang="el-GR" b="1" dirty="0" smtClean="0"/>
              <a:t>Γενικό μέρος: </a:t>
            </a:r>
            <a:r>
              <a:rPr lang="el-GR" dirty="0" smtClean="0"/>
              <a:t>το χρώμα του δέρματος και των τριχών οφείλεται κυρίως στη </a:t>
            </a:r>
            <a:r>
              <a:rPr lang="el-GR" b="1" dirty="0" smtClean="0"/>
              <a:t>μελανίνη- </a:t>
            </a:r>
            <a:r>
              <a:rPr lang="el-GR" dirty="0" smtClean="0"/>
              <a:t>είναι μια χρωστική ουσία, που προστατεύει το δέρμα από τις υπεριώδεις ακτινοβολίες, τις οποίες και απορροφά.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Παράγεται</a:t>
            </a:r>
            <a:r>
              <a:rPr lang="el-GR" dirty="0" smtClean="0"/>
              <a:t> σε ειδικά κύτταρα που βρίσκονται στη βασική στιβάδα της επιδερμίδας  </a:t>
            </a:r>
            <a:r>
              <a:rPr lang="el-GR" b="1" dirty="0" smtClean="0"/>
              <a:t>τα </a:t>
            </a:r>
            <a:r>
              <a:rPr lang="el-GR" b="1" dirty="0" err="1" smtClean="0"/>
              <a:t>μελανινοκύτταρα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Επικτητεσ</a:t>
            </a:r>
            <a:r>
              <a:rPr lang="el-GR" dirty="0" smtClean="0"/>
              <a:t> </a:t>
            </a:r>
            <a:r>
              <a:rPr lang="el-GR" dirty="0" err="1" smtClean="0"/>
              <a:t>διαταραχεσ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χρωστικησ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572164"/>
          </a:xfrm>
        </p:spPr>
        <p:txBody>
          <a:bodyPr/>
          <a:lstStyle/>
          <a:p>
            <a:r>
              <a:rPr lang="el-GR" b="1" dirty="0" smtClean="0"/>
              <a:t>Επιδράσεις του περιβάλλοντος στο χρώμα των μαλλιών- </a:t>
            </a:r>
            <a:r>
              <a:rPr lang="el-GR" dirty="0" smtClean="0"/>
              <a:t>η ηλιακή ακτινοβολία και ο μολυσμένος αέρας μπορούν να μεταβάλλουν το χρώμα των μαλλιών </a:t>
            </a:r>
          </a:p>
          <a:p>
            <a:r>
              <a:rPr lang="el-GR" dirty="0" smtClean="0"/>
              <a:t>Οι </a:t>
            </a:r>
            <a:r>
              <a:rPr lang="en-US" dirty="0" smtClean="0"/>
              <a:t>UV</a:t>
            </a:r>
            <a:r>
              <a:rPr lang="el-GR" dirty="0" smtClean="0"/>
              <a:t> ακτίνες ελαττώνουν το χρώμα της μελανίνης και λευκαίνουν τις τρίχες</a:t>
            </a:r>
          </a:p>
          <a:p>
            <a:r>
              <a:rPr lang="el-GR" b="1" dirty="0" smtClean="0">
                <a:solidFill>
                  <a:srgbClr val="0070C0"/>
                </a:solidFill>
              </a:rPr>
              <a:t>Τα μαύρα και καφέ μαλλιά στον ήλιο               ανοιχτό καφέ χρώμα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Τα ξανθά και τα μαλλιά με ανοιχτό καφέ χρώμα μπορεί να ασπρίσουν  </a:t>
            </a:r>
          </a:p>
          <a:p>
            <a:r>
              <a:rPr lang="el-GR" b="1" dirty="0" smtClean="0"/>
              <a:t>Οι ορμόνες και οι γενετικές καταβολές του ατόμου επηρεάζουν το χρώμα των μαλλιών  </a:t>
            </a:r>
            <a:r>
              <a:rPr lang="el-GR" b="1" dirty="0" smtClean="0">
                <a:solidFill>
                  <a:srgbClr val="C00000"/>
                </a:solidFill>
              </a:rPr>
              <a:t>             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30697\Desktop\ilios-oneirokriths123-ermineia-oneiro-1600x1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86842" cy="3214710"/>
          </a:xfrm>
          <a:prstGeom prst="rect">
            <a:avLst/>
          </a:prstGeom>
          <a:noFill/>
        </p:spPr>
      </p:pic>
      <p:pic>
        <p:nvPicPr>
          <p:cNvPr id="4099" name="Picture 3" descr="C:\Users\30697\Desktop\μαλλια-700x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786346" cy="3500462"/>
          </a:xfrm>
          <a:prstGeom prst="rect">
            <a:avLst/>
          </a:prstGeom>
          <a:noFill/>
        </p:spPr>
      </p:pic>
      <p:pic>
        <p:nvPicPr>
          <p:cNvPr id="4100" name="Picture 4" descr="C:\Users\30697\Desktop\platine-ksantha-mal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071810"/>
            <a:ext cx="3681408" cy="348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Επικτητεσ</a:t>
            </a:r>
            <a:r>
              <a:rPr lang="el-GR" dirty="0" smtClean="0"/>
              <a:t> </a:t>
            </a:r>
            <a:r>
              <a:rPr lang="el-GR" dirty="0" err="1" smtClean="0"/>
              <a:t>διαταραχεσ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χρωστικησ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358246" cy="5786478"/>
          </a:xfrm>
        </p:spPr>
        <p:txBody>
          <a:bodyPr/>
          <a:lstStyle/>
          <a:p>
            <a:r>
              <a:rPr lang="el-GR" b="1" dirty="0" smtClean="0"/>
              <a:t>Επιδράσεις του περιβάλλοντος στο χρώμα των μαλλιών- </a:t>
            </a:r>
            <a:r>
              <a:rPr lang="el-GR" dirty="0" smtClean="0"/>
              <a:t>τα οξέα και οι βάσεις μπορούν να αλλάξουν το χρώμα της μελανίνης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Τα οξέα σκουραίνουν τα λευκά μαλλιά ενώ τα </a:t>
            </a:r>
            <a:r>
              <a:rPr lang="el-GR" dirty="0" err="1" smtClean="0"/>
              <a:t>αλκάλεα</a:t>
            </a:r>
            <a:r>
              <a:rPr lang="el-GR" dirty="0" smtClean="0"/>
              <a:t> ανοίγουν το χρώμα των μαλλιών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Τα μαλλιά επηρεάζονται από τη συχνή και παρατεταμένη επαφή με το θαλασσινό νερό και το νερό της πισίνας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0697\Desktop\20160328093403_intex_pisina_stroggyli_457by84_282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358246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30697\Desktop\58668-θάλασσ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762500" cy="2857520"/>
          </a:xfrm>
          <a:prstGeom prst="rect">
            <a:avLst/>
          </a:prstGeom>
          <a:noFill/>
        </p:spPr>
      </p:pic>
      <p:pic>
        <p:nvPicPr>
          <p:cNvPr id="7171" name="Picture 3" descr="C:\Users\30697\Desktop\55g-Handmade-Shampoo-Bar-Hair-Darkening-Washing-Repair-Nourish-Natural-So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807249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7858180" cy="654032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Μορφεσ</a:t>
            </a:r>
            <a:r>
              <a:rPr lang="el-GR" dirty="0" smtClean="0"/>
              <a:t> </a:t>
            </a:r>
            <a:r>
              <a:rPr lang="el-GR" dirty="0" err="1" smtClean="0"/>
              <a:t>αλλοιωσεισ</a:t>
            </a:r>
            <a:r>
              <a:rPr lang="el-GR" dirty="0" smtClean="0"/>
              <a:t> του </a:t>
            </a:r>
            <a:r>
              <a:rPr lang="el-GR" dirty="0" err="1" smtClean="0"/>
              <a:t>χρωματοσ</a:t>
            </a:r>
            <a:r>
              <a:rPr lang="el-GR" dirty="0" smtClean="0"/>
              <a:t> των </a:t>
            </a:r>
            <a:r>
              <a:rPr lang="el-GR" dirty="0" err="1" smtClean="0"/>
              <a:t>τριχων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358246" cy="5572164"/>
          </a:xfrm>
        </p:spPr>
        <p:txBody>
          <a:bodyPr/>
          <a:lstStyle/>
          <a:p>
            <a:pPr>
              <a:buNone/>
            </a:pPr>
            <a:r>
              <a:rPr lang="el-GR" b="1" dirty="0" smtClean="0"/>
              <a:t>Υπάρχουν έξι αλλοίωσης των χρώματος των τριχών:</a:t>
            </a:r>
          </a:p>
          <a:p>
            <a:pPr>
              <a:buNone/>
            </a:pPr>
            <a:r>
              <a:rPr lang="el-GR" dirty="0" smtClean="0"/>
              <a:t> 1.</a:t>
            </a:r>
            <a:r>
              <a:rPr lang="el-GR" b="1" dirty="0" smtClean="0"/>
              <a:t> </a:t>
            </a:r>
            <a:r>
              <a:rPr lang="el-GR" b="1" dirty="0" err="1" smtClean="0"/>
              <a:t>ερυθροτριχία</a:t>
            </a:r>
            <a:r>
              <a:rPr lang="el-GR" b="1" dirty="0" smtClean="0"/>
              <a:t>- </a:t>
            </a:r>
            <a:r>
              <a:rPr lang="el-GR" dirty="0" smtClean="0"/>
              <a:t>οι τρίχες που έχουν ερυθρό χρώμα, είναι συγγενής αλλοίωση του χρώματος των τριχών-οφείλεται στην  </a:t>
            </a:r>
            <a:r>
              <a:rPr lang="el-GR" dirty="0" err="1" smtClean="0"/>
              <a:t>τριχοσιδηρίνη</a:t>
            </a:r>
            <a:r>
              <a:rPr lang="el-GR" dirty="0" smtClean="0"/>
              <a:t>, ερυθρά  χρωστική  περιέχει  μεγάλη  ποσότητα  σιδήρου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2. </a:t>
            </a:r>
            <a:r>
              <a:rPr lang="el-GR" b="1" dirty="0" err="1" smtClean="0"/>
              <a:t>ετεροχρωμία</a:t>
            </a:r>
            <a:r>
              <a:rPr lang="el-GR" b="1" dirty="0" smtClean="0"/>
              <a:t>- </a:t>
            </a:r>
            <a:r>
              <a:rPr lang="el-GR" dirty="0" smtClean="0"/>
              <a:t>υπάρχουν ταυτόχρονα τρίχες δύο διαφορετικών χρωμάτων - εμφανίζεται  στον αλφισμό και σε ορισμένα σύνδρομα  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dirty="0" smtClean="0"/>
              <a:t> 3. </a:t>
            </a:r>
            <a:r>
              <a:rPr lang="el-GR" b="1" dirty="0" err="1" smtClean="0"/>
              <a:t>λευκοτριχία</a:t>
            </a:r>
            <a:r>
              <a:rPr lang="el-GR" b="1" dirty="0" smtClean="0"/>
              <a:t>- </a:t>
            </a:r>
            <a:r>
              <a:rPr lang="el-GR" dirty="0" smtClean="0"/>
              <a:t>ονομάζεται η συγγενής λεύκανση των τριχών, είναι κληρονομική νόσος- </a:t>
            </a:r>
            <a:r>
              <a:rPr lang="el-GR" b="1" dirty="0" smtClean="0"/>
              <a:t>Διακρίνεται</a:t>
            </a:r>
            <a:r>
              <a:rPr lang="el-GR" dirty="0" smtClean="0"/>
              <a:t> </a:t>
            </a:r>
            <a:r>
              <a:rPr lang="el-GR" b="1" dirty="0" smtClean="0"/>
              <a:t>στη</a:t>
            </a:r>
            <a:r>
              <a:rPr lang="el-GR" dirty="0" smtClean="0"/>
              <a:t> γενικευμένη και στην εντοπισμένη μορφή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30697\Desktop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3643306" cy="5429288"/>
          </a:xfrm>
          <a:prstGeom prst="rect">
            <a:avLst/>
          </a:prstGeom>
          <a:noFill/>
        </p:spPr>
      </p:pic>
      <p:pic>
        <p:nvPicPr>
          <p:cNvPr id="8195" name="Picture 3" descr="C:\Users\30697\Desktop\image-λευκοτριχι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28"/>
            <a:ext cx="4952998" cy="3071834"/>
          </a:xfrm>
          <a:prstGeom prst="rect">
            <a:avLst/>
          </a:prstGeom>
          <a:noFill/>
        </p:spPr>
      </p:pic>
      <p:pic>
        <p:nvPicPr>
          <p:cNvPr id="8196" name="Picture 4" descr="C:\Users\30697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17900"/>
            <a:ext cx="4445000" cy="334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511156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Μορφεσ</a:t>
            </a:r>
            <a:r>
              <a:rPr lang="el-GR" dirty="0" smtClean="0"/>
              <a:t> </a:t>
            </a:r>
            <a:r>
              <a:rPr lang="el-GR" dirty="0" err="1" smtClean="0"/>
              <a:t>αλλοιωσεισ</a:t>
            </a:r>
            <a:r>
              <a:rPr lang="el-GR" dirty="0" smtClean="0"/>
              <a:t> του </a:t>
            </a:r>
            <a:r>
              <a:rPr lang="el-GR" dirty="0" err="1" smtClean="0"/>
              <a:t>χρωματοσ</a:t>
            </a:r>
            <a:r>
              <a:rPr lang="el-GR" dirty="0" smtClean="0"/>
              <a:t> των </a:t>
            </a:r>
            <a:r>
              <a:rPr lang="el-GR" dirty="0" err="1" smtClean="0"/>
              <a:t>τριχων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2571744"/>
            <a:ext cx="8429684" cy="3429024"/>
          </a:xfrm>
        </p:spPr>
        <p:txBody>
          <a:bodyPr/>
          <a:lstStyle/>
          <a:p>
            <a:r>
              <a:rPr lang="el-GR" b="1" dirty="0" smtClean="0"/>
              <a:t>Πολίωση</a:t>
            </a:r>
            <a:r>
              <a:rPr lang="el-GR" dirty="0" smtClean="0"/>
              <a:t> είναι η εντοπισμένη λεύκανση των τριχών —</a:t>
            </a:r>
            <a:r>
              <a:rPr lang="el-GR" b="1" u="sng" dirty="0" smtClean="0"/>
              <a:t>οφείλεται σε διαταραχές της παραγωγής της μελανίνης και μπορεί να είναι κληρονομική ή επίκτητη</a:t>
            </a:r>
          </a:p>
          <a:p>
            <a:r>
              <a:rPr lang="el-GR" b="1" dirty="0" smtClean="0"/>
              <a:t>Η κληρονομική μορφή </a:t>
            </a:r>
            <a:r>
              <a:rPr lang="el-GR" dirty="0" smtClean="0"/>
              <a:t>απαντάται σε ορισμένα σύνδρομα (αλφισμό κ.α.)</a:t>
            </a:r>
          </a:p>
          <a:p>
            <a:r>
              <a:rPr lang="el-GR" b="1" dirty="0" smtClean="0"/>
              <a:t>Η επίκτητη μορφή </a:t>
            </a:r>
            <a:r>
              <a:rPr lang="el-GR" dirty="0" smtClean="0"/>
              <a:t>απαντάται σε ορισμένες παθήσεις (λεύκη κ.α.)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511156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Μορφεσ</a:t>
            </a:r>
            <a:r>
              <a:rPr lang="el-GR" dirty="0" smtClean="0"/>
              <a:t> </a:t>
            </a:r>
            <a:r>
              <a:rPr lang="el-GR" dirty="0" err="1" smtClean="0"/>
              <a:t>αλλοιωσεισ</a:t>
            </a:r>
            <a:r>
              <a:rPr lang="el-GR" dirty="0" smtClean="0"/>
              <a:t> του </a:t>
            </a:r>
            <a:r>
              <a:rPr lang="el-GR" dirty="0" err="1" smtClean="0"/>
              <a:t>χρωματοσ</a:t>
            </a:r>
            <a:r>
              <a:rPr lang="el-GR" dirty="0" smtClean="0"/>
              <a:t> των </a:t>
            </a:r>
            <a:r>
              <a:rPr lang="el-GR" dirty="0" err="1" smtClean="0"/>
              <a:t>τριχων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358246" cy="5715040"/>
          </a:xfrm>
        </p:spPr>
        <p:txBody>
          <a:bodyPr/>
          <a:lstStyle/>
          <a:p>
            <a:r>
              <a:rPr lang="el-GR" b="1" dirty="0" smtClean="0"/>
              <a:t>Λεύκανση τριχών </a:t>
            </a:r>
            <a:r>
              <a:rPr lang="el-GR" dirty="0" smtClean="0"/>
              <a:t>είναι η διάχυτη λεύκανση των τριχών η οποία εμφανίζεται φυσιολογικά με την πάροδο του χρόνου</a:t>
            </a:r>
          </a:p>
          <a:p>
            <a:r>
              <a:rPr lang="el-GR" dirty="0" smtClean="0"/>
              <a:t>Στη  λευκή φυλή αρχίζει σε ηλικία περίπου 32 </a:t>
            </a:r>
          </a:p>
          <a:p>
            <a:pPr>
              <a:buNone/>
            </a:pPr>
            <a:r>
              <a:rPr lang="el-GR" dirty="0" smtClean="0"/>
              <a:t>     (νωρίτερα στα μαύρα μαλλιά, αργότερα στα ξανθά) </a:t>
            </a:r>
          </a:p>
          <a:p>
            <a:r>
              <a:rPr lang="el-GR" dirty="0" smtClean="0"/>
              <a:t> υπολογίζεται ότι στην ηλικία των 50 ετών</a:t>
            </a:r>
          </a:p>
          <a:p>
            <a:pPr>
              <a:buNone/>
            </a:pPr>
            <a:r>
              <a:rPr lang="el-GR" dirty="0" smtClean="0"/>
              <a:t>    50% των τριχών – στο 50% των ανθρώπων είναι λευκές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  η λεύκανση των τριχών οφείλεται σε:</a:t>
            </a:r>
          </a:p>
          <a:p>
            <a:pPr>
              <a:buNone/>
            </a:pPr>
            <a:r>
              <a:rPr lang="el-GR" dirty="0" smtClean="0"/>
              <a:t>              στα γηρατειά</a:t>
            </a:r>
          </a:p>
          <a:p>
            <a:pPr>
              <a:buNone/>
            </a:pPr>
            <a:r>
              <a:rPr lang="el-GR" dirty="0" smtClean="0"/>
              <a:t>              σε κληρονομικούς παράγοντες</a:t>
            </a:r>
          </a:p>
          <a:p>
            <a:pPr>
              <a:buNone/>
            </a:pPr>
            <a:r>
              <a:rPr lang="el-GR" dirty="0" smtClean="0"/>
              <a:t>              στη σταδιακή μείωση της μελανίνης               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36828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Μορφεσ</a:t>
            </a:r>
            <a:r>
              <a:rPr lang="el-GR" dirty="0" smtClean="0"/>
              <a:t> </a:t>
            </a:r>
            <a:r>
              <a:rPr lang="el-GR" dirty="0" err="1" smtClean="0"/>
              <a:t>αλλοιωσεισ</a:t>
            </a:r>
            <a:r>
              <a:rPr lang="el-GR" dirty="0" smtClean="0"/>
              <a:t> του </a:t>
            </a:r>
            <a:r>
              <a:rPr lang="el-GR" dirty="0" err="1" smtClean="0"/>
              <a:t>χρωματοσ</a:t>
            </a:r>
            <a:r>
              <a:rPr lang="el-GR" dirty="0" smtClean="0"/>
              <a:t> των </a:t>
            </a:r>
            <a:r>
              <a:rPr lang="el-GR" dirty="0" err="1" smtClean="0"/>
              <a:t>τριχων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4714908" cy="5500726"/>
          </a:xfrm>
        </p:spPr>
        <p:txBody>
          <a:bodyPr/>
          <a:lstStyle/>
          <a:p>
            <a:r>
              <a:rPr lang="el-GR" b="1" dirty="0" smtClean="0"/>
              <a:t>Πρόωρη λεύκανση </a:t>
            </a:r>
            <a:r>
              <a:rPr lang="el-GR" dirty="0" smtClean="0"/>
              <a:t>των τριχών ονομάζεται η λεύκανση των τριχών η οποία αρχίζει σε άτομα ηλικίας κάτω των 20 ετών</a:t>
            </a:r>
          </a:p>
          <a:p>
            <a:r>
              <a:rPr lang="el-GR" b="1" dirty="0" smtClean="0"/>
              <a:t>Μπορεί να είναι κληρονομική ή επίκτητη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κληρονομική</a:t>
            </a:r>
            <a:r>
              <a:rPr lang="el-GR" dirty="0" smtClean="0"/>
              <a:t> συνδέεται με μακροζωία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επίκτητη</a:t>
            </a:r>
            <a:r>
              <a:rPr lang="el-GR" dirty="0" smtClean="0"/>
              <a:t> παρατηρείται σε ορισμένες νόσους  ( κακοήθη αναιμία)</a:t>
            </a:r>
          </a:p>
          <a:p>
            <a:endParaRPr lang="el-GR" dirty="0"/>
          </a:p>
        </p:txBody>
      </p:sp>
      <p:pic>
        <p:nvPicPr>
          <p:cNvPr id="1026" name="Picture 2" descr="C:\Users\30697\Desktop\aspres-trix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357187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3829080" cy="5786478"/>
          </a:xfrm>
        </p:spPr>
        <p:txBody>
          <a:bodyPr/>
          <a:lstStyle/>
          <a:p>
            <a:r>
              <a:rPr lang="el-GR" dirty="0" smtClean="0"/>
              <a:t>Ορισμένα έχουν αποφυάδες του κυτταροπλάσματος </a:t>
            </a:r>
          </a:p>
          <a:p>
            <a:endParaRPr lang="el-GR" dirty="0" smtClean="0"/>
          </a:p>
          <a:p>
            <a:r>
              <a:rPr lang="el-GR" dirty="0" smtClean="0"/>
              <a:t> μεταφέρουν τη μελανίνη στα </a:t>
            </a:r>
            <a:r>
              <a:rPr lang="el-GR" dirty="0" err="1" smtClean="0"/>
              <a:t>κερατινοκύτταρα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 err="1" smtClean="0"/>
              <a:t>μελανινοκύτταρα</a:t>
            </a:r>
            <a:r>
              <a:rPr lang="el-GR" dirty="0" smtClean="0"/>
              <a:t> περιέχουν </a:t>
            </a:r>
            <a:r>
              <a:rPr lang="el-GR" dirty="0" err="1" smtClean="0"/>
              <a:t>οργανύλια</a:t>
            </a:r>
            <a:r>
              <a:rPr lang="el-GR" dirty="0" smtClean="0"/>
              <a:t> τα </a:t>
            </a:r>
            <a:r>
              <a:rPr lang="el-GR" b="1" dirty="0" err="1" smtClean="0"/>
              <a:t>μελανινοσώματα</a:t>
            </a:r>
            <a:r>
              <a:rPr lang="el-GR" dirty="0" smtClean="0"/>
              <a:t> όπου </a:t>
            </a:r>
            <a:r>
              <a:rPr lang="el-GR" dirty="0" err="1" smtClean="0"/>
              <a:t>αποθηκεύται</a:t>
            </a:r>
            <a:r>
              <a:rPr lang="el-GR" dirty="0" smtClean="0"/>
              <a:t> η μελανίνη </a:t>
            </a:r>
            <a:endParaRPr lang="el-GR" dirty="0"/>
          </a:p>
        </p:txBody>
      </p:sp>
      <p:pic>
        <p:nvPicPr>
          <p:cNvPr id="2050" name="Picture 2" descr="C:\Users\30697\Desktop\slide_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71480"/>
            <a:ext cx="471490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00232" y="274638"/>
            <a:ext cx="3143272" cy="582594"/>
          </a:xfrm>
        </p:spPr>
        <p:txBody>
          <a:bodyPr/>
          <a:lstStyle/>
          <a:p>
            <a:r>
              <a:rPr lang="el-GR" dirty="0" err="1" smtClean="0"/>
              <a:t>θεραπεια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143932" cy="5500726"/>
          </a:xfrm>
        </p:spPr>
        <p:txBody>
          <a:bodyPr/>
          <a:lstStyle/>
          <a:p>
            <a:r>
              <a:rPr lang="el-GR" dirty="0" smtClean="0"/>
              <a:t>Δεν υπάρχει αποτελεσματική θεραπεία για τη λεύκανση των τριχών που οφείλεται στα γηρατειά</a:t>
            </a:r>
          </a:p>
          <a:p>
            <a:r>
              <a:rPr lang="el-GR" dirty="0" smtClean="0"/>
              <a:t>ΑΝ: </a:t>
            </a:r>
          </a:p>
          <a:p>
            <a:pPr>
              <a:buNone/>
            </a:pPr>
            <a:r>
              <a:rPr lang="el-GR" dirty="0" smtClean="0"/>
              <a:t>    1.  η λεύκανση των μαλλιών οφείλεται σε νόσο του οργανισμού, συνιστάται η θεραπεία της πάθησης αυτής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2.  αν η λεύκανση των μαλλιών οφείλεται σε φάρμακα το χρώμα των μαλλιών αποκαθίσταται μετά τη διακοπή χορήγησης τους, με συνεννόηση του ιατρού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3.    σε περίπτωση που η λεύκανση τριχών οφείλεται σε    χημικές ουσίες συνιστάται απομάκρυνση τους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0697\Desktop\χημικές-ουσίε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048628" cy="3286148"/>
          </a:xfrm>
          <a:prstGeom prst="rect">
            <a:avLst/>
          </a:prstGeom>
          <a:noFill/>
        </p:spPr>
      </p:pic>
      <p:pic>
        <p:nvPicPr>
          <p:cNvPr id="3075" name="Picture 3" descr="C:\Users\30697\Desktop\bigstock-Yellow-Blue-Red-And-Green-Pi-255412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3314"/>
            <a:ext cx="7620000" cy="292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30697\Desktop\kommotirio-1-e160569265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81000"/>
            <a:ext cx="7143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571480"/>
            <a:ext cx="4373718" cy="5929354"/>
          </a:xfrm>
        </p:spPr>
        <p:txBody>
          <a:bodyPr/>
          <a:lstStyle/>
          <a:p>
            <a:r>
              <a:rPr lang="el-GR" dirty="0" smtClean="0"/>
              <a:t>Ο αριθμός των </a:t>
            </a:r>
            <a:r>
              <a:rPr lang="el-GR" dirty="0" err="1" smtClean="0"/>
              <a:t>μελανινοκυττάρων</a:t>
            </a:r>
            <a:r>
              <a:rPr lang="el-GR" dirty="0" smtClean="0"/>
              <a:t> ποικίλλει από άτομο σε άτομο και στις θέσεις του σώματος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Το φυσικό χρώμα των τριχών της κεφαλής παρουσιάζει μεγάλη ποικιλία αποχρώσεων</a:t>
            </a:r>
            <a:endParaRPr lang="el-GR" dirty="0"/>
          </a:p>
        </p:txBody>
      </p:sp>
      <p:pic>
        <p:nvPicPr>
          <p:cNvPr id="3074" name="Picture 2" descr="C:\Users\30697\Desktop\-9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0052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143372" y="571480"/>
            <a:ext cx="4786346" cy="60007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Το χρώμα των τριχών μοιάζει με το χρώμα του δέρματος και της ίριδας του οφθαλμού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>
                <a:solidFill>
                  <a:srgbClr val="002060"/>
                </a:solidFill>
              </a:rPr>
              <a:t>Διαφέρει ανάλογα με: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  τη φυλή και την ηλικία του ατόμου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 τον αριθμό των </a:t>
            </a:r>
            <a:r>
              <a:rPr lang="el-GR" b="1" dirty="0" err="1" smtClean="0">
                <a:solidFill>
                  <a:srgbClr val="002060"/>
                </a:solidFill>
              </a:rPr>
              <a:t>μελανινοσωμάτων</a:t>
            </a: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 τον τύπο των </a:t>
            </a:r>
            <a:r>
              <a:rPr lang="el-GR" b="1" dirty="0" err="1" smtClean="0">
                <a:solidFill>
                  <a:srgbClr val="002060"/>
                </a:solidFill>
              </a:rPr>
              <a:t>μελανινοσωμάτων</a:t>
            </a: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  τις φυσαλίδες αέρα που βρίσκονται μεταξύ των κυττάρων του φλοιού 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30697\Desktop\slide_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28624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429684" cy="578647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Ανάλογα με τη χρωστική που περιέχουν τα </a:t>
            </a:r>
            <a:r>
              <a:rPr lang="el-GR" dirty="0" err="1" smtClean="0"/>
              <a:t>μελανινοσώματα</a:t>
            </a:r>
            <a:r>
              <a:rPr lang="el-GR" dirty="0" smtClean="0"/>
              <a:t> διακρίνονται σε τρία είδη: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α. σε αυτά που περιέχουν </a:t>
            </a:r>
            <a:r>
              <a:rPr lang="el-GR" dirty="0" err="1" smtClean="0"/>
              <a:t>ερυθρομελανίνη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β. σε αυτά που περιέχουν </a:t>
            </a:r>
            <a:r>
              <a:rPr lang="el-GR" dirty="0" err="1" smtClean="0"/>
              <a:t>ευμαλίνη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γ. σε αυτά που περιέχουν </a:t>
            </a:r>
            <a:r>
              <a:rPr lang="el-GR" dirty="0" err="1" smtClean="0"/>
              <a:t>φαιομελανίνη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002060"/>
                </a:solidFill>
              </a:rPr>
              <a:t>οι άσπρες τρίχες δεν έχουν </a:t>
            </a:r>
            <a:r>
              <a:rPr lang="el-GR" dirty="0" err="1" smtClean="0">
                <a:solidFill>
                  <a:srgbClr val="002060"/>
                </a:solidFill>
              </a:rPr>
              <a:t>μελανινοσώματα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οι γκρίζες περιέχουν ελαττωμένο αριθμό </a:t>
            </a:r>
            <a:r>
              <a:rPr lang="el-GR" dirty="0" err="1" smtClean="0">
                <a:solidFill>
                  <a:srgbClr val="002060"/>
                </a:solidFill>
              </a:rPr>
              <a:t>μελανινοσωμάτων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οι ξανθές τρίχες έχουν μειωμένο αριθμό </a:t>
            </a:r>
            <a:r>
              <a:rPr lang="el-GR" dirty="0" err="1" smtClean="0">
                <a:solidFill>
                  <a:srgbClr val="002060"/>
                </a:solidFill>
              </a:rPr>
              <a:t>μελανινοσωμάτων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στις ερυθρωπές τρίχες τα </a:t>
            </a:r>
            <a:r>
              <a:rPr lang="el-GR" dirty="0" err="1" smtClean="0">
                <a:solidFill>
                  <a:srgbClr val="002060"/>
                </a:solidFill>
              </a:rPr>
              <a:t>μελανινοσώματα</a:t>
            </a:r>
            <a:r>
              <a:rPr lang="el-GR" dirty="0" smtClean="0">
                <a:solidFill>
                  <a:srgbClr val="002060"/>
                </a:solidFill>
              </a:rPr>
              <a:t> περιέχουν </a:t>
            </a:r>
            <a:r>
              <a:rPr lang="el-GR" dirty="0" err="1" smtClean="0">
                <a:solidFill>
                  <a:srgbClr val="002060"/>
                </a:solidFill>
              </a:rPr>
              <a:t>ερυθρομελανίνη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2060"/>
                </a:solidFill>
              </a:rPr>
              <a:t> οι σκούρες τρίχες περιέχουν πολλά </a:t>
            </a:r>
            <a:r>
              <a:rPr lang="el-GR" dirty="0" err="1" smtClean="0">
                <a:solidFill>
                  <a:srgbClr val="002060"/>
                </a:solidFill>
              </a:rPr>
              <a:t>μελανινοσώματα</a:t>
            </a:r>
            <a:endParaRPr lang="el-G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0697\Desktop\Ageing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572428" cy="4429156"/>
          </a:xfrm>
          <a:prstGeom prst="rect">
            <a:avLst/>
          </a:prstGeom>
          <a:noFill/>
        </p:spPr>
      </p:pic>
      <p:pic>
        <p:nvPicPr>
          <p:cNvPr id="5123" name="Picture 3" descr="C:\Users\30697\Desktop\220px-Human_Iris_JD05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636"/>
            <a:ext cx="2794000" cy="1595430"/>
          </a:xfrm>
          <a:prstGeom prst="rect">
            <a:avLst/>
          </a:prstGeom>
          <a:noFill/>
        </p:spPr>
      </p:pic>
      <p:pic>
        <p:nvPicPr>
          <p:cNvPr id="5124" name="Picture 4" descr="C:\Users\30697\Desktop\220px-Iris_of_the_Human_E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214950"/>
            <a:ext cx="250033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l-GR" dirty="0" err="1" smtClean="0"/>
              <a:t>προελευση</a:t>
            </a:r>
            <a:r>
              <a:rPr lang="el-GR" dirty="0" smtClean="0"/>
              <a:t> </a:t>
            </a:r>
            <a:r>
              <a:rPr lang="el-GR" dirty="0" err="1" smtClean="0"/>
              <a:t>μελανινησ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Η μελανίνη συντίθεται από την </a:t>
            </a:r>
            <a:r>
              <a:rPr lang="el-GR" dirty="0" err="1" smtClean="0"/>
              <a:t>τυροσίνη</a:t>
            </a:r>
            <a:endParaRPr lang="el-GR" dirty="0" smtClean="0"/>
          </a:p>
          <a:p>
            <a:r>
              <a:rPr lang="el-GR" dirty="0" smtClean="0"/>
              <a:t>Σημαντικό ρόλο παίζουν και άλλες ουσίες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Αίτια-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2060"/>
                </a:solidFill>
              </a:rPr>
              <a:t>δυσχρωμίες είναι αλλοιώσεις του χρώματος του δέρματος και των τριχών</a:t>
            </a:r>
          </a:p>
          <a:p>
            <a:r>
              <a:rPr lang="el-GR" dirty="0" smtClean="0"/>
              <a:t>Ο αποχρωματισμός του δέρματος και των τριχών </a:t>
            </a:r>
          </a:p>
          <a:p>
            <a:r>
              <a:rPr lang="el-GR" dirty="0" smtClean="0"/>
              <a:t>Η λεύκανση των τριχών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0697\Desktop\e981f36a6acadc9b76b0e83bf8c6f1a5-1200x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28667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463</TotalTime>
  <Words>1105</Words>
  <Application>Microsoft Office PowerPoint</Application>
  <PresentationFormat>Προβολή στην οθόνη (4:3)</PresentationFormat>
  <Paragraphs>129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Προεξοχή</vt:lpstr>
      <vt:lpstr>ΝΟΣΟΙ ΠΟΥ ΑΦΟΡΟΥΝ ΤΟ        ΧΡΩΜΑ ΤΩΝ ΤΡΙΧΩΝ      Μαρία Γραμμένου πε 87.02</vt:lpstr>
      <vt:lpstr>ΝΟΣΟΙ ΠΟΥ ΑΦΟΡΟΥΝ ΤΟ ΧΡΩΜΑ ΤΩΝ ΤΡΙΧΩΝ</vt:lpstr>
      <vt:lpstr>Διαφάνεια 3</vt:lpstr>
      <vt:lpstr>Διαφάνεια 4</vt:lpstr>
      <vt:lpstr>Διαφάνεια 5</vt:lpstr>
      <vt:lpstr>Διαφάνεια 6</vt:lpstr>
      <vt:lpstr>Διαφάνεια 7</vt:lpstr>
      <vt:lpstr>προελευση μελανινησ</vt:lpstr>
      <vt:lpstr>Διαφάνεια 9</vt:lpstr>
      <vt:lpstr>Συγγενεισ διαταραχεσ τησ χρωστικησ</vt:lpstr>
      <vt:lpstr>Διαφάνεια 11</vt:lpstr>
      <vt:lpstr>Διαφάνεια 12</vt:lpstr>
      <vt:lpstr>Επικτητεσ διαταραχεσ τησ χρωστικησ</vt:lpstr>
      <vt:lpstr>Διαφάνεια 14</vt:lpstr>
      <vt:lpstr>Επικτητεσ διαταραχεσ τησ χρωστικησ</vt:lpstr>
      <vt:lpstr>Επικτητεσ διαταραχεσ τησ χρωστικησ</vt:lpstr>
      <vt:lpstr>Επικτητεσ διαταραχεσ τησ χρωστικησ</vt:lpstr>
      <vt:lpstr>Επικτητεσ διαταραχεσ τησ χρωστικησ</vt:lpstr>
      <vt:lpstr>Διαφάνεια 19</vt:lpstr>
      <vt:lpstr>Επικτητεσ διαταραχεσ τησ χρωστικησ</vt:lpstr>
      <vt:lpstr>Διαφάνεια 21</vt:lpstr>
      <vt:lpstr>Επικτητεσ διαταραχεσ τησ χρωστικησ</vt:lpstr>
      <vt:lpstr>Διαφάνεια 23</vt:lpstr>
      <vt:lpstr>Διαφάνεια 24</vt:lpstr>
      <vt:lpstr>Μορφεσ αλλοιωσεισ του χρωματοσ των τριχων</vt:lpstr>
      <vt:lpstr>Διαφάνεια 26</vt:lpstr>
      <vt:lpstr>Μορφεσ αλλοιωσεισ του χρωματοσ των τριχων</vt:lpstr>
      <vt:lpstr>Μορφεσ αλλοιωσεισ του χρωματοσ των τριχων</vt:lpstr>
      <vt:lpstr>Μορφεσ αλλοιωσεισ του χρωματοσ των τριχων</vt:lpstr>
      <vt:lpstr>θεραπεια</vt:lpstr>
      <vt:lpstr>Διαφάνεια 31</vt:lpstr>
      <vt:lpstr>Διαφάνεια 32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ΝΟΣΟΙ ΠΟΥ ΑΦΟΡΟΥΝ ΤΟ ΧΡΩΜΑ ΤΩΝ ΤΡΙΧΩΝ</dc:title>
  <dc:creator>306977013274</dc:creator>
  <cp:lastModifiedBy>306977013274</cp:lastModifiedBy>
  <cp:revision>84</cp:revision>
  <dcterms:created xsi:type="dcterms:W3CDTF">2021-03-03T18:34:57Z</dcterms:created>
  <dcterms:modified xsi:type="dcterms:W3CDTF">2025-01-28T20:24:37Z</dcterms:modified>
</cp:coreProperties>
</file>