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A0FB-078F-449D-990D-D1FC9F12F61B}" type="datetimeFigureOut">
              <a:rPr lang="el-GR" smtClean="0"/>
              <a:pPr/>
              <a:t>1/2/2021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FFF446-F933-4EA0-A8C0-6DF3732CE5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A0FB-078F-449D-990D-D1FC9F12F61B}" type="datetimeFigureOut">
              <a:rPr lang="el-GR" smtClean="0"/>
              <a:pPr/>
              <a:t>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446-F933-4EA0-A8C0-6DF3732CE5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A0FB-078F-449D-990D-D1FC9F12F61B}" type="datetimeFigureOut">
              <a:rPr lang="el-GR" smtClean="0"/>
              <a:pPr/>
              <a:t>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446-F933-4EA0-A8C0-6DF3732CE5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A0FB-078F-449D-990D-D1FC9F12F61B}" type="datetimeFigureOut">
              <a:rPr lang="el-GR" smtClean="0"/>
              <a:pPr/>
              <a:t>1/2/2021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FFF446-F933-4EA0-A8C0-6DF3732CE5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A0FB-078F-449D-990D-D1FC9F12F61B}" type="datetimeFigureOut">
              <a:rPr lang="el-GR" smtClean="0"/>
              <a:pPr/>
              <a:t>1/2/2021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446-F933-4EA0-A8C0-6DF3732CE5C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A0FB-078F-449D-990D-D1FC9F12F61B}" type="datetimeFigureOut">
              <a:rPr lang="el-GR" smtClean="0"/>
              <a:pPr/>
              <a:t>1/2/2021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446-F933-4EA0-A8C0-6DF3732CE5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A0FB-078F-449D-990D-D1FC9F12F61B}" type="datetimeFigureOut">
              <a:rPr lang="el-GR" smtClean="0"/>
              <a:pPr/>
              <a:t>1/2/2021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FFF446-F933-4EA0-A8C0-6DF3732CE5C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A0FB-078F-449D-990D-D1FC9F12F61B}" type="datetimeFigureOut">
              <a:rPr lang="el-GR" smtClean="0"/>
              <a:pPr/>
              <a:t>1/2/2021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446-F933-4EA0-A8C0-6DF3732CE5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A0FB-078F-449D-990D-D1FC9F12F61B}" type="datetimeFigureOut">
              <a:rPr lang="el-GR" smtClean="0"/>
              <a:pPr/>
              <a:t>1/2/2021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446-F933-4EA0-A8C0-6DF3732CE5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A0FB-078F-449D-990D-D1FC9F12F61B}" type="datetimeFigureOut">
              <a:rPr lang="el-GR" smtClean="0"/>
              <a:pPr/>
              <a:t>1/2/2021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446-F933-4EA0-A8C0-6DF3732CE5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A0FB-078F-449D-990D-D1FC9F12F61B}" type="datetimeFigureOut">
              <a:rPr lang="el-GR" smtClean="0"/>
              <a:pPr/>
              <a:t>1/2/2021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446-F933-4EA0-A8C0-6DF3732CE5C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A3A0FB-078F-449D-990D-D1FC9F12F61B}" type="datetimeFigureOut">
              <a:rPr lang="el-GR" smtClean="0"/>
              <a:pPr/>
              <a:t>1/2/2021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FFF446-F933-4EA0-A8C0-6DF3732CE5C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143536" cy="78581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ΝΟΣΟΙ ΤΩΝ ΤΡΙΧΩΝ- κεφ. 11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357850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>
                <a:solidFill>
                  <a:srgbClr val="002060"/>
                </a:solidFill>
              </a:rPr>
              <a:t>Οι γενιές του τριχώματος</a:t>
            </a:r>
          </a:p>
          <a:p>
            <a:r>
              <a:rPr lang="el-GR" sz="2800" b="1" dirty="0" smtClean="0"/>
              <a:t>Υπάρχουν 3 γενιές τριχώματος :</a:t>
            </a:r>
          </a:p>
          <a:p>
            <a:pPr>
              <a:buNone/>
            </a:pPr>
            <a:endParaRPr lang="el-GR" sz="2800" b="1" dirty="0" smtClean="0"/>
          </a:p>
          <a:p>
            <a:r>
              <a:rPr lang="el-GR" sz="2800" b="1" dirty="0" smtClean="0"/>
              <a:t>α) το πρωτογενές- </a:t>
            </a:r>
            <a:r>
              <a:rPr lang="el-GR" sz="2800" dirty="0" smtClean="0"/>
              <a:t>εμφανίζεται από τον 5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εμβρυϊκό μήνα – αντικαθίσταται λίγο πριν –λίγο μετά τον τοκετό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b="1" dirty="0" smtClean="0"/>
              <a:t>β) δευτερογενές- </a:t>
            </a:r>
            <a:r>
              <a:rPr lang="el-GR" sz="2800" dirty="0" smtClean="0"/>
              <a:t>λεπτές και κοντές με λίγη χρωστική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b="1" dirty="0" smtClean="0"/>
              <a:t>γ) τριτογενές- </a:t>
            </a:r>
            <a:r>
              <a:rPr lang="el-GR" sz="2800" dirty="0" smtClean="0"/>
              <a:t>εμφανίζεται μετά την εφηβεία – αποτελείται από μακρύτερες, παχύτερες και σκουρότερες τρίχες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Αλωπεκια</a:t>
            </a:r>
            <a:r>
              <a:rPr lang="el-GR" dirty="0" smtClean="0"/>
              <a:t>                       </a:t>
            </a:r>
            <a:r>
              <a:rPr lang="el-GR" dirty="0" err="1" smtClean="0"/>
              <a:t>ουλωτικη</a:t>
            </a:r>
            <a:r>
              <a:rPr lang="el-GR" dirty="0" smtClean="0"/>
              <a:t> </a:t>
            </a:r>
            <a:r>
              <a:rPr lang="el-GR" dirty="0" err="1" smtClean="0"/>
              <a:t>αλωπεκια</a:t>
            </a:r>
            <a:endParaRPr lang="el-GR" dirty="0"/>
          </a:p>
        </p:txBody>
      </p:sp>
      <p:pic>
        <p:nvPicPr>
          <p:cNvPr id="7170" name="Picture 2" descr="C:\Users\30697\Desktop\7bec2f189aa0909f9cdea564a6e2c8b5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262438" cy="4357718"/>
          </a:xfrm>
          <a:prstGeom prst="rect">
            <a:avLst/>
          </a:prstGeom>
          <a:noFill/>
        </p:spPr>
      </p:pic>
      <p:pic>
        <p:nvPicPr>
          <p:cNvPr id="7172" name="Picture 4" descr="C:\Users\30697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14554"/>
            <a:ext cx="335758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002060"/>
                </a:solidFill>
              </a:rPr>
              <a:t>Ουλωτικεσ</a:t>
            </a:r>
            <a:r>
              <a:rPr lang="el-GR" dirty="0" smtClean="0">
                <a:solidFill>
                  <a:srgbClr val="002060"/>
                </a:solidFill>
              </a:rPr>
              <a:t>  </a:t>
            </a:r>
            <a:r>
              <a:rPr lang="el-GR" dirty="0" err="1" smtClean="0">
                <a:solidFill>
                  <a:srgbClr val="002060"/>
                </a:solidFill>
              </a:rPr>
              <a:t>αλωπεκιεσ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500594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Οφείλονται σε παθήσεις του δέρματος</a:t>
            </a:r>
          </a:p>
          <a:p>
            <a:r>
              <a:rPr lang="el-GR" sz="2800" dirty="0" smtClean="0"/>
              <a:t>Σε λοιμώξεις του δέρματος (βακτήρια, μύκητες κ.α.) </a:t>
            </a:r>
          </a:p>
          <a:p>
            <a:r>
              <a:rPr lang="el-GR" sz="2800" dirty="0" smtClean="0"/>
              <a:t>Εξωγενείς παράγοντες όπως αλλεργίες, θερμικά εγκαύματα</a:t>
            </a:r>
          </a:p>
          <a:p>
            <a:r>
              <a:rPr lang="el-GR" sz="2800" dirty="0" smtClean="0"/>
              <a:t>Σε όγκους, σπίλους (ελιές)- συγγενείς ανωμαλίες</a:t>
            </a:r>
          </a:p>
          <a:p>
            <a:endParaRPr lang="el-GR" sz="2800" dirty="0" smtClean="0"/>
          </a:p>
          <a:p>
            <a:r>
              <a:rPr lang="el-GR" sz="2800" b="1" dirty="0" smtClean="0">
                <a:solidFill>
                  <a:srgbClr val="002060"/>
                </a:solidFill>
              </a:rPr>
              <a:t>Η </a:t>
            </a:r>
            <a:r>
              <a:rPr lang="el-GR" sz="2800" b="1" dirty="0" err="1" smtClean="0">
                <a:solidFill>
                  <a:srgbClr val="002060"/>
                </a:solidFill>
              </a:rPr>
              <a:t>ψευδογυροειδής</a:t>
            </a:r>
            <a:r>
              <a:rPr lang="el-GR" sz="2800" b="1" dirty="0" smtClean="0">
                <a:solidFill>
                  <a:srgbClr val="002060"/>
                </a:solidFill>
              </a:rPr>
              <a:t> αλωπεκία είναι άγνωστης αιτιολογίας και αρχίζει στην ηλικία των 30-40 ετών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30697\Desktop\-10-7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357562"/>
            <a:ext cx="4343400" cy="3257550"/>
          </a:xfrm>
          <a:prstGeom prst="rect">
            <a:avLst/>
          </a:prstGeom>
          <a:noFill/>
        </p:spPr>
      </p:pic>
      <p:pic>
        <p:nvPicPr>
          <p:cNvPr id="8195" name="Picture 3" descr="C:\Users\30697\Desktop\post-aldld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4191000" cy="2509581"/>
          </a:xfrm>
          <a:prstGeom prst="rect">
            <a:avLst/>
          </a:prstGeom>
          <a:noFill/>
        </p:spPr>
      </p:pic>
      <p:pic>
        <p:nvPicPr>
          <p:cNvPr id="8196" name="Picture 4" descr="C:\Users\30697\Desktop\melanoma-e1544106948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28605"/>
            <a:ext cx="5529263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μη </a:t>
            </a:r>
            <a:r>
              <a:rPr lang="el-GR" dirty="0" err="1" smtClean="0"/>
              <a:t>ουλωτικεσ</a:t>
            </a:r>
            <a:r>
              <a:rPr lang="el-GR" dirty="0" smtClean="0"/>
              <a:t> </a:t>
            </a:r>
            <a:r>
              <a:rPr lang="el-GR" dirty="0" err="1" smtClean="0"/>
              <a:t>αλωπεκιεσ</a:t>
            </a:r>
            <a:r>
              <a:rPr lang="el-GR" dirty="0" smtClean="0"/>
              <a:t> </a:t>
            </a:r>
            <a:r>
              <a:rPr lang="el-GR" dirty="0" err="1" smtClean="0"/>
              <a:t>χαρακτηριζονται</a:t>
            </a:r>
            <a:r>
              <a:rPr lang="el-GR" dirty="0" smtClean="0"/>
              <a:t> από την </a:t>
            </a:r>
            <a:r>
              <a:rPr lang="el-GR" dirty="0" err="1" smtClean="0"/>
              <a:t>ελλειψη</a:t>
            </a:r>
            <a:r>
              <a:rPr lang="el-GR" dirty="0" smtClean="0"/>
              <a:t> </a:t>
            </a:r>
            <a:r>
              <a:rPr lang="el-GR" dirty="0" err="1" smtClean="0"/>
              <a:t>ουλησ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554162"/>
            <a:ext cx="8777318" cy="5089548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Στην ομάδα αυτή ανήκουν:</a:t>
            </a:r>
          </a:p>
          <a:p>
            <a:pPr>
              <a:buNone/>
            </a:pPr>
            <a:r>
              <a:rPr lang="el-GR" sz="2800" dirty="0" smtClean="0"/>
              <a:t>                             </a:t>
            </a:r>
            <a:r>
              <a:rPr lang="el-GR" sz="2800" dirty="0" smtClean="0">
                <a:solidFill>
                  <a:srgbClr val="002060"/>
                </a:solidFill>
              </a:rPr>
              <a:t>η </a:t>
            </a:r>
            <a:r>
              <a:rPr lang="el-GR" sz="2800" dirty="0" err="1" smtClean="0">
                <a:solidFill>
                  <a:srgbClr val="002060"/>
                </a:solidFill>
              </a:rPr>
              <a:t>γυροειδής</a:t>
            </a:r>
            <a:r>
              <a:rPr lang="el-GR" sz="2800" dirty="0" smtClean="0">
                <a:solidFill>
                  <a:srgbClr val="002060"/>
                </a:solidFill>
              </a:rPr>
              <a:t> αλωπεκία</a:t>
            </a:r>
          </a:p>
          <a:p>
            <a:pPr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                            ανδρικού τύπου ή φαλάκρα</a:t>
            </a:r>
          </a:p>
          <a:p>
            <a:pPr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                            γυναικείου τύπου</a:t>
            </a:r>
          </a:p>
          <a:p>
            <a:pPr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                            μετά τον τοκετό</a:t>
            </a:r>
          </a:p>
          <a:p>
            <a:pPr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                            ορισμένες γενικές νόσοι</a:t>
            </a:r>
          </a:p>
          <a:p>
            <a:pPr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                            τριχόπτωση ή αλωπεκία</a:t>
            </a:r>
          </a:p>
          <a:p>
            <a:pPr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                            τραυματικής αιτιολογίας</a:t>
            </a:r>
          </a:p>
          <a:p>
            <a:pPr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                            δυστροφία τριχών</a:t>
            </a:r>
          </a:p>
          <a:p>
            <a:pPr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                           η λήψη φαρμάκων</a:t>
            </a:r>
          </a:p>
          <a:p>
            <a:pPr>
              <a:buNone/>
            </a:pPr>
            <a:r>
              <a:rPr lang="el-GR" sz="2800" dirty="0" smtClean="0">
                <a:solidFill>
                  <a:srgbClr val="002060"/>
                </a:solidFill>
              </a:rPr>
              <a:t>                          τροφικές διαταραχές</a:t>
            </a:r>
          </a:p>
          <a:p>
            <a:pPr>
              <a:buNone/>
            </a:pPr>
            <a:endParaRPr lang="el-GR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01272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Ανδρογενετικη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err="1" smtClean="0"/>
              <a:t>αλωπεκια</a:t>
            </a:r>
            <a:r>
              <a:rPr lang="el-GR" dirty="0" smtClean="0"/>
              <a:t>                             </a:t>
            </a:r>
            <a:r>
              <a:rPr lang="el-GR" dirty="0" err="1" smtClean="0"/>
              <a:t>διαχυτη</a:t>
            </a:r>
            <a:r>
              <a:rPr lang="el-GR" dirty="0" smtClean="0"/>
              <a:t> </a:t>
            </a:r>
            <a:r>
              <a:rPr lang="el-GR" dirty="0" err="1" smtClean="0"/>
              <a:t>αλωπεκια</a:t>
            </a:r>
            <a:endParaRPr lang="el-GR" dirty="0"/>
          </a:p>
        </p:txBody>
      </p:sp>
      <p:pic>
        <p:nvPicPr>
          <p:cNvPr id="9218" name="Picture 2" descr="C:\Users\30697\Desktop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85926"/>
            <a:ext cx="3981448" cy="4000528"/>
          </a:xfrm>
          <a:prstGeom prst="rect">
            <a:avLst/>
          </a:prstGeom>
          <a:noFill/>
        </p:spPr>
      </p:pic>
      <p:pic>
        <p:nvPicPr>
          <p:cNvPr id="9219" name="Picture 3" descr="C:\Users\30697\Desktop\iStock-1022242882-1200x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419600"/>
            <a:ext cx="3657600" cy="2438400"/>
          </a:xfrm>
          <a:prstGeom prst="rect">
            <a:avLst/>
          </a:prstGeom>
          <a:noFill/>
        </p:spPr>
      </p:pic>
      <p:pic>
        <p:nvPicPr>
          <p:cNvPr id="9220" name="Picture 4" descr="C:\Users\30697\Desktop\metamosxefsi-malliwn-apotelesmata-pg-home-page-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4286280" cy="2619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2844" y="2214554"/>
            <a:ext cx="4429156" cy="214314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αλωπεκία προκαλεί και η έλλειψη</a:t>
            </a:r>
          </a:p>
          <a:p>
            <a:pPr>
              <a:buNone/>
            </a:pPr>
            <a:r>
              <a:rPr lang="el-GR" b="1" dirty="0" smtClean="0">
                <a:solidFill>
                  <a:srgbClr val="002060"/>
                </a:solidFill>
              </a:rPr>
              <a:t>       βιταμίνης Η (</a:t>
            </a:r>
            <a:r>
              <a:rPr lang="el-GR" b="1" dirty="0" err="1" smtClean="0">
                <a:solidFill>
                  <a:srgbClr val="002060"/>
                </a:solidFill>
              </a:rPr>
              <a:t>βιοτίνης</a:t>
            </a:r>
            <a:r>
              <a:rPr lang="el-GR" b="1" dirty="0" smtClean="0">
                <a:solidFill>
                  <a:srgbClr val="002060"/>
                </a:solidFill>
              </a:rPr>
              <a:t>)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30697\Desktop\αρχείο λήψη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00174"/>
            <a:ext cx="3000396" cy="2357454"/>
          </a:xfrm>
          <a:prstGeom prst="rect">
            <a:avLst/>
          </a:prstGeom>
          <a:noFill/>
        </p:spPr>
      </p:pic>
      <p:pic>
        <p:nvPicPr>
          <p:cNvPr id="10243" name="Picture 3" descr="C:\Users\30697\Desktop\food-vitamin-h-b-set-illustrations-ingredients-health-beef-beets-cabbage-carrots-cauliflower-cheese-egg-healthy-84340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857628"/>
            <a:ext cx="421484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57158" y="2428868"/>
            <a:ext cx="4071966" cy="3071834"/>
          </a:xfrm>
        </p:spPr>
        <p:txBody>
          <a:bodyPr/>
          <a:lstStyle/>
          <a:p>
            <a:r>
              <a:rPr lang="el-GR" b="1" dirty="0" smtClean="0">
                <a:solidFill>
                  <a:srgbClr val="002060"/>
                </a:solidFill>
              </a:rPr>
              <a:t>Οι κομμωτές επιβάλλεται να φορούν γάντια μιας χρήσεως και να τηρούν τους κανόνες υγιεινής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11267" name="Picture 3" descr="C:\Users\30697\Desktop\GANTIA-MIAS-XRISIS-FILOSKIN-NITRILIOY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714884"/>
            <a:ext cx="5429288" cy="1928826"/>
          </a:xfrm>
          <a:prstGeom prst="rect">
            <a:avLst/>
          </a:prstGeom>
          <a:noFill/>
        </p:spPr>
      </p:pic>
      <p:pic>
        <p:nvPicPr>
          <p:cNvPr id="11266" name="Picture 2" descr="C:\Users\30697\Desktop\αρχείο λήψης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28614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0697\Desktop\98_83_1314__77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7143800" cy="3571900"/>
          </a:xfrm>
          <a:prstGeom prst="rect">
            <a:avLst/>
          </a:prstGeom>
          <a:noFill/>
        </p:spPr>
      </p:pic>
      <p:pic>
        <p:nvPicPr>
          <p:cNvPr id="1027" name="Picture 3" descr="C:\Users\30697\Desktop\HUB_CONTENT_DHSC_CONTENT_44_WHAT_IS_A_HEALTHY_SCALP_iStock-628978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929066"/>
            <a:ext cx="6000792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Οι </a:t>
            </a:r>
            <a:r>
              <a:rPr lang="el-GR" dirty="0" err="1" smtClean="0">
                <a:solidFill>
                  <a:srgbClr val="002060"/>
                </a:solidFill>
              </a:rPr>
              <a:t>μορφεσ</a:t>
            </a:r>
            <a:r>
              <a:rPr lang="el-GR" dirty="0" smtClean="0">
                <a:solidFill>
                  <a:srgbClr val="002060"/>
                </a:solidFill>
              </a:rPr>
              <a:t> των </a:t>
            </a:r>
            <a:r>
              <a:rPr lang="el-GR" dirty="0" err="1" smtClean="0">
                <a:solidFill>
                  <a:srgbClr val="002060"/>
                </a:solidFill>
              </a:rPr>
              <a:t>τριχων</a:t>
            </a:r>
            <a:r>
              <a:rPr lang="el-GR" dirty="0" smtClean="0">
                <a:solidFill>
                  <a:srgbClr val="002060"/>
                </a:solidFill>
              </a:rPr>
              <a:t> με </a:t>
            </a:r>
            <a:r>
              <a:rPr lang="el-GR" dirty="0" err="1" smtClean="0">
                <a:solidFill>
                  <a:srgbClr val="002060"/>
                </a:solidFill>
              </a:rPr>
              <a:t>βαση</a:t>
            </a:r>
            <a:r>
              <a:rPr lang="el-GR" dirty="0" smtClean="0">
                <a:solidFill>
                  <a:srgbClr val="002060"/>
                </a:solidFill>
              </a:rPr>
              <a:t> το </a:t>
            </a:r>
            <a:r>
              <a:rPr lang="el-GR" dirty="0" err="1" smtClean="0">
                <a:solidFill>
                  <a:srgbClr val="002060"/>
                </a:solidFill>
              </a:rPr>
              <a:t>μεγεθοσ</a:t>
            </a:r>
            <a:r>
              <a:rPr lang="el-GR" dirty="0" smtClean="0">
                <a:solidFill>
                  <a:srgbClr val="002060"/>
                </a:solidFill>
              </a:rPr>
              <a:t> –το </a:t>
            </a:r>
            <a:r>
              <a:rPr lang="el-GR" dirty="0" err="1" smtClean="0">
                <a:solidFill>
                  <a:srgbClr val="002060"/>
                </a:solidFill>
              </a:rPr>
              <a:t>σχημα</a:t>
            </a:r>
            <a:r>
              <a:rPr lang="el-GR" dirty="0" smtClean="0">
                <a:solidFill>
                  <a:srgbClr val="002060"/>
                </a:solidFill>
              </a:rPr>
              <a:t>-το </a:t>
            </a:r>
            <a:r>
              <a:rPr lang="el-GR" dirty="0" err="1" smtClean="0">
                <a:solidFill>
                  <a:srgbClr val="002060"/>
                </a:solidFill>
              </a:rPr>
              <a:t>χρωμα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err="1" smtClean="0">
                <a:solidFill>
                  <a:srgbClr val="002060"/>
                </a:solidFill>
              </a:rPr>
              <a:t>τουσ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928802"/>
            <a:ext cx="8705880" cy="342902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Οι τρίχες </a:t>
            </a:r>
            <a:r>
              <a:rPr lang="el-GR" sz="2800" b="1" dirty="0" smtClean="0"/>
              <a:t>διαφέρουν</a:t>
            </a:r>
            <a:r>
              <a:rPr lang="el-GR" sz="2800" dirty="0" smtClean="0"/>
              <a:t> μεταξύ τους ως προς το μέγεθος, το σχήμα, το χρώμα, την πυκνότητά τους</a:t>
            </a:r>
          </a:p>
          <a:p>
            <a:r>
              <a:rPr lang="el-GR" sz="2800" dirty="0" smtClean="0"/>
              <a:t>Από άτομο σε άτομο</a:t>
            </a:r>
          </a:p>
          <a:p>
            <a:r>
              <a:rPr lang="el-GR" sz="2800" dirty="0" smtClean="0"/>
              <a:t>Ανάλογα το φύλο, την ηλικία, τη φυλή</a:t>
            </a:r>
          </a:p>
          <a:p>
            <a:r>
              <a:rPr lang="el-GR" sz="2800" dirty="0" smtClean="0"/>
              <a:t>Την περιοχή του σώματος</a:t>
            </a:r>
            <a:endParaRPr lang="el-G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Οι </a:t>
            </a:r>
            <a:r>
              <a:rPr lang="el-GR" dirty="0" err="1" smtClean="0">
                <a:solidFill>
                  <a:srgbClr val="002060"/>
                </a:solidFill>
              </a:rPr>
              <a:t>μορφεσ</a:t>
            </a:r>
            <a:r>
              <a:rPr lang="el-GR" dirty="0" smtClean="0">
                <a:solidFill>
                  <a:srgbClr val="002060"/>
                </a:solidFill>
              </a:rPr>
              <a:t> των </a:t>
            </a:r>
            <a:r>
              <a:rPr lang="el-GR" dirty="0" err="1" smtClean="0">
                <a:solidFill>
                  <a:srgbClr val="002060"/>
                </a:solidFill>
              </a:rPr>
              <a:t>τριχων</a:t>
            </a:r>
            <a:r>
              <a:rPr lang="el-GR" dirty="0" smtClean="0">
                <a:solidFill>
                  <a:srgbClr val="002060"/>
                </a:solidFill>
              </a:rPr>
              <a:t> με </a:t>
            </a:r>
            <a:r>
              <a:rPr lang="el-GR" dirty="0" err="1" smtClean="0">
                <a:solidFill>
                  <a:srgbClr val="002060"/>
                </a:solidFill>
              </a:rPr>
              <a:t>βαση</a:t>
            </a:r>
            <a:r>
              <a:rPr lang="el-GR" dirty="0" smtClean="0">
                <a:solidFill>
                  <a:srgbClr val="002060"/>
                </a:solidFill>
              </a:rPr>
              <a:t> το </a:t>
            </a:r>
            <a:r>
              <a:rPr lang="el-GR" dirty="0" err="1" smtClean="0">
                <a:solidFill>
                  <a:srgbClr val="002060"/>
                </a:solidFill>
              </a:rPr>
              <a:t>μεγεθοσ</a:t>
            </a:r>
            <a:r>
              <a:rPr lang="el-GR" dirty="0" smtClean="0">
                <a:solidFill>
                  <a:srgbClr val="002060"/>
                </a:solidFill>
              </a:rPr>
              <a:t> –το </a:t>
            </a:r>
            <a:r>
              <a:rPr lang="el-GR" dirty="0" err="1" smtClean="0">
                <a:solidFill>
                  <a:srgbClr val="002060"/>
                </a:solidFill>
              </a:rPr>
              <a:t>σχημα</a:t>
            </a:r>
            <a:r>
              <a:rPr lang="el-GR" dirty="0" smtClean="0">
                <a:solidFill>
                  <a:srgbClr val="002060"/>
                </a:solidFill>
              </a:rPr>
              <a:t>-το </a:t>
            </a:r>
            <a:r>
              <a:rPr lang="el-GR" dirty="0" err="1" smtClean="0">
                <a:solidFill>
                  <a:srgbClr val="002060"/>
                </a:solidFill>
              </a:rPr>
              <a:t>χρωμα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err="1" smtClean="0">
                <a:solidFill>
                  <a:srgbClr val="002060"/>
                </a:solidFill>
              </a:rPr>
              <a:t>τουσ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643470" cy="5072098"/>
          </a:xfrm>
        </p:spPr>
        <p:txBody>
          <a:bodyPr/>
          <a:lstStyle/>
          <a:p>
            <a:r>
              <a:rPr lang="el-GR" b="1" dirty="0" smtClean="0"/>
              <a:t>Ως προς το μέγεθος διακρίνονται 3 είδη τριχών:</a:t>
            </a:r>
          </a:p>
          <a:p>
            <a:r>
              <a:rPr lang="el-GR" dirty="0" smtClean="0"/>
              <a:t>1. οι μακριές και παχιές</a:t>
            </a:r>
          </a:p>
          <a:p>
            <a:r>
              <a:rPr lang="el-GR" dirty="0" smtClean="0"/>
              <a:t>2. οι χνοώδεις ή χνούδι που δεν έχουν μυελό και είναι λεπτές και κοντές</a:t>
            </a:r>
          </a:p>
          <a:p>
            <a:r>
              <a:rPr lang="el-GR" dirty="0" smtClean="0"/>
              <a:t>3. οι βραχείες – ανήκουν οι βλεφαρίδες, οι τρίχες των φρυδιών, των ρωθώνων, του έξω ακουστικού πόρου</a:t>
            </a:r>
            <a:endParaRPr lang="el-GR" dirty="0"/>
          </a:p>
        </p:txBody>
      </p:sp>
      <p:pic>
        <p:nvPicPr>
          <p:cNvPr id="2050" name="Picture 2" descr="C:\Users\30697\Desktop\topothetish-blefaridon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90700"/>
            <a:ext cx="4343400" cy="4352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Οι </a:t>
            </a:r>
            <a:r>
              <a:rPr lang="el-GR" dirty="0" err="1" smtClean="0">
                <a:solidFill>
                  <a:srgbClr val="002060"/>
                </a:solidFill>
              </a:rPr>
              <a:t>μορφεσ</a:t>
            </a:r>
            <a:r>
              <a:rPr lang="el-GR" dirty="0" smtClean="0">
                <a:solidFill>
                  <a:srgbClr val="002060"/>
                </a:solidFill>
              </a:rPr>
              <a:t> των </a:t>
            </a:r>
            <a:r>
              <a:rPr lang="el-GR" dirty="0" err="1" smtClean="0">
                <a:solidFill>
                  <a:srgbClr val="002060"/>
                </a:solidFill>
              </a:rPr>
              <a:t>τριχων</a:t>
            </a:r>
            <a:r>
              <a:rPr lang="el-GR" dirty="0" smtClean="0">
                <a:solidFill>
                  <a:srgbClr val="002060"/>
                </a:solidFill>
              </a:rPr>
              <a:t> με </a:t>
            </a:r>
            <a:r>
              <a:rPr lang="el-GR" dirty="0" err="1" smtClean="0">
                <a:solidFill>
                  <a:srgbClr val="002060"/>
                </a:solidFill>
              </a:rPr>
              <a:t>βαση</a:t>
            </a:r>
            <a:r>
              <a:rPr lang="el-GR" dirty="0" smtClean="0">
                <a:solidFill>
                  <a:srgbClr val="002060"/>
                </a:solidFill>
              </a:rPr>
              <a:t> το </a:t>
            </a:r>
            <a:r>
              <a:rPr lang="el-GR" dirty="0" err="1" smtClean="0">
                <a:solidFill>
                  <a:srgbClr val="002060"/>
                </a:solidFill>
              </a:rPr>
              <a:t>μεγεθοσ</a:t>
            </a:r>
            <a:r>
              <a:rPr lang="el-GR" dirty="0" smtClean="0">
                <a:solidFill>
                  <a:srgbClr val="002060"/>
                </a:solidFill>
              </a:rPr>
              <a:t> –το </a:t>
            </a:r>
            <a:r>
              <a:rPr lang="el-GR" dirty="0" err="1" smtClean="0">
                <a:solidFill>
                  <a:srgbClr val="002060"/>
                </a:solidFill>
              </a:rPr>
              <a:t>σχημα</a:t>
            </a:r>
            <a:r>
              <a:rPr lang="el-GR" dirty="0" smtClean="0">
                <a:solidFill>
                  <a:srgbClr val="002060"/>
                </a:solidFill>
              </a:rPr>
              <a:t>-το </a:t>
            </a:r>
            <a:r>
              <a:rPr lang="el-GR" dirty="0" err="1" smtClean="0">
                <a:solidFill>
                  <a:srgbClr val="002060"/>
                </a:solidFill>
              </a:rPr>
              <a:t>χρωμα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err="1" smtClean="0">
                <a:solidFill>
                  <a:srgbClr val="002060"/>
                </a:solidFill>
              </a:rPr>
              <a:t>τουσ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29124" y="2000240"/>
            <a:ext cx="4572032" cy="3643338"/>
          </a:xfrm>
        </p:spPr>
        <p:txBody>
          <a:bodyPr/>
          <a:lstStyle/>
          <a:p>
            <a:r>
              <a:rPr lang="el-GR" dirty="0" smtClean="0"/>
              <a:t>Ως προς το </a:t>
            </a:r>
            <a:r>
              <a:rPr lang="el-GR" b="1" dirty="0" smtClean="0"/>
              <a:t>σχήμα</a:t>
            </a:r>
            <a:r>
              <a:rPr lang="el-GR" dirty="0" smtClean="0"/>
              <a:t> τους διακρίνονται:</a:t>
            </a:r>
          </a:p>
          <a:p>
            <a:r>
              <a:rPr lang="el-GR" dirty="0" smtClean="0"/>
              <a:t>Ευθείες</a:t>
            </a:r>
          </a:p>
          <a:p>
            <a:r>
              <a:rPr lang="el-GR" dirty="0" smtClean="0"/>
              <a:t>Βοστρυχοειδείς ( μπούκλες)</a:t>
            </a:r>
          </a:p>
          <a:p>
            <a:r>
              <a:rPr lang="el-GR" dirty="0" smtClean="0"/>
              <a:t>Κυματοειδείς ( σπαστά)</a:t>
            </a:r>
          </a:p>
          <a:p>
            <a:r>
              <a:rPr lang="el-GR" dirty="0" smtClean="0"/>
              <a:t>Σπειροειδείς (έλικας)</a:t>
            </a:r>
          </a:p>
          <a:p>
            <a:endParaRPr lang="el-GR" dirty="0"/>
          </a:p>
        </p:txBody>
      </p:sp>
      <p:pic>
        <p:nvPicPr>
          <p:cNvPr id="3074" name="Picture 2" descr="C:\Users\30697\Desktop\5e394e15573c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28802"/>
            <a:ext cx="391001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Οι </a:t>
            </a:r>
            <a:r>
              <a:rPr lang="el-GR" dirty="0" err="1" smtClean="0">
                <a:solidFill>
                  <a:srgbClr val="002060"/>
                </a:solidFill>
              </a:rPr>
              <a:t>μορφεσ</a:t>
            </a:r>
            <a:r>
              <a:rPr lang="el-GR" dirty="0" smtClean="0">
                <a:solidFill>
                  <a:srgbClr val="002060"/>
                </a:solidFill>
              </a:rPr>
              <a:t> των </a:t>
            </a:r>
            <a:r>
              <a:rPr lang="el-GR" dirty="0" err="1" smtClean="0">
                <a:solidFill>
                  <a:srgbClr val="002060"/>
                </a:solidFill>
              </a:rPr>
              <a:t>τριχων</a:t>
            </a:r>
            <a:r>
              <a:rPr lang="el-GR" dirty="0" smtClean="0">
                <a:solidFill>
                  <a:srgbClr val="002060"/>
                </a:solidFill>
              </a:rPr>
              <a:t> με </a:t>
            </a:r>
            <a:r>
              <a:rPr lang="el-GR" dirty="0" err="1" smtClean="0">
                <a:solidFill>
                  <a:srgbClr val="002060"/>
                </a:solidFill>
              </a:rPr>
              <a:t>βαση</a:t>
            </a:r>
            <a:r>
              <a:rPr lang="el-GR" dirty="0" smtClean="0">
                <a:solidFill>
                  <a:srgbClr val="002060"/>
                </a:solidFill>
              </a:rPr>
              <a:t> το </a:t>
            </a:r>
            <a:r>
              <a:rPr lang="el-GR" dirty="0" err="1" smtClean="0">
                <a:solidFill>
                  <a:srgbClr val="002060"/>
                </a:solidFill>
              </a:rPr>
              <a:t>μεγεθοσ</a:t>
            </a:r>
            <a:r>
              <a:rPr lang="el-GR" dirty="0" smtClean="0">
                <a:solidFill>
                  <a:srgbClr val="002060"/>
                </a:solidFill>
              </a:rPr>
              <a:t> –το </a:t>
            </a:r>
            <a:r>
              <a:rPr lang="el-GR" dirty="0" err="1" smtClean="0">
                <a:solidFill>
                  <a:srgbClr val="002060"/>
                </a:solidFill>
              </a:rPr>
              <a:t>σχημα</a:t>
            </a:r>
            <a:r>
              <a:rPr lang="el-GR" dirty="0" smtClean="0">
                <a:solidFill>
                  <a:srgbClr val="002060"/>
                </a:solidFill>
              </a:rPr>
              <a:t>-το </a:t>
            </a:r>
            <a:r>
              <a:rPr lang="el-GR" dirty="0" err="1" smtClean="0">
                <a:solidFill>
                  <a:srgbClr val="002060"/>
                </a:solidFill>
              </a:rPr>
              <a:t>χρωμα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err="1" smtClean="0">
                <a:solidFill>
                  <a:srgbClr val="002060"/>
                </a:solidFill>
              </a:rPr>
              <a:t>τουσ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357718" cy="5143536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Ως προς το </a:t>
            </a:r>
            <a:r>
              <a:rPr lang="el-GR" b="1" dirty="0" smtClean="0"/>
              <a:t>χρώμα</a:t>
            </a:r>
            <a:r>
              <a:rPr lang="el-GR" dirty="0" smtClean="0"/>
              <a:t> τους διακρίνονται:</a:t>
            </a:r>
          </a:p>
          <a:p>
            <a:r>
              <a:rPr lang="el-GR" dirty="0" smtClean="0"/>
              <a:t>Μαύρες</a:t>
            </a:r>
          </a:p>
          <a:p>
            <a:r>
              <a:rPr lang="el-GR" dirty="0" smtClean="0"/>
              <a:t>Γκρίζες</a:t>
            </a:r>
          </a:p>
          <a:p>
            <a:r>
              <a:rPr lang="el-GR" dirty="0" smtClean="0"/>
              <a:t>Λευκές</a:t>
            </a:r>
          </a:p>
          <a:p>
            <a:r>
              <a:rPr lang="el-GR" dirty="0" smtClean="0"/>
              <a:t>Καστανές</a:t>
            </a:r>
          </a:p>
          <a:p>
            <a:r>
              <a:rPr lang="el-GR" dirty="0" smtClean="0"/>
              <a:t>Ξανθές </a:t>
            </a:r>
          </a:p>
          <a:p>
            <a:r>
              <a:rPr lang="el-GR" dirty="0" smtClean="0"/>
              <a:t>Ερυθρές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>
                <a:solidFill>
                  <a:srgbClr val="002060"/>
                </a:solidFill>
              </a:rPr>
              <a:t>Το χρώμα των τριχών μοιάζει με το χρώμα του δέρματος και της ίριδας του οφθαλμού- εξαρτάται από φυλή, ηλικία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30697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4143404" cy="2428879"/>
          </a:xfrm>
          <a:prstGeom prst="rect">
            <a:avLst/>
          </a:prstGeom>
          <a:noFill/>
        </p:spPr>
      </p:pic>
      <p:pic>
        <p:nvPicPr>
          <p:cNvPr id="4099" name="Picture 3" descr="C:\Users\30697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357694"/>
            <a:ext cx="4000528" cy="227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solidFill>
                  <a:srgbClr val="002060"/>
                </a:solidFill>
              </a:rPr>
              <a:t>Ταξινομηση</a:t>
            </a:r>
            <a:r>
              <a:rPr lang="el-GR" dirty="0" smtClean="0">
                <a:solidFill>
                  <a:srgbClr val="002060"/>
                </a:solidFill>
              </a:rPr>
              <a:t> των </a:t>
            </a:r>
            <a:r>
              <a:rPr lang="el-GR" dirty="0" err="1" smtClean="0">
                <a:solidFill>
                  <a:srgbClr val="002060"/>
                </a:solidFill>
              </a:rPr>
              <a:t>νοσων</a:t>
            </a:r>
            <a:r>
              <a:rPr lang="el-GR" dirty="0" smtClean="0">
                <a:solidFill>
                  <a:srgbClr val="002060"/>
                </a:solidFill>
              </a:rPr>
              <a:t> των </a:t>
            </a:r>
            <a:r>
              <a:rPr lang="el-GR" dirty="0" err="1" smtClean="0">
                <a:solidFill>
                  <a:srgbClr val="002060"/>
                </a:solidFill>
              </a:rPr>
              <a:t>τριχων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500174"/>
            <a:ext cx="8705880" cy="500066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Οι νόσοι των τριχών μπορούν να χωριστούν σε 3 ομάδες:</a:t>
            </a:r>
          </a:p>
          <a:p>
            <a:r>
              <a:rPr lang="el-GR" sz="2800" dirty="0" smtClean="0"/>
              <a:t>1. σε νόσους που αφορούν τη δυσπλασία και τη δυστροφία των τριχών</a:t>
            </a:r>
          </a:p>
          <a:p>
            <a:r>
              <a:rPr lang="el-GR" sz="2800" dirty="0" smtClean="0"/>
              <a:t>2. σε νόσους που αφορούν αλλοιώσεις του χρώματος των τριχών</a:t>
            </a:r>
          </a:p>
          <a:p>
            <a:r>
              <a:rPr lang="el-GR" sz="2800" dirty="0" smtClean="0"/>
              <a:t>3. σε νόσους που αφορούν την πυκνότητα των τριχών – </a:t>
            </a:r>
            <a:r>
              <a:rPr lang="el-GR" sz="2800" dirty="0" smtClean="0">
                <a:solidFill>
                  <a:srgbClr val="002060"/>
                </a:solidFill>
              </a:rPr>
              <a:t>χωρίζονται σε δύο κατηγορίες</a:t>
            </a:r>
          </a:p>
          <a:p>
            <a:r>
              <a:rPr lang="el-GR" sz="2800" dirty="0" smtClean="0">
                <a:solidFill>
                  <a:srgbClr val="002060"/>
                </a:solidFill>
              </a:rPr>
              <a:t>α. υπερτρίχωση</a:t>
            </a:r>
          </a:p>
          <a:p>
            <a:r>
              <a:rPr lang="el-GR" sz="2800" dirty="0" smtClean="0">
                <a:solidFill>
                  <a:srgbClr val="002060"/>
                </a:solidFill>
              </a:rPr>
              <a:t>β. αλωπεκία</a:t>
            </a:r>
            <a:endParaRPr lang="el-GR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Δυσπλασια</a:t>
            </a:r>
            <a:r>
              <a:rPr lang="el-GR" dirty="0" smtClean="0"/>
              <a:t>-</a:t>
            </a:r>
            <a:r>
              <a:rPr lang="el-GR" dirty="0" err="1" smtClean="0"/>
              <a:t>δυστροφια</a:t>
            </a:r>
            <a:r>
              <a:rPr lang="el-GR" dirty="0" smtClean="0"/>
              <a:t> </a:t>
            </a:r>
            <a:r>
              <a:rPr lang="el-GR" dirty="0" err="1" smtClean="0"/>
              <a:t>τριχων</a:t>
            </a:r>
            <a:endParaRPr lang="el-GR" dirty="0"/>
          </a:p>
        </p:txBody>
      </p:sp>
      <p:pic>
        <p:nvPicPr>
          <p:cNvPr id="5122" name="Picture 2" descr="C:\Users\30697\Desktop\GTY_hair_loss_woman_nt_130828_16x9_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</a:t>
            </a:r>
            <a:r>
              <a:rPr lang="el-GR" sz="2800" dirty="0" err="1" smtClean="0"/>
              <a:t>υπερτριχωση</a:t>
            </a:r>
            <a:r>
              <a:rPr lang="el-GR" sz="2800" smtClean="0"/>
              <a:t>                           </a:t>
            </a:r>
            <a:r>
              <a:rPr lang="el-GR" sz="2800" dirty="0" err="1" smtClean="0"/>
              <a:t>Αλλοιωσεισ</a:t>
            </a:r>
            <a:r>
              <a:rPr lang="el-GR" sz="2800" dirty="0" smtClean="0"/>
              <a:t> </a:t>
            </a:r>
            <a:r>
              <a:rPr lang="el-GR" sz="2800" dirty="0" err="1" smtClean="0"/>
              <a:t>χρωματοσ</a:t>
            </a:r>
            <a:endParaRPr lang="el-GR" sz="2800" dirty="0"/>
          </a:p>
        </p:txBody>
      </p:sp>
      <p:pic>
        <p:nvPicPr>
          <p:cNvPr id="6146" name="Picture 2" descr="C:\Users\30697\Desktop\αρχείο λήψη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57298"/>
            <a:ext cx="3929090" cy="2500330"/>
          </a:xfrm>
          <a:prstGeom prst="rect">
            <a:avLst/>
          </a:prstGeom>
          <a:noFill/>
        </p:spPr>
      </p:pic>
      <p:pic>
        <p:nvPicPr>
          <p:cNvPr id="6147" name="Picture 3" descr="C:\Users\30697\Desktop\αρχείο λήψης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357694"/>
            <a:ext cx="3714776" cy="2133600"/>
          </a:xfrm>
          <a:prstGeom prst="rect">
            <a:avLst/>
          </a:prstGeom>
          <a:noFill/>
        </p:spPr>
      </p:pic>
      <p:pic>
        <p:nvPicPr>
          <p:cNvPr id="6148" name="Picture 4" descr="C:\Users\30697\Desktop\ipertrixwsi-paidia-1024x7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43050"/>
            <a:ext cx="4191000" cy="442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445</Words>
  <Application>Microsoft Office PowerPoint</Application>
  <PresentationFormat>Προβολή στην οθόνη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Διαστημικό</vt:lpstr>
      <vt:lpstr>ΝΟΣΟΙ ΤΩΝ ΤΡΙΧΩΝ- κεφ. 11</vt:lpstr>
      <vt:lpstr>Διαφάνεια 2</vt:lpstr>
      <vt:lpstr>Οι μορφεσ των τριχων με βαση το μεγεθοσ –το σχημα-το χρωμα τουσ</vt:lpstr>
      <vt:lpstr>Οι μορφεσ των τριχων με βαση το μεγεθοσ –το σχημα-το χρωμα τουσ</vt:lpstr>
      <vt:lpstr>Οι μορφεσ των τριχων με βαση το μεγεθοσ –το σχημα-το χρωμα τουσ</vt:lpstr>
      <vt:lpstr>Οι μορφεσ των τριχων με βαση το μεγεθοσ –το σχημα-το χρωμα τουσ</vt:lpstr>
      <vt:lpstr>Ταξινομηση των νοσων των τριχων </vt:lpstr>
      <vt:lpstr>Δυσπλασια-δυστροφια τριχων</vt:lpstr>
      <vt:lpstr> υπερτριχωση                           Αλλοιωσεισ χρωματοσ</vt:lpstr>
      <vt:lpstr>Αλωπεκια                       ουλωτικη αλωπεκια</vt:lpstr>
      <vt:lpstr>Ουλωτικεσ  αλωπεκιεσ</vt:lpstr>
      <vt:lpstr>Διαφάνεια 12</vt:lpstr>
      <vt:lpstr>Οι μη ουλωτικεσ αλωπεκιεσ χαρακτηριζονται από την ελλειψη ουλησ </vt:lpstr>
      <vt:lpstr>Ανδρογενετικη  αλωπεκια                             διαχυτη αλωπεκια</vt:lpstr>
      <vt:lpstr>Διαφάνεια 15</vt:lpstr>
      <vt:lpstr>Διαφάνεια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ΝΟΣΟΙ ΤΩΝ ΤΡΙΧΩΝ- κεφ. 11</dc:title>
  <dc:creator>306977013274</dc:creator>
  <cp:lastModifiedBy>306977013274</cp:lastModifiedBy>
  <cp:revision>32</cp:revision>
  <dcterms:created xsi:type="dcterms:W3CDTF">2021-02-01T13:32:09Z</dcterms:created>
  <dcterms:modified xsi:type="dcterms:W3CDTF">2021-02-01T15:48:53Z</dcterms:modified>
</cp:coreProperties>
</file>