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A643E-23E0-4EC9-BF82-822E3E3F9BA4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8FBBB-B6BE-4DED-9C32-34CC92242C9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714511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ΨΩΡΙΑΣΗ</a:t>
            </a:r>
            <a:br>
              <a:rPr lang="el-GR" sz="2800" b="1" dirty="0" smtClean="0"/>
            </a:br>
            <a:r>
              <a:rPr lang="el-GR" sz="2800" b="1" dirty="0" smtClean="0"/>
              <a:t>κεφ. 10</a:t>
            </a:r>
            <a:endParaRPr lang="el-GR" sz="2800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3000373"/>
            <a:ext cx="7772400" cy="1810938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30697\Desktop\thumb__800_0_0_0_au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571744"/>
            <a:ext cx="7858180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30697\Desktop\αρχείο λήψης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786050" cy="1890534"/>
          </a:xfrm>
          <a:prstGeom prst="rect">
            <a:avLst/>
          </a:prstGeom>
          <a:noFill/>
        </p:spPr>
      </p:pic>
      <p:pic>
        <p:nvPicPr>
          <p:cNvPr id="6147" name="Picture 3" descr="C:\Users\30697\Desktop\images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500174"/>
            <a:ext cx="6286544" cy="5214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ΘΕΡΑΠΕΙΑ-ΑΝΤΙΜΕΤΩΠΙΣΗ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Δεν υπάρχει οριστική θεραπεία </a:t>
            </a:r>
          </a:p>
          <a:p>
            <a:r>
              <a:rPr lang="el-GR" dirty="0" smtClean="0"/>
              <a:t>Υπάρχουν θεραπείες που καταστέλλουν τη νόσο, με αποτέλεσμα οι ασθενείς να μην εμφανίζουν εξάνθημα για μεγάλα χρονικά διαστήματα</a:t>
            </a:r>
          </a:p>
          <a:p>
            <a:r>
              <a:rPr lang="el-GR" dirty="0" smtClean="0"/>
              <a:t>Η θεραπεία επιλέγεται για κάθε ασθενή ξεχωριστά</a:t>
            </a:r>
          </a:p>
          <a:p>
            <a:r>
              <a:rPr lang="el-GR" dirty="0" smtClean="0"/>
              <a:t>Εξαρτάται από το βαθμό βαρύτητας της νόσου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Υπάρχουν 6 κατηγορίες θεραπείας:</a:t>
            </a:r>
          </a:p>
          <a:p>
            <a:pPr>
              <a:buNone/>
            </a:pPr>
            <a:endParaRPr lang="el-GR" sz="2800" b="1" dirty="0" smtClean="0"/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1. τοπικά σκευάσματα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2. φωτοθεραπεία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3. ουσίες, ανάλογα της βιταμίνης Β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4. </a:t>
            </a:r>
            <a:r>
              <a:rPr lang="el-GR" sz="2800" dirty="0" err="1" smtClean="0"/>
              <a:t>αντιμεταβολίτες</a:t>
            </a:r>
            <a:endParaRPr lang="el-GR" sz="2800" dirty="0" smtClean="0"/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5. αναστολείς της δράσης της 5-λιποξυγενάσης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6. </a:t>
            </a:r>
            <a:r>
              <a:rPr lang="el-GR" sz="2800" dirty="0" err="1" smtClean="0"/>
              <a:t>φωτοχημειοθεραπεία</a:t>
            </a:r>
            <a:r>
              <a:rPr lang="el-GR" sz="2800" dirty="0" smtClean="0"/>
              <a:t> </a:t>
            </a:r>
            <a:endParaRPr lang="el-G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868346"/>
          </a:xfrm>
        </p:spPr>
        <p:txBody>
          <a:bodyPr/>
          <a:lstStyle/>
          <a:p>
            <a:r>
              <a:rPr lang="el-GR" sz="3200" dirty="0" smtClean="0"/>
              <a:t>ΜΕΤΑΔΟΣΗ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Δεν</a:t>
            </a:r>
            <a:r>
              <a:rPr lang="el-GR" sz="2800" dirty="0" smtClean="0"/>
              <a:t> είναι νόσος μεταδοτική</a:t>
            </a:r>
            <a:endParaRPr lang="el-GR" sz="2800" dirty="0"/>
          </a:p>
          <a:p>
            <a:r>
              <a:rPr lang="el-GR" sz="2800" b="1" dirty="0" smtClean="0"/>
              <a:t>Προσοχή</a:t>
            </a:r>
            <a:r>
              <a:rPr lang="el-GR" sz="2800" dirty="0" smtClean="0"/>
              <a:t> σε περίπτωση που αποσπαστούν τα λέπια από το δέρμα του ασθενούς, είναι εύκολη η επιμόλυνση του δέρματος από βακτηρίδια, μύκητες από τα χέρια του κομμωτή, από ψαλίδια ή άλλα σκεύη</a:t>
            </a:r>
          </a:p>
          <a:p>
            <a:r>
              <a:rPr lang="el-GR" sz="2800" dirty="0" smtClean="0"/>
              <a:t>Απαραίτητη η χρήση γαντιών μίας χρήσεως από τους κομμωτές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       η αποστείρωση των εργαλείων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85720" y="1714488"/>
            <a:ext cx="4429156" cy="46434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Σε περίπτωση μόλυνσης των ασθενών απαιτείται  χορήγηση αγωγής</a:t>
            </a:r>
          </a:p>
          <a:p>
            <a:pPr>
              <a:buNone/>
            </a:pP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      αντιβιοτικά </a:t>
            </a:r>
            <a:r>
              <a:rPr lang="el-GR" b="1" dirty="0" err="1" smtClean="0">
                <a:solidFill>
                  <a:srgbClr val="FF0000"/>
                </a:solidFill>
              </a:rPr>
              <a:t>αντιμυκητιασικά</a:t>
            </a:r>
            <a:r>
              <a:rPr lang="el-GR" b="1" dirty="0" smtClean="0">
                <a:solidFill>
                  <a:srgbClr val="FF0000"/>
                </a:solidFill>
              </a:rPr>
              <a:t> φάρμακα</a:t>
            </a:r>
          </a:p>
          <a:p>
            <a:pPr>
              <a:buNone/>
            </a:pP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   από δερματολόγο γιατρό</a:t>
            </a:r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C:\Users\30697\Desktop\αρχείο λήψης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785794"/>
            <a:ext cx="2705100" cy="2214577"/>
          </a:xfrm>
          <a:prstGeom prst="rect">
            <a:avLst/>
          </a:prstGeom>
          <a:noFill/>
        </p:spPr>
      </p:pic>
      <p:pic>
        <p:nvPicPr>
          <p:cNvPr id="7171" name="Picture 3" descr="C:\Users\30697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571876"/>
            <a:ext cx="2590800" cy="26908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30697\Desktop\αρχείο λήψης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14422"/>
            <a:ext cx="7572428" cy="4357718"/>
          </a:xfrm>
          <a:prstGeom prst="rect">
            <a:avLst/>
          </a:prstGeom>
          <a:solidFill>
            <a:schemeClr val="accent2"/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10000"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Ψωρίαση</a:t>
            </a:r>
            <a:r>
              <a:rPr lang="el-GR" sz="2800" dirty="0" smtClean="0"/>
              <a:t> είναι μια φλεγμονώδης πάθηση του δέρματος, που μπορεί να </a:t>
            </a:r>
            <a:r>
              <a:rPr lang="el-GR" sz="2800" dirty="0" smtClean="0">
                <a:solidFill>
                  <a:srgbClr val="FF0000"/>
                </a:solidFill>
              </a:rPr>
              <a:t>προσβάλλει</a:t>
            </a:r>
            <a:r>
              <a:rPr lang="el-GR" sz="2800" dirty="0" smtClean="0"/>
              <a:t> τα νύχια και τις αρθρώσεις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Επανεμφανίζεται</a:t>
            </a:r>
            <a:r>
              <a:rPr lang="el-GR" sz="2800" dirty="0" smtClean="0"/>
              <a:t> κατά συχνά χρονικά διαστήματα στον ασθενή με αυξημένη  ή ελαττωμένη ένταση αλλοιώσεων</a:t>
            </a:r>
          </a:p>
          <a:p>
            <a:endParaRPr lang="el-GR" sz="2800" dirty="0"/>
          </a:p>
          <a:p>
            <a:endParaRPr lang="el-GR" sz="2800" dirty="0" smtClean="0"/>
          </a:p>
          <a:p>
            <a:r>
              <a:rPr lang="el-GR" sz="2800" b="1" dirty="0" smtClean="0">
                <a:solidFill>
                  <a:srgbClr val="0070C0"/>
                </a:solidFill>
              </a:rPr>
              <a:t>Η ψωρίαση εντοπίζεται </a:t>
            </a:r>
            <a:r>
              <a:rPr lang="el-GR" sz="2800" dirty="0" smtClean="0"/>
              <a:t>σε περιοχές του δέρματος που έχει προηγηθεί τραυματισμός  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α.  π.χ. </a:t>
            </a:r>
            <a:r>
              <a:rPr lang="en-US" sz="2800" dirty="0" smtClean="0"/>
              <a:t>tattoo</a:t>
            </a:r>
            <a:r>
              <a:rPr lang="el-GR" sz="2800" dirty="0" smtClean="0"/>
              <a:t>, χ/</a:t>
            </a:r>
            <a:r>
              <a:rPr lang="el-GR" sz="2800" dirty="0" err="1" smtClean="0"/>
              <a:t>κων</a:t>
            </a:r>
            <a:r>
              <a:rPr lang="el-GR" sz="2800" dirty="0" smtClean="0"/>
              <a:t> τομών και έντονης «φαγούρας»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β.  Στους αγκώνες, στα γόνατα, στο τριχωτό της κεφαλής,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      στις παλάμες, στα πέλματα, στα νύχια 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                            και στην ιερά χώρα   </a:t>
            </a:r>
            <a:endParaRPr lang="el-GR" sz="2800" dirty="0"/>
          </a:p>
          <a:p>
            <a:endParaRPr lang="el-GR" sz="2800" dirty="0" smtClean="0"/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</a:t>
            </a:r>
            <a:endParaRPr lang="el-G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30697\Desktop\24905965693_530ab8d7a8_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642918"/>
            <a:ext cx="3686172" cy="2319020"/>
          </a:xfrm>
          <a:prstGeom prst="rect">
            <a:avLst/>
          </a:prstGeom>
          <a:noFill/>
        </p:spPr>
      </p:pic>
      <p:pic>
        <p:nvPicPr>
          <p:cNvPr id="3075" name="Picture 3" descr="C:\Users\30697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500042"/>
            <a:ext cx="3429024" cy="2357454"/>
          </a:xfrm>
          <a:prstGeom prst="rect">
            <a:avLst/>
          </a:prstGeom>
          <a:noFill/>
        </p:spPr>
      </p:pic>
      <p:pic>
        <p:nvPicPr>
          <p:cNvPr id="3076" name="Picture 4" descr="C:\Users\30697\Desktop\Psorias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286124"/>
            <a:ext cx="4500594" cy="3214710"/>
          </a:xfrm>
          <a:prstGeom prst="rect">
            <a:avLst/>
          </a:prstGeom>
          <a:noFill/>
        </p:spPr>
      </p:pic>
      <p:pic>
        <p:nvPicPr>
          <p:cNvPr id="3077" name="Picture 5" descr="C:\Users\30697\Desktop\images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3571876"/>
            <a:ext cx="2905127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642918"/>
            <a:ext cx="8572560" cy="5857916"/>
          </a:xfrm>
        </p:spPr>
        <p:txBody>
          <a:bodyPr/>
          <a:lstStyle/>
          <a:p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</a:rPr>
              <a:t>Κλινική εικόνα της ψωρίασης:</a:t>
            </a:r>
          </a:p>
          <a:p>
            <a:pPr>
              <a:buNone/>
            </a:pPr>
            <a:r>
              <a:rPr lang="el-GR" sz="2800" b="1" dirty="0"/>
              <a:t> </a:t>
            </a:r>
            <a:r>
              <a:rPr lang="el-GR" sz="2800" b="1" dirty="0" smtClean="0"/>
              <a:t> α. αλλοιώσεις του δέρματος</a:t>
            </a:r>
            <a:r>
              <a:rPr lang="el-GR" sz="2800" dirty="0" smtClean="0"/>
              <a:t>, έχουν ερυθρό χρώμα, στρογγυλό ή ωοειδές σχήμα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</a:t>
            </a:r>
            <a:r>
              <a:rPr lang="el-GR" sz="2800" dirty="0" smtClean="0">
                <a:solidFill>
                  <a:srgbClr val="C00000"/>
                </a:solidFill>
              </a:rPr>
              <a:t>καλύπτονται</a:t>
            </a:r>
            <a:r>
              <a:rPr lang="el-GR" sz="2800" dirty="0" smtClean="0"/>
              <a:t> από ασημένια, ξηρά και παχιά λέπια</a:t>
            </a:r>
          </a:p>
          <a:p>
            <a:pPr>
              <a:buNone/>
            </a:pPr>
            <a:r>
              <a:rPr lang="el-GR" sz="2800" dirty="0">
                <a:solidFill>
                  <a:srgbClr val="002060"/>
                </a:solidFill>
              </a:rPr>
              <a:t> </a:t>
            </a:r>
            <a:r>
              <a:rPr lang="el-GR" sz="2800" dirty="0" smtClean="0">
                <a:solidFill>
                  <a:srgbClr val="002060"/>
                </a:solidFill>
              </a:rPr>
              <a:t>  αν αφαιρεθούν τα λέπια εμφανίζεται αιμορραγία με μορφή τελείας</a:t>
            </a:r>
            <a:endParaRPr lang="el-GR" sz="2800" dirty="0">
              <a:solidFill>
                <a:srgbClr val="002060"/>
              </a:solidFill>
            </a:endParaRP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b="1" dirty="0" smtClean="0"/>
              <a:t>β. </a:t>
            </a:r>
            <a:r>
              <a:rPr lang="el-GR" sz="2800" b="1" dirty="0" err="1" smtClean="0"/>
              <a:t>ψωριασική</a:t>
            </a:r>
            <a:r>
              <a:rPr lang="el-GR" sz="2800" b="1" dirty="0" smtClean="0"/>
              <a:t> αρθρίτιδα</a:t>
            </a:r>
            <a:r>
              <a:rPr lang="el-GR" sz="2800" dirty="0" smtClean="0"/>
              <a:t>, </a:t>
            </a:r>
            <a:r>
              <a:rPr lang="el-GR" sz="2800" dirty="0" smtClean="0">
                <a:solidFill>
                  <a:srgbClr val="FF0000"/>
                </a:solidFill>
              </a:rPr>
              <a:t>εμφανίζουν</a:t>
            </a:r>
            <a:r>
              <a:rPr lang="el-GR" sz="2800" dirty="0" smtClean="0"/>
              <a:t> βλάβες στις αρθρώσεις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</a:t>
            </a:r>
            <a:r>
              <a:rPr lang="el-GR" sz="2800" dirty="0" smtClean="0">
                <a:solidFill>
                  <a:srgbClr val="A50021"/>
                </a:solidFill>
              </a:rPr>
              <a:t>εντοπίζονται</a:t>
            </a:r>
            <a:r>
              <a:rPr lang="el-GR" sz="2800" dirty="0" smtClean="0"/>
              <a:t> στις άπω </a:t>
            </a:r>
            <a:r>
              <a:rPr lang="el-GR" sz="2800" dirty="0" err="1" smtClean="0"/>
              <a:t>μεσοφαλλαγικές</a:t>
            </a:r>
            <a:r>
              <a:rPr lang="el-GR" sz="2800" dirty="0" smtClean="0"/>
              <a:t> αρθρώσεις</a:t>
            </a:r>
          </a:p>
          <a:p>
            <a:pPr>
              <a:buNone/>
            </a:pPr>
            <a:r>
              <a:rPr lang="el-GR" sz="2800" dirty="0">
                <a:solidFill>
                  <a:srgbClr val="C00000"/>
                </a:solidFill>
              </a:rPr>
              <a:t> </a:t>
            </a:r>
            <a:r>
              <a:rPr lang="el-GR" sz="2800" dirty="0" smtClean="0">
                <a:solidFill>
                  <a:srgbClr val="C00000"/>
                </a:solidFill>
              </a:rPr>
              <a:t>  είναι ερυθρές, διογκωμένες και ευαίσθητες στην ψηλάφηση</a:t>
            </a:r>
            <a:endParaRPr lang="el-GR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428604"/>
            <a:ext cx="8643998" cy="6143668"/>
          </a:xfrm>
        </p:spPr>
        <p:txBody>
          <a:bodyPr/>
          <a:lstStyle/>
          <a:p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</a:rPr>
              <a:t>Κλινική εικόνα της ψωρίασης:</a:t>
            </a:r>
          </a:p>
          <a:p>
            <a:pPr>
              <a:buNone/>
            </a:pPr>
            <a:r>
              <a:rPr lang="el-GR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l-GR" sz="2800" b="1" dirty="0" smtClean="0"/>
              <a:t>γ. αλλοιώσεις των νυχιών </a:t>
            </a:r>
            <a:r>
              <a:rPr lang="el-GR" sz="2800" dirty="0" smtClean="0"/>
              <a:t>παρατηρούνται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1. μεταβολές στο χρώμα τους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2. η ονυχόλυση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3. τα </a:t>
            </a:r>
            <a:r>
              <a:rPr lang="el-GR" sz="2800" dirty="0" err="1" smtClean="0"/>
              <a:t>βοθρία</a:t>
            </a:r>
            <a:endParaRPr lang="el-GR" sz="2800" dirty="0"/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r>
              <a:rPr lang="el-GR" sz="2800" dirty="0" smtClean="0"/>
              <a:t>  </a:t>
            </a:r>
            <a:r>
              <a:rPr lang="el-GR" sz="2800" b="1" dirty="0" smtClean="0"/>
              <a:t>Αίτια της ψωρίασης</a:t>
            </a:r>
          </a:p>
          <a:p>
            <a:r>
              <a:rPr lang="el-GR" sz="2800" dirty="0" smtClean="0"/>
              <a:t>Τα ακριβή αίτια δεν είναι γνωστά ακόμη </a:t>
            </a:r>
          </a:p>
          <a:p>
            <a:r>
              <a:rPr lang="el-GR" sz="2800" dirty="0" smtClean="0"/>
              <a:t>Υπεύθυνοι θεωρούνται γενετικοί και περιβαλλοντικοί παράγοντες</a:t>
            </a:r>
            <a:endParaRPr lang="el-G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30697\Desktop\img1260_f7b4484f143469309f52d06632ee02a8_54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14290"/>
            <a:ext cx="7429552" cy="3919540"/>
          </a:xfrm>
          <a:prstGeom prst="rect">
            <a:avLst/>
          </a:prstGeom>
          <a:noFill/>
        </p:spPr>
      </p:pic>
      <p:pic>
        <p:nvPicPr>
          <p:cNvPr id="4099" name="Picture 3" descr="C:\Users\30697\Desktop\αρχείο λήψη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500570"/>
            <a:ext cx="5214974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ΤΥΠΟΙ- ΜΟΡΦΕΣ ΨΩΡΙΑΣΗΣ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lnSpcReduction="10000"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Σταγονοειδής μορφή:</a:t>
            </a:r>
          </a:p>
          <a:p>
            <a:pPr>
              <a:buNone/>
            </a:pPr>
            <a:r>
              <a:rPr lang="el-GR" sz="2800" dirty="0" smtClean="0"/>
              <a:t>  Οι κηλίδες εμφανίζονται διάσπαρτα σε όλο το σώμα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έχουν ερυθρό χρώμα, μέγεθος φακής και είναι     στρογγυλές ή ωοειδείς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παρουσιάζονται ξαφνικά μετά από λοίμωξη από στρεπτόκοκκους</a:t>
            </a:r>
          </a:p>
          <a:p>
            <a:pPr>
              <a:buNone/>
            </a:pPr>
            <a:endParaRPr lang="el-GR" sz="2800" dirty="0"/>
          </a:p>
          <a:p>
            <a:r>
              <a:rPr lang="el-GR" sz="2800" b="1" dirty="0" smtClean="0">
                <a:solidFill>
                  <a:srgbClr val="A50021"/>
                </a:solidFill>
              </a:rPr>
              <a:t>Ανάστροφη μορφή:</a:t>
            </a:r>
            <a:endParaRPr lang="el-GR" sz="2800" dirty="0" smtClean="0">
              <a:solidFill>
                <a:srgbClr val="A50021"/>
              </a:solidFill>
            </a:endParaRP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οι βλάβες εντοπίζονται στις πτυχές και στις </a:t>
            </a:r>
            <a:r>
              <a:rPr lang="el-GR" sz="2800" dirty="0" err="1" smtClean="0"/>
              <a:t>καμπτικές</a:t>
            </a:r>
            <a:r>
              <a:rPr lang="el-GR" sz="2800" dirty="0" smtClean="0"/>
              <a:t> επιφάνειες του σώματος</a:t>
            </a:r>
          </a:p>
          <a:p>
            <a:pPr>
              <a:buNone/>
            </a:pPr>
            <a:r>
              <a:rPr lang="el-GR" sz="2800" dirty="0" smtClean="0"/>
              <a:t>   στις βουβωνικές περιοχές, στις μασχάλες μπορεί να υπάρχουν αλλοιώσεις της ψωρίασης</a:t>
            </a:r>
            <a:endParaRPr lang="el-G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30697\Desktop\stagonoeidis-psoriasi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33983"/>
            <a:ext cx="4038600" cy="3658397"/>
          </a:xfrm>
          <a:prstGeom prst="rect">
            <a:avLst/>
          </a:prstGeom>
          <a:noFill/>
        </p:spPr>
      </p:pic>
      <p:pic>
        <p:nvPicPr>
          <p:cNvPr id="5123" name="Picture 3" descr="C:\Users\30697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5937" y="1500174"/>
            <a:ext cx="3048029" cy="3929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ΤΥΠΟΙ- ΜΟΡΦΕΣ ΨΩΡΙΑΣΗΣ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429288"/>
          </a:xfrm>
        </p:spPr>
        <p:txBody>
          <a:bodyPr>
            <a:normAutofit fontScale="92500" lnSpcReduction="20000"/>
          </a:bodyPr>
          <a:lstStyle/>
          <a:p>
            <a:r>
              <a:rPr lang="el-GR" sz="2800" b="1" dirty="0" smtClean="0">
                <a:solidFill>
                  <a:srgbClr val="A50021"/>
                </a:solidFill>
              </a:rPr>
              <a:t>Φλυκταινώδης μορφή:</a:t>
            </a:r>
          </a:p>
          <a:p>
            <a:pPr>
              <a:buNone/>
            </a:pPr>
            <a:r>
              <a:rPr lang="el-GR" sz="2800" b="1" dirty="0">
                <a:solidFill>
                  <a:srgbClr val="A50021"/>
                </a:solidFill>
              </a:rPr>
              <a:t> </a:t>
            </a:r>
            <a:r>
              <a:rPr lang="el-GR" sz="2800" b="1" dirty="0" smtClean="0">
                <a:solidFill>
                  <a:srgbClr val="A50021"/>
                </a:solidFill>
              </a:rPr>
              <a:t> </a:t>
            </a:r>
            <a:r>
              <a:rPr lang="el-GR" sz="2800" dirty="0" smtClean="0"/>
              <a:t>εμφανίζεται σαν φλύκταινες στα πέλματα και στις παλάμες ή σαν πλάκες με φλυκταινώδες περίγραμμα</a:t>
            </a:r>
          </a:p>
          <a:p>
            <a:pPr>
              <a:buNone/>
            </a:pPr>
            <a:r>
              <a:rPr lang="el-GR" sz="2800" b="1" dirty="0" smtClean="0">
                <a:solidFill>
                  <a:srgbClr val="A50021"/>
                </a:solidFill>
              </a:rPr>
              <a:t> </a:t>
            </a:r>
            <a:r>
              <a:rPr lang="el-GR" sz="2800" dirty="0" smtClean="0"/>
              <a:t>( η </a:t>
            </a:r>
            <a:r>
              <a:rPr lang="el-GR" sz="2800" b="1" dirty="0" smtClean="0"/>
              <a:t>φλύκταινα</a:t>
            </a:r>
            <a:r>
              <a:rPr lang="el-GR" sz="2800" dirty="0" smtClean="0"/>
              <a:t> είναι βλάβη του δέρματος με σαφές περίγραμμα που προεξέχει και περιέχει πύον)</a:t>
            </a:r>
          </a:p>
          <a:p>
            <a:pPr>
              <a:buNone/>
            </a:pPr>
            <a:r>
              <a:rPr lang="el-GR" sz="2800" dirty="0" smtClean="0"/>
              <a:t>   αυτή η μορφή μπορεί να επεκταθεί σε μεγάλη έκταση    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                         του σώματος</a:t>
            </a:r>
          </a:p>
          <a:p>
            <a:pPr>
              <a:buNone/>
            </a:pPr>
            <a:endParaRPr lang="el-GR" sz="2800" dirty="0"/>
          </a:p>
          <a:p>
            <a:r>
              <a:rPr lang="el-GR" sz="2800" b="1" dirty="0" smtClean="0">
                <a:solidFill>
                  <a:srgbClr val="A50021"/>
                </a:solidFill>
              </a:rPr>
              <a:t> </a:t>
            </a:r>
            <a:r>
              <a:rPr lang="el-GR" sz="2800" b="1" dirty="0" err="1">
                <a:solidFill>
                  <a:srgbClr val="A50021"/>
                </a:solidFill>
              </a:rPr>
              <a:t>Ε</a:t>
            </a:r>
            <a:r>
              <a:rPr lang="el-GR" sz="2800" b="1" dirty="0" err="1" smtClean="0">
                <a:solidFill>
                  <a:srgbClr val="A50021"/>
                </a:solidFill>
              </a:rPr>
              <a:t>ρυθροδερμική</a:t>
            </a:r>
            <a:r>
              <a:rPr lang="el-GR" sz="2800" b="1" dirty="0" smtClean="0">
                <a:solidFill>
                  <a:srgbClr val="A50021"/>
                </a:solidFill>
              </a:rPr>
              <a:t> μορφή: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εμφανίζεται όταν οι </a:t>
            </a:r>
            <a:r>
              <a:rPr lang="el-GR" sz="2800" dirty="0" err="1" smtClean="0"/>
              <a:t>ψωριασικές</a:t>
            </a:r>
            <a:r>
              <a:rPr lang="el-GR" sz="2800" dirty="0" smtClean="0"/>
              <a:t> βλάβες εξαπλωθούν σε όλη την επιφάνεια του σώματος </a:t>
            </a:r>
          </a:p>
          <a:p>
            <a:pPr>
              <a:buNone/>
            </a:pPr>
            <a:r>
              <a:rPr lang="el-GR" sz="2800" dirty="0"/>
              <a:t>  </a:t>
            </a:r>
            <a:r>
              <a:rPr lang="el-GR" sz="2800" dirty="0" smtClean="0"/>
              <a:t> η κατάσταση αυτή απαιτεί τη νοσηλεία σε νοσοκομείο 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                        διότι κινδυνεύει η ζωή του ασθενούς</a:t>
            </a:r>
          </a:p>
          <a:p>
            <a:pPr>
              <a:buNone/>
            </a:pPr>
            <a:r>
              <a:rPr lang="el-GR" b="1" dirty="0">
                <a:solidFill>
                  <a:srgbClr val="A50021"/>
                </a:solidFill>
              </a:rPr>
              <a:t> </a:t>
            </a:r>
            <a:r>
              <a:rPr lang="el-GR" b="1" dirty="0" smtClean="0">
                <a:solidFill>
                  <a:srgbClr val="A50021"/>
                </a:solidFill>
              </a:rPr>
              <a:t> </a:t>
            </a:r>
            <a:endParaRPr lang="el-GR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489</Words>
  <Application>Microsoft Office PowerPoint</Application>
  <PresentationFormat>Προβολή στην οθόνη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ΨΩΡΙΑΣΗ κεφ. 10</vt:lpstr>
      <vt:lpstr>Διαφάνεια 2</vt:lpstr>
      <vt:lpstr>Διαφάνεια 3</vt:lpstr>
      <vt:lpstr>Διαφάνεια 4</vt:lpstr>
      <vt:lpstr>Διαφάνεια 5</vt:lpstr>
      <vt:lpstr>Διαφάνεια 6</vt:lpstr>
      <vt:lpstr>ΤΥΠΟΙ- ΜΟΡΦΕΣ ΨΩΡΙΑΣΗΣ</vt:lpstr>
      <vt:lpstr>Διαφάνεια 8</vt:lpstr>
      <vt:lpstr>ΤΥΠΟΙ- ΜΟΡΦΕΣ ΨΩΡΙΑΣΗΣ</vt:lpstr>
      <vt:lpstr>Διαφάνεια 10</vt:lpstr>
      <vt:lpstr>ΘΕΡΑΠΕΙΑ-ΑΝΤΙΜΕΤΩΠΙΣΗ</vt:lpstr>
      <vt:lpstr>Διαφάνεια 12</vt:lpstr>
      <vt:lpstr>ΜΕΤΑΔΟΣΗ</vt:lpstr>
      <vt:lpstr>Διαφάνεια 14</vt:lpstr>
      <vt:lpstr>Διαφάνεια 15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ΨΩΡΙΑΣΗ κεφ. 10</dc:title>
  <dc:creator>306977013274</dc:creator>
  <cp:lastModifiedBy>306977013274</cp:lastModifiedBy>
  <cp:revision>40</cp:revision>
  <dcterms:created xsi:type="dcterms:W3CDTF">2021-01-11T18:56:39Z</dcterms:created>
  <dcterms:modified xsi:type="dcterms:W3CDTF">2021-01-11T22:42:07Z</dcterms:modified>
</cp:coreProperties>
</file>