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58783D-2161-4160-88AC-C2062A3FF058}" type="datetimeFigureOut">
              <a:rPr lang="el-GR" smtClean="0"/>
              <a:pPr/>
              <a:t>22/2/2021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0DFB21F-4499-403E-9267-96262F5686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6398" cy="114300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ΝΟΣΟΙ ΠΟΥ ΑΦΟΡΟΥΝ ΤΗ ΔΥΣΠΛΑΣΙΑ ΚΑΙ ΔΥΣΤΡΟΦΙΑ ΤΩΝ ΤΡΙΧΩΝ</a:t>
            </a:r>
            <a:endParaRPr lang="el-GR" sz="3200" b="1" dirty="0"/>
          </a:p>
        </p:txBody>
      </p:sp>
      <p:pic>
        <p:nvPicPr>
          <p:cNvPr id="1026" name="Picture 2" descr="C:\Users\30697\Desktop\gynaikeia-provlimata-me-mallia-xioumoristika-skitsa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7000875" cy="438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71538" y="285728"/>
            <a:ext cx="4164546" cy="635798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Δακτυλιοειδείς τρίχες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err="1" smtClean="0"/>
              <a:t>Τριχοθειοδυστροφία</a:t>
            </a:r>
            <a:r>
              <a:rPr lang="el-GR" dirty="0" smtClean="0"/>
              <a:t> ή </a:t>
            </a:r>
            <a:r>
              <a:rPr lang="el-GR" dirty="0" err="1" smtClean="0"/>
              <a:t>τριχόσχιση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Ακανθωτή </a:t>
            </a:r>
            <a:r>
              <a:rPr lang="el-GR" dirty="0" err="1" smtClean="0"/>
              <a:t>τριχόσταση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τρίχες τριγωνικές και αυλακωτές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err="1" smtClean="0"/>
              <a:t>Περιτριχικός</a:t>
            </a:r>
            <a:r>
              <a:rPr lang="el-GR" dirty="0" smtClean="0"/>
              <a:t> κεράτινος κύλινδρος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Τρίχες σαν καλάμι μπαμπού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7170" name="Picture 2" descr="C:\Users\30697\Desktop\d496f8_0a94734728e7419f9ae06bfb0115459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571612"/>
            <a:ext cx="392909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697\Desktop\suhie_volosy_5_080915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7166"/>
            <a:ext cx="3214710" cy="3214710"/>
          </a:xfrm>
          <a:prstGeom prst="rect">
            <a:avLst/>
          </a:prstGeom>
          <a:noFill/>
        </p:spPr>
      </p:pic>
      <p:pic>
        <p:nvPicPr>
          <p:cNvPr id="1027" name="Picture 3" descr="C:\Users\30697\Desktop\htransjc4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786190"/>
            <a:ext cx="6215066" cy="2857500"/>
          </a:xfrm>
          <a:prstGeom prst="rect">
            <a:avLst/>
          </a:prstGeom>
          <a:noFill/>
        </p:spPr>
      </p:pic>
      <p:pic>
        <p:nvPicPr>
          <p:cNvPr id="1028" name="Picture 4" descr="C:\Users\30697\Desktop\Καταγραφή-300x244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7166"/>
            <a:ext cx="3786214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785794"/>
            <a:ext cx="3657600" cy="5401646"/>
          </a:xfrm>
        </p:spPr>
        <p:txBody>
          <a:bodyPr/>
          <a:lstStyle/>
          <a:p>
            <a:r>
              <a:rPr lang="el-GR" dirty="0" smtClean="0"/>
              <a:t>              κύστεις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                μυρμηγκιές</a:t>
            </a:r>
            <a:endParaRPr lang="el-GR" dirty="0"/>
          </a:p>
        </p:txBody>
      </p:sp>
      <p:pic>
        <p:nvPicPr>
          <p:cNvPr id="2050" name="Picture 2" descr="C:\Users\30697\Desktop\alopecia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3214710" cy="2714645"/>
          </a:xfrm>
          <a:prstGeom prst="rect">
            <a:avLst/>
          </a:prstGeom>
          <a:noFill/>
        </p:spPr>
      </p:pic>
      <p:sp>
        <p:nvSpPr>
          <p:cNvPr id="6" name="5 - Δεξιό βέλος"/>
          <p:cNvSpPr/>
          <p:nvPr/>
        </p:nvSpPr>
        <p:spPr>
          <a:xfrm rot="10800000">
            <a:off x="5357818" y="928670"/>
            <a:ext cx="9784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 descr="C:\Users\30697\Desktop\17-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643314"/>
            <a:ext cx="3857652" cy="3000396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 rot="10800000">
            <a:off x="5660209" y="5393475"/>
            <a:ext cx="978408" cy="4644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Κληρονομικές δυσπλασίες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1357298"/>
            <a:ext cx="8072462" cy="550070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Κληρονομικές δυσπλασίες αποτελούν:</a:t>
            </a:r>
          </a:p>
          <a:p>
            <a:r>
              <a:rPr lang="el-GR" sz="2800" b="1" dirty="0" smtClean="0">
                <a:solidFill>
                  <a:srgbClr val="FF0000"/>
                </a:solidFill>
              </a:rPr>
              <a:t>Α) η </a:t>
            </a:r>
            <a:r>
              <a:rPr lang="el-GR" sz="2800" b="1" dirty="0" err="1" smtClean="0">
                <a:solidFill>
                  <a:srgbClr val="FF0000"/>
                </a:solidFill>
              </a:rPr>
              <a:t>κομβολογιοειδής</a:t>
            </a:r>
            <a:r>
              <a:rPr lang="el-GR" sz="2800" b="1" dirty="0" smtClean="0">
                <a:solidFill>
                  <a:srgbClr val="FF0000"/>
                </a:solidFill>
              </a:rPr>
              <a:t> δυσπλασία ή </a:t>
            </a:r>
            <a:r>
              <a:rPr lang="en-US" sz="2800" b="1" dirty="0" err="1" smtClean="0">
                <a:solidFill>
                  <a:srgbClr val="FF0000"/>
                </a:solidFill>
              </a:rPr>
              <a:t>Monelethrix</a:t>
            </a:r>
            <a:r>
              <a:rPr lang="el-GR" sz="2800" b="1" dirty="0" smtClean="0">
                <a:solidFill>
                  <a:srgbClr val="FF0000"/>
                </a:solidFill>
              </a:rPr>
              <a:t> κάθε τρίχα εμφανίζει όζους εναλλάξ με ατροφικές περιοχές</a:t>
            </a:r>
          </a:p>
          <a:p>
            <a:endParaRPr lang="el-GR" sz="2800" dirty="0" smtClean="0"/>
          </a:p>
          <a:p>
            <a:r>
              <a:rPr lang="el-GR" sz="2800" b="1" dirty="0" smtClean="0">
                <a:solidFill>
                  <a:srgbClr val="0070C0"/>
                </a:solidFill>
              </a:rPr>
              <a:t>Β) σύνδρομο </a:t>
            </a:r>
            <a:r>
              <a:rPr lang="en-US" sz="2800" b="1" dirty="0" err="1" smtClean="0">
                <a:solidFill>
                  <a:srgbClr val="0070C0"/>
                </a:solidFill>
              </a:rPr>
              <a:t>Netherton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l-GR" sz="2800" b="1" dirty="0" smtClean="0">
                <a:solidFill>
                  <a:srgbClr val="0070C0"/>
                </a:solidFill>
              </a:rPr>
              <a:t>τρίχες λεπτές, </a:t>
            </a:r>
            <a:r>
              <a:rPr lang="el-GR" sz="2800" b="1" dirty="0" err="1" smtClean="0">
                <a:solidFill>
                  <a:srgbClr val="0070C0"/>
                </a:solidFill>
              </a:rPr>
              <a:t>ξηρές,δεν</a:t>
            </a:r>
            <a:r>
              <a:rPr lang="el-GR" sz="2800" b="1" dirty="0" smtClean="0">
                <a:solidFill>
                  <a:srgbClr val="0070C0"/>
                </a:solidFill>
              </a:rPr>
              <a:t> λάμπουν</a:t>
            </a:r>
          </a:p>
          <a:p>
            <a:r>
              <a:rPr lang="el-GR" sz="2800" b="1" dirty="0" smtClean="0">
                <a:solidFill>
                  <a:srgbClr val="0070C0"/>
                </a:solidFill>
              </a:rPr>
              <a:t>Βελτιώνονται με την πάροδο της ηλικίας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928670"/>
            <a:ext cx="3657600" cy="5258770"/>
          </a:xfrm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err="1" smtClean="0"/>
              <a:t>Netherton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err="1" smtClean="0"/>
              <a:t>Monelethrix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  <p:pic>
        <p:nvPicPr>
          <p:cNvPr id="3074" name="Picture 2" descr="C:\Users\30697\Desktop\cc4f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785794"/>
            <a:ext cx="3552825" cy="2371725"/>
          </a:xfrm>
          <a:prstGeom prst="rect">
            <a:avLst/>
          </a:prstGeom>
          <a:noFill/>
        </p:spPr>
      </p:pic>
      <p:sp>
        <p:nvSpPr>
          <p:cNvPr id="6" name="5 - Δεξιό βέλος"/>
          <p:cNvSpPr/>
          <p:nvPr/>
        </p:nvSpPr>
        <p:spPr>
          <a:xfrm>
            <a:off x="3786182" y="1357298"/>
            <a:ext cx="97840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5" name="Picture 3" descr="C:\Users\30697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3071834" cy="2643206"/>
          </a:xfrm>
          <a:prstGeom prst="rect">
            <a:avLst/>
          </a:prstGeom>
          <a:noFill/>
        </p:spPr>
      </p:pic>
      <p:sp>
        <p:nvSpPr>
          <p:cNvPr id="8" name="7 - Δεξιό βέλος"/>
          <p:cNvSpPr/>
          <p:nvPr/>
        </p:nvSpPr>
        <p:spPr>
          <a:xfrm>
            <a:off x="3786182" y="5000636"/>
            <a:ext cx="9784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30697\Desktop\Η-όψη-μίας-ταλαιπωρημένης-τρίχας-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642918"/>
            <a:ext cx="7286676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30697\Desktop\Copy_of_NUXE_Fa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0"/>
            <a:ext cx="807246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0697\Desktop\waln-alm_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6357982" cy="3929089"/>
          </a:xfrm>
          <a:prstGeom prst="rect">
            <a:avLst/>
          </a:prstGeom>
          <a:noFill/>
        </p:spPr>
      </p:pic>
      <p:pic>
        <p:nvPicPr>
          <p:cNvPr id="6147" name="Picture 3" descr="C:\Users\30697\Desktop\αρχείο λήψη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4357694"/>
            <a:ext cx="507209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0697\Desktop\eyhetiria-karta-12-epohes-eyharisto-poly-happy-cards-1000-1355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62" y="1142984"/>
            <a:ext cx="6715204" cy="450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rmAutofit/>
          </a:bodyPr>
          <a:lstStyle/>
          <a:p>
            <a:r>
              <a:rPr lang="el-GR" sz="3200" b="1" dirty="0" smtClean="0"/>
              <a:t>ΝΟΣΟΙ ΠΟΥ ΑΦΟΡΟΥΝ ΤΗ ΔΥΣΠΛΑΣΙΑ ΚΑΙ ΔΥΣΤΡΟΦΙΑ ΤΩΝ ΤΡΙΧΩΝ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Ορισμός</a:t>
            </a:r>
            <a:r>
              <a:rPr lang="el-GR" dirty="0" smtClean="0"/>
              <a:t>: οι όροι </a:t>
            </a:r>
            <a:r>
              <a:rPr lang="el-GR" b="1" dirty="0" smtClean="0"/>
              <a:t>δυσπλασία</a:t>
            </a:r>
            <a:r>
              <a:rPr lang="el-GR" dirty="0" smtClean="0"/>
              <a:t> και </a:t>
            </a:r>
            <a:r>
              <a:rPr lang="el-GR" b="1" dirty="0" smtClean="0"/>
              <a:t>δυστροφία</a:t>
            </a:r>
            <a:r>
              <a:rPr lang="el-GR" dirty="0" smtClean="0"/>
              <a:t> αφορούν τη μη ομαλή διάπλαση και ανάπτυξη των τριχών</a:t>
            </a:r>
          </a:p>
          <a:p>
            <a:endParaRPr lang="el-GR" dirty="0" smtClean="0"/>
          </a:p>
          <a:p>
            <a:r>
              <a:rPr lang="el-GR" dirty="0" smtClean="0"/>
              <a:t>Αιτίες: </a:t>
            </a:r>
          </a:p>
          <a:p>
            <a:r>
              <a:rPr lang="el-GR" dirty="0" smtClean="0"/>
              <a:t>α) συγγενείς και κληρονομικές ανωμαλίες</a:t>
            </a:r>
          </a:p>
          <a:p>
            <a:r>
              <a:rPr lang="el-GR" dirty="0" smtClean="0"/>
              <a:t>β) επίκτητες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417638"/>
          </a:xfrm>
        </p:spPr>
        <p:txBody>
          <a:bodyPr>
            <a:noAutofit/>
          </a:bodyPr>
          <a:lstStyle/>
          <a:p>
            <a:r>
              <a:rPr lang="el-GR" sz="2800" dirty="0" smtClean="0"/>
              <a:t>Κατηγορίες-ταξινόμηση των δυσπλασιών και δυστροφιών των    τριχών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285852" y="1214422"/>
            <a:ext cx="7647836" cy="5033978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b="1" dirty="0" smtClean="0"/>
              <a:t>χωρίζονται σε 2 μεγάλες κατηγορίες:</a:t>
            </a:r>
          </a:p>
          <a:p>
            <a:pPr>
              <a:buNone/>
            </a:pPr>
            <a:r>
              <a:rPr lang="el-GR" dirty="0" smtClean="0"/>
              <a:t>Α) με αυξημένη ευθραυστότητα:</a:t>
            </a:r>
          </a:p>
          <a:p>
            <a:pPr>
              <a:buNone/>
            </a:pPr>
            <a:r>
              <a:rPr lang="el-GR" dirty="0" smtClean="0"/>
              <a:t>       ο </a:t>
            </a:r>
            <a:r>
              <a:rPr lang="el-GR" dirty="0" err="1" smtClean="0"/>
              <a:t>μονιλέθριξ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η οζώδης </a:t>
            </a:r>
            <a:r>
              <a:rPr lang="el-GR" dirty="0" err="1" smtClean="0"/>
              <a:t>τριχόρρηξη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οι </a:t>
            </a:r>
            <a:r>
              <a:rPr lang="el-GR" dirty="0" err="1" smtClean="0"/>
              <a:t>περιεστραμμένες</a:t>
            </a:r>
            <a:r>
              <a:rPr lang="el-GR" dirty="0" smtClean="0"/>
              <a:t> τρίχες</a:t>
            </a:r>
          </a:p>
          <a:p>
            <a:pPr>
              <a:buNone/>
            </a:pPr>
            <a:r>
              <a:rPr lang="el-GR" dirty="0" smtClean="0"/>
              <a:t>       οι τρίχες όπως η ξιφολόγχη</a:t>
            </a:r>
          </a:p>
          <a:p>
            <a:pPr>
              <a:buNone/>
            </a:pPr>
            <a:r>
              <a:rPr lang="el-GR" dirty="0" smtClean="0"/>
              <a:t>        η </a:t>
            </a:r>
            <a:r>
              <a:rPr lang="el-GR" dirty="0" err="1" smtClean="0"/>
              <a:t>τριχοπτίλωση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το σύνδρομο </a:t>
            </a:r>
            <a:r>
              <a:rPr lang="en-US" dirty="0" err="1" smtClean="0"/>
              <a:t>Netherton</a:t>
            </a:r>
            <a:endParaRPr lang="el-G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214842" cy="4663440"/>
          </a:xfrm>
        </p:spPr>
        <p:txBody>
          <a:bodyPr/>
          <a:lstStyle/>
          <a:p>
            <a:r>
              <a:rPr lang="el-GR" dirty="0" smtClean="0"/>
              <a:t>Κατηγορίες-ταξινόμηση των δυσπλασιών και δυστροφιών των    τριχών</a:t>
            </a:r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Σύνδρομο </a:t>
            </a:r>
            <a:r>
              <a:rPr lang="en-US" dirty="0" err="1" smtClean="0"/>
              <a:t>Netherton</a:t>
            </a:r>
            <a:endParaRPr lang="el-GR" dirty="0"/>
          </a:p>
        </p:txBody>
      </p:sp>
      <p:pic>
        <p:nvPicPr>
          <p:cNvPr id="2050" name="Picture 2" descr="C:\Users\30697\Desktop\sndrome-de-netherton-sntomas-causas-tratamien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22" y="1524000"/>
            <a:ext cx="3498056" cy="4664075"/>
          </a:xfrm>
          <a:prstGeom prst="rect">
            <a:avLst/>
          </a:prstGeom>
          <a:noFill/>
        </p:spPr>
      </p:pic>
      <p:sp>
        <p:nvSpPr>
          <p:cNvPr id="6" name="5 - Δεξιό βέλος"/>
          <p:cNvSpPr/>
          <p:nvPr/>
        </p:nvSpPr>
        <p:spPr>
          <a:xfrm>
            <a:off x="3428992" y="5715016"/>
            <a:ext cx="150019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Κατηγορίες-ταξινόμηση των δυσπλασιών και δυστροφιών των    τριχών</a:t>
            </a:r>
            <a:endParaRPr lang="el-GR" sz="28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Β) με φυσιολογική ευθραυστότητα:</a:t>
            </a:r>
          </a:p>
          <a:p>
            <a:pPr>
              <a:buNone/>
            </a:pPr>
            <a:r>
              <a:rPr lang="el-GR" dirty="0" smtClean="0"/>
              <a:t>         οι δακτυλιοειδείς τρίχες</a:t>
            </a:r>
          </a:p>
          <a:p>
            <a:pPr>
              <a:buNone/>
            </a:pPr>
            <a:r>
              <a:rPr lang="el-GR" dirty="0" smtClean="0"/>
              <a:t>        οι τρίχες με τη μορφή υαλοβάμβακα</a:t>
            </a:r>
          </a:p>
          <a:p>
            <a:pPr>
              <a:buNone/>
            </a:pPr>
            <a:r>
              <a:rPr lang="el-GR" dirty="0" smtClean="0"/>
              <a:t>         η ακανθωτή </a:t>
            </a:r>
            <a:r>
              <a:rPr lang="el-GR" dirty="0" err="1" smtClean="0"/>
              <a:t>τριχόσταση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οι </a:t>
            </a:r>
            <a:r>
              <a:rPr lang="el-GR" dirty="0" err="1" smtClean="0"/>
              <a:t>πολύδυμες</a:t>
            </a:r>
            <a:r>
              <a:rPr lang="el-GR" dirty="0" smtClean="0"/>
              <a:t> τρίχες</a:t>
            </a:r>
          </a:p>
          <a:p>
            <a:pPr>
              <a:buNone/>
            </a:pPr>
            <a:r>
              <a:rPr lang="el-GR" dirty="0" smtClean="0"/>
              <a:t>         οι διχασμένες τρίχες 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2976" y="1000108"/>
            <a:ext cx="3571900" cy="5187332"/>
          </a:xfrm>
        </p:spPr>
        <p:txBody>
          <a:bodyPr/>
          <a:lstStyle/>
          <a:p>
            <a:r>
              <a:rPr lang="el-GR" dirty="0" smtClean="0"/>
              <a:t>Οζώδης </a:t>
            </a:r>
            <a:r>
              <a:rPr lang="el-GR" dirty="0" err="1" smtClean="0"/>
              <a:t>τριχόρρηξη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Σύνδρομο </a:t>
            </a:r>
            <a:r>
              <a:rPr lang="en-US" dirty="0" err="1" smtClean="0"/>
              <a:t>Menkes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3075" name="Picture 3" descr="C:\Users\30697\Desktop\anthrwpino-swma-sto-mikroskopio-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785794"/>
            <a:ext cx="3429024" cy="1928826"/>
          </a:xfrm>
          <a:prstGeom prst="rect">
            <a:avLst/>
          </a:prstGeom>
          <a:noFill/>
        </p:spPr>
      </p:pic>
      <p:sp>
        <p:nvSpPr>
          <p:cNvPr id="7" name="6 - Δεξιό βέλος"/>
          <p:cNvSpPr/>
          <p:nvPr/>
        </p:nvSpPr>
        <p:spPr>
          <a:xfrm>
            <a:off x="2643174" y="1643050"/>
            <a:ext cx="14784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6" name="Picture 4" descr="C:\Users\30697\Desktop\sindrom-menkesa-opisanie-i-diagnostika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4071966" cy="2714644"/>
          </a:xfrm>
          <a:prstGeom prst="rect">
            <a:avLst/>
          </a:prstGeom>
          <a:noFill/>
        </p:spPr>
      </p:pic>
      <p:sp>
        <p:nvSpPr>
          <p:cNvPr id="9" name="8 - Δεξιό βέλος"/>
          <p:cNvSpPr/>
          <p:nvPr/>
        </p:nvSpPr>
        <p:spPr>
          <a:xfrm>
            <a:off x="3428992" y="5643578"/>
            <a:ext cx="978408" cy="3417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857752" y="928670"/>
            <a:ext cx="4286248" cy="5258770"/>
          </a:xfrm>
        </p:spPr>
        <p:txBody>
          <a:bodyPr/>
          <a:lstStyle/>
          <a:p>
            <a:r>
              <a:rPr lang="el-GR" dirty="0" err="1" smtClean="0"/>
              <a:t>Τριχοπτίλωση</a:t>
            </a:r>
            <a:r>
              <a:rPr lang="el-GR" dirty="0" smtClean="0"/>
              <a:t> (ψαλίδα)</a:t>
            </a:r>
          </a:p>
          <a:p>
            <a:endParaRPr lang="el-GR" dirty="0" smtClean="0"/>
          </a:p>
          <a:p>
            <a:r>
              <a:rPr lang="el-GR" dirty="0" smtClean="0"/>
              <a:t>Διχασμένες τρίχες</a:t>
            </a:r>
          </a:p>
          <a:p>
            <a:endParaRPr lang="el-GR" dirty="0" smtClean="0"/>
          </a:p>
          <a:p>
            <a:r>
              <a:rPr lang="el-GR" dirty="0" err="1" smtClean="0"/>
              <a:t>Περιεστραμμένες</a:t>
            </a:r>
            <a:r>
              <a:rPr lang="el-GR" dirty="0" smtClean="0"/>
              <a:t> τρίχες</a:t>
            </a:r>
            <a:endParaRPr lang="el-GR" dirty="0"/>
          </a:p>
        </p:txBody>
      </p:sp>
      <p:pic>
        <p:nvPicPr>
          <p:cNvPr id="4098" name="Picture 2" descr="C:\Users\30697\Desktop\αρχείο λήψη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3714776" cy="3071834"/>
          </a:xfrm>
          <a:prstGeom prst="rect">
            <a:avLst/>
          </a:prstGeom>
          <a:noFill/>
        </p:spPr>
      </p:pic>
      <p:pic>
        <p:nvPicPr>
          <p:cNvPr id="4099" name="Picture 3" descr="C:\Users\30697\Desktop\αρχείο λήψης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429132"/>
            <a:ext cx="3000396" cy="2071702"/>
          </a:xfrm>
          <a:prstGeom prst="rect">
            <a:avLst/>
          </a:prstGeom>
          <a:noFill/>
        </p:spPr>
      </p:pic>
      <p:pic>
        <p:nvPicPr>
          <p:cNvPr id="4100" name="Picture 4" descr="C:\Users\30697\Desktop\carote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00504"/>
            <a:ext cx="2500330" cy="1857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2976" y="857232"/>
            <a:ext cx="7790712" cy="5391168"/>
          </a:xfrm>
        </p:spPr>
        <p:txBody>
          <a:bodyPr/>
          <a:lstStyle/>
          <a:p>
            <a:r>
              <a:rPr lang="el-GR" dirty="0" smtClean="0"/>
              <a:t>Πολυδύναμες τρίχες</a:t>
            </a:r>
          </a:p>
          <a:p>
            <a:endParaRPr lang="el-GR" dirty="0" smtClean="0"/>
          </a:p>
          <a:p>
            <a:r>
              <a:rPr lang="el-GR" dirty="0" smtClean="0"/>
              <a:t>Τρίχες με μορφή ερίου (βαμβακιού)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Τρίχες με τη μορφή υαλοβάμβακα</a:t>
            </a:r>
          </a:p>
          <a:p>
            <a:endParaRPr lang="el-GR" dirty="0" smtClean="0"/>
          </a:p>
          <a:p>
            <a:r>
              <a:rPr lang="el-GR" dirty="0" smtClean="0"/>
              <a:t>Τρίχες με τη μορφή </a:t>
            </a:r>
            <a:r>
              <a:rPr lang="el-GR" dirty="0" err="1" smtClean="0"/>
              <a:t>ξιφολόχης</a:t>
            </a:r>
            <a:endParaRPr lang="el-GR" dirty="0"/>
          </a:p>
        </p:txBody>
      </p:sp>
      <p:pic>
        <p:nvPicPr>
          <p:cNvPr id="5122" name="Picture 2" descr="C:\Users\30697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500306"/>
            <a:ext cx="1800225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30697\Desktop\αρχείο λήψης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7166"/>
            <a:ext cx="4357718" cy="2786082"/>
          </a:xfrm>
          <a:prstGeom prst="rect">
            <a:avLst/>
          </a:prstGeom>
          <a:noFill/>
        </p:spPr>
      </p:pic>
      <p:pic>
        <p:nvPicPr>
          <p:cNvPr id="6147" name="Picture 3" descr="C:\Users\30697\Desktop\Τελογενής-τριχόπτωση-τριχόρροια-_-Telogen-effluvium-600x35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5715000" cy="297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228</Words>
  <Application>Microsoft Office PowerPoint</Application>
  <PresentationFormat>Προβολή στην οθόνη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Ηλιοστάσιο</vt:lpstr>
      <vt:lpstr>ΝΟΣΟΙ ΠΟΥ ΑΦΟΡΟΥΝ ΤΗ ΔΥΣΠΛΑΣΙΑ ΚΑΙ ΔΥΣΤΡΟΦΙΑ ΤΩΝ ΤΡΙΧΩΝ</vt:lpstr>
      <vt:lpstr>ΝΟΣΟΙ ΠΟΥ ΑΦΟΡΟΥΝ ΤΗ ΔΥΣΠΛΑΣΙΑ ΚΑΙ ΔΥΣΤΡΟΦΙΑ ΤΩΝ ΤΡΙΧΩΝ</vt:lpstr>
      <vt:lpstr>Κατηγορίες-ταξινόμηση των δυσπλασιών και δυστροφιών των    τριχών </vt:lpstr>
      <vt:lpstr>Διαφάνεια 4</vt:lpstr>
      <vt:lpstr>Κατηγορίες-ταξινόμηση των δυσπλασιών και δυστροφιών των    τριχών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Κληρονομικές δυσπλασίες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ΝΟΣΟΙ ΠΟΥ ΑΦΟΡΟΥΝ ΤΗ ΔΥΣΠΛΑΣΙΑ ΚΑΙ ΔΥΣΤΡΟΦΙΑ ΤΩΝ ΤΡΙΧΩΝ</dc:title>
  <dc:creator>306977013274</dc:creator>
  <cp:lastModifiedBy>306977013274</cp:lastModifiedBy>
  <cp:revision>31</cp:revision>
  <dcterms:created xsi:type="dcterms:W3CDTF">2021-02-17T18:34:05Z</dcterms:created>
  <dcterms:modified xsi:type="dcterms:W3CDTF">2021-02-22T08:09:42Z</dcterms:modified>
</cp:coreProperties>
</file>