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B3E230-4395-45F2-8B57-D750E412714D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64364E-81CF-419E-9D5A-42D6ADEE3FD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42976" y="642919"/>
            <a:ext cx="6786610" cy="1071569"/>
          </a:xfrm>
        </p:spPr>
        <p:txBody>
          <a:bodyPr>
            <a:normAutofit/>
          </a:bodyPr>
          <a:lstStyle/>
          <a:p>
            <a:r>
              <a:rPr lang="el-GR" sz="2800" smtClean="0"/>
              <a:t>ΦΘΕΙΡΙΑΣΗ ΤΟΥ ΤΡΙΧΩΤΟΥ ΤΗΣ ΚΕΦΑΛΗΣ</a:t>
            </a: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22376" y="2786058"/>
            <a:ext cx="7772400" cy="314327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30697\Desktop\pseire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86058"/>
            <a:ext cx="800105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30697\Desktop\image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786190"/>
            <a:ext cx="2643206" cy="2143140"/>
          </a:xfrm>
          <a:prstGeom prst="rect">
            <a:avLst/>
          </a:prstGeom>
          <a:noFill/>
        </p:spPr>
      </p:pic>
      <p:pic>
        <p:nvPicPr>
          <p:cNvPr id="8195" name="Picture 3" descr="C:\Users\30697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3786190"/>
            <a:ext cx="2500330" cy="2047875"/>
          </a:xfrm>
          <a:prstGeom prst="rect">
            <a:avLst/>
          </a:prstGeom>
          <a:noFill/>
        </p:spPr>
      </p:pic>
      <p:pic>
        <p:nvPicPr>
          <p:cNvPr id="8196" name="Picture 4" descr="C:\Users\30697\Desktop\press_release_distribution_0107839_13298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500042"/>
            <a:ext cx="542928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57158" y="214290"/>
            <a:ext cx="4572032" cy="6429420"/>
          </a:xfrm>
        </p:spPr>
        <p:txBody>
          <a:bodyPr>
            <a:normAutofit fontScale="92500"/>
          </a:bodyPr>
          <a:lstStyle/>
          <a:p>
            <a:r>
              <a:rPr lang="el-GR" b="1" dirty="0" err="1" smtClean="0"/>
              <a:t>Αντιφθειρικά</a:t>
            </a:r>
            <a:r>
              <a:rPr lang="el-GR" b="1" dirty="0" smtClean="0"/>
              <a:t> φάρμακα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err="1" smtClean="0"/>
              <a:t>Βενζοϊκό</a:t>
            </a:r>
            <a:r>
              <a:rPr lang="el-GR" dirty="0" smtClean="0"/>
              <a:t> </a:t>
            </a:r>
            <a:r>
              <a:rPr lang="el-GR" dirty="0" err="1" smtClean="0"/>
              <a:t>βενζύλιο</a:t>
            </a:r>
            <a:endParaRPr lang="el-GR" dirty="0" smtClean="0"/>
          </a:p>
          <a:p>
            <a:r>
              <a:rPr lang="en-US" dirty="0" smtClean="0"/>
              <a:t>Gama benzene </a:t>
            </a:r>
            <a:r>
              <a:rPr lang="en-US" dirty="0" err="1" smtClean="0"/>
              <a:t>hexachloride</a:t>
            </a:r>
            <a:endParaRPr lang="en-US" dirty="0" smtClean="0"/>
          </a:p>
          <a:p>
            <a:r>
              <a:rPr lang="el-GR" dirty="0" smtClean="0"/>
              <a:t>Μίγματα</a:t>
            </a:r>
            <a:r>
              <a:rPr lang="en-US" dirty="0" smtClean="0"/>
              <a:t> </a:t>
            </a:r>
            <a:r>
              <a:rPr lang="en-US" dirty="0" err="1" smtClean="0"/>
              <a:t>tetramethrin</a:t>
            </a:r>
            <a:r>
              <a:rPr lang="en-US" dirty="0" smtClean="0"/>
              <a:t> </a:t>
            </a:r>
            <a:r>
              <a:rPr lang="en-US" dirty="0" err="1" smtClean="0"/>
              <a:t>tpiperonyl</a:t>
            </a:r>
            <a:r>
              <a:rPr lang="en-US" dirty="0" smtClean="0"/>
              <a:t> </a:t>
            </a:r>
            <a:r>
              <a:rPr lang="en-US" dirty="0" err="1" smtClean="0"/>
              <a:t>bytoxide</a:t>
            </a:r>
            <a:r>
              <a:rPr lang="en-US" dirty="0" smtClean="0"/>
              <a:t> (liquid mom)</a:t>
            </a:r>
          </a:p>
          <a:p>
            <a:r>
              <a:rPr lang="el-GR" dirty="0" smtClean="0"/>
              <a:t>Σε ανθεκτικότερες περιπτώσεις εφαρμόζεται το:</a:t>
            </a:r>
          </a:p>
          <a:p>
            <a:r>
              <a:rPr lang="el-GR" dirty="0" err="1" smtClean="0"/>
              <a:t>Μαλαθείο</a:t>
            </a:r>
            <a:r>
              <a:rPr lang="el-GR" dirty="0" smtClean="0"/>
              <a:t> 0,5% σε αλκοόλη ή 1% σε πούδρα για 24 ώρες και σε κρέμα-</a:t>
            </a:r>
            <a:r>
              <a:rPr lang="en-US" dirty="0" smtClean="0"/>
              <a:t>shampoo</a:t>
            </a:r>
            <a:r>
              <a:rPr lang="el-GR" dirty="0" smtClean="0"/>
              <a:t> για 5-15 λεπτά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(</a:t>
            </a:r>
            <a:r>
              <a:rPr lang="en-US" dirty="0" smtClean="0"/>
              <a:t>cream </a:t>
            </a:r>
            <a:r>
              <a:rPr lang="en-US" dirty="0" err="1" smtClean="0"/>
              <a:t>sicaril</a:t>
            </a:r>
            <a:r>
              <a:rPr lang="en-US" dirty="0" smtClean="0"/>
              <a:t>)</a:t>
            </a:r>
          </a:p>
        </p:txBody>
      </p:sp>
      <p:pic>
        <p:nvPicPr>
          <p:cNvPr id="9218" name="Picture 2" descr="C:\Users\30697\Desktop\large_20160921104705_paranix_shampoo_200ml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714356"/>
            <a:ext cx="2381250" cy="2371725"/>
          </a:xfrm>
          <a:prstGeom prst="rect">
            <a:avLst/>
          </a:prstGeom>
          <a:noFill/>
        </p:spPr>
      </p:pic>
      <p:pic>
        <p:nvPicPr>
          <p:cNvPr id="9219" name="Picture 3" descr="C:\Users\30697\Desktop\20151006094403_elimax_sampouan_gia_pseires_konides_voyrtsa_100ml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429000"/>
            <a:ext cx="3681420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143668"/>
          </a:xfrm>
        </p:spPr>
        <p:txBody>
          <a:bodyPr/>
          <a:lstStyle/>
          <a:p>
            <a:r>
              <a:rPr lang="el-GR" b="1" dirty="0" err="1" smtClean="0">
                <a:solidFill>
                  <a:srgbClr val="FF0000"/>
                </a:solidFill>
              </a:rPr>
              <a:t>Προσοχη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Εάν στο χώρο εργασίας σας διαπιστώσετε σε κάποιον πελάτη-</a:t>
            </a:r>
            <a:r>
              <a:rPr lang="el-GR" dirty="0" err="1" smtClean="0"/>
              <a:t>σσα</a:t>
            </a:r>
            <a:r>
              <a:rPr lang="el-GR" dirty="0" smtClean="0"/>
              <a:t> ψείρες στο τριχωτό της κεφαλής: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 δείξτε ψυχραιμία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εφαρμόστε τους κανόνες ατομικής υγιεινής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όπως: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ατομική πετσέτα, χτένα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απολύμανση εργαλείων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αποφυγή επαφής με τους άλλους πελάτες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και παραπέμπουμε τον πελάτη για την αντιμετώπιση  της φθειρίασης σε δερματολόγο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71480"/>
            <a:ext cx="2971800" cy="876320"/>
          </a:xfrm>
        </p:spPr>
        <p:txBody>
          <a:bodyPr/>
          <a:lstStyle/>
          <a:p>
            <a:r>
              <a:rPr lang="el-GR" dirty="0" smtClean="0"/>
              <a:t>Μορφές φθειριάσεων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28736"/>
            <a:ext cx="2971800" cy="422517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28596" y="928670"/>
            <a:ext cx="4786346" cy="4786346"/>
          </a:xfrm>
        </p:spPr>
        <p:txBody>
          <a:bodyPr>
            <a:normAutofit/>
          </a:bodyPr>
          <a:lstStyle/>
          <a:p>
            <a:r>
              <a:rPr lang="el-GR" dirty="0" smtClean="0"/>
              <a:t>Διακρίνουμε τρείς μορφές φθειριάσεων: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1. τη φθειρίαση του τριχωτού της κεφαλής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2. τη φθειρίαση του σώματος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3. τη φθειρίαση του εφηβαίου</a:t>
            </a:r>
            <a:endParaRPr lang="el-GR" dirty="0"/>
          </a:p>
        </p:txBody>
      </p:sp>
      <p:pic>
        <p:nvPicPr>
          <p:cNvPr id="2050" name="Picture 2" descr="C:\Users\30697\Desktop\fthiriasi-trixot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500174"/>
            <a:ext cx="3071834" cy="2857520"/>
          </a:xfrm>
          <a:prstGeom prst="rect">
            <a:avLst/>
          </a:prstGeom>
          <a:noFill/>
        </p:spPr>
      </p:pic>
      <p:pic>
        <p:nvPicPr>
          <p:cNvPr id="2051" name="Picture 3" descr="C:\Users\30697\Desktop\αρχείο λήψη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4572008"/>
            <a:ext cx="200026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358246" cy="600079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</a:t>
            </a:r>
            <a:r>
              <a:rPr lang="el-GR" b="1" dirty="0" smtClean="0">
                <a:solidFill>
                  <a:srgbClr val="FF0000"/>
                </a:solidFill>
              </a:rPr>
              <a:t>Φθειρίαση του τριχωτού της κεφαλής</a:t>
            </a:r>
          </a:p>
          <a:p>
            <a:r>
              <a:rPr lang="el-GR" dirty="0" smtClean="0"/>
              <a:t>Αποτελεί πρόβλημα δημόσιας υγείας</a:t>
            </a:r>
          </a:p>
          <a:p>
            <a:r>
              <a:rPr lang="el-GR" dirty="0" smtClean="0"/>
              <a:t>Περιορίζεται στο κεφάλι, σπάνια μπορεί να επεκταθεί στο γένι ή σε άλλες περιοχές</a:t>
            </a:r>
          </a:p>
          <a:p>
            <a:endParaRPr lang="el-GR" dirty="0" smtClean="0"/>
          </a:p>
          <a:p>
            <a:r>
              <a:rPr lang="el-GR" dirty="0" smtClean="0"/>
              <a:t>Στο κεφάλι οι φθείρες αποικίζουν περισσότερο στην ινιακή και </a:t>
            </a:r>
            <a:r>
              <a:rPr lang="el-GR" dirty="0" err="1" smtClean="0"/>
              <a:t>οπισθωτιαία</a:t>
            </a:r>
            <a:r>
              <a:rPr lang="el-GR" dirty="0" smtClean="0"/>
              <a:t> χώρα (πίσω από τα αυτιά)</a:t>
            </a:r>
          </a:p>
          <a:p>
            <a:r>
              <a:rPr lang="el-GR" dirty="0" smtClean="0"/>
              <a:t>Παρουσιάζεται με μορφή μικρών επιδημιών</a:t>
            </a:r>
          </a:p>
          <a:p>
            <a:r>
              <a:rPr lang="el-GR" dirty="0" smtClean="0"/>
              <a:t>Ξεκινούν κυρίως από τους παιδικούς σταθμούς και τα νηπιαγωγεία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/>
          <a:lstStyle/>
          <a:p>
            <a:r>
              <a:rPr lang="el-GR" dirty="0" smtClean="0"/>
              <a:t>Μεταδίδεται σε μεγαλύτερες ομάδες πληθυσμού </a:t>
            </a:r>
          </a:p>
          <a:p>
            <a:r>
              <a:rPr lang="el-GR" dirty="0" smtClean="0"/>
              <a:t>Κυρίως με κοινόχρηστα είδη:</a:t>
            </a:r>
          </a:p>
          <a:p>
            <a:r>
              <a:rPr lang="el-GR" dirty="0" smtClean="0"/>
              <a:t>Βούρτσες</a:t>
            </a:r>
          </a:p>
          <a:p>
            <a:r>
              <a:rPr lang="el-GR" dirty="0" smtClean="0"/>
              <a:t>Χτένες μαλλιών</a:t>
            </a:r>
          </a:p>
          <a:p>
            <a:r>
              <a:rPr lang="el-GR" dirty="0" smtClean="0"/>
              <a:t>Καπέλα κ.α.</a:t>
            </a:r>
          </a:p>
          <a:p>
            <a:endParaRPr lang="el-GR" dirty="0" smtClean="0"/>
          </a:p>
          <a:p>
            <a:r>
              <a:rPr lang="el-GR" dirty="0" smtClean="0"/>
              <a:t>Στη μετάδοση συντελεί και το επίπεδο καθαριότητας του ατόμου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30697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214422"/>
            <a:ext cx="3571900" cy="4857784"/>
          </a:xfrm>
          <a:prstGeom prst="rect">
            <a:avLst/>
          </a:prstGeom>
          <a:noFill/>
        </p:spPr>
      </p:pic>
      <p:pic>
        <p:nvPicPr>
          <p:cNvPr id="4099" name="Picture 3" descr="C:\Users\30697\Desktop\αρχείο λήψης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28604"/>
            <a:ext cx="4500594" cy="2590807"/>
          </a:xfrm>
          <a:prstGeom prst="rect">
            <a:avLst/>
          </a:prstGeom>
          <a:noFill/>
        </p:spPr>
      </p:pic>
      <p:pic>
        <p:nvPicPr>
          <p:cNvPr id="4100" name="Picture 4" descr="C:\Users\30697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500438"/>
            <a:ext cx="3286148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143668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Οφείλεται στην ψείρα του τριχωτού της κεφαλής (</a:t>
            </a:r>
            <a:r>
              <a:rPr lang="en-US" b="1" dirty="0" err="1" smtClean="0"/>
              <a:t>pediculus</a:t>
            </a:r>
            <a:r>
              <a:rPr lang="en-US" b="1" dirty="0" smtClean="0"/>
              <a:t> </a:t>
            </a:r>
            <a:r>
              <a:rPr lang="en-US" b="1" dirty="0" err="1" smtClean="0"/>
              <a:t>capitis</a:t>
            </a:r>
            <a:r>
              <a:rPr lang="en-US" b="1" dirty="0" smtClean="0"/>
              <a:t>)</a:t>
            </a:r>
            <a:endParaRPr lang="el-GR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l-GR" dirty="0" smtClean="0"/>
              <a:t>Ένα επίμηκες γκριζόασπρο άπτερο έντομο, μήκους 3-4 χιλ., με πόδια κατάλληλα να προσκολλώνται στις τρίχες της κεφαλής</a:t>
            </a:r>
          </a:p>
          <a:p>
            <a:endParaRPr lang="el-GR" dirty="0" smtClean="0"/>
          </a:p>
          <a:p>
            <a:r>
              <a:rPr lang="el-GR" dirty="0" smtClean="0"/>
              <a:t>Το θηλυκό ζει περίπου ένα μήνα και γεννά 7-10 αυγά ημερησίως, τα οποία προσκολλά στερεά στις τρίχες</a:t>
            </a:r>
          </a:p>
          <a:p>
            <a:r>
              <a:rPr lang="el-GR" dirty="0" smtClean="0"/>
              <a:t>Σε 8 ημέρες εξέρχονται οι νύμφες που χρειάζονται άλλες ημέρες για να γίνουν τέλεια έντομα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Τρέφονται αποκλειστικά με το αίμα των διάφορων θηλαστικών , στα οποία παρασιτούν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30697\Desktop\images (2)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354" b="13354"/>
          <a:stretch>
            <a:fillRect/>
          </a:stretch>
        </p:blipFill>
        <p:spPr bwMode="auto">
          <a:xfrm>
            <a:off x="357158" y="500042"/>
            <a:ext cx="5925312" cy="5493562"/>
          </a:xfrm>
          <a:prstGeom prst="rect">
            <a:avLst/>
          </a:prstGeom>
          <a:noFill/>
        </p:spPr>
      </p:pic>
      <p:pic>
        <p:nvPicPr>
          <p:cNvPr id="5123" name="Picture 3" descr="C:\Users\30697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071942"/>
            <a:ext cx="2928958" cy="2357454"/>
          </a:xfrm>
          <a:prstGeom prst="rect">
            <a:avLst/>
          </a:prstGeom>
          <a:noFill/>
        </p:spPr>
      </p:pic>
      <p:pic>
        <p:nvPicPr>
          <p:cNvPr id="5124" name="Picture 4" descr="C:\Users\30697\Desktop\αρχείο λήψη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642918"/>
            <a:ext cx="2405061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85720" y="357166"/>
            <a:ext cx="450059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   </a:t>
            </a:r>
            <a:r>
              <a:rPr lang="el-GR" b="1" dirty="0" smtClean="0">
                <a:solidFill>
                  <a:srgbClr val="C00000"/>
                </a:solidFill>
              </a:rPr>
              <a:t>Κλινική εικόνα</a:t>
            </a:r>
          </a:p>
          <a:p>
            <a:pPr>
              <a:buNone/>
            </a:pPr>
            <a:r>
              <a:rPr lang="el-GR" dirty="0" smtClean="0"/>
              <a:t>Η ψείρα τρυπά το δέρμα για να απομυζήσει αίμα και έτσι προκαλείται κνησμός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Από τον κνησμό δημιουργούνται </a:t>
            </a:r>
            <a:r>
              <a:rPr lang="el-GR" dirty="0" err="1" smtClean="0"/>
              <a:t>δρυφάδες</a:t>
            </a:r>
            <a:r>
              <a:rPr lang="el-GR" dirty="0" smtClean="0"/>
              <a:t> που μπορεί να επιμολυνθούν και να προκαλέσουν διόγκωση των επιχώριων λεμφαδένων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86380" y="1142984"/>
            <a:ext cx="340090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   Η διάγνωση</a:t>
            </a:r>
          </a:p>
          <a:p>
            <a:r>
              <a:rPr lang="el-GR" dirty="0" smtClean="0"/>
              <a:t>γ</a:t>
            </a:r>
            <a:r>
              <a:rPr lang="el-GR" dirty="0" smtClean="0"/>
              <a:t>ίνεται με την ανεύρεση των ωοειδών αυγών του παρασίτου</a:t>
            </a:r>
          </a:p>
          <a:p>
            <a:endParaRPr lang="el-GR" dirty="0" smtClean="0"/>
          </a:p>
          <a:p>
            <a:r>
              <a:rPr lang="el-GR" dirty="0" smtClean="0"/>
              <a:t>Μπορούν να αναγνωρισθούν με μεγεθυντικό φακό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      </a:t>
            </a:r>
            <a:r>
              <a:rPr lang="el-GR" b="1" dirty="0" smtClean="0">
                <a:solidFill>
                  <a:srgbClr val="00B050"/>
                </a:solidFill>
              </a:rPr>
              <a:t>θεραπεία</a:t>
            </a:r>
          </a:p>
          <a:p>
            <a:pPr>
              <a:buNone/>
            </a:pPr>
            <a:r>
              <a:rPr lang="el-GR" dirty="0" smtClean="0"/>
              <a:t>Γίνεται με την εφαρμογή τοπικών </a:t>
            </a:r>
            <a:r>
              <a:rPr lang="el-GR" dirty="0" err="1" smtClean="0"/>
              <a:t>αντιφθειρικών</a:t>
            </a:r>
            <a:r>
              <a:rPr lang="el-GR" dirty="0" smtClean="0"/>
              <a:t> φαρμάκων για λίγες ώρες, στη συνέχεια απομακρύνονται με λουτρό καθαριότητας</a:t>
            </a:r>
          </a:p>
          <a:p>
            <a:pPr>
              <a:buNone/>
            </a:pPr>
            <a:r>
              <a:rPr lang="el-GR" dirty="0" smtClean="0"/>
              <a:t>Η θεραπεία επαναλαμβάνεται μετά από μια εβδομάδα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αποκόλληση των αυγών γίνεται με λαβίδα είτε με εντριβή των μαλλιών κατά το πλύσιμο με ξύδι και χτένα </a:t>
            </a:r>
            <a:r>
              <a:rPr lang="el-GR" dirty="0" err="1" smtClean="0"/>
              <a:t>πυκνόδοντη</a:t>
            </a:r>
            <a:r>
              <a:rPr lang="el-GR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83</TotalTime>
  <Words>387</Words>
  <Application>Microsoft Office PowerPoint</Application>
  <PresentationFormat>Προβολή στην οθόνη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Άποψη</vt:lpstr>
      <vt:lpstr>ΦΘΕΙΡΙΑΣΗ ΤΟΥ ΤΡΙΧΩΤΟΥ ΤΗΣ ΚΕΦΑΛΗΣ</vt:lpstr>
      <vt:lpstr>Μορφές φθειριάσεων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ΦΘΕΙΡΙΑΣΗ ΤΟΥ ΤΡΙΧΩΤΟΥ ΤΗΣ ΚΕΦΑΛΗΣ</dc:title>
  <dc:creator>306977013274</dc:creator>
  <cp:lastModifiedBy>306977013274</cp:lastModifiedBy>
  <cp:revision>16</cp:revision>
  <dcterms:created xsi:type="dcterms:W3CDTF">2020-11-30T12:22:02Z</dcterms:created>
  <dcterms:modified xsi:type="dcterms:W3CDTF">2020-11-30T13:45:55Z</dcterms:modified>
</cp:coreProperties>
</file>