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3" r:id="rId27"/>
    <p:sldId id="281" r:id="rId28"/>
    <p:sldId id="282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438D36-099A-4727-889C-CB8DD49192F6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EE340FC-4844-4D43-924A-51AB9B562A2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286116" y="642918"/>
            <a:ext cx="1714512" cy="714380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ΑΚΜΗ</a:t>
            </a:r>
            <a:endParaRPr lang="el-GR" sz="3600" b="1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286124"/>
            <a:ext cx="6400800" cy="2352676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30697\Desktop\Acne_treat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000240"/>
            <a:ext cx="6643734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err="1" smtClean="0">
                <a:solidFill>
                  <a:schemeClr val="accent2">
                    <a:lumMod val="75000"/>
                  </a:schemeClr>
                </a:solidFill>
              </a:rPr>
              <a:t>Φαγέσωρες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 (μπιμπίκια):</a:t>
            </a:r>
          </a:p>
          <a:p>
            <a:pPr>
              <a:buNone/>
            </a:pPr>
            <a:r>
              <a:rPr lang="el-GR" dirty="0" smtClean="0"/>
              <a:t> είναι κεράτινα βύσματα χρώματος γκρίζου ή μαύρου που γεμίζουν τους </a:t>
            </a:r>
            <a:r>
              <a:rPr lang="el-GR" dirty="0" err="1" smtClean="0"/>
              <a:t>τριχοσμηγματικούς</a:t>
            </a:r>
            <a:r>
              <a:rPr lang="el-GR" dirty="0" smtClean="0"/>
              <a:t> θυλάκους</a:t>
            </a:r>
          </a:p>
          <a:p>
            <a:pPr>
              <a:buNone/>
            </a:pPr>
            <a:r>
              <a:rPr lang="el-GR" dirty="0" smtClean="0"/>
              <a:t> διακρίνονται σε «ανοιχτούς» ή «κλειστούς» </a:t>
            </a:r>
            <a:r>
              <a:rPr lang="el-GR" dirty="0" err="1" smtClean="0"/>
              <a:t>φαγέσωρες</a:t>
            </a:r>
            <a:r>
              <a:rPr lang="el-GR" dirty="0" smtClean="0"/>
              <a:t> και αποτελούν την πρώτη εκδήλωση της κοινής ακμής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rgbClr val="7030A0"/>
                </a:solidFill>
              </a:rPr>
              <a:t>Όταν οι </a:t>
            </a:r>
            <a:r>
              <a:rPr lang="el-GR" dirty="0" err="1" smtClean="0">
                <a:solidFill>
                  <a:srgbClr val="7030A0"/>
                </a:solidFill>
              </a:rPr>
              <a:t>φαγέσωρες</a:t>
            </a:r>
            <a:r>
              <a:rPr lang="el-GR" dirty="0" smtClean="0">
                <a:solidFill>
                  <a:srgbClr val="7030A0"/>
                </a:solidFill>
              </a:rPr>
              <a:t> μολυνθούν δημιουργούνται οι βλατίδες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0" dirty="0" smtClean="0">
                <a:solidFill>
                  <a:srgbClr val="FF0000"/>
                </a:solidFill>
              </a:rPr>
              <a:t>ΚΛΙΝΙΚΗ</a:t>
            </a:r>
            <a:r>
              <a:rPr lang="el-GR" dirty="0" smtClean="0">
                <a:solidFill>
                  <a:srgbClr val="FF0000"/>
                </a:solidFill>
              </a:rPr>
              <a:t> ΕΙΚΟΝΑ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r>
              <a:rPr lang="el-GR" dirty="0" smtClean="0"/>
              <a:t>Οι βλατίδες μπορεί να </a:t>
            </a:r>
            <a:r>
              <a:rPr lang="el-GR" b="1" dirty="0" smtClean="0"/>
              <a:t>εξελιχθούν</a:t>
            </a:r>
            <a:r>
              <a:rPr lang="el-GR" dirty="0" smtClean="0"/>
              <a:t> σε φλύκταινες ή φλεγμονώδη οζίδια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rgbClr val="7030A0"/>
                </a:solidFill>
              </a:rPr>
              <a:t>Φλύκταινες μπορεί να είναι επιφανειακές όταν η φλεγμονή συμβαίνει στο άνω τμήμα του </a:t>
            </a:r>
            <a:r>
              <a:rPr lang="el-GR" dirty="0" err="1" smtClean="0">
                <a:solidFill>
                  <a:srgbClr val="7030A0"/>
                </a:solidFill>
              </a:rPr>
              <a:t>τροχοσμηγματογόνου</a:t>
            </a:r>
            <a:r>
              <a:rPr lang="el-GR" dirty="0" smtClean="0">
                <a:solidFill>
                  <a:srgbClr val="7030A0"/>
                </a:solidFill>
              </a:rPr>
              <a:t> πόρου ή</a:t>
            </a:r>
          </a:p>
          <a:p>
            <a:endParaRPr lang="el-GR" dirty="0" smtClean="0"/>
          </a:p>
          <a:p>
            <a:r>
              <a:rPr lang="el-GR" dirty="0" smtClean="0"/>
              <a:t>Να αποτελούν βαθιά βλάβη όταν η φλεγμονή συμβαίνει στο </a:t>
            </a:r>
            <a:r>
              <a:rPr lang="el-GR" b="1" dirty="0" smtClean="0"/>
              <a:t>χόριο</a:t>
            </a:r>
            <a:endParaRPr lang="el-G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>
          <a:xfrm>
            <a:off x="3714744" y="285728"/>
            <a:ext cx="5429256" cy="6286544"/>
          </a:xfrm>
        </p:spPr>
        <p:txBody>
          <a:bodyPr/>
          <a:lstStyle/>
          <a:p>
            <a:r>
              <a:rPr lang="el-GR" dirty="0" smtClean="0"/>
              <a:t>Με την απόφραξη του στομίου του </a:t>
            </a:r>
            <a:r>
              <a:rPr lang="el-GR" dirty="0" err="1" smtClean="0"/>
              <a:t>τριχοσμηγματογόνου</a:t>
            </a:r>
            <a:r>
              <a:rPr lang="el-GR" dirty="0" smtClean="0"/>
              <a:t> θύλακα σχηματίζονται οι </a:t>
            </a:r>
            <a:r>
              <a:rPr lang="el-GR" b="1" dirty="0" smtClean="0">
                <a:solidFill>
                  <a:srgbClr val="FF0000"/>
                </a:solidFill>
              </a:rPr>
              <a:t>κύστεις </a:t>
            </a:r>
            <a:r>
              <a:rPr lang="el-GR" dirty="0" smtClean="0">
                <a:solidFill>
                  <a:srgbClr val="0070C0"/>
                </a:solidFill>
              </a:rPr>
              <a:t>όπου εκκρίνεται ένα κιτρινωπό υγρό (πύον)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FFFF00"/>
                </a:solidFill>
              </a:rPr>
              <a:t>Μπορεί να αφήσουν ουλές, επιφανειακές ατροφικές ή υπερτροφικές στο πρόσωπο, τη ράχη </a:t>
            </a:r>
            <a:endParaRPr lang="el-GR" dirty="0">
              <a:solidFill>
                <a:srgbClr val="FFFF00"/>
              </a:solidFill>
            </a:endParaRPr>
          </a:p>
        </p:txBody>
      </p:sp>
      <p:pic>
        <p:nvPicPr>
          <p:cNvPr id="10242" name="Picture 2" descr="C:\Users\30697\Desktop\4_spurakia_sto_pigoun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643050"/>
            <a:ext cx="3571900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Κοινή ακμή</a:t>
            </a:r>
          </a:p>
          <a:p>
            <a:r>
              <a:rPr lang="el-GR" dirty="0" smtClean="0"/>
              <a:t>Νεογνική</a:t>
            </a:r>
          </a:p>
          <a:p>
            <a:r>
              <a:rPr lang="el-GR" dirty="0" smtClean="0"/>
              <a:t>Επαγγελματική</a:t>
            </a:r>
          </a:p>
          <a:p>
            <a:r>
              <a:rPr lang="el-GR" dirty="0" smtClean="0"/>
              <a:t>Τροπική ακμή</a:t>
            </a:r>
          </a:p>
          <a:p>
            <a:r>
              <a:rPr lang="el-GR" dirty="0" err="1" smtClean="0"/>
              <a:t>Ιατρογενής</a:t>
            </a:r>
            <a:endParaRPr lang="el-GR" dirty="0" smtClean="0"/>
          </a:p>
          <a:p>
            <a:r>
              <a:rPr lang="el-GR" dirty="0" smtClean="0"/>
              <a:t>Ακμή από καλλυντικά</a:t>
            </a:r>
          </a:p>
          <a:p>
            <a:r>
              <a:rPr lang="el-GR" dirty="0" smtClean="0"/>
              <a:t>Κεραυνοβόλος ακμή</a:t>
            </a:r>
          </a:p>
          <a:p>
            <a:r>
              <a:rPr lang="el-GR" dirty="0" smtClean="0"/>
              <a:t>Κυστική ακμή</a:t>
            </a:r>
          </a:p>
          <a:p>
            <a:r>
              <a:rPr lang="el-GR" dirty="0" smtClean="0"/>
              <a:t>Ακμή </a:t>
            </a:r>
            <a:r>
              <a:rPr lang="el-GR" dirty="0" err="1" smtClean="0"/>
              <a:t>προκλητή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2">
                    <a:lumMod val="25000"/>
                  </a:schemeClr>
                </a:solidFill>
              </a:rPr>
              <a:t>Κλινικοί τύποι ακμής</a:t>
            </a:r>
            <a:endParaRPr lang="el-G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6643710"/>
          </a:xfrm>
        </p:spPr>
        <p:txBody>
          <a:bodyPr>
            <a:normAutofit lnSpcReduction="10000"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Κοινή ακμή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Συνηθέστερος τύπος ακμής</a:t>
            </a:r>
          </a:p>
          <a:p>
            <a:r>
              <a:rPr lang="el-GR" dirty="0" smtClean="0"/>
              <a:t>Συχνότερα στις γυναίκες</a:t>
            </a:r>
          </a:p>
          <a:p>
            <a:r>
              <a:rPr lang="el-GR" dirty="0" smtClean="0"/>
              <a:t>Οι βλάβες είναι πολύμορφες</a:t>
            </a:r>
          </a:p>
          <a:p>
            <a:r>
              <a:rPr lang="el-GR" dirty="0" smtClean="0"/>
              <a:t>Οι μη φλεγμονώδεις βλάβες δημιουργούν τις φλεγμονώδεις</a:t>
            </a:r>
          </a:p>
          <a:p>
            <a:r>
              <a:rPr lang="el-GR" dirty="0" smtClean="0"/>
              <a:t>Οι επιφανειακές βλάβες υποχωρούν σε 1-2 </a:t>
            </a:r>
            <a:r>
              <a:rPr lang="en-US" dirty="0" smtClean="0"/>
              <a:t>w</a:t>
            </a:r>
          </a:p>
          <a:p>
            <a:r>
              <a:rPr lang="el-GR" dirty="0" smtClean="0"/>
              <a:t>Οι βαθύτερες επιμένουν 2-4 ή περισσότερες </a:t>
            </a:r>
            <a:r>
              <a:rPr lang="en-US" dirty="0" smtClean="0"/>
              <a:t>w</a:t>
            </a:r>
            <a:endParaRPr lang="el-GR" dirty="0" smtClean="0"/>
          </a:p>
          <a:p>
            <a:r>
              <a:rPr lang="el-GR" dirty="0" smtClean="0"/>
              <a:t>Οι κύστεις διαρκούν και για μήνες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Η κοινή ακμή μπορεί να διακριθεί στη</a:t>
            </a:r>
          </a:p>
          <a:p>
            <a:pPr>
              <a:buNone/>
            </a:pPr>
            <a:r>
              <a:rPr lang="el-GR" b="1" dirty="0" smtClean="0"/>
              <a:t>  μη φλεγμονώδη </a:t>
            </a:r>
            <a:r>
              <a:rPr lang="el-GR" dirty="0" err="1" smtClean="0"/>
              <a:t>φαγεσωρική</a:t>
            </a:r>
            <a:r>
              <a:rPr lang="el-GR" dirty="0" smtClean="0"/>
              <a:t> ακμή και</a:t>
            </a:r>
          </a:p>
          <a:p>
            <a:pPr>
              <a:buNone/>
            </a:pPr>
            <a:r>
              <a:rPr lang="el-GR" b="1" dirty="0" smtClean="0"/>
              <a:t>  στη φλεγμονώδη </a:t>
            </a:r>
            <a:r>
              <a:rPr lang="el-GR" b="1" dirty="0" err="1" smtClean="0"/>
              <a:t>βλατιδώδη</a:t>
            </a:r>
            <a:r>
              <a:rPr lang="el-GR" b="1" dirty="0" smtClean="0"/>
              <a:t>, </a:t>
            </a:r>
            <a:r>
              <a:rPr lang="el-GR" dirty="0" err="1" smtClean="0"/>
              <a:t>βλατιδοφλυκταινώδη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9993"/>
          </a:xfrm>
        </p:spPr>
        <p:txBody>
          <a:bodyPr/>
          <a:lstStyle/>
          <a:p>
            <a:r>
              <a:rPr lang="el-GR" dirty="0" smtClean="0"/>
              <a:t>Παρουσιάζεται συνήθως σε αγόρια στο πρώτο έτος της γέννησης σαν </a:t>
            </a:r>
            <a:r>
              <a:rPr lang="el-GR" dirty="0" err="1" smtClean="0"/>
              <a:t>ακμοειδές</a:t>
            </a:r>
            <a:r>
              <a:rPr lang="el-GR" dirty="0" smtClean="0"/>
              <a:t> </a:t>
            </a:r>
            <a:r>
              <a:rPr lang="el-GR" dirty="0" err="1" smtClean="0"/>
              <a:t>εξάνθημαστις</a:t>
            </a:r>
            <a:r>
              <a:rPr lang="el-GR" dirty="0" smtClean="0"/>
              <a:t> παρειές</a:t>
            </a:r>
          </a:p>
          <a:p>
            <a:r>
              <a:rPr lang="el-GR" dirty="0" smtClean="0"/>
              <a:t>Συνήθως </a:t>
            </a:r>
            <a:r>
              <a:rPr lang="el-GR" dirty="0" err="1" smtClean="0"/>
              <a:t>φαγέσωρες</a:t>
            </a:r>
            <a:r>
              <a:rPr lang="el-GR" dirty="0" smtClean="0"/>
              <a:t> και βλατίδες</a:t>
            </a:r>
          </a:p>
          <a:p>
            <a:r>
              <a:rPr lang="el-GR" dirty="0" smtClean="0"/>
              <a:t>Υποχωρεί στην ηλικία 3-4 ετών ή και αργότερα</a:t>
            </a:r>
          </a:p>
          <a:p>
            <a:r>
              <a:rPr lang="el-GR" dirty="0" smtClean="0"/>
              <a:t>Υπεύθυνοι κυρίως ορμονικοί παράγοντες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Νεογνική ακμή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30697\Desktop\αρχείο λήψης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00108"/>
            <a:ext cx="3333755" cy="3143272"/>
          </a:xfrm>
          <a:prstGeom prst="rect">
            <a:avLst/>
          </a:prstGeom>
          <a:noFill/>
        </p:spPr>
      </p:pic>
      <p:pic>
        <p:nvPicPr>
          <p:cNvPr id="12291" name="Picture 3" descr="C:\Users\30697\Desktop\αρχείο λήψη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1857364"/>
            <a:ext cx="3286148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30697\Desktop\αρχείο λήψης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4422"/>
            <a:ext cx="6786610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Α. ακμή από έλαια:</a:t>
            </a:r>
          </a:p>
          <a:p>
            <a:r>
              <a:rPr lang="el-GR" dirty="0" smtClean="0"/>
              <a:t>απόφραξη του σμηγματογόνου πόρου</a:t>
            </a:r>
          </a:p>
          <a:p>
            <a:r>
              <a:rPr lang="el-GR" dirty="0" smtClean="0"/>
              <a:t>Εμφανίζονται «ανοιχτοί» </a:t>
            </a:r>
            <a:r>
              <a:rPr lang="el-GR" dirty="0" err="1" smtClean="0"/>
              <a:t>φαγέσωρες</a:t>
            </a:r>
            <a:r>
              <a:rPr lang="el-GR" dirty="0" smtClean="0"/>
              <a:t>, μπορεί να αναπτυχθούν βλατίδες</a:t>
            </a:r>
          </a:p>
          <a:p>
            <a:endParaRPr lang="el-GR" dirty="0" smtClean="0"/>
          </a:p>
          <a:p>
            <a:r>
              <a:rPr lang="el-GR" b="1" dirty="0" smtClean="0">
                <a:solidFill>
                  <a:srgbClr val="C00000"/>
                </a:solidFill>
              </a:rPr>
              <a:t>Β. ακμή από χλωριούχα:</a:t>
            </a:r>
          </a:p>
          <a:p>
            <a:r>
              <a:rPr lang="el-GR" dirty="0" smtClean="0"/>
              <a:t>Κυριότερη βλάβη «ανοιχτοί» </a:t>
            </a:r>
            <a:r>
              <a:rPr lang="el-GR" dirty="0" err="1" smtClean="0"/>
              <a:t>φαγέσωρες</a:t>
            </a:r>
            <a:r>
              <a:rPr lang="el-GR" dirty="0" smtClean="0"/>
              <a:t>, ενώ λιγότερο συχνά αναπτύσσονται φλεγμονώδεις βλάβες</a:t>
            </a:r>
          </a:p>
          <a:p>
            <a:endParaRPr lang="el-GR" b="1" dirty="0" smtClean="0">
              <a:solidFill>
                <a:srgbClr val="C00000"/>
              </a:solidFill>
            </a:endParaRPr>
          </a:p>
          <a:p>
            <a:r>
              <a:rPr lang="el-GR" b="1" dirty="0" smtClean="0">
                <a:solidFill>
                  <a:srgbClr val="C00000"/>
                </a:solidFill>
              </a:rPr>
              <a:t>Γ. Άλλοι βιομηχανικοί παράγοντες:</a:t>
            </a:r>
          </a:p>
          <a:p>
            <a:r>
              <a:rPr lang="el-GR" dirty="0" smtClean="0"/>
              <a:t>Το </a:t>
            </a:r>
            <a:r>
              <a:rPr lang="en-US" dirty="0" smtClean="0"/>
              <a:t>D.D.T.</a:t>
            </a:r>
          </a:p>
          <a:p>
            <a:r>
              <a:rPr lang="el-GR" dirty="0" smtClean="0"/>
              <a:t>Η άσβεστος κτλ.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72188" cy="6540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Επαγγελματική ακμή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357166"/>
            <a:ext cx="4495800" cy="6500834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>
                <a:solidFill>
                  <a:srgbClr val="FFFF00"/>
                </a:solidFill>
              </a:rPr>
              <a:t>Τροπική ακμή: </a:t>
            </a:r>
          </a:p>
          <a:p>
            <a:pPr>
              <a:buNone/>
            </a:pPr>
            <a:r>
              <a:rPr lang="el-GR" b="1" dirty="0" smtClean="0">
                <a:solidFill>
                  <a:srgbClr val="FFFF00"/>
                </a:solidFill>
              </a:rPr>
              <a:t>  (ακμή Μαγιόρκας)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Παρατηρείται στα ζεστά και υγρά κλίματα καθώς και σε θερμούς και μη κλιματιζόμενους χώρους (ναυτικούς)</a:t>
            </a:r>
          </a:p>
          <a:p>
            <a:endParaRPr lang="el-GR" dirty="0" smtClean="0"/>
          </a:p>
          <a:p>
            <a:r>
              <a:rPr lang="el-GR" dirty="0" smtClean="0"/>
              <a:t>Εντοπίζεται στους ώμους, κορμό, λαιμό</a:t>
            </a:r>
          </a:p>
          <a:p>
            <a:endParaRPr lang="el-GR" dirty="0" smtClean="0"/>
          </a:p>
          <a:p>
            <a:r>
              <a:rPr lang="el-GR" dirty="0" smtClean="0"/>
              <a:t>Οι βλάβες είναι επίπεδες βλατίδες-</a:t>
            </a:r>
          </a:p>
          <a:p>
            <a:pPr>
              <a:buNone/>
            </a:pPr>
            <a:r>
              <a:rPr lang="el-GR" dirty="0" smtClean="0"/>
              <a:t> αιφνίδια έναρξη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>
          <a:xfrm>
            <a:off x="4357686" y="357166"/>
            <a:ext cx="4786314" cy="6500834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err="1" smtClean="0">
                <a:solidFill>
                  <a:srgbClr val="FFFF00"/>
                </a:solidFill>
              </a:rPr>
              <a:t>Ιατρογενής</a:t>
            </a:r>
            <a:r>
              <a:rPr lang="el-GR" b="1" dirty="0" smtClean="0">
                <a:solidFill>
                  <a:srgbClr val="FFFF00"/>
                </a:solidFill>
              </a:rPr>
              <a:t> ακμή:</a:t>
            </a:r>
          </a:p>
          <a:p>
            <a:endParaRPr lang="el-GR" dirty="0" smtClean="0"/>
          </a:p>
          <a:p>
            <a:r>
              <a:rPr lang="el-GR" dirty="0" smtClean="0"/>
              <a:t>Μπορεί να επιδεινώνεται από διάφορα φάρμακα </a:t>
            </a:r>
          </a:p>
          <a:p>
            <a:endParaRPr lang="el-GR" dirty="0" smtClean="0"/>
          </a:p>
          <a:p>
            <a:r>
              <a:rPr lang="el-GR" dirty="0" smtClean="0"/>
              <a:t>Από ορμόνες (ανδρογόνα), τα αντιφυματικά φάρμακα,</a:t>
            </a:r>
          </a:p>
          <a:p>
            <a:pPr>
              <a:buNone/>
            </a:pPr>
            <a:r>
              <a:rPr lang="el-GR" dirty="0" smtClean="0"/>
              <a:t>   τα φάρμακα θεραπείας της ακμής κ.α.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/>
          <a:lstStyle/>
          <a:p>
            <a:r>
              <a:rPr lang="el-GR" dirty="0" smtClean="0"/>
              <a:t>Είναι χρόνια φλεγμονώδης δερματική νόσος</a:t>
            </a:r>
          </a:p>
          <a:p>
            <a:r>
              <a:rPr lang="el-GR" dirty="0" smtClean="0"/>
              <a:t>Χαρακτηρίζεται από φλεγμονή των σμηγματογόνων αδένων- που καταλήγει σε λιπαρότητα του δέρματος</a:t>
            </a:r>
          </a:p>
          <a:p>
            <a:r>
              <a:rPr lang="el-GR" dirty="0" smtClean="0"/>
              <a:t>Προκαλεί ποικιλία βλαβών στο πρόσωπο και τον κορμό</a:t>
            </a:r>
          </a:p>
          <a:p>
            <a:r>
              <a:rPr lang="el-GR" dirty="0" smtClean="0"/>
              <a:t>Προσβάλλει κυρίως:</a:t>
            </a:r>
          </a:p>
          <a:p>
            <a:r>
              <a:rPr lang="el-GR" dirty="0" smtClean="0"/>
              <a:t> έφηβους</a:t>
            </a:r>
          </a:p>
          <a:p>
            <a:r>
              <a:rPr lang="el-GR" dirty="0" smtClean="0"/>
              <a:t>Νέους</a:t>
            </a:r>
          </a:p>
          <a:p>
            <a:r>
              <a:rPr lang="el-GR" dirty="0" smtClean="0"/>
              <a:t>Συχνότητα αγόρια και υποχωρεί στην ενήλικη ζωή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2857488" y="274638"/>
            <a:ext cx="3214710" cy="725470"/>
          </a:xfrm>
        </p:spPr>
        <p:txBody>
          <a:bodyPr>
            <a:normAutofit fontScale="90000"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ΑΚΜΗ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30697\Desktop\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1142984"/>
            <a:ext cx="5643570" cy="3357586"/>
          </a:xfrm>
          <a:prstGeom prst="rect">
            <a:avLst/>
          </a:prstGeom>
          <a:noFill/>
        </p:spPr>
      </p:pic>
      <p:pic>
        <p:nvPicPr>
          <p:cNvPr id="14339" name="Picture 3" descr="C:\Users\30697\Desktop\1823_f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928934"/>
            <a:ext cx="3286148" cy="3486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285728"/>
            <a:ext cx="8572560" cy="6429420"/>
          </a:xfrm>
        </p:spPr>
        <p:txBody>
          <a:bodyPr>
            <a:normAutofit lnSpcReduction="10000"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Ακμή από καλλυντικά:</a:t>
            </a:r>
          </a:p>
          <a:p>
            <a:r>
              <a:rPr lang="el-GR" dirty="0" smtClean="0"/>
              <a:t>Οφείλεται στη χρήση διάφορων καλλυντικών όπως λανολίνη, βαζελίνη, φυτικά και χημικά έλαια, </a:t>
            </a:r>
            <a:r>
              <a:rPr lang="en-US" dirty="0" smtClean="0"/>
              <a:t>alcohol</a:t>
            </a:r>
            <a:endParaRPr lang="el-GR" dirty="0" smtClean="0"/>
          </a:p>
          <a:p>
            <a:r>
              <a:rPr lang="el-GR" dirty="0" smtClean="0"/>
              <a:t>Η ακμή αυτή συνίσταται σε ομοιόμορφους κλειστούς </a:t>
            </a:r>
            <a:r>
              <a:rPr lang="el-GR" dirty="0" err="1" smtClean="0"/>
              <a:t>φαγέσωρεςκαι</a:t>
            </a:r>
            <a:r>
              <a:rPr lang="el-GR" dirty="0" smtClean="0"/>
              <a:t> λίγες βλατίδες ‘η φλύκταινες στο μέτωπο και στους κροτάφους</a:t>
            </a:r>
          </a:p>
          <a:p>
            <a:endParaRPr lang="el-GR" dirty="0" smtClean="0"/>
          </a:p>
          <a:p>
            <a:r>
              <a:rPr lang="el-GR" b="1" dirty="0" smtClean="0">
                <a:solidFill>
                  <a:srgbClr val="C00000"/>
                </a:solidFill>
              </a:rPr>
              <a:t>Κεραυνοβόλος ακμή:</a:t>
            </a:r>
          </a:p>
          <a:p>
            <a:r>
              <a:rPr lang="el-GR" dirty="0" smtClean="0"/>
              <a:t>Συνήθως σε νεαρούς άνδρες με αιφνίδια ανάπτυξη οζιδίων και κύστεων</a:t>
            </a:r>
          </a:p>
          <a:p>
            <a:r>
              <a:rPr lang="el-GR" dirty="0" smtClean="0"/>
              <a:t>συνοδεύονται από πυρετό, απώλεια βάρους, αδιαθεσία-οζώδες ερύθημα. Η </a:t>
            </a:r>
            <a:r>
              <a:rPr lang="el-GR" dirty="0" err="1" smtClean="0"/>
              <a:t>ουλοποίηση</a:t>
            </a:r>
            <a:r>
              <a:rPr lang="el-GR" dirty="0" smtClean="0"/>
              <a:t> είναι συχνή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30697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500042"/>
            <a:ext cx="3786214" cy="2914654"/>
          </a:xfrm>
          <a:prstGeom prst="rect">
            <a:avLst/>
          </a:prstGeom>
          <a:noFill/>
        </p:spPr>
      </p:pic>
      <p:pic>
        <p:nvPicPr>
          <p:cNvPr id="15363" name="Picture 3" descr="C:\Users\30697\Desktop\akmi-kazakos-der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14356"/>
            <a:ext cx="3429024" cy="2724152"/>
          </a:xfrm>
          <a:prstGeom prst="rect">
            <a:avLst/>
          </a:prstGeom>
          <a:noFill/>
        </p:spPr>
      </p:pic>
      <p:pic>
        <p:nvPicPr>
          <p:cNvPr id="15364" name="Picture 4" descr="C:\Users\30697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3857628"/>
            <a:ext cx="3714776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214282" y="428604"/>
            <a:ext cx="5143536" cy="6429396"/>
          </a:xfrm>
        </p:spPr>
        <p:txBody>
          <a:bodyPr>
            <a:normAutofit lnSpcReduction="10000"/>
          </a:bodyPr>
          <a:lstStyle/>
          <a:p>
            <a:r>
              <a:rPr lang="el-GR" b="1" dirty="0" smtClean="0">
                <a:solidFill>
                  <a:srgbClr val="FFFF00"/>
                </a:solidFill>
              </a:rPr>
              <a:t>Κυστική ακμή: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Χρόνια, βαριά ακμή</a:t>
            </a:r>
          </a:p>
          <a:p>
            <a:r>
              <a:rPr lang="el-GR" dirty="0" smtClean="0"/>
              <a:t>Χαρακτηρίζεται από κύστεις και ανώμαλη </a:t>
            </a:r>
            <a:r>
              <a:rPr lang="el-GR" dirty="0" err="1" smtClean="0"/>
              <a:t>ουλοποίηση</a:t>
            </a:r>
            <a:endParaRPr lang="el-GR" dirty="0" smtClean="0"/>
          </a:p>
          <a:p>
            <a:r>
              <a:rPr lang="el-GR" dirty="0" smtClean="0"/>
              <a:t>Προσβάλλει άνδρες 18-30 ετών</a:t>
            </a:r>
          </a:p>
          <a:p>
            <a:r>
              <a:rPr lang="el-GR" dirty="0" smtClean="0"/>
              <a:t>Παρατηρούνται </a:t>
            </a:r>
            <a:r>
              <a:rPr lang="el-GR" dirty="0" err="1" smtClean="0"/>
              <a:t>φαγέσωρες</a:t>
            </a:r>
            <a:r>
              <a:rPr lang="el-GR" dirty="0" smtClean="0"/>
              <a:t> από ομάδες στον αυχένα,</a:t>
            </a:r>
          </a:p>
          <a:p>
            <a:pPr>
              <a:buNone/>
            </a:pPr>
            <a:r>
              <a:rPr lang="el-GR" dirty="0" smtClean="0"/>
              <a:t>   στον κορμό</a:t>
            </a:r>
          </a:p>
          <a:p>
            <a:pPr>
              <a:buNone/>
            </a:pPr>
            <a:r>
              <a:rPr lang="el-GR" dirty="0" smtClean="0"/>
              <a:t>   στα άνω άκρα</a:t>
            </a:r>
          </a:p>
          <a:p>
            <a:pPr>
              <a:buNone/>
            </a:pPr>
            <a:r>
              <a:rPr lang="el-GR" dirty="0" smtClean="0"/>
              <a:t>   στους γλουτούς και </a:t>
            </a:r>
          </a:p>
          <a:p>
            <a:pPr>
              <a:buNone/>
            </a:pPr>
            <a:r>
              <a:rPr lang="el-GR" dirty="0" smtClean="0"/>
              <a:t>   στο πρόσωπο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>
          <a:xfrm>
            <a:off x="5000628" y="285728"/>
            <a:ext cx="4143372" cy="635798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Εκκρίνεται πυώδες υγρό</a:t>
            </a:r>
          </a:p>
          <a:p>
            <a:r>
              <a:rPr lang="el-GR" dirty="0" smtClean="0"/>
              <a:t>Επιμένει για χρόνια, αποτέλεσμα συρίγγια-διάρκεια</a:t>
            </a:r>
          </a:p>
          <a:p>
            <a:pPr>
              <a:buNone/>
            </a:pPr>
            <a:r>
              <a:rPr lang="el-GR" dirty="0" smtClean="0"/>
              <a:t>   20 ή περισσότερα έτη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16387" name="Picture 3" descr="C:\Users\30697\Desktop\αρχείο λήψης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643314"/>
            <a:ext cx="328614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357166"/>
            <a:ext cx="8786874" cy="6286544"/>
          </a:xfrm>
        </p:spPr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Ακμή </a:t>
            </a:r>
            <a:r>
              <a:rPr lang="el-GR" b="1" dirty="0" err="1" smtClean="0">
                <a:solidFill>
                  <a:srgbClr val="C00000"/>
                </a:solidFill>
              </a:rPr>
              <a:t>προκλητή</a:t>
            </a:r>
            <a:r>
              <a:rPr lang="el-GR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l-GR" dirty="0" smtClean="0"/>
              <a:t>Συχνή κατάσταση σε νεαρές γυναίκες</a:t>
            </a:r>
          </a:p>
          <a:p>
            <a:r>
              <a:rPr lang="el-GR" dirty="0" smtClean="0"/>
              <a:t>Αποτέλεσμα των χειρισμών των βλαβών της ακμής( ξύσιμο)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b="1" dirty="0" smtClean="0"/>
              <a:t>Σημείωση</a:t>
            </a:r>
            <a:r>
              <a:rPr lang="el-GR" dirty="0" smtClean="0"/>
              <a:t>: η ακμή </a:t>
            </a:r>
            <a:r>
              <a:rPr lang="el-GR" b="1" dirty="0" smtClean="0"/>
              <a:t>ΔΕΝ</a:t>
            </a:r>
            <a:r>
              <a:rPr lang="el-GR" dirty="0" smtClean="0"/>
              <a:t> βελτιώνεται και </a:t>
            </a:r>
            <a:r>
              <a:rPr lang="el-GR" b="1" dirty="0" smtClean="0"/>
              <a:t>ΔΕΝ</a:t>
            </a:r>
            <a:r>
              <a:rPr lang="el-GR" dirty="0" smtClean="0"/>
              <a:t> θεραπεύεται με τη χρήση των </a:t>
            </a:r>
          </a:p>
          <a:p>
            <a:pPr>
              <a:buNone/>
            </a:pPr>
            <a:r>
              <a:rPr lang="el-GR" dirty="0" smtClean="0"/>
              <a:t>      καλυπτικών-καλλυντικών προϊόντων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857232"/>
            <a:ext cx="8572560" cy="5786478"/>
          </a:xfrm>
        </p:spPr>
        <p:txBody>
          <a:bodyPr>
            <a:normAutofit fontScale="92500" lnSpcReduction="20000"/>
          </a:bodyPr>
          <a:lstStyle/>
          <a:p>
            <a:endParaRPr lang="el-GR" b="1" dirty="0" smtClean="0"/>
          </a:p>
          <a:p>
            <a:r>
              <a:rPr lang="el-GR" b="1" dirty="0" smtClean="0"/>
              <a:t>Α. γενικά μέτρα-συνίσταται: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1. στην ενημέρωση του αρρώστου για την ακμή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2. αποφυγή λιπαρών τροφίμων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3. αποφυγή καλλυντικών τύπου ελαιώδους βάσης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4. καθαριότητα με νερό και σαπούνι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5. αποφυγή </a:t>
            </a:r>
            <a:r>
              <a:rPr lang="en-US" dirty="0" smtClean="0"/>
              <a:t>stress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6. έκθεση στον ήλιο αλλά </a:t>
            </a:r>
            <a:r>
              <a:rPr lang="el-GR" b="1" dirty="0" smtClean="0">
                <a:solidFill>
                  <a:srgbClr val="C00000"/>
                </a:solidFill>
              </a:rPr>
              <a:t>όχι</a:t>
            </a:r>
            <a:r>
              <a:rPr lang="el-GR" dirty="0" smtClean="0"/>
              <a:t> η υπερβολική έκθεση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θεραπεία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30697\Desktop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28604"/>
            <a:ext cx="5214974" cy="2714644"/>
          </a:xfrm>
          <a:prstGeom prst="rect">
            <a:avLst/>
          </a:prstGeom>
          <a:noFill/>
        </p:spPr>
      </p:pic>
      <p:pic>
        <p:nvPicPr>
          <p:cNvPr id="1027" name="Picture 3" descr="C:\Users\30697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071942"/>
            <a:ext cx="5143536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500858"/>
          </a:xfrm>
        </p:spPr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Τοπική θεραπεία ενδείκνυται:</a:t>
            </a:r>
          </a:p>
          <a:p>
            <a:r>
              <a:rPr lang="el-GR" dirty="0" smtClean="0"/>
              <a:t>Για ελαφρές μορφές ακμής</a:t>
            </a:r>
          </a:p>
          <a:p>
            <a:r>
              <a:rPr lang="el-GR" dirty="0" smtClean="0"/>
              <a:t>Τοπικά φάρμακα το υπεροξείδιο του </a:t>
            </a:r>
            <a:r>
              <a:rPr lang="el-GR" dirty="0" err="1" smtClean="0"/>
              <a:t>βενζοϋλίου</a:t>
            </a:r>
            <a:r>
              <a:rPr lang="el-GR" dirty="0" smtClean="0"/>
              <a:t>, </a:t>
            </a:r>
            <a:r>
              <a:rPr lang="el-GR" dirty="0" err="1" smtClean="0"/>
              <a:t>αντιμικροβιακά</a:t>
            </a:r>
            <a:r>
              <a:rPr lang="el-GR" dirty="0" smtClean="0"/>
              <a:t> σκευάσματα</a:t>
            </a:r>
          </a:p>
          <a:p>
            <a:r>
              <a:rPr lang="el-GR" dirty="0" smtClean="0"/>
              <a:t>Τα φάρμακα αυτά έχουν </a:t>
            </a:r>
            <a:r>
              <a:rPr lang="el-GR" dirty="0" err="1" smtClean="0"/>
              <a:t>κερατολυτική</a:t>
            </a:r>
            <a:r>
              <a:rPr lang="el-GR" dirty="0" smtClean="0"/>
              <a:t> και </a:t>
            </a:r>
            <a:r>
              <a:rPr lang="el-GR" dirty="0" err="1" smtClean="0"/>
              <a:t>φαγεσωρολυτική</a:t>
            </a:r>
            <a:r>
              <a:rPr lang="el-GR" dirty="0" smtClean="0"/>
              <a:t> δράση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b="1" dirty="0" smtClean="0">
                <a:solidFill>
                  <a:srgbClr val="C00000"/>
                </a:solidFill>
              </a:rPr>
              <a:t>Συστηματική θεραπεία:</a:t>
            </a:r>
          </a:p>
          <a:p>
            <a:r>
              <a:rPr lang="el-GR" dirty="0" smtClean="0"/>
              <a:t>Συνιστάται σε ασθενείς με μέτρια και με βαριά ακμή</a:t>
            </a:r>
          </a:p>
          <a:p>
            <a:r>
              <a:rPr lang="el-GR" dirty="0" smtClean="0"/>
              <a:t>Συνδυάζεται με κάποιο τοπικό θεραπευτικό σχήμα και περιλαμβάνει τη χορήγηση για μερικούς μήνες </a:t>
            </a:r>
            <a:r>
              <a:rPr lang="el-GR" dirty="0" err="1" smtClean="0"/>
              <a:t>αντιμικροβιακών</a:t>
            </a:r>
            <a:r>
              <a:rPr lang="el-GR" dirty="0" smtClean="0"/>
              <a:t> φαρμάκων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30697\Desktop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14422"/>
            <a:ext cx="7358114" cy="4500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1142985"/>
            <a:ext cx="5143504" cy="3857652"/>
          </a:xfrm>
        </p:spPr>
        <p:txBody>
          <a:bodyPr/>
          <a:lstStyle/>
          <a:p>
            <a:r>
              <a:rPr lang="el-GR" dirty="0" smtClean="0"/>
              <a:t>Εντοπίζεται σε περιοχές: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πρόσωπο</a:t>
            </a:r>
          </a:p>
          <a:p>
            <a:pPr>
              <a:buNone/>
            </a:pPr>
            <a:r>
              <a:rPr lang="el-GR" dirty="0" smtClean="0"/>
              <a:t>    ράχη</a:t>
            </a:r>
          </a:p>
          <a:p>
            <a:pPr>
              <a:buNone/>
            </a:pPr>
            <a:r>
              <a:rPr lang="el-GR" dirty="0" smtClean="0"/>
              <a:t>    πρόσθια επιφάνεια του θώρακα</a:t>
            </a:r>
            <a:endParaRPr lang="el-GR" dirty="0"/>
          </a:p>
        </p:txBody>
      </p:sp>
      <p:pic>
        <p:nvPicPr>
          <p:cNvPr id="4098" name="Picture 2" descr="C:\Users\30697\Desktop\acne-4254911_960_720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42853"/>
            <a:ext cx="3252814" cy="3143272"/>
          </a:xfrm>
          <a:prstGeom prst="rect">
            <a:avLst/>
          </a:prstGeom>
          <a:noFill/>
        </p:spPr>
      </p:pic>
      <p:pic>
        <p:nvPicPr>
          <p:cNvPr id="4099" name="Picture 3" descr="C:\Users\30697\Desktop\αρχείο λήψης.jpg"/>
          <p:cNvPicPr>
            <a:picLocks noChangeAspect="1" noChangeArrowheads="1"/>
          </p:cNvPicPr>
          <p:nvPr/>
        </p:nvPicPr>
        <p:blipFill>
          <a:blip r:embed="rId3" cstate="print">
            <a:lum bright="-11000"/>
          </a:blip>
          <a:srcRect/>
          <a:stretch>
            <a:fillRect/>
          </a:stretch>
        </p:blipFill>
        <p:spPr bwMode="auto">
          <a:xfrm>
            <a:off x="4000496" y="4071942"/>
            <a:ext cx="3857652" cy="2466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/>
          <a:lstStyle/>
          <a:p>
            <a:r>
              <a:rPr lang="el-GR" dirty="0" smtClean="0"/>
              <a:t>Είναι </a:t>
            </a:r>
            <a:r>
              <a:rPr lang="el-GR" dirty="0" err="1" smtClean="0"/>
              <a:t>πολυπαραγοντική</a:t>
            </a:r>
            <a:endParaRPr lang="el-GR" dirty="0" smtClean="0"/>
          </a:p>
          <a:p>
            <a:r>
              <a:rPr lang="el-GR" dirty="0" smtClean="0"/>
              <a:t>Οι κυριότεροι είναι:</a:t>
            </a:r>
          </a:p>
          <a:p>
            <a:r>
              <a:rPr lang="el-GR" dirty="0" smtClean="0"/>
              <a:t>1.μικροβιακοί</a:t>
            </a:r>
          </a:p>
          <a:p>
            <a:r>
              <a:rPr lang="el-GR" dirty="0" smtClean="0"/>
              <a:t>2. ορμονικοί</a:t>
            </a:r>
          </a:p>
          <a:p>
            <a:r>
              <a:rPr lang="el-GR" dirty="0" smtClean="0"/>
              <a:t>3. κληρονομικότητα</a:t>
            </a:r>
          </a:p>
          <a:p>
            <a:r>
              <a:rPr lang="el-GR" dirty="0" smtClean="0"/>
              <a:t>4. διαταραχές </a:t>
            </a:r>
            <a:r>
              <a:rPr lang="el-GR" dirty="0" err="1" smtClean="0"/>
              <a:t>κερατινοποίησης</a:t>
            </a:r>
            <a:endParaRPr lang="el-GR" dirty="0" smtClean="0"/>
          </a:p>
          <a:p>
            <a:r>
              <a:rPr lang="el-GR" dirty="0" smtClean="0"/>
              <a:t>5. ηλικία</a:t>
            </a:r>
          </a:p>
          <a:p>
            <a:r>
              <a:rPr lang="el-GR" dirty="0" smtClean="0"/>
              <a:t>6. ψυχολογικοί παράγοντες</a:t>
            </a:r>
          </a:p>
          <a:p>
            <a:r>
              <a:rPr lang="el-GR" dirty="0" smtClean="0"/>
              <a:t>7. διατροφή</a:t>
            </a:r>
          </a:p>
          <a:p>
            <a:r>
              <a:rPr lang="el-GR" dirty="0" smtClean="0"/>
              <a:t>Φαρμακευτικοί ή χημικοί παράγοντες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ΑΙΤΙΟΠΑΘΟΓΕΝΕΙΑ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285728"/>
            <a:ext cx="5643570" cy="6286544"/>
          </a:xfrm>
        </p:spPr>
        <p:txBody>
          <a:bodyPr/>
          <a:lstStyle/>
          <a:p>
            <a:r>
              <a:rPr lang="el-GR" dirty="0" smtClean="0"/>
              <a:t>Μικροβιακοί παράγοντες </a:t>
            </a:r>
          </a:p>
          <a:p>
            <a:pPr>
              <a:buNone/>
            </a:pPr>
            <a:r>
              <a:rPr lang="el-GR" dirty="0" smtClean="0"/>
              <a:t>σταφυλόκοκκος της επιδερμίδας                        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Ορμονικοί παράγοντες</a:t>
            </a:r>
          </a:p>
          <a:p>
            <a:pPr>
              <a:buNone/>
            </a:pPr>
            <a:r>
              <a:rPr lang="el-GR" dirty="0" smtClean="0"/>
              <a:t>Και στα δύο φύλα-οι σμηγματογόνοι αδένες βρίσκονται υπό άμεσο ορμονικό έλεγχο</a:t>
            </a:r>
            <a:endParaRPr lang="el-GR" dirty="0"/>
          </a:p>
        </p:txBody>
      </p:sp>
      <p:pic>
        <p:nvPicPr>
          <p:cNvPr id="5123" name="Picture 3" descr="C:\Users\30697\Desktop\αρχείο λήψης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357166"/>
            <a:ext cx="2628900" cy="1733550"/>
          </a:xfrm>
          <a:prstGeom prst="rect">
            <a:avLst/>
          </a:prstGeom>
          <a:noFill/>
        </p:spPr>
      </p:pic>
      <p:sp>
        <p:nvSpPr>
          <p:cNvPr id="7" name="6 - Δεξιό βέλος"/>
          <p:cNvSpPr/>
          <p:nvPr/>
        </p:nvSpPr>
        <p:spPr>
          <a:xfrm>
            <a:off x="3428992" y="1285860"/>
            <a:ext cx="200026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124" name="Picture 4" descr="C:\Users\30697\Desktop\127248732-sad-woman-with-acne-on-the-face-pimple-on-skin-dermatology-problem-and-puberty-trouble-with-skin-is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2571744"/>
            <a:ext cx="3214710" cy="2671746"/>
          </a:xfrm>
          <a:prstGeom prst="rect">
            <a:avLst/>
          </a:prstGeom>
          <a:noFill/>
        </p:spPr>
      </p:pic>
      <p:pic>
        <p:nvPicPr>
          <p:cNvPr id="5125" name="Picture 5" descr="C:\Users\30697\Desktop\127434620-sad-man-with-acne-on-the-face-pimple-on-the-face-dermatology-problem-and-puberty-trouble-with-skin-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4643446"/>
            <a:ext cx="264320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285728"/>
            <a:ext cx="5643570" cy="6286544"/>
          </a:xfrm>
        </p:spPr>
        <p:txBody>
          <a:bodyPr/>
          <a:lstStyle/>
          <a:p>
            <a:r>
              <a:rPr lang="el-GR" dirty="0" smtClean="0"/>
              <a:t>Ηλικία: εμφανίζεται κυρίως στους εφήβους</a:t>
            </a:r>
          </a:p>
          <a:p>
            <a:pPr>
              <a:buNone/>
            </a:pPr>
            <a:r>
              <a:rPr lang="el-GR" dirty="0" smtClean="0"/>
              <a:t> ηλικίας 14-17         κορίτσια</a:t>
            </a:r>
          </a:p>
          <a:p>
            <a:pPr>
              <a:buNone/>
            </a:pPr>
            <a:r>
              <a:rPr lang="el-GR" dirty="0" smtClean="0"/>
              <a:t>  και 16-19                 αγόρια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Ψυχολογικοί παράγοντες: το στρες επιδεινώνει την ακμή         παραγωγής </a:t>
            </a:r>
          </a:p>
          <a:p>
            <a:pPr>
              <a:buNone/>
            </a:pPr>
            <a:r>
              <a:rPr lang="el-GR" dirty="0" smtClean="0"/>
              <a:t>                    σμήγματος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5" name="4 - Δεξιό βέλος"/>
          <p:cNvSpPr/>
          <p:nvPr/>
        </p:nvSpPr>
        <p:spPr>
          <a:xfrm>
            <a:off x="3071802" y="1428736"/>
            <a:ext cx="71438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>
            <a:off x="2786050" y="1785926"/>
            <a:ext cx="97840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 rot="10800000">
            <a:off x="1714480" y="4643446"/>
            <a:ext cx="357190" cy="76409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147" name="Picture 3" descr="C:\Users\30697\Desktop\1-3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1928802"/>
            <a:ext cx="3214717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357982"/>
          </a:xfrm>
        </p:spPr>
        <p:txBody>
          <a:bodyPr/>
          <a:lstStyle/>
          <a:p>
            <a:r>
              <a:rPr lang="el-GR" dirty="0" smtClean="0"/>
              <a:t>Κλιματολογικοί παράγοντες: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 ο ήλιος βελτιώνει την ακμή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Τον χειμώνα έχουμε επιδείνωση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Στα θερμά και ψυχρά κλίματα λόγω ενυδάτωσης της κερατίνης παρατηρείται επιδείνωση της ακμής ( απόφραξη του σμηγματογόνου πόρου)</a:t>
            </a:r>
          </a:p>
          <a:p>
            <a:endParaRPr lang="el-GR" dirty="0" smtClean="0"/>
          </a:p>
          <a:p>
            <a:r>
              <a:rPr lang="el-GR" dirty="0" smtClean="0"/>
              <a:t>Τροπική ακμή π. χ. επαγγέλματα</a:t>
            </a:r>
          </a:p>
          <a:p>
            <a:pPr>
              <a:buNone/>
            </a:pPr>
            <a:r>
              <a:rPr lang="el-GR" dirty="0" smtClean="0"/>
              <a:t>     εργάτες καθαριστηρίων, μαγειρείων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30697\Desktop\02af6001cd042ce027c698f20682dd7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857364"/>
            <a:ext cx="2928958" cy="2928958"/>
          </a:xfrm>
          <a:prstGeom prst="rect">
            <a:avLst/>
          </a:prstGeom>
          <a:noFill/>
        </p:spPr>
      </p:pic>
      <p:pic>
        <p:nvPicPr>
          <p:cNvPr id="8195" name="Picture 3" descr="C:\Users\30697\Desktop\types-scar_99326-1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642918"/>
            <a:ext cx="4786346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428604"/>
            <a:ext cx="4495800" cy="5578687"/>
          </a:xfrm>
        </p:spPr>
        <p:txBody>
          <a:bodyPr/>
          <a:lstStyle/>
          <a:p>
            <a:r>
              <a:rPr lang="el-GR" dirty="0" smtClean="0"/>
              <a:t>Διατροφή : τα λιπαρά φαγητά σοκολάτα</a:t>
            </a:r>
          </a:p>
          <a:p>
            <a:pPr>
              <a:buNone/>
            </a:pPr>
            <a:r>
              <a:rPr lang="el-GR" dirty="0" smtClean="0"/>
              <a:t>  ξηροί καρποί</a:t>
            </a:r>
          </a:p>
          <a:p>
            <a:pPr>
              <a:buNone/>
            </a:pPr>
            <a:r>
              <a:rPr lang="el-GR" dirty="0" smtClean="0"/>
              <a:t>   καρυκεύματα</a:t>
            </a:r>
          </a:p>
          <a:p>
            <a:pPr>
              <a:buNone/>
            </a:pPr>
            <a:r>
              <a:rPr lang="el-GR" dirty="0" smtClean="0"/>
              <a:t>Επιδεινώνουν την ακμή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428604"/>
            <a:ext cx="4038600" cy="5578687"/>
          </a:xfrm>
        </p:spPr>
        <p:txBody>
          <a:bodyPr/>
          <a:lstStyle/>
          <a:p>
            <a:r>
              <a:rPr lang="el-GR" dirty="0" smtClean="0"/>
              <a:t>Φαρμακευτικοί παράγοντες ή χημικοί: μπορούν να προκαλέσουν ή να επιδεινώσουν την ακμή</a:t>
            </a:r>
            <a:endParaRPr lang="el-GR" dirty="0"/>
          </a:p>
        </p:txBody>
      </p:sp>
      <p:pic>
        <p:nvPicPr>
          <p:cNvPr id="9219" name="Picture 3" descr="C:\Users\30697\Desktop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876"/>
            <a:ext cx="3071834" cy="2428892"/>
          </a:xfrm>
          <a:prstGeom prst="rect">
            <a:avLst/>
          </a:prstGeom>
          <a:noFill/>
        </p:spPr>
      </p:pic>
      <p:pic>
        <p:nvPicPr>
          <p:cNvPr id="9220" name="Picture 4" descr="C:\Users\30697\Desktop\σκίτσο-εξοπλισμού-s-γιατ-rho-2233766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357562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315</TotalTime>
  <Words>792</Words>
  <Application>Microsoft Office PowerPoint</Application>
  <PresentationFormat>Προβολή στην οθόνη (4:3)</PresentationFormat>
  <Paragraphs>177</Paragraphs>
  <Slides>28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Συγκέντρωση</vt:lpstr>
      <vt:lpstr>ΑΚΜΗ</vt:lpstr>
      <vt:lpstr>ΑΚΜΗ</vt:lpstr>
      <vt:lpstr>Διαφάνεια 3</vt:lpstr>
      <vt:lpstr>ΑΙΤΙΟΠΑΘΟΓΕΝΕΙΑ</vt:lpstr>
      <vt:lpstr>Διαφάνεια 5</vt:lpstr>
      <vt:lpstr>Διαφάνεια 6</vt:lpstr>
      <vt:lpstr>Διαφάνεια 7</vt:lpstr>
      <vt:lpstr>Διαφάνεια 8</vt:lpstr>
      <vt:lpstr>Διαφάνεια 9</vt:lpstr>
      <vt:lpstr>ΚΛΙΝΙΚΗ ΕΙΚΟΝΑ</vt:lpstr>
      <vt:lpstr>Διαφάνεια 11</vt:lpstr>
      <vt:lpstr>Διαφάνεια 12</vt:lpstr>
      <vt:lpstr>Κλινικοί τύποι ακμής</vt:lpstr>
      <vt:lpstr>Διαφάνεια 14</vt:lpstr>
      <vt:lpstr>Νεογνική ακμή</vt:lpstr>
      <vt:lpstr>Διαφάνεια 16</vt:lpstr>
      <vt:lpstr>Διαφάνεια 17</vt:lpstr>
      <vt:lpstr>Επαγγελματική ακμή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θεραπεία</vt:lpstr>
      <vt:lpstr>Διαφάνεια 26</vt:lpstr>
      <vt:lpstr>Διαφάνεια 27</vt:lpstr>
      <vt:lpstr>Διαφάνεια 28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ΑΚΜΗ</dc:title>
  <dc:creator>306977013274</dc:creator>
  <cp:lastModifiedBy>306977013274</cp:lastModifiedBy>
  <cp:revision>52</cp:revision>
  <dcterms:created xsi:type="dcterms:W3CDTF">2020-12-14T17:57:34Z</dcterms:created>
  <dcterms:modified xsi:type="dcterms:W3CDTF">2020-12-14T23:14:16Z</dcterms:modified>
</cp:coreProperties>
</file>