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5" name="24 - Υπότιτλος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1" name="30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A5A0590-E437-4AA5-9943-1B983BAC5C33}" type="datetimeFigureOut">
              <a:rPr lang="el-GR" smtClean="0"/>
              <a:pPr/>
              <a:t>9/11/2020</a:t>
            </a:fld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FECA9D1-B378-4AC2-8D4F-FBEB95E3FE9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5A0590-E437-4AA5-9943-1B983BAC5C33}" type="datetimeFigureOut">
              <a:rPr lang="el-GR" smtClean="0"/>
              <a:pPr/>
              <a:t>9/11/2020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CA9D1-B378-4AC2-8D4F-FBEB95E3FE9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A5A0590-E437-4AA5-9943-1B983BAC5C33}" type="datetimeFigureOut">
              <a:rPr lang="el-GR" smtClean="0"/>
              <a:pPr/>
              <a:t>9/11/2020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FECA9D1-B378-4AC2-8D4F-FBEB95E3FE9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5A0590-E437-4AA5-9943-1B983BAC5C33}" type="datetimeFigureOut">
              <a:rPr lang="el-GR" smtClean="0"/>
              <a:pPr/>
              <a:t>9/11/2020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CA9D1-B378-4AC2-8D4F-FBEB95E3FE9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A5A0590-E437-4AA5-9943-1B983BAC5C33}" type="datetimeFigureOut">
              <a:rPr lang="el-GR" smtClean="0"/>
              <a:pPr/>
              <a:t>9/11/2020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FECA9D1-B378-4AC2-8D4F-FBEB95E3FE9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5A0590-E437-4AA5-9943-1B983BAC5C33}" type="datetimeFigureOut">
              <a:rPr lang="el-GR" smtClean="0"/>
              <a:pPr/>
              <a:t>9/11/2020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CA9D1-B378-4AC2-8D4F-FBEB95E3FE9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5A0590-E437-4AA5-9943-1B983BAC5C33}" type="datetimeFigureOut">
              <a:rPr lang="el-GR" smtClean="0"/>
              <a:pPr/>
              <a:t>9/11/2020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CA9D1-B378-4AC2-8D4F-FBEB95E3FE9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5A0590-E437-4AA5-9943-1B983BAC5C33}" type="datetimeFigureOut">
              <a:rPr lang="el-GR" smtClean="0"/>
              <a:pPr/>
              <a:t>9/11/2020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CA9D1-B378-4AC2-8D4F-FBEB95E3FE9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A5A0590-E437-4AA5-9943-1B983BAC5C33}" type="datetimeFigureOut">
              <a:rPr lang="el-GR" smtClean="0"/>
              <a:pPr/>
              <a:t>9/11/2020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CA9D1-B378-4AC2-8D4F-FBEB95E3FE9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5A0590-E437-4AA5-9943-1B983BAC5C33}" type="datetimeFigureOut">
              <a:rPr lang="el-GR" smtClean="0"/>
              <a:pPr/>
              <a:t>9/11/2020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CA9D1-B378-4AC2-8D4F-FBEB95E3FE9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5A0590-E437-4AA5-9943-1B983BAC5C33}" type="datetimeFigureOut">
              <a:rPr lang="el-GR" smtClean="0"/>
              <a:pPr/>
              <a:t>9/11/2020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CA9D1-B378-4AC2-8D4F-FBEB95E3FE9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εικόνας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- Θέση τίτλου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1" name="30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26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A5A0590-E437-4AA5-9943-1B983BAC5C33}" type="datetimeFigureOut">
              <a:rPr lang="el-GR" smtClean="0"/>
              <a:pPr/>
              <a:t>9/11/2020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FECA9D1-B378-4AC2-8D4F-FBEB95E3FE9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357321"/>
          </a:xfrm>
        </p:spPr>
        <p:txBody>
          <a:bodyPr>
            <a:normAutofit/>
          </a:bodyPr>
          <a:lstStyle/>
          <a:p>
            <a:r>
              <a:rPr lang="el-GR" dirty="0" smtClean="0"/>
              <a:t>ΥΓΙΕΙΝΗ ΤΟΥ ΔΕΡΜΑΤΟΣ-ΤΡΙΧΩΤΟΥ  ΚΕΦΑΛΗΣ</a:t>
            </a:r>
            <a:endParaRPr lang="el-GR" dirty="0"/>
          </a:p>
        </p:txBody>
      </p:sp>
      <p:pic>
        <p:nvPicPr>
          <p:cNvPr id="1026" name="Picture 2" descr="C:\Users\30697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3286124"/>
            <a:ext cx="2981326" cy="2286016"/>
          </a:xfrm>
          <a:prstGeom prst="rect">
            <a:avLst/>
          </a:prstGeom>
          <a:noFill/>
        </p:spPr>
      </p:pic>
      <p:pic>
        <p:nvPicPr>
          <p:cNvPr id="1027" name="Picture 3" descr="C:\Users\30697\Desktop\αρχείο λήψης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4071942"/>
            <a:ext cx="3143272" cy="2286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71538" y="320040"/>
            <a:ext cx="6500858" cy="53719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            ΚΕΦΑΛΑΙΟ 1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071546"/>
            <a:ext cx="7786742" cy="5572164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      </a:t>
            </a:r>
            <a:r>
              <a:rPr lang="el-GR" b="1" dirty="0" smtClean="0"/>
              <a:t> υγιεινή</a:t>
            </a:r>
          </a:p>
          <a:p>
            <a:pPr>
              <a:buNone/>
            </a:pPr>
            <a:r>
              <a:rPr lang="el-GR" dirty="0" smtClean="0"/>
              <a:t>   είναι ο κλάδος της Ιατρικής Επιστήμης όπου </a:t>
            </a:r>
          </a:p>
          <a:p>
            <a:pPr>
              <a:buNone/>
            </a:pPr>
            <a:r>
              <a:rPr lang="el-GR" dirty="0" smtClean="0"/>
              <a:t> εξετάζει τους διάφορους παράγοντες που </a:t>
            </a:r>
          </a:p>
          <a:p>
            <a:pPr>
              <a:buNone/>
            </a:pPr>
            <a:r>
              <a:rPr lang="el-GR" dirty="0" smtClean="0"/>
              <a:t> </a:t>
            </a:r>
            <a:r>
              <a:rPr lang="el-GR" b="1" dirty="0" smtClean="0">
                <a:solidFill>
                  <a:srgbClr val="FF0000"/>
                </a:solidFill>
              </a:rPr>
              <a:t>επιδρούν στην υγεία του ανθρώπου με σκοπό </a:t>
            </a:r>
          </a:p>
          <a:p>
            <a:pPr>
              <a:buNone/>
            </a:pPr>
            <a:r>
              <a:rPr lang="el-GR" dirty="0" smtClean="0"/>
              <a:t>την πρόληψη</a:t>
            </a:r>
          </a:p>
          <a:p>
            <a:pPr>
              <a:buNone/>
            </a:pPr>
            <a:r>
              <a:rPr lang="el-GR" dirty="0" smtClean="0"/>
              <a:t>τη διατήρηση και </a:t>
            </a:r>
          </a:p>
          <a:p>
            <a:pPr>
              <a:buNone/>
            </a:pPr>
            <a:r>
              <a:rPr lang="el-GR" dirty="0" smtClean="0"/>
              <a:t>την προαγωγή της</a:t>
            </a:r>
          </a:p>
          <a:p>
            <a:pPr>
              <a:buNone/>
            </a:pPr>
            <a:endParaRPr lang="el-GR" dirty="0"/>
          </a:p>
        </p:txBody>
      </p:sp>
      <p:pic>
        <p:nvPicPr>
          <p:cNvPr id="1026" name="Picture 2" descr="C:\Users\30697\Desktop\αρχείο λήψη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54" y="3500438"/>
            <a:ext cx="4572032" cy="3071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/>
          <a:lstStyle/>
          <a:p>
            <a:r>
              <a:rPr lang="el-GR" dirty="0" smtClean="0"/>
              <a:t>     </a:t>
            </a:r>
            <a:r>
              <a:rPr lang="el-GR" dirty="0" err="1" smtClean="0"/>
              <a:t>υγιεινη</a:t>
            </a:r>
            <a:r>
              <a:rPr lang="el-GR" dirty="0" smtClean="0"/>
              <a:t> του </a:t>
            </a:r>
            <a:r>
              <a:rPr lang="el-GR" dirty="0" err="1" smtClean="0"/>
              <a:t>δερματοσ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142984"/>
            <a:ext cx="7715304" cy="5572164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  </a:t>
            </a:r>
            <a:r>
              <a:rPr lang="el-GR" b="1" dirty="0" smtClean="0"/>
              <a:t>βασίζεται</a:t>
            </a:r>
            <a:r>
              <a:rPr lang="el-GR" dirty="0" smtClean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>
                <a:solidFill>
                  <a:srgbClr val="7030A0"/>
                </a:solidFill>
              </a:rPr>
              <a:t>στην απαιτούμενη καθαριότητα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>
                <a:solidFill>
                  <a:srgbClr val="7030A0"/>
                </a:solidFill>
              </a:rPr>
              <a:t>στην καλή καθαριότητα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>
                <a:solidFill>
                  <a:srgbClr val="7030A0"/>
                </a:solidFill>
              </a:rPr>
              <a:t>στην προφύλαξη από διάφορους τραυματισμούς</a:t>
            </a:r>
          </a:p>
          <a:p>
            <a:pPr>
              <a:buFont typeface="Arial" pitchFamily="34" charset="0"/>
              <a:buChar char="•"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 η παραμέληση της ατομικής καθαριότητας μπορεί να επηρεάσει τη συναισθηματική διάθεση και την ψυχική ευεξία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 συμβάλλει στην εμφάνιση διαφόρων δερματικών </a:t>
            </a:r>
          </a:p>
          <a:p>
            <a:pPr>
              <a:buNone/>
            </a:pPr>
            <a:r>
              <a:rPr lang="el-GR" dirty="0" smtClean="0"/>
              <a:t>Νοσημάτων 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214290"/>
            <a:ext cx="7643866" cy="66437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στην επιφάνεια του δέρματος υπάρχει μεγάλος αριθμός μικροβίων όπου αποτελούν την απαραίτητη χλωρίδα του δέρματος</a:t>
            </a:r>
          </a:p>
          <a:p>
            <a:pPr>
              <a:buNone/>
            </a:pPr>
            <a:r>
              <a:rPr lang="el-GR" b="1" dirty="0" smtClean="0"/>
              <a:t>τα μικρόβια αυτά αναμιγνύονται με</a:t>
            </a:r>
          </a:p>
          <a:p>
            <a:pPr>
              <a:buNone/>
            </a:pPr>
            <a:r>
              <a:rPr lang="el-GR" dirty="0" smtClean="0"/>
              <a:t> τη σκόνη</a:t>
            </a:r>
          </a:p>
          <a:p>
            <a:pPr>
              <a:buNone/>
            </a:pPr>
            <a:r>
              <a:rPr lang="el-GR" dirty="0" smtClean="0"/>
              <a:t> τα νεκρά κύτταρα του σώματος</a:t>
            </a:r>
          </a:p>
          <a:p>
            <a:pPr>
              <a:buNone/>
            </a:pPr>
            <a:r>
              <a:rPr lang="el-GR" dirty="0" smtClean="0"/>
              <a:t> τις εκκρίσεις του δέρματος, ιδρώτα και</a:t>
            </a:r>
          </a:p>
          <a:p>
            <a:pPr>
              <a:buNone/>
            </a:pPr>
            <a:r>
              <a:rPr lang="el-GR" dirty="0" smtClean="0"/>
              <a:t> άλλα </a:t>
            </a:r>
            <a:r>
              <a:rPr lang="el-GR" dirty="0" err="1" smtClean="0"/>
              <a:t>μικροσωμάτια</a:t>
            </a:r>
            <a:r>
              <a:rPr lang="el-GR" dirty="0" smtClean="0"/>
              <a:t> του ατμοσφαιρικού αέρα   </a:t>
            </a:r>
            <a:r>
              <a:rPr lang="el-GR" b="1" dirty="0" smtClean="0">
                <a:solidFill>
                  <a:srgbClr val="7030A0"/>
                </a:solidFill>
              </a:rPr>
              <a:t>αποτελούν το ρύπο της επιδερμίδας</a:t>
            </a:r>
          </a:p>
          <a:p>
            <a:pPr>
              <a:buNone/>
            </a:pPr>
            <a:r>
              <a:rPr lang="el-GR" b="1" dirty="0" smtClean="0">
                <a:solidFill>
                  <a:srgbClr val="7030A0"/>
                </a:solidFill>
              </a:rPr>
              <a:t> </a:t>
            </a:r>
          </a:p>
          <a:p>
            <a:pPr>
              <a:buNone/>
            </a:pPr>
            <a:r>
              <a:rPr lang="el-GR" dirty="0" smtClean="0">
                <a:solidFill>
                  <a:srgbClr val="002060"/>
                </a:solidFill>
              </a:rPr>
              <a:t>Ο ρύπος αποσυντίθεται, αποτέλεσμα</a:t>
            </a:r>
          </a:p>
          <a:p>
            <a:pPr>
              <a:buNone/>
            </a:pPr>
            <a:r>
              <a:rPr lang="el-GR" dirty="0" smtClean="0">
                <a:solidFill>
                  <a:srgbClr val="C00000"/>
                </a:solidFill>
              </a:rPr>
              <a:t>         άδηλος αναπνοή (κακοσμία)</a:t>
            </a:r>
          </a:p>
          <a:p>
            <a:pPr>
              <a:buNone/>
            </a:pPr>
            <a:r>
              <a:rPr lang="el-GR" dirty="0" smtClean="0">
                <a:solidFill>
                  <a:srgbClr val="C00000"/>
                </a:solidFill>
              </a:rPr>
              <a:t>         απέκκριση σμήγματος και ιδρώτα</a:t>
            </a:r>
          </a:p>
          <a:p>
            <a:pPr>
              <a:buNone/>
            </a:pPr>
            <a:r>
              <a:rPr lang="el-GR" dirty="0" smtClean="0">
                <a:solidFill>
                  <a:srgbClr val="C00000"/>
                </a:solidFill>
              </a:rPr>
              <a:t>         απορροφητικότητα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214290"/>
            <a:ext cx="7786742" cy="6429420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            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υγιεινή του τριχωτού της κεφαλής</a:t>
            </a:r>
          </a:p>
          <a:p>
            <a:pPr>
              <a:buNone/>
            </a:pP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dirty="0" smtClean="0"/>
              <a:t>βασίζεται:</a:t>
            </a:r>
          </a:p>
          <a:p>
            <a:pPr marL="514350" indent="-514350">
              <a:buAutoNum type="arabicPeriod"/>
            </a:pP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Στην ατομική υγιεινή</a:t>
            </a:r>
          </a:p>
          <a:p>
            <a:pPr marL="514350" indent="-514350">
              <a:buAutoNum type="arabicPeriod"/>
            </a:pP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Στην υγιεινή διατροφή</a:t>
            </a:r>
          </a:p>
          <a:p>
            <a:pPr marL="514350" indent="-514350">
              <a:buAutoNum type="arabicPeriod"/>
            </a:pP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Στη γενική κατάσταση του οργανισμού</a:t>
            </a:r>
          </a:p>
          <a:p>
            <a:pPr marL="514350" indent="-514350">
              <a:buNone/>
            </a:pPr>
            <a:endParaRPr lang="el-GR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>
              <a:buNone/>
            </a:pPr>
            <a:r>
              <a:rPr lang="el-GR" dirty="0" smtClean="0"/>
              <a:t>  η έλλειψη φροντίδας του τριχωτού της κεφαλής μπορεί να συμβάλλει στην ανάπτυξη δερματικών μολύνσεων και νοσημάτων της τρίχας π.χ. φθειρίαση</a:t>
            </a:r>
          </a:p>
          <a:p>
            <a:pPr marL="514350" indent="-514350">
              <a:buNone/>
            </a:pPr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557194"/>
          </a:xfrm>
        </p:spPr>
        <p:txBody>
          <a:bodyPr/>
          <a:lstStyle/>
          <a:p>
            <a:r>
              <a:rPr lang="el-GR" dirty="0" smtClean="0"/>
              <a:t>   φθειρίαση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3074" name="Picture 2" descr="C:\Users\30697\Desktop\αρχείο λήψης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142984"/>
            <a:ext cx="7143800" cy="5143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320040"/>
            <a:ext cx="6929486" cy="96582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  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   </a:t>
            </a:r>
            <a:r>
              <a:rPr lang="el-GR" dirty="0" err="1" smtClean="0"/>
              <a:t>βασικεσ</a:t>
            </a:r>
            <a:r>
              <a:rPr lang="el-GR" dirty="0" smtClean="0"/>
              <a:t> </a:t>
            </a:r>
            <a:r>
              <a:rPr lang="el-GR" dirty="0" err="1" smtClean="0"/>
              <a:t>αρχεσ</a:t>
            </a:r>
            <a:r>
              <a:rPr lang="el-GR" dirty="0" smtClean="0"/>
              <a:t> </a:t>
            </a:r>
            <a:r>
              <a:rPr lang="el-GR" dirty="0" err="1" smtClean="0"/>
              <a:t>υγιεινησ</a:t>
            </a:r>
            <a:r>
              <a:rPr lang="el-GR" dirty="0" smtClean="0"/>
              <a:t>     </a:t>
            </a:r>
            <a:r>
              <a:rPr lang="el-GR" dirty="0" err="1" smtClean="0"/>
              <a:t>τριχωτου</a:t>
            </a:r>
            <a:r>
              <a:rPr lang="el-GR" dirty="0" smtClean="0"/>
              <a:t> </a:t>
            </a:r>
            <a:r>
              <a:rPr lang="el-GR" dirty="0" err="1" smtClean="0"/>
              <a:t>κεφαλησ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071934" y="1428736"/>
            <a:ext cx="4071966" cy="5072098"/>
          </a:xfrm>
        </p:spPr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l-GR" dirty="0" smtClean="0"/>
              <a:t> ατομικά είδη</a:t>
            </a:r>
          </a:p>
          <a:p>
            <a:pPr>
              <a:buFont typeface="Courier New" pitchFamily="49" charset="0"/>
              <a:buChar char="o"/>
            </a:pPr>
            <a:r>
              <a:rPr lang="el-GR" dirty="0" smtClean="0"/>
              <a:t> κατάλληλα σαμπουάν</a:t>
            </a:r>
          </a:p>
          <a:p>
            <a:pPr>
              <a:buFont typeface="Courier New" pitchFamily="49" charset="0"/>
              <a:buChar char="o"/>
            </a:pPr>
            <a:r>
              <a:rPr lang="el-GR" dirty="0" smtClean="0"/>
              <a:t> αποφυγή στο συχνό βάψιμο ( ερεθισμό)</a:t>
            </a:r>
          </a:p>
          <a:p>
            <a:pPr>
              <a:buFont typeface="Courier New" pitchFamily="49" charset="0"/>
              <a:buChar char="o"/>
            </a:pPr>
            <a:r>
              <a:rPr lang="el-GR" dirty="0" smtClean="0"/>
              <a:t>  χτενίζεστε με λεπτή κτένα </a:t>
            </a:r>
          </a:p>
          <a:p>
            <a:pPr>
              <a:buFont typeface="Courier New" pitchFamily="49" charset="0"/>
              <a:buChar char="o"/>
            </a:pPr>
            <a:r>
              <a:rPr lang="el-GR" dirty="0" smtClean="0"/>
              <a:t> τρίβετε τις ρίζες των τριχών</a:t>
            </a:r>
          </a:p>
          <a:p>
            <a:pPr>
              <a:buNone/>
            </a:pPr>
            <a:r>
              <a:rPr lang="el-GR" dirty="0" smtClean="0"/>
              <a:t> </a:t>
            </a:r>
            <a:endParaRPr lang="el-GR" dirty="0"/>
          </a:p>
        </p:txBody>
      </p:sp>
      <p:pic>
        <p:nvPicPr>
          <p:cNvPr id="4098" name="Picture 2" descr="C:\Users\30697\Desktop\αρχείο λήψης (1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643050"/>
            <a:ext cx="3071834" cy="2143140"/>
          </a:xfrm>
          <a:prstGeom prst="rect">
            <a:avLst/>
          </a:prstGeom>
          <a:noFill/>
        </p:spPr>
      </p:pic>
      <p:pic>
        <p:nvPicPr>
          <p:cNvPr id="4099" name="Picture 3" descr="C:\Users\30697\Desktop\αρχείο λήψης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4286256"/>
            <a:ext cx="3190879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30697\Desktop\αρχείο λήψης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642918"/>
            <a:ext cx="7358114" cy="58579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78</TotalTime>
  <Words>220</Words>
  <Application>Microsoft Office PowerPoint</Application>
  <PresentationFormat>Προβολή στην οθόνη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Αφθονία</vt:lpstr>
      <vt:lpstr>ΥΓΙΕΙΝΗ ΤΟΥ ΔΕΡΜΑΤΟΣ-ΤΡΙΧΩΤΟΥ  ΚΕΦΑΛΗΣ</vt:lpstr>
      <vt:lpstr>            ΚΕΦΑΛΑΙΟ 1</vt:lpstr>
      <vt:lpstr>     υγιεινη του δερματοσ</vt:lpstr>
      <vt:lpstr>Διαφάνεια 4</vt:lpstr>
      <vt:lpstr>Διαφάνεια 5</vt:lpstr>
      <vt:lpstr>   φθειρίαση</vt:lpstr>
      <vt:lpstr>       βασικεσ αρχεσ υγιεινησ     τριχωτου κεφαλησ</vt:lpstr>
      <vt:lpstr>Διαφάνεια 8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ΥΓΙΕΙΝΗ ΤΟΥ ΔΕΡΜΑΤΟΣ-ΤΡΙΧΩΤΟΥ  ΚΕΦΑΛΗΣ</dc:title>
  <dc:creator>306977013274</dc:creator>
  <cp:lastModifiedBy>306977013274</cp:lastModifiedBy>
  <cp:revision>21</cp:revision>
  <dcterms:created xsi:type="dcterms:W3CDTF">2020-11-09T12:34:21Z</dcterms:created>
  <dcterms:modified xsi:type="dcterms:W3CDTF">2020-11-09T13:55:16Z</dcterms:modified>
</cp:coreProperties>
</file>