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821AB3C-10B2-45F8-99C9-64AB153B8F44}" type="datetimeFigureOut">
              <a:rPr lang="el-GR" smtClean="0"/>
              <a:t>10/11/2020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DB7A58-1816-4C96-AFDD-30A38BAD011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357321"/>
          </a:xfrm>
        </p:spPr>
        <p:txBody>
          <a:bodyPr>
            <a:normAutofit/>
          </a:bodyPr>
          <a:lstStyle/>
          <a:p>
            <a:r>
              <a:rPr lang="el-GR" b="1" dirty="0" smtClean="0"/>
              <a:t>ΝΟΣΟΙ ΤΟΥ ΤΡΙΧΩΤΟΥ ΤΗΣ ΚΕΦΑΛΗΣ  ΚΕΦ. 2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928958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30697\Desktop\ανατομια-και-φυσιολογια-της-τριχα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428868"/>
            <a:ext cx="671517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7858180" cy="6215106"/>
          </a:xfrm>
        </p:spPr>
        <p:txBody>
          <a:bodyPr>
            <a:noAutofit/>
          </a:bodyPr>
          <a:lstStyle/>
          <a:p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Κύκλος ζωής των τριχών</a:t>
            </a:r>
          </a:p>
          <a:p>
            <a:pPr>
              <a:buNone/>
            </a:pPr>
            <a:endParaRPr lang="el-GR" sz="20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 1.αναγενής φάση: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είναι μακριές, οι βολβοί τους αγκαλιάζουν τις θηλές από τις οποίες τρέφονται και μεγαλώνουν, έχουν μεταβολισμό.</a:t>
            </a:r>
          </a:p>
          <a:p>
            <a:pPr>
              <a:buNone/>
            </a:pP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Διάρκεια 2-6 χρόνια</a:t>
            </a:r>
          </a:p>
          <a:p>
            <a:pPr>
              <a:buNone/>
            </a:pPr>
            <a:endParaRPr lang="el-GR" sz="20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2. </a:t>
            </a:r>
            <a:r>
              <a:rPr lang="el-GR" sz="2000" b="1" dirty="0" err="1" smtClean="0">
                <a:latin typeface="Calibri" pitchFamily="34" charset="0"/>
                <a:cs typeface="Calibri" pitchFamily="34" charset="0"/>
              </a:rPr>
              <a:t>καταγενής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φάση: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η σύνδεση της τρίχας με τη θηλή γίνεται χαλαρή και σταματά η ανάπτυξη. 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Διάρκεια 1-2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w</a:t>
            </a:r>
            <a:endParaRPr lang="el-GR" sz="20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l-GR" sz="20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3. </a:t>
            </a:r>
            <a:r>
              <a:rPr lang="el-GR" sz="2000" b="1" dirty="0" err="1" smtClean="0">
                <a:latin typeface="Calibri" pitchFamily="34" charset="0"/>
                <a:cs typeface="Calibri" pitchFamily="34" charset="0"/>
              </a:rPr>
              <a:t>τελογενής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φάση: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οι τρίχες έχουν αποκολληθεί και βρίσκονται πάνω από τη θηλή από την οποία ξεκινά η ανάπλαση της καινούργιας τρίχας, σπρώχνει την παλιά προς τα  έξω.</a:t>
            </a:r>
          </a:p>
          <a:p>
            <a:pPr>
              <a:buNone/>
            </a:pP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Διάρκεια 2-4 μήνες</a:t>
            </a:r>
          </a:p>
          <a:p>
            <a:pPr>
              <a:buNone/>
            </a:pPr>
            <a:endParaRPr lang="el-GR" sz="20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 Το 90% των τριχών της κεφαλής βρίσκονται σε </a:t>
            </a:r>
            <a:r>
              <a:rPr lang="el-GR" sz="20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αναγενή</a:t>
            </a: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φάση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  Το 10% σε </a:t>
            </a:r>
            <a:r>
              <a:rPr lang="el-GR" sz="20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καταγενή</a:t>
            </a: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και </a:t>
            </a:r>
            <a:r>
              <a:rPr lang="el-GR" sz="20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τελογενή</a:t>
            </a: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φάση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 100 τρίχες την ημέρα πέφτουν φυσιολογικά και ξαναγεννιούνται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l-GR" sz="20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30697\Desktop\kiklos-anaptiksi-trixa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2919"/>
            <a:ext cx="7643866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el-GR" dirty="0" smtClean="0"/>
              <a:t>    </a:t>
            </a:r>
            <a:r>
              <a:rPr lang="el-GR" dirty="0" err="1" smtClean="0"/>
              <a:t>Θηλη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τριχασ</a:t>
            </a:r>
            <a:r>
              <a:rPr lang="el-GR" dirty="0" smtClean="0"/>
              <a:t> </a:t>
            </a:r>
            <a:r>
              <a:rPr lang="el-GR" dirty="0" err="1" smtClean="0"/>
              <a:t>κεφαλησ</a:t>
            </a:r>
            <a:endParaRPr lang="el-GR" dirty="0"/>
          </a:p>
        </p:txBody>
      </p:sp>
      <p:pic>
        <p:nvPicPr>
          <p:cNvPr id="9218" name="Picture 2" descr="C:\Users\30697\Desktop\αρχείο λήψη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26000" contrast="50000"/>
          </a:blip>
          <a:srcRect/>
          <a:stretch>
            <a:fillRect/>
          </a:stretch>
        </p:blipFill>
        <p:spPr bwMode="auto">
          <a:xfrm>
            <a:off x="1214414" y="1500174"/>
            <a:ext cx="628654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30697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71481"/>
            <a:ext cx="707236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42048" cy="785818"/>
          </a:xfrm>
        </p:spPr>
        <p:txBody>
          <a:bodyPr>
            <a:normAutofit fontScale="90000"/>
          </a:bodyPr>
          <a:lstStyle/>
          <a:p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Παραγοντεσ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που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επιδρουν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στον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κυκλο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τησ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τριχασ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σε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φυσιολογικεσ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καταστασεισ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143372" cy="4572032"/>
          </a:xfrm>
        </p:spPr>
        <p:txBody>
          <a:bodyPr/>
          <a:lstStyle/>
          <a:p>
            <a:r>
              <a:rPr lang="el-GR" dirty="0" smtClean="0"/>
              <a:t>Γενική υγεία</a:t>
            </a:r>
          </a:p>
          <a:p>
            <a:r>
              <a:rPr lang="el-GR" dirty="0" smtClean="0"/>
              <a:t>Κ.Ν.Σ.</a:t>
            </a:r>
          </a:p>
          <a:p>
            <a:r>
              <a:rPr lang="el-GR" dirty="0" smtClean="0"/>
              <a:t>Ενδοκρινικό σύστημα</a:t>
            </a:r>
          </a:p>
          <a:p>
            <a:r>
              <a:rPr lang="el-GR" dirty="0" smtClean="0"/>
              <a:t>Διατροφή</a:t>
            </a:r>
          </a:p>
          <a:p>
            <a:r>
              <a:rPr lang="el-GR" dirty="0" smtClean="0"/>
              <a:t>Κλίμα</a:t>
            </a:r>
          </a:p>
          <a:p>
            <a:r>
              <a:rPr lang="el-GR" dirty="0" smtClean="0"/>
              <a:t>Εποχές</a:t>
            </a:r>
          </a:p>
          <a:p>
            <a:r>
              <a:rPr lang="el-GR" dirty="0" smtClean="0"/>
              <a:t>Ηλικία, φύλο</a:t>
            </a:r>
          </a:p>
          <a:p>
            <a:r>
              <a:rPr lang="el-GR" dirty="0" smtClean="0"/>
              <a:t>Προϊόντα περιποίησης</a:t>
            </a:r>
          </a:p>
        </p:txBody>
      </p:sp>
      <p:pic>
        <p:nvPicPr>
          <p:cNvPr id="11266" name="Picture 2" descr="C:\Users\30697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1643050"/>
            <a:ext cx="4071965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000496" y="571480"/>
            <a:ext cx="4143404" cy="5929354"/>
          </a:xfrm>
        </p:spPr>
        <p:txBody>
          <a:bodyPr/>
          <a:lstStyle/>
          <a:p>
            <a:r>
              <a:rPr lang="el-GR" b="1" dirty="0" smtClean="0">
                <a:latin typeface="Calibri" pitchFamily="34" charset="0"/>
                <a:cs typeface="Calibri" pitchFamily="34" charset="0"/>
              </a:rPr>
              <a:t>Παθήσεις τριχών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Είναι διάφορων ειδών και 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αφορούν: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 ποσοτικές διαταραχές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  αλλαγή χρώματος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 διαταραχή της δομής της    τρίχας ή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άλλου είδους ανωμαλίες</a:t>
            </a:r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 που οφείλονται σε   κληρονομικά ή</a:t>
            </a:r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  σε επίκτητα αίτια</a:t>
            </a:r>
          </a:p>
          <a:p>
            <a:pPr>
              <a:buNone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290" name="Picture 2" descr="C:\Users\30697\Desktop\αρχείο λήψη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14488"/>
            <a:ext cx="3714776" cy="33575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1357298"/>
            <a:ext cx="5786478" cy="4000528"/>
          </a:xfrm>
        </p:spPr>
        <p:txBody>
          <a:bodyPr>
            <a:normAutofit fontScale="92500" lnSpcReduction="10000"/>
          </a:bodyPr>
          <a:lstStyle/>
          <a:p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Διάγνωση των νοσημάτων του τριχωτού της κεφαλής</a:t>
            </a:r>
          </a:p>
          <a:p>
            <a:pPr>
              <a:buNone/>
            </a:pPr>
            <a:endParaRPr lang="el-GR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Στην κλινική εξέταση του αρρώστου</a:t>
            </a: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Στο ιστορικό του</a:t>
            </a: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Στον εργαστηριακό έλεγχο</a:t>
            </a: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 βιοψία δέρματος</a:t>
            </a: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Στην εξέταση δείγματος τριχών</a:t>
            </a:r>
            <a:endParaRPr lang="el-GR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30697\Desktop\αρχείο λήψη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57166"/>
            <a:ext cx="3857652" cy="2786082"/>
          </a:xfrm>
          <a:prstGeom prst="rect">
            <a:avLst/>
          </a:prstGeom>
          <a:noFill/>
        </p:spPr>
      </p:pic>
      <p:pic>
        <p:nvPicPr>
          <p:cNvPr id="13315" name="Picture 3" descr="C:\Users\30697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429000"/>
            <a:ext cx="435771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      Η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καλη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διατροφη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συμβαλλει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στην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υγεια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 descr="C:\Users\30697\Desktop\αρχείο λήψης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6286544" cy="464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642918"/>
            <a:ext cx="3929090" cy="542928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Το τρίχωμα της κεφαλής 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παίζει ρόλο στην αισθητική 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εμφάνιση του ατόμου</a:t>
            </a:r>
          </a:p>
          <a:p>
            <a:pPr>
              <a:buNone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Τα διάφορα χτενίσματα 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με το πέρασμα των 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εποχών αποτέλεσαν μέσο 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διαχωρισμού φυλετικού,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ταξικού, κουλτούρας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642918"/>
            <a:ext cx="3750778" cy="5715040"/>
          </a:xfrm>
        </p:spPr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Κάθε διαταραχή της τριχοφυΐας της κεφαλής επηρεάζει την υγεία και την ψυχική ισορροπία</a:t>
            </a:r>
            <a:endParaRPr lang="el-GR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30697\Desktop\f60a7f4d714a5bf854e728e5d0d93dc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1480"/>
            <a:ext cx="3857651" cy="3500462"/>
          </a:xfrm>
          <a:prstGeom prst="rect">
            <a:avLst/>
          </a:prstGeom>
          <a:noFill/>
        </p:spPr>
      </p:pic>
      <p:pic>
        <p:nvPicPr>
          <p:cNvPr id="4099" name="Picture 3" descr="C:\Users\30697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928934"/>
            <a:ext cx="3429024" cy="3286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>
            <a:normAutofit lnSpcReduction="10000"/>
          </a:bodyPr>
          <a:lstStyle/>
          <a:p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Φυσιολογική αποστολή των τριχών της κεφαλής</a:t>
            </a:r>
          </a:p>
          <a:p>
            <a:pPr>
              <a:buNone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Βασικές λειτουργίες των τριχών της κεφαλής:</a:t>
            </a:r>
          </a:p>
          <a:p>
            <a:pPr>
              <a:buNone/>
            </a:pP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1.Αισθητήριος λειτουργία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οι τρίχες αποτελούν όργανα αφής</a:t>
            </a:r>
          </a:p>
          <a:p>
            <a:pPr>
              <a:buNone/>
            </a:pP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2. Θερμορυθμιστική λειτουργία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συμβάλλει στη διατήρηση της θερμότητας της περιοχής κατά τους χειμερινούς μήνες</a:t>
            </a:r>
          </a:p>
          <a:p>
            <a:pPr>
              <a:buNone/>
            </a:pP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3. Προστατευτική λειτουργία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το τρίχωμα της κεφαλής προστατεύει από την επίδραση υπεριωδών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ακτίνων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(καρκινογένεση), μηχανικών οπών (τραυματισμοί) και χημικών ουσιών (δερματίτιδα)</a:t>
            </a:r>
          </a:p>
          <a:p>
            <a:pPr>
              <a:buNone/>
            </a:pP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4. Αισθητική σημασία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εκφράζει την γυναικεία φύση, καθώς και τον ανδρισμό</a:t>
            </a:r>
          </a:p>
          <a:p>
            <a:pPr>
              <a:buNone/>
            </a:pP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5. Οι θέσεις με ανεπτυγμένο τελικό τρίχωμα παριστούν θέσεις αυξημένης </a:t>
            </a:r>
            <a:r>
              <a:rPr lang="el-GR" sz="2800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διαβατότητας</a:t>
            </a: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των φαρμάκων και αυξημένης ηλεκτρικής αγωγιμότητας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14810" y="1357298"/>
            <a:ext cx="3857652" cy="3643338"/>
          </a:xfrm>
        </p:spPr>
        <p:txBody>
          <a:bodyPr>
            <a:normAutofit/>
          </a:bodyPr>
          <a:lstStyle/>
          <a:p>
            <a:r>
              <a:rPr lang="el-GR" b="1" dirty="0" smtClean="0">
                <a:latin typeface="Calibri" pitchFamily="34" charset="0"/>
                <a:cs typeface="Calibri" pitchFamily="34" charset="0"/>
              </a:rPr>
              <a:t>Τύποι τριχώματος: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εμβρυϊκό χνοώδες τρίχωμα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χνοώδες τρίχωμα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ενδιάμεσο τρίχωμα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τελικό τρίχωμα</a:t>
            </a:r>
          </a:p>
        </p:txBody>
      </p:sp>
      <p:pic>
        <p:nvPicPr>
          <p:cNvPr id="5122" name="Picture 2" descr="C:\Users\30697\Desktop\growth-cycle-phase2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1214422"/>
            <a:ext cx="3857652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14290"/>
            <a:ext cx="7858180" cy="6429420"/>
          </a:xfrm>
        </p:spPr>
        <p:txBody>
          <a:bodyPr>
            <a:normAutofit lnSpcReduction="10000"/>
          </a:bodyPr>
          <a:lstStyle/>
          <a:p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Η εξέλιξη του τριχώματος</a:t>
            </a: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Το τρίχωμα του ανθρώπου δεν είναι σταθερό 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μεταβάλλεται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συνεχώς σε όλη τη διάρκεια της ζωής του</a:t>
            </a:r>
          </a:p>
          <a:p>
            <a:pPr>
              <a:buNone/>
            </a:pPr>
            <a:endParaRPr lang="el-G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Το έμβρυο καλύπτεται από λεπτές μακριές χνοώδεις τρίχες (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Lanugo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hairs)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, μετά τη γέννηση του αντικαθίστανται από χνούδι (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vellus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hair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) ,το χνούδι διατηρείται μέχρι την ήβη και αντικαθίσταται από το τελικό τρίχωμα</a:t>
            </a:r>
          </a:p>
          <a:p>
            <a:endParaRPr lang="el-G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Οι γυναίκες 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διατηρούν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πολύ χνούδι σε όλη την υπόλοιπη ζωή τους, </a:t>
            </a:r>
            <a:r>
              <a:rPr lang="el-GR" sz="2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στην ώριμη ηλικία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μερικές τρίχες αντικαθίστανται πάλι με χνούδι &lt;&lt;αλωπεκία&gt;&gt;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48" y="357166"/>
            <a:ext cx="7000924" cy="714380"/>
          </a:xfrm>
        </p:spPr>
        <p:txBody>
          <a:bodyPr>
            <a:normAutofit fontScale="90000"/>
          </a:bodyPr>
          <a:lstStyle/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το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εμβρυο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καλυπτεται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απο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χνοωδεισ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τριχεσ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–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μετα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τη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γεννηση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του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αντικαθιστανται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απο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χνουδι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 descr="C:\Users\30697\Desktop\αρχείο λήψη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3" y="1714488"/>
            <a:ext cx="5857916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7643866" cy="6429420"/>
          </a:xfrm>
        </p:spPr>
        <p:txBody>
          <a:bodyPr>
            <a:normAutofit fontScale="85000" lnSpcReduction="10000"/>
          </a:bodyPr>
          <a:lstStyle/>
          <a:p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Παράγοντες που καθορίζουν το πόσο τριχωτό θα είναι ένα άτομο</a:t>
            </a:r>
          </a:p>
          <a:p>
            <a:pPr>
              <a:buNone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1.φυλογονικοί: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ο σημερινός άνθρωπος είναι </a:t>
            </a:r>
          </a:p>
          <a:p>
            <a:pPr>
              <a:buNone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  λιγότερο τριχωτός από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ό,τι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οι πρόγονοί του</a:t>
            </a:r>
          </a:p>
          <a:p>
            <a:pPr>
              <a:buNone/>
            </a:pPr>
            <a:endParaRPr lang="el-GR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2. φυλετικοί: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οι </a:t>
            </a:r>
            <a:r>
              <a:rPr lang="el-GR" sz="2800" b="1" dirty="0" err="1" smtClean="0">
                <a:latin typeface="Calibri" pitchFamily="34" charset="0"/>
                <a:cs typeface="Calibri" pitchFamily="34" charset="0"/>
              </a:rPr>
              <a:t>Μ</a:t>
            </a:r>
            <a:r>
              <a:rPr lang="el-GR" sz="2800" b="1" dirty="0" err="1" smtClean="0">
                <a:latin typeface="Calibri" pitchFamily="34" charset="0"/>
                <a:cs typeface="Calibri" pitchFamily="34" charset="0"/>
              </a:rPr>
              <a:t>ογγόλοι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έχουν σκληρές, ίσιες μαύρες τρίχες, οι </a:t>
            </a: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Νέγροι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μαύρες κατσαρές, οι </a:t>
            </a: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Ινδιάνοι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σπανίως γίνονται φαλακροί, οι γυναίκες της </a:t>
            </a: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Μεσογείου έχουν υπερτρίχωση</a:t>
            </a:r>
          </a:p>
          <a:p>
            <a:pPr>
              <a:buNone/>
            </a:pPr>
            <a:endParaRPr lang="el-GR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3. γενετικοί: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κληρονομική (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ανδρογενετική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αλωπεκία)</a:t>
            </a:r>
          </a:p>
          <a:p>
            <a:pPr>
              <a:buNone/>
            </a:pPr>
            <a:endParaRPr lang="el-GR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4. ορμονικοί: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για την εκδήλωση π.χ. της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ανδρογενετικής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αλωπεκίας χρειάζονται τα ανδρογόνα (ανδρικές ορμόνες), η δράση των ανδρογόνων στις τρίχες ποικίλλει.</a:t>
            </a:r>
          </a:p>
          <a:p>
            <a:pPr>
              <a:buNone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ευθύνονται για την τριχόπτωση στη μετωπιαία, ανεπηρέαστο μένει το τρίχωμα της ινιακής.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85852" y="320040"/>
            <a:ext cx="5786478" cy="60863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Calibri" pitchFamily="34" charset="0"/>
                <a:cs typeface="Calibri" pitchFamily="34" charset="0"/>
              </a:rPr>
              <a:t>                              </a:t>
            </a:r>
            <a:br>
              <a:rPr lang="el-GR" sz="2800" dirty="0" smtClean="0">
                <a:latin typeface="Calibri" pitchFamily="34" charset="0"/>
                <a:cs typeface="Calibri" pitchFamily="34" charset="0"/>
              </a:rPr>
            </a:br>
            <a:r>
              <a:rPr lang="el-G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                           </a:t>
            </a:r>
            <a:r>
              <a:rPr lang="el-GR" sz="2800" dirty="0" err="1" smtClean="0">
                <a:latin typeface="Calibri" pitchFamily="34" charset="0"/>
                <a:cs typeface="Calibri" pitchFamily="34" charset="0"/>
              </a:rPr>
              <a:t>αλωπεκια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0" name="Picture 2" descr="C:\Users\30697\Desktop\αρχείο λήψης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3007200" cy="2428892"/>
          </a:xfrm>
          <a:prstGeom prst="rect">
            <a:avLst/>
          </a:prstGeom>
          <a:noFill/>
        </p:spPr>
      </p:pic>
      <p:pic>
        <p:nvPicPr>
          <p:cNvPr id="7171" name="Picture 3" descr="C:\Users\30697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928934"/>
            <a:ext cx="5143516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205</TotalTime>
  <Words>582</Words>
  <Application>Microsoft Office PowerPoint</Application>
  <PresentationFormat>Προβολή στην οθόνη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Αφθονία</vt:lpstr>
      <vt:lpstr>ΝΟΣΟΙ ΤΟΥ ΤΡΙΧΩΤΟΥ ΤΗΣ ΚΕΦΑΛΗΣ  ΚΕΦ. 2</vt:lpstr>
      <vt:lpstr>Διαφάνεια 2</vt:lpstr>
      <vt:lpstr>Διαφάνεια 3</vt:lpstr>
      <vt:lpstr>Διαφάνεια 4</vt:lpstr>
      <vt:lpstr>Διαφάνεια 5</vt:lpstr>
      <vt:lpstr>Διαφάνεια 6</vt:lpstr>
      <vt:lpstr>το εμβρυο καλυπτεται απο χνοωδεισ  τριχεσ –μετα τη γεννηση του αντικαθιστανται  απο χνουδι</vt:lpstr>
      <vt:lpstr>Διαφάνεια 8</vt:lpstr>
      <vt:lpstr>                                                            αλωπεκια</vt:lpstr>
      <vt:lpstr>Διαφάνεια 10</vt:lpstr>
      <vt:lpstr>Διαφάνεια 11</vt:lpstr>
      <vt:lpstr>    Θηλη τησ τριχασ κεφαλησ</vt:lpstr>
      <vt:lpstr>Διαφάνεια 13</vt:lpstr>
      <vt:lpstr>Παραγοντεσ που επιδρουν στον κυκλο τησ τριχασ σε φυσιολογικεσ καταστασεισ</vt:lpstr>
      <vt:lpstr>Διαφάνεια 15</vt:lpstr>
      <vt:lpstr>Διαφάνεια 16</vt:lpstr>
      <vt:lpstr>Διαφάνεια 17</vt:lpstr>
      <vt:lpstr>      Η καλη διατροφη συμβαλλει στην υγεια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ΝΟΣΟΙ ΤΟΥ ΤΡΙΧΩΤΟΥ ΤΗΣ ΚΕΦΑΛΗΣ  ΚΕΦ. 2</dc:title>
  <dc:creator>306977013274</dc:creator>
  <cp:lastModifiedBy>306977013274</cp:lastModifiedBy>
  <cp:revision>38</cp:revision>
  <dcterms:created xsi:type="dcterms:W3CDTF">2020-11-10T12:13:07Z</dcterms:created>
  <dcterms:modified xsi:type="dcterms:W3CDTF">2020-11-10T15:38:33Z</dcterms:modified>
</cp:coreProperties>
</file>