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Στρογγυλεμένο ορθογώνιο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- Τίτλος"/>
          <p:cNvSpPr>
            <a:spLocks noGrp="1"/>
          </p:cNvSpPr>
          <p:nvPr>
            <p:ph type="ctrTitle" hasCustomPrompt="1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0" name="19 - Υπότιτλος"/>
          <p:cNvSpPr>
            <a:spLocks noGrp="1"/>
          </p:cNvSpPr>
          <p:nvPr>
            <p:ph type="subTitle" idx="1" hasCustomPrompt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830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AFB0-F4A3-4C06-84B3-6957BE62D1CB}" type="datetimeFigureOut">
              <a:rPr lang="el-GR" smtClean="0"/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1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C6CF-5445-4A6B-B00C-CD8BABE11E9D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 hasCustomPrompt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 eaLnBrk="1" latinLnBrk="0" hangingPunct="1"/>
            <a:r>
              <a:rPr lang="el-GR" smtClean="0"/>
              <a:t>Δεύτερου επιπέδου</a:t>
            </a:r>
            <a:endParaRPr lang="el-GR" smtClean="0"/>
          </a:p>
          <a:p>
            <a:pPr lvl="2" eaLnBrk="1" latinLnBrk="0" hangingPunct="1"/>
            <a:r>
              <a:rPr lang="el-GR" smtClean="0"/>
              <a:t>Τρίτου επιπέδου</a:t>
            </a:r>
            <a:endParaRPr lang="el-GR" smtClean="0"/>
          </a:p>
          <a:p>
            <a:pPr lvl="3" eaLnBrk="1" latinLnBrk="0" hangingPunct="1"/>
            <a:r>
              <a:rPr lang="el-GR" smtClean="0"/>
              <a:t>Τέταρτου επιπέδου</a:t>
            </a:r>
            <a:endParaRPr lang="el-GR" smtClean="0"/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AFB0-F4A3-4C06-84B3-6957BE62D1CB}" type="datetimeFigureOut">
              <a:rPr lang="el-GR" smtClean="0"/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C6CF-5445-4A6B-B00C-CD8BABE11E9D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 hasCustomPrompt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 eaLnBrk="1" latinLnBrk="0" hangingPunct="1"/>
            <a:r>
              <a:rPr lang="el-GR" smtClean="0"/>
              <a:t>Δεύτερου επιπέδου</a:t>
            </a:r>
            <a:endParaRPr lang="el-GR" smtClean="0"/>
          </a:p>
          <a:p>
            <a:pPr lvl="2" eaLnBrk="1" latinLnBrk="0" hangingPunct="1"/>
            <a:r>
              <a:rPr lang="el-GR" smtClean="0"/>
              <a:t>Τρίτου επιπέδου</a:t>
            </a:r>
            <a:endParaRPr lang="el-GR" smtClean="0"/>
          </a:p>
          <a:p>
            <a:pPr lvl="3" eaLnBrk="1" latinLnBrk="0" hangingPunct="1"/>
            <a:r>
              <a:rPr lang="el-GR" smtClean="0"/>
              <a:t>Τέταρτου επιπέδου</a:t>
            </a:r>
            <a:endParaRPr lang="el-GR" smtClean="0"/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AFB0-F4A3-4C06-84B3-6957BE62D1CB}" type="datetimeFigureOut">
              <a:rPr lang="el-GR" smtClean="0"/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C6CF-5445-4A6B-B00C-CD8BABE11E9D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 eaLnBrk="1" latinLnBrk="0" hangingPunct="1"/>
            <a:r>
              <a:rPr lang="el-GR" smtClean="0"/>
              <a:t>Δεύτερου επιπέδου</a:t>
            </a:r>
            <a:endParaRPr lang="el-GR" smtClean="0"/>
          </a:p>
          <a:p>
            <a:pPr lvl="2" eaLnBrk="1" latinLnBrk="0" hangingPunct="1"/>
            <a:r>
              <a:rPr lang="el-GR" smtClean="0"/>
              <a:t>Τρίτου επιπέδου</a:t>
            </a:r>
            <a:endParaRPr lang="el-GR" smtClean="0"/>
          </a:p>
          <a:p>
            <a:pPr lvl="3" eaLnBrk="1" latinLnBrk="0" hangingPunct="1"/>
            <a:r>
              <a:rPr lang="el-GR" smtClean="0"/>
              <a:t>Τέταρτου επιπέδου</a:t>
            </a:r>
            <a:endParaRPr lang="el-GR" smtClean="0"/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AFB0-F4A3-4C06-84B3-6957BE62D1CB}" type="datetimeFigureOut">
              <a:rPr lang="el-GR" smtClean="0"/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C6CF-5445-4A6B-B00C-CD8BABE11E9D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 hasCustomPrompt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830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  <a:endParaRPr kumimoji="0" lang="el-GR" smtClean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AFB0-F4A3-4C06-84B3-6957BE62D1CB}" type="datetimeFigureOut">
              <a:rPr lang="el-GR" smtClean="0"/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C6CF-5445-4A6B-B00C-CD8BABE11E9D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 hasCustomPrompt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 eaLnBrk="1" latinLnBrk="0" hangingPunct="1"/>
            <a:r>
              <a:rPr lang="el-GR" smtClean="0"/>
              <a:t>Δεύτερου επιπέδου</a:t>
            </a:r>
            <a:endParaRPr lang="el-GR" smtClean="0"/>
          </a:p>
          <a:p>
            <a:pPr lvl="2" eaLnBrk="1" latinLnBrk="0" hangingPunct="1"/>
            <a:r>
              <a:rPr lang="el-GR" smtClean="0"/>
              <a:t>Τρίτου επιπέδου</a:t>
            </a:r>
            <a:endParaRPr lang="el-GR" smtClean="0"/>
          </a:p>
          <a:p>
            <a:pPr lvl="3" eaLnBrk="1" latinLnBrk="0" hangingPunct="1"/>
            <a:r>
              <a:rPr lang="el-GR" smtClean="0"/>
              <a:t>Τέταρτου επιπέδου</a:t>
            </a:r>
            <a:endParaRPr lang="el-GR" smtClean="0"/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 hasCustomPrompt="1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 eaLnBrk="1" latinLnBrk="0" hangingPunct="1"/>
            <a:r>
              <a:rPr lang="el-GR" smtClean="0"/>
              <a:t>Δεύτερου επιπέδου</a:t>
            </a:r>
            <a:endParaRPr lang="el-GR" smtClean="0"/>
          </a:p>
          <a:p>
            <a:pPr lvl="2" eaLnBrk="1" latinLnBrk="0" hangingPunct="1"/>
            <a:r>
              <a:rPr lang="el-GR" smtClean="0"/>
              <a:t>Τρίτου επιπέδου</a:t>
            </a:r>
            <a:endParaRPr lang="el-GR" smtClean="0"/>
          </a:p>
          <a:p>
            <a:pPr lvl="3" eaLnBrk="1" latinLnBrk="0" hangingPunct="1"/>
            <a:r>
              <a:rPr lang="el-GR" smtClean="0"/>
              <a:t>Τέταρτου επιπέδου</a:t>
            </a:r>
            <a:endParaRPr lang="el-GR" smtClean="0"/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AFB0-F4A3-4C06-84B3-6957BE62D1CB}" type="datetimeFigureOut">
              <a:rPr lang="el-GR" smtClean="0"/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C6CF-5445-4A6B-B00C-CD8BABE11E9D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 hasCustomPrompt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  <a:endParaRPr kumimoji="0" lang="el-GR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 hasCustomPrompt="1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  <a:endParaRPr kumimoji="0" lang="el-GR" smtClean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 hasCustomPrompt="1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 eaLnBrk="1" latinLnBrk="0" hangingPunct="1"/>
            <a:r>
              <a:rPr lang="el-GR" smtClean="0"/>
              <a:t>Δεύτερου επιπέδου</a:t>
            </a:r>
            <a:endParaRPr lang="el-GR" smtClean="0"/>
          </a:p>
          <a:p>
            <a:pPr lvl="2" eaLnBrk="1" latinLnBrk="0" hangingPunct="1"/>
            <a:r>
              <a:rPr lang="el-GR" smtClean="0"/>
              <a:t>Τρίτου επιπέδου</a:t>
            </a:r>
            <a:endParaRPr lang="el-GR" smtClean="0"/>
          </a:p>
          <a:p>
            <a:pPr lvl="3" eaLnBrk="1" latinLnBrk="0" hangingPunct="1"/>
            <a:r>
              <a:rPr lang="el-GR" smtClean="0"/>
              <a:t>Τέταρτου επιπέδου</a:t>
            </a:r>
            <a:endParaRPr lang="el-GR" smtClean="0"/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 hasCustomPrompt="1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 eaLnBrk="1" latinLnBrk="0" hangingPunct="1"/>
            <a:r>
              <a:rPr lang="el-GR" smtClean="0"/>
              <a:t>Δεύτερου επιπέδου</a:t>
            </a:r>
            <a:endParaRPr lang="el-GR" smtClean="0"/>
          </a:p>
          <a:p>
            <a:pPr lvl="2" eaLnBrk="1" latinLnBrk="0" hangingPunct="1"/>
            <a:r>
              <a:rPr lang="el-GR" smtClean="0"/>
              <a:t>Τρίτου επιπέδου</a:t>
            </a:r>
            <a:endParaRPr lang="el-GR" smtClean="0"/>
          </a:p>
          <a:p>
            <a:pPr lvl="3" eaLnBrk="1" latinLnBrk="0" hangingPunct="1"/>
            <a:r>
              <a:rPr lang="el-GR" smtClean="0"/>
              <a:t>Τέταρτου επιπέδου</a:t>
            </a:r>
            <a:endParaRPr lang="el-GR" smtClean="0"/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AFB0-F4A3-4C06-84B3-6957BE62D1CB}" type="datetimeFigureOut">
              <a:rPr lang="el-GR" smtClean="0"/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C6CF-5445-4A6B-B00C-CD8BABE11E9D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AFB0-F4A3-4C06-84B3-6957BE62D1CB}" type="datetimeFigureOut">
              <a:rPr lang="el-GR" smtClean="0"/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C6CF-5445-4A6B-B00C-CD8BABE11E9D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AFB0-F4A3-4C06-84B3-6957BE62D1CB}" type="datetimeFigureOut">
              <a:rPr lang="el-GR" smtClean="0"/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C6CF-5445-4A6B-B00C-CD8BABE11E9D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 hasCustomPrompt="1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415" marR="18415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 eaLnBrk="1" latinLnBrk="0" hangingPunct="1"/>
            <a:r>
              <a:rPr lang="el-GR" smtClean="0"/>
              <a:t>Δεύτερου επιπέδου</a:t>
            </a:r>
            <a:endParaRPr lang="el-GR" smtClean="0"/>
          </a:p>
          <a:p>
            <a:pPr lvl="2" eaLnBrk="1" latinLnBrk="0" hangingPunct="1"/>
            <a:r>
              <a:rPr lang="el-GR" smtClean="0"/>
              <a:t>Τρίτου επιπέδου</a:t>
            </a:r>
            <a:endParaRPr lang="el-GR" smtClean="0"/>
          </a:p>
          <a:p>
            <a:pPr lvl="3" eaLnBrk="1" latinLnBrk="0" hangingPunct="1"/>
            <a:r>
              <a:rPr lang="el-GR" smtClean="0"/>
              <a:t>Τέταρτου επιπέδου</a:t>
            </a:r>
            <a:endParaRPr lang="el-GR" smtClean="0"/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 hasCustomPrompt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 eaLnBrk="1" latinLnBrk="0" hangingPunct="1"/>
            <a:r>
              <a:rPr lang="el-GR" smtClean="0"/>
              <a:t>Δεύτερου επιπέδου</a:t>
            </a:r>
            <a:endParaRPr lang="el-GR" smtClean="0"/>
          </a:p>
          <a:p>
            <a:pPr lvl="2" eaLnBrk="1" latinLnBrk="0" hangingPunct="1"/>
            <a:r>
              <a:rPr lang="el-GR" smtClean="0"/>
              <a:t>Τρίτου επιπέδου</a:t>
            </a:r>
            <a:endParaRPr lang="el-GR" smtClean="0"/>
          </a:p>
          <a:p>
            <a:pPr lvl="3" eaLnBrk="1" latinLnBrk="0" hangingPunct="1"/>
            <a:r>
              <a:rPr lang="el-GR" smtClean="0"/>
              <a:t>Τέταρτου επιπέδου</a:t>
            </a:r>
            <a:endParaRPr lang="el-GR" smtClean="0"/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AFB0-F4A3-4C06-84B3-6957BE62D1CB}" type="datetimeFigureOut">
              <a:rPr lang="el-GR" smtClean="0"/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C6CF-5445-4A6B-B00C-CD8BABE11E9D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Στρογγύλεμα μίας γωνίας ορθογωνίου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 hasCustomPrompt="1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 eaLnBrk="1" latinLnBrk="0" hangingPunct="1"/>
            <a:r>
              <a:rPr lang="el-GR" smtClean="0"/>
              <a:t>Δεύτερου επιπέδου</a:t>
            </a:r>
            <a:endParaRPr lang="el-GR" smtClean="0"/>
          </a:p>
          <a:p>
            <a:pPr lvl="2" eaLnBrk="1" latinLnBrk="0" hangingPunct="1"/>
            <a:r>
              <a:rPr lang="el-GR" smtClean="0"/>
              <a:t>Τρίτου επιπέδου</a:t>
            </a:r>
            <a:endParaRPr lang="el-GR" smtClean="0"/>
          </a:p>
          <a:p>
            <a:pPr lvl="3" eaLnBrk="1" latinLnBrk="0" hangingPunct="1"/>
            <a:r>
              <a:rPr lang="el-GR" smtClean="0"/>
              <a:t>Τέταρτου επιπέδου</a:t>
            </a:r>
            <a:endParaRPr lang="el-GR" smtClean="0"/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AFB0-F4A3-4C06-84B3-6957BE62D1CB}" type="datetimeFigureOut">
              <a:rPr lang="el-GR" smtClean="0"/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C6CF-5445-4A6B-B00C-CD8BABE11E9D}" type="slidenum">
              <a:rPr lang="el-GR" smtClean="0"/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 hasCustomPrompt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Θέση τίτλου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  <a:endParaRPr kumimoji="0" lang="el-GR" smtClean="0"/>
          </a:p>
          <a:p>
            <a:pPr lvl="1" eaLnBrk="1" latinLnBrk="0" hangingPunct="1"/>
            <a:r>
              <a:rPr kumimoji="0" lang="el-GR" smtClean="0"/>
              <a:t>Δεύτερου επιπέδου</a:t>
            </a:r>
            <a:endParaRPr kumimoji="0" lang="el-GR" smtClean="0"/>
          </a:p>
          <a:p>
            <a:pPr lvl="2" eaLnBrk="1" latinLnBrk="0" hangingPunct="1"/>
            <a:r>
              <a:rPr kumimoji="0" lang="el-GR" smtClean="0"/>
              <a:t>Τρίτου επιπέδου</a:t>
            </a:r>
            <a:endParaRPr kumimoji="0" lang="el-GR" smtClean="0"/>
          </a:p>
          <a:p>
            <a:pPr lvl="3" eaLnBrk="1" latinLnBrk="0" hangingPunct="1"/>
            <a:r>
              <a:rPr kumimoji="0" lang="el-GR" smtClean="0"/>
              <a:t>Τέταρτου επιπέδου</a:t>
            </a:r>
            <a:endParaRPr kumimoji="0" lang="el-GR" smtClean="0"/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E9D4AFB0-F4A3-4C06-84B3-6957BE62D1CB}" type="datetimeFigureOut">
              <a:rPr lang="el-GR" smtClean="0"/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CFB9C6CF-5445-4A6B-B00C-CD8BABE11E9D}" type="slidenum">
              <a:rPr lang="el-GR" smtClean="0"/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430" indent="-265430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 panose="05020102010507070707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295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 panose="020B0604030504040204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130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 panose="05020102010507070707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255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 panose="020B0604030504040204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345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 panose="020B0604030504040204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53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Verdana" panose="020B0604030504040204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ΕΙΣΑΓΩΓΗ ΣΤΗ ΦΥΣΙΚΟΘΕΡΑΠΕΙΑ</a:t>
            </a:r>
            <a:endParaRPr lang="el-GR" dirty="0"/>
          </a:p>
        </p:txBody>
      </p:sp>
      <p:sp>
        <p:nvSpPr>
          <p:cNvPr id="5" name="2 - Υπότιτλος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458612"/>
          </a:xfrm>
        </p:spPr>
        <p:txBody>
          <a:bodyPr>
            <a:normAutofit/>
          </a:bodyPr>
          <a:lstStyle/>
          <a:p>
            <a:pPr algn="ctr"/>
            <a:r>
              <a:rPr lang="en-US" sz="3200" smtClean="0">
                <a:solidFill>
                  <a:schemeClr val="tx1"/>
                </a:solidFill>
              </a:rPr>
              <a:t>8.1-8.2</a:t>
            </a:r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l-GR" sz="3200" dirty="0" smtClean="0">
                <a:solidFill>
                  <a:schemeClr val="tx1"/>
                </a:solidFill>
              </a:rPr>
              <a:t>ΕΝΕΡΓΗΤΙΚΗ ΚΙΝΗΣΗ</a:t>
            </a:r>
            <a:endParaRPr lang="el-GR" sz="3200" dirty="0" smtClean="0">
              <a:solidFill>
                <a:schemeClr val="tx1"/>
              </a:solidFill>
            </a:endParaRPr>
          </a:p>
          <a:p>
            <a:endParaRPr lang="el-GR" dirty="0" smtClean="0">
              <a:solidFill>
                <a:schemeClr val="tx1"/>
              </a:solidFill>
            </a:endParaRPr>
          </a:p>
          <a:p>
            <a:endParaRPr lang="el-GR" dirty="0" smtClean="0">
              <a:solidFill>
                <a:schemeClr val="tx1"/>
              </a:solidFill>
            </a:endParaRPr>
          </a:p>
          <a:p>
            <a:endParaRPr lang="el-GR" dirty="0" smtClean="0">
              <a:solidFill>
                <a:schemeClr val="tx1"/>
              </a:solidFill>
            </a:endParaRPr>
          </a:p>
          <a:p>
            <a:r>
              <a:rPr lang="el-GR" sz="1400" dirty="0" err="1" smtClean="0">
                <a:solidFill>
                  <a:schemeClr val="tx1"/>
                </a:solidFill>
              </a:rPr>
              <a:t>Σχ.έτος</a:t>
            </a:r>
            <a:r>
              <a:rPr lang="el-GR" sz="1400" dirty="0" smtClean="0">
                <a:solidFill>
                  <a:schemeClr val="tx1"/>
                </a:solidFill>
              </a:rPr>
              <a:t> 202</a:t>
            </a:r>
            <a:r>
              <a:rPr lang="en-US" altLang="el-GR" sz="1400" dirty="0" smtClean="0">
                <a:solidFill>
                  <a:schemeClr val="tx1"/>
                </a:solidFill>
              </a:rPr>
              <a:t>3</a:t>
            </a:r>
            <a:r>
              <a:rPr lang="el-GR" sz="1400" dirty="0" smtClean="0">
                <a:solidFill>
                  <a:schemeClr val="tx1"/>
                </a:solidFill>
              </a:rPr>
              <a:t>-2</a:t>
            </a:r>
            <a:r>
              <a:rPr lang="en-US" altLang="el-GR" sz="1400" dirty="0" smtClean="0">
                <a:solidFill>
                  <a:schemeClr val="tx1"/>
                </a:solidFill>
              </a:rPr>
              <a:t>4</a:t>
            </a:r>
            <a:endParaRPr lang="el-GR" sz="1400" dirty="0" smtClean="0">
              <a:solidFill>
                <a:schemeClr val="tx1"/>
              </a:solidFill>
            </a:endParaRPr>
          </a:p>
          <a:p>
            <a:r>
              <a:rPr lang="el-GR" sz="1400" dirty="0" smtClean="0">
                <a:solidFill>
                  <a:schemeClr val="tx1"/>
                </a:solidFill>
              </a:rPr>
              <a:t>Εκπαιδευτικός ΠΕ87.08 Μουζάκη Μαρία</a:t>
            </a:r>
            <a:endParaRPr lang="el-GR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ΣΥΜΠΕΡΑΣΜΑΤΙΚΑ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1357298"/>
            <a:ext cx="8183880" cy="3361006"/>
          </a:xfrm>
        </p:spPr>
        <p:txBody>
          <a:bodyPr/>
          <a:lstStyle/>
          <a:p>
            <a:r>
              <a:rPr lang="el-GR" i="1" u="sng" dirty="0" smtClean="0"/>
              <a:t>Αξονική ανάρτηση χρησιμοποιείται για την απόκτηση ή τη διατήρηση του εύρους τροχιάς μιας κίνησης.</a:t>
            </a:r>
            <a:endParaRPr lang="el-GR" i="1" u="sng" dirty="0" smtClean="0"/>
          </a:p>
          <a:p>
            <a:r>
              <a:rPr lang="el-GR" i="1" u="sng" dirty="0" smtClean="0"/>
              <a:t>Κατακόρυφη ανάρτηση, χρησιμοποιείται για υποστήριξη και σταθεροποίηση.</a:t>
            </a:r>
            <a:endParaRPr lang="el-GR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ΥΠΟΣΤΗΡΙΖΟΜΕΝΕΣ ΕΝΕΡΓΗΤΙΚΕΣ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1357298"/>
            <a:ext cx="8183880" cy="3361006"/>
          </a:xfrm>
        </p:spPr>
        <p:txBody>
          <a:bodyPr/>
          <a:lstStyle/>
          <a:p>
            <a:r>
              <a:rPr lang="el-GR" i="1" dirty="0" smtClean="0"/>
              <a:t>Οι κινήσεις αυτές γίνονται πάντοτε στο οριζόντιο επίπεδο, στις οποίες το βάρος του μέλους εξουδετερώνεται από μία ομάδα μυών ή από μια επιφάνεια πάνω στην οποία κινείται το μέλος.</a:t>
            </a:r>
            <a:endParaRPr lang="el-G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ΥΠΟΒΟΗΘΟΥΜΕΝΗ ΕΝΕΡΓΗΤΙΚΗ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κινήσεις που γίνονται είτε σε κατακόρυφο επίπεδο με εξωτερική βοήθεια είτε σε κεκλιμένο επίπεδο χωρίς εξωτερική βοήθεια.</a:t>
            </a:r>
            <a:endParaRPr lang="el-GR" dirty="0" smtClean="0"/>
          </a:p>
          <a:p>
            <a:r>
              <a:rPr lang="el-GR" dirty="0" smtClean="0"/>
              <a:t>Σε κίνηση στο κεκλιμένο επίπεδο το μυϊκό έργο είναι ανάλογο με την κλίση του επιπέδου ως προς το οριζόντιο.</a:t>
            </a:r>
            <a:endParaRPr lang="el-GR" dirty="0" smtClean="0"/>
          </a:p>
          <a:p>
            <a:r>
              <a:rPr lang="el-GR" dirty="0" smtClean="0"/>
              <a:t>Όσο μεγαλύτερη η κλίση τόσο αυξάνεται το μυϊκό έργο.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ΥΠΟΒΟΗΘΟΥΜΕΝΗ ΣΕ ΚΑΤΑΚΟΡΥΦΟ ΕΠΙΠΕΔΟ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εξωτερική βοήθεια μπορεί να δοθεί: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Από το φυσικοθεραπευτή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Τροχαλίες και βάρη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Τροχαλίες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Από τον ίδιο </a:t>
            </a:r>
            <a:r>
              <a:rPr lang="el-GR" smtClean="0"/>
              <a:t>τον ασθενή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ΑΠΛΕΣ ΕΝΕΡΓΗΤΙΚΕΣ ΚΙΝΗΣΕΙΣ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i="1" dirty="0" smtClean="0"/>
              <a:t>Οι κινήσεις που κάνει μια μυϊκή ομάδα, όταν εργάζεται ενάντια στη βαρύτητα του μέλους.</a:t>
            </a:r>
            <a:endParaRPr lang="el-GR" i="1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ransition>
    <p:pull dir="l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ΑΥΞΗΣΗ ΜΥΙΚΟΥ ΕΡΓΟΥ ΣΕ ΑΠΛΗ ΕΝΕΡΓΗΤΙΚΗ ΚΙΝΗΣΗ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l-G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Αύξηση επαναλήψεων</a:t>
            </a:r>
            <a:endParaRPr lang="el-G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Τοποθέτηση μυός σε θέσει βράχυνσης</a:t>
            </a:r>
            <a:endParaRPr lang="el-G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Αύξηση ρυθμού κίνησης</a:t>
            </a:r>
            <a:endParaRPr lang="el-G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Χρησιμοποίηση ή όχι </a:t>
            </a:r>
            <a:r>
              <a:rPr lang="el-GR" dirty="0" err="1" smtClean="0"/>
              <a:t>σταθεροποιών</a:t>
            </a:r>
            <a:r>
              <a:rPr lang="el-GR" dirty="0" smtClean="0"/>
              <a:t> μυών</a:t>
            </a:r>
            <a:endParaRPr lang="el-G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Αύξηση του μοχλοβραχίονα αντίστασης</a:t>
            </a:r>
            <a:endParaRPr lang="el-GR" dirty="0"/>
          </a:p>
        </p:txBody>
      </p:sp>
    </p:spTree>
  </p:cSld>
  <p:clrMapOvr>
    <a:masterClrMapping/>
  </p:clrMapOvr>
  <p:transition>
    <p:pull dir="l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ΚΙΝΗΣΕΙΣ ΜΕ ΑΝΤΙΣΤΑΣΗ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i="1" dirty="0" smtClean="0"/>
          </a:p>
          <a:p>
            <a:endParaRPr lang="el-GR" i="1" dirty="0" smtClean="0"/>
          </a:p>
          <a:p>
            <a:r>
              <a:rPr lang="el-GR" i="1" dirty="0" smtClean="0"/>
              <a:t>Οι κινήσεις που εκτελεί μια μυϊκή ομάδα υπερνικώντας τα βάρος του μέλους και επιπλέον μια εξωτερική αντίσταση.</a:t>
            </a:r>
            <a:endParaRPr lang="el-GR" i="1" dirty="0" smtClean="0"/>
          </a:p>
          <a:p>
            <a:r>
              <a:rPr lang="el-GR" i="1" dirty="0" smtClean="0"/>
              <a:t>Εξωτερική αντίσταση: βάρη, λάστιχα, ελατήρια, τα χέρια του ΦΘ </a:t>
            </a:r>
            <a:r>
              <a:rPr lang="el-GR" i="1" dirty="0" err="1" smtClean="0"/>
              <a:t>κ.α</a:t>
            </a:r>
            <a:endParaRPr lang="el-GR" i="1" dirty="0" smtClean="0"/>
          </a:p>
          <a:p>
            <a:pPr>
              <a:buNone/>
            </a:pPr>
            <a:endParaRPr lang="el-GR" dirty="0" smtClean="0"/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Κατά την εφαρμογή αντίστασης η δύναμη των μυών πρέπει να είναι μεγαλύτερη εάν θέλουμε να έχουμε κίνηση.</a:t>
            </a:r>
            <a:endParaRPr lang="el-GR" dirty="0" smtClean="0"/>
          </a:p>
          <a:p>
            <a:r>
              <a:rPr lang="el-GR" dirty="0" smtClean="0"/>
              <a:t>Όταν μυϊκή ισχύς και αντίσταση είναι ίσες, τότε δεν έχουμε κίνηση και επομένως έχουμε ισομετρική σύσπαση.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>
    <p:wedg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ΠΡΟΟΔΕΥΤΙΚΗ ΕΝΔΥΝΑΜΩΣΗ ΜΥΩΝ ΜΕ ΑΣΚΗΣΕΙΣ ΑΝΤΙΣΤΑΣΗΣ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l-G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Προοδευτική αύξηση αντίστασης</a:t>
            </a:r>
            <a:endParaRPr lang="el-G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Αύξηση ρυθμού κίνησης</a:t>
            </a:r>
            <a:endParaRPr lang="el-G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Αύξηση μοχλοβραχίονα αντίστασης</a:t>
            </a:r>
            <a:endParaRPr lang="el-G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Ελάττωση αρχικού μήκους μυός</a:t>
            </a:r>
            <a:endParaRPr lang="el-G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Αύξηση επαναλήψεων (αύξηση αντοχής)</a:t>
            </a:r>
            <a:endParaRPr lang="el-G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Χρησιμοποίηση ή όχι </a:t>
            </a:r>
            <a:r>
              <a:rPr lang="el-GR" dirty="0" err="1" smtClean="0"/>
              <a:t>σταθεροποιών</a:t>
            </a:r>
            <a:r>
              <a:rPr lang="el-GR" dirty="0" smtClean="0"/>
              <a:t> μυών</a:t>
            </a:r>
            <a:endParaRPr lang="el-GR" dirty="0" smtClean="0"/>
          </a:p>
          <a:p>
            <a:pPr>
              <a:buFont typeface="Wingdings" panose="05000000000000000000" pitchFamily="2" charset="2"/>
              <a:buChar char="Ø"/>
            </a:pPr>
            <a:endParaRPr lang="el-GR" dirty="0" smtClean="0"/>
          </a:p>
          <a:p>
            <a:pPr>
              <a:buFont typeface="Wingdings" panose="05000000000000000000" pitchFamily="2" charset="2"/>
              <a:buChar char="Ø"/>
            </a:pPr>
            <a:endParaRPr lang="el-GR" dirty="0"/>
          </a:p>
        </p:txBody>
      </p:sp>
    </p:spTree>
  </p:cSld>
  <p:clrMapOvr>
    <a:masterClrMapping/>
  </p:clrMapOvr>
  <p:transition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!ΠΡΟΣΟΧΗ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Για να γίνουν σωστά οι ασκήσεις αντίστασης πρέπει:</a:t>
            </a:r>
            <a:endParaRPr lang="el-G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Τις πρώτες μέρες όχι μεγάλα βάρη, προοδευτική αύξηση</a:t>
            </a:r>
            <a:endParaRPr lang="el-G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Σωστή αρχική θέση ασθενούς</a:t>
            </a:r>
            <a:endParaRPr lang="el-G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Σωστή επιλογή άσκησης</a:t>
            </a:r>
            <a:endParaRPr lang="el-G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Παρακολούθηση του ΦΘ </a:t>
            </a:r>
            <a:endParaRPr lang="el-G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Προοδευτική αύξηση αντίστασης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ΕΝΕΡΓΗΤΙΚΗ ΚΙΝΗΣΗ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541722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Όπου ο μυς εργάζεται μόνος του ενάντια στο βάρος του μέλους που πρόκειται να κινηθεί.</a:t>
            </a:r>
            <a:endParaRPr lang="el-GR" dirty="0" smtClean="0"/>
          </a:p>
          <a:p>
            <a:r>
              <a:rPr lang="el-GR" dirty="0" smtClean="0"/>
              <a:t>Όσο μεγαλύτερο είναι το εύρος της εκτελούμενης κίνησης, τόσο μεγαλύτερος και ο αριθμός των μυϊκών ινών που συμμετέχουν σε αυτή.</a:t>
            </a:r>
            <a:endParaRPr lang="el-GR" dirty="0" smtClean="0"/>
          </a:p>
          <a:p>
            <a:r>
              <a:rPr lang="el-GR" dirty="0" smtClean="0"/>
              <a:t>Η ενεργητική κίνηση είναι απαραίτητη για την επίτευξη της πλήρους τροχιάς της άρθρωσης και η σωστή χρήση της επιτυγχάνει την ενδυνάμωση.</a:t>
            </a:r>
            <a:endParaRPr lang="el-GR" dirty="0" smtClean="0"/>
          </a:p>
          <a:p>
            <a:r>
              <a:rPr lang="el-GR" dirty="0" smtClean="0"/>
              <a:t>Ενισχύεται η </a:t>
            </a:r>
            <a:r>
              <a:rPr lang="el-GR" dirty="0" err="1" smtClean="0"/>
              <a:t>νευρομυϊκή</a:t>
            </a:r>
            <a:r>
              <a:rPr lang="el-GR" dirty="0" smtClean="0"/>
              <a:t> συναρμογή.</a:t>
            </a:r>
            <a:endParaRPr lang="el-GR" dirty="0" smtClean="0"/>
          </a:p>
          <a:p>
            <a:r>
              <a:rPr lang="el-GR" dirty="0" smtClean="0"/>
              <a:t>Οι επαναλαμβανόμενες ενεργητικές κινήσεις αυξάνουν την αντοχή των μυών.</a:t>
            </a:r>
            <a:endParaRPr lang="el-GR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ΦΥΣΙΟΛΟΓΙΚΟ ΠΛΕΟΝΕΚΤΗΜΑ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l-GR" dirty="0" smtClean="0"/>
          </a:p>
          <a:p>
            <a:r>
              <a:rPr lang="el-GR" dirty="0" smtClean="0"/>
              <a:t>Αφορά </a:t>
            </a:r>
            <a:r>
              <a:rPr lang="el-GR" dirty="0" err="1" smtClean="0"/>
              <a:t>διάρθριους</a:t>
            </a:r>
            <a:r>
              <a:rPr lang="el-GR" dirty="0" smtClean="0"/>
              <a:t> μυς</a:t>
            </a:r>
            <a:endParaRPr lang="el-GR" dirty="0" smtClean="0"/>
          </a:p>
          <a:p>
            <a:r>
              <a:rPr lang="el-GR" dirty="0" smtClean="0"/>
              <a:t>Ορίζεται η ικανότητα ενός μυός να παράγει έργο και έχει άμεση σχέση με το μήκος του.</a:t>
            </a:r>
            <a:endParaRPr lang="el-GR" dirty="0" smtClean="0"/>
          </a:p>
          <a:p>
            <a:r>
              <a:rPr lang="el-GR" dirty="0" smtClean="0"/>
              <a:t>Όταν ένας μυς είναι σε θέση διάτασης τότε είναι σε φυσιολογικό πλεονέκτημα ενώ όταν είναι σε θέση βράχυνσης όχι.</a:t>
            </a:r>
            <a:endParaRPr lang="el-GR" dirty="0" smtClean="0"/>
          </a:p>
          <a:p>
            <a:r>
              <a:rPr lang="el-GR" dirty="0" smtClean="0"/>
              <a:t>Η άσκηση μπορεί να γίνει πιο εύκολη ή πιο δύσκολη αυξάνοντας ή μειώνοντας το φυσιολογικό πλεονέκτημα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ΤΑΞΙΝΟΜΗΣΗ ΕΝΕΡΓΗΤΙΚΩΝ ΚΙΝΗΣΕΩΝ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>
              <a:buFont typeface="+mj-lt"/>
              <a:buAutoNum type="arabicPeriod"/>
            </a:pPr>
            <a:r>
              <a:rPr lang="el-GR" dirty="0" smtClean="0"/>
              <a:t>Αναρτώμενες</a:t>
            </a:r>
            <a:endParaRPr lang="el-GR" dirty="0" smtClean="0"/>
          </a:p>
          <a:p>
            <a:pPr marL="514350" indent="-514350" algn="ctr">
              <a:buFont typeface="+mj-lt"/>
              <a:buAutoNum type="arabicPeriod"/>
            </a:pPr>
            <a:r>
              <a:rPr lang="el-GR" dirty="0" smtClean="0"/>
              <a:t>Υποστηριζόμενες</a:t>
            </a:r>
            <a:endParaRPr lang="el-GR" dirty="0" smtClean="0"/>
          </a:p>
          <a:p>
            <a:pPr marL="514350" indent="-514350" algn="ctr">
              <a:buFont typeface="+mj-lt"/>
              <a:buAutoNum type="arabicPeriod"/>
            </a:pPr>
            <a:r>
              <a:rPr lang="el-GR" dirty="0" smtClean="0"/>
              <a:t>Υποβοηθούμενες</a:t>
            </a:r>
            <a:endParaRPr lang="el-GR" dirty="0" smtClean="0"/>
          </a:p>
          <a:p>
            <a:pPr marL="514350" indent="-514350" algn="ctr">
              <a:buFont typeface="+mj-lt"/>
              <a:buAutoNum type="arabicPeriod"/>
            </a:pPr>
            <a:r>
              <a:rPr lang="el-GR" dirty="0" smtClean="0"/>
              <a:t>Απλές ενεργητικές</a:t>
            </a:r>
            <a:endParaRPr lang="el-GR" dirty="0" smtClean="0"/>
          </a:p>
          <a:p>
            <a:pPr marL="514350" indent="-514350" algn="ctr">
              <a:buFont typeface="+mj-lt"/>
              <a:buAutoNum type="arabicPeriod"/>
            </a:pPr>
            <a:r>
              <a:rPr lang="el-GR" dirty="0" smtClean="0"/>
              <a:t>Κινήσεις με αντίσταση</a:t>
            </a:r>
            <a:endParaRPr lang="el-G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ΑΝΑΡΤΩΜΕΝΕΣ ΕΝΕΡΓΗΤΙΚΕΣ ΚΙΝΗΣΕΙΣ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1428736"/>
            <a:ext cx="8183880" cy="3289568"/>
          </a:xfrm>
        </p:spPr>
        <p:txBody>
          <a:bodyPr/>
          <a:lstStyle/>
          <a:p>
            <a:pPr algn="ctr"/>
            <a:r>
              <a:rPr lang="el-GR" i="1" dirty="0" smtClean="0"/>
              <a:t>Ένα μέλος ή ολόκληρο το σώμα, αναρτάται με ειδικούς ιμάντες από κάποιο σταθερό σημείο με αποτέλεσμα αν απομονώνεται η τριβή και το βάρος.</a:t>
            </a:r>
            <a:endParaRPr lang="el-GR" i="1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ΥΛΙΚΑ ΑΝΑΡΤΗΣΗΣ</a:t>
            </a:r>
            <a:endParaRPr lang="el-GR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ΙΜΑΝΤΕΣ</a:t>
            </a:r>
            <a:endParaRPr lang="el-GR" dirty="0"/>
          </a:p>
        </p:txBody>
      </p:sp>
      <p:sp>
        <p:nvSpPr>
          <p:cNvPr id="7" name="6 - Θέση κειμένου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l-GR" dirty="0" smtClean="0"/>
              <a:t>ΣΧΟΙΝΙΑ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l-GR" dirty="0" smtClean="0"/>
              <a:t>Υφασμάτινοι, με προσαρμογές στις άκρες για κρίκους.</a:t>
            </a:r>
            <a:endParaRPr lang="el-GR" dirty="0" smtClean="0"/>
          </a:p>
          <a:p>
            <a:r>
              <a:rPr lang="el-GR" dirty="0" smtClean="0"/>
              <a:t>Διάφορα μεγέθη, μικρά για άκρα χείρα και </a:t>
            </a:r>
            <a:r>
              <a:rPr lang="el-GR" dirty="0" err="1" smtClean="0"/>
              <a:t>πδκνμ</a:t>
            </a:r>
            <a:r>
              <a:rPr lang="el-GR" dirty="0" smtClean="0"/>
              <a:t>, μεγάλα για βραχίονα και μηρό.</a:t>
            </a:r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l-GR" dirty="0" smtClean="0"/>
              <a:t>Χρησιμοποιούνται σχοινιά που δε γλιστρούν και χωρίς ελαστικότητα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ΣΧΑΡΕΣ</a:t>
            </a: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l-GR" dirty="0" smtClean="0"/>
              <a:t>Μπορεί να βρίσκονται στο ταβάνι είτε στο πλάι του κρεβατιού κι ο σκοπός είναι να μπορούν να αναρτηθούν σε αυτές οι ιμάντες, τα σχοινιά, οι τροχαλίες  κλπ.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ΤΡΟΠΟΙ ΑΝΑΡΤΗΣΗΣ</a:t>
            </a:r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idx="1"/>
          </p:nvPr>
        </p:nvSpPr>
        <p:spPr>
          <a:xfrm>
            <a:off x="502920" y="1857364"/>
            <a:ext cx="8183880" cy="2860940"/>
          </a:xfrm>
        </p:spPr>
        <p:txBody>
          <a:bodyPr/>
          <a:lstStyle/>
          <a:p>
            <a:r>
              <a:rPr lang="el-GR" dirty="0" smtClean="0"/>
              <a:t>Ανάλογα με το σημείο τοποθέτησης των ιμάντων διακρίνουμε 2 είδη ανάρτησης,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Αξονική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Κατακόρυφη</a:t>
            </a:r>
            <a:endParaRPr lang="el-GR" dirty="0" smtClean="0"/>
          </a:p>
          <a:p>
            <a:pPr marL="514350" indent="-514350"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ΑΞΟΝΙΚΗ ΑΝΑΡΤΗΣΗ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Όλα τα μέρη του μέλους αναρτώνται από ένα κοινό σημείο που βρίσκεται ακριβώς πάνω από τον άξονα της άρθρωσης που πρόκειται να κινηθεί.</a:t>
            </a:r>
            <a:endParaRPr lang="el-GR" dirty="0" smtClean="0"/>
          </a:p>
          <a:p>
            <a:r>
              <a:rPr lang="el-GR" dirty="0" smtClean="0"/>
              <a:t>Η κίνηση γίνεται στο οριζόντιο επίπεδο</a:t>
            </a:r>
            <a:endParaRPr lang="el-GR" dirty="0" smtClean="0"/>
          </a:p>
          <a:p>
            <a:r>
              <a:rPr lang="el-GR" dirty="0" smtClean="0"/>
              <a:t>Η βαρύτητα είναι εξουδετερωμένη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ΚΑΤΑΚΟΡΥΦΗ ΑΝΑΡΤΗΣΗ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Τα μέρη του μέλους αναρτώνται από ένα σημείο το οποίο βρίσκεται πάνω από το κέντρο βάρους του μέλους.</a:t>
            </a:r>
            <a:endParaRPr lang="el-GR" dirty="0" smtClean="0"/>
          </a:p>
          <a:p>
            <a:r>
              <a:rPr lang="el-GR" dirty="0" smtClean="0"/>
              <a:t>Η κίνηση είναι περιορισμένη.</a:t>
            </a:r>
            <a:endParaRPr lang="el-GR" dirty="0" smtClean="0"/>
          </a:p>
          <a:p>
            <a:r>
              <a:rPr lang="el-GR" dirty="0" smtClean="0"/>
              <a:t>Η κίνηση εξαρτάται από το μήκος των σχοινιών.</a:t>
            </a:r>
            <a:endParaRPr lang="el-GR" dirty="0" smtClean="0"/>
          </a:p>
          <a:p>
            <a:r>
              <a:rPr lang="el-GR" dirty="0" smtClean="0"/>
              <a:t>Και το ποσό  της εφαρμοζόμενης δύναμης.</a:t>
            </a:r>
            <a:endParaRPr lang="el-GR" dirty="0" smtClean="0"/>
          </a:p>
          <a:p>
            <a:r>
              <a:rPr lang="el-GR" dirty="0" smtClean="0"/>
              <a:t>Χρησιμοποιείται περισσότερο για σταθεροποίηση ενός μέλους σε συγκεκριμένη θέση, για να μπορέσουμε να κινητοποιήσουμε την αμέσως επόμενη άρθρωση.</a:t>
            </a:r>
            <a:endParaRPr lang="el-GR" dirty="0" smtClean="0"/>
          </a:p>
          <a:p>
            <a:endParaRPr lang="el-GR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Άποψη">
  <a:themeElements>
    <a:clrScheme name="Άποψη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Άποψη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Άπο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4257</Words>
  <Application>WPS Presentation</Application>
  <PresentationFormat>Προβολή στην οθόνη (4:3)</PresentationFormat>
  <Paragraphs>148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0" baseType="lpstr">
      <vt:lpstr>Arial</vt:lpstr>
      <vt:lpstr>SimSun</vt:lpstr>
      <vt:lpstr>Wingdings</vt:lpstr>
      <vt:lpstr>Wingdings 2</vt:lpstr>
      <vt:lpstr>Verdana</vt:lpstr>
      <vt:lpstr>Microsoft YaHei</vt:lpstr>
      <vt:lpstr>Arial Unicode MS</vt:lpstr>
      <vt:lpstr>Calibri</vt:lpstr>
      <vt:lpstr>Verdana</vt:lpstr>
      <vt:lpstr>Άποψη</vt:lpstr>
      <vt:lpstr>ΕΙΣΑΓΩΓΗ ΣΤΗ ΦΥΣΙΚΟΘΕΡΑΠΕΙΑ</vt:lpstr>
      <vt:lpstr>ΕΝΕΡΓΗΤΙΚΗ ΚΙΝΗΣΗ</vt:lpstr>
      <vt:lpstr>ΤΑΞΙΝΟΜΗΣΗ ΕΝΕΡΓΗΤΙΚΩΝ ΚΙΝΗΣΕΩΝ</vt:lpstr>
      <vt:lpstr>ΑΝΑΡΤΩΜΕΝΕΣ ΕΝΕΡΓΗΤΙΚΕΣ ΚΙΝΗΣΕΙΣ</vt:lpstr>
      <vt:lpstr>ΥΛΙΚΑ ΑΝΑΡΤΗΣΗΣ</vt:lpstr>
      <vt:lpstr>PowerPoint 演示文稿</vt:lpstr>
      <vt:lpstr>ΤΡΟΠΟΙ ΑΝΑΡΤΗΣΗΣ</vt:lpstr>
      <vt:lpstr>ΑΞΟΝΙΚΗ ΑΝΑΡΤΗΣΗ</vt:lpstr>
      <vt:lpstr>ΚΑΤΑΚΟΡΥΦΗ ΑΝΑΡΤΗΣΗ</vt:lpstr>
      <vt:lpstr>ΣΥΜΠΕΡΑΣΜΑΤΙΚΑ</vt:lpstr>
      <vt:lpstr>ΥΠΟΣΤΗΡΙΖΟΜΕΝΕΣ ΕΝΕΡΓΗΤΙΚΕΣ</vt:lpstr>
      <vt:lpstr>ΥΠΟΒΟΗΘΟΥΜΕΝΗ ΕΝΕΡΓΗΤΙΚΗ</vt:lpstr>
      <vt:lpstr>ΥΠΟΒΟΗΘΟΥΜΕΝΗ ΣΕ ΚΑΤΑΚΟΡΥΦΟ ΕΠΙΠΕΔΟ</vt:lpstr>
      <vt:lpstr>ΑΠΛΕΣ ΕΝΕΡΓΗΤΙΚΕΣ ΚΙΝΗΣΕΙΣ</vt:lpstr>
      <vt:lpstr>ΑΥΞΗΣΗ ΜΥΙΚΟΥ ΕΡΓΟΥ ΣΕ ΑΠΛΗ ΕΝΕΡΓΗΤΙΚΗ ΚΙΝΗΣΗ</vt:lpstr>
      <vt:lpstr>ΚΙΝΗΣΕΙΣ ΜΕ ΑΝΤΙΣΤΑΣΗ</vt:lpstr>
      <vt:lpstr>PowerPoint 演示文稿</vt:lpstr>
      <vt:lpstr>ΠΡΟΟΔΕΥΤΙΚΗ ΕΝΔΥΝΑΜΩΣΗ ΜΥΩΝ ΜΕ ΑΣΚΗΣΕΙΣ ΑΝΤΙΣΤΑΣΗΣ</vt:lpstr>
      <vt:lpstr>!ΠΡΟΣΟΧΗ</vt:lpstr>
      <vt:lpstr>ΦΥΣΙΟΛΟΓΙΚΟ ΠΛΕΟΝΕΚΤΗΜΑ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ΕΙΣΑΓΩΓΗ ΣΤΗ ΦΥΣΙΚΟΘΕΡΑΠΕΙΑ</dc:title>
  <dc:creator>MARIA</dc:creator>
  <cp:lastModifiedBy>maria</cp:lastModifiedBy>
  <cp:revision>41</cp:revision>
  <dcterms:created xsi:type="dcterms:W3CDTF">2022-12-13T08:00:00Z</dcterms:created>
  <dcterms:modified xsi:type="dcterms:W3CDTF">2024-03-07T17:13:39Z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58C94266E2DF457DB4E604A074E72FEB_12</vt:lpwstr>
  </property>
  <property fmtid="{D5CDD505-2E9C-101B-9397-08002B2CF9AE}" pid="3" name="KSOProductBuildVer">
    <vt:lpwstr>1033-12.2.0.13489</vt:lpwstr>
  </property>
</Properties>
</file>