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 hasCustomPrompt="1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 hasCustomPrompt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 hasCustomPrompt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 hasCustomPrompt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 hasCustomPrompt="1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 hasCustomPrompt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 hasCustomPrompt="1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 hasCustomPrompt="1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 hasCustomPrompt="1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 hasCustomPrompt="1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 hasCustomPrompt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 hasCustomPrompt="1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 hasCustomPrompt="1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  <a:endParaRPr lang="el-GR" smtClean="0"/>
          </a:p>
          <a:p>
            <a:pPr lvl="1" eaLnBrk="1" latinLnBrk="0" hangingPunct="1"/>
            <a:r>
              <a:rPr lang="el-GR" smtClean="0"/>
              <a:t>Δεύτερου επιπέδου</a:t>
            </a:r>
            <a:endParaRPr lang="el-GR" smtClean="0"/>
          </a:p>
          <a:p>
            <a:pPr lvl="2" eaLnBrk="1" latinLnBrk="0" hangingPunct="1"/>
            <a:r>
              <a:rPr lang="el-GR" smtClean="0"/>
              <a:t>Τρίτου επιπέδου</a:t>
            </a:r>
            <a:endParaRPr lang="el-GR" smtClean="0"/>
          </a:p>
          <a:p>
            <a:pPr lvl="3" eaLnBrk="1" latinLnBrk="0" hangingPunct="1"/>
            <a:r>
              <a:rPr lang="el-GR" smtClean="0"/>
              <a:t>Τέταρτου επιπέδου</a:t>
            </a:r>
            <a:endParaRPr lang="el-GR" smtClean="0"/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A82-97BA-4A11-B462-C1E08812F548}" type="slidenum">
              <a:rPr lang="el-GR" smtClean="0"/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 hasCustomPrompt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  <a:endParaRPr kumimoji="0" lang="el-GR" smtClean="0"/>
          </a:p>
          <a:p>
            <a:pPr lvl="1" eaLnBrk="1" latinLnBrk="0" hangingPunct="1"/>
            <a:r>
              <a:rPr kumimoji="0" lang="el-GR" smtClean="0"/>
              <a:t>Δεύτερου επιπέδου</a:t>
            </a:r>
            <a:endParaRPr kumimoji="0" lang="el-GR" smtClean="0"/>
          </a:p>
          <a:p>
            <a:pPr lvl="2" eaLnBrk="1" latinLnBrk="0" hangingPunct="1"/>
            <a:r>
              <a:rPr kumimoji="0" lang="el-GR" smtClean="0"/>
              <a:t>Τρίτου επιπέδου</a:t>
            </a:r>
            <a:endParaRPr kumimoji="0" lang="el-GR" smtClean="0"/>
          </a:p>
          <a:p>
            <a:pPr lvl="3" eaLnBrk="1" latinLnBrk="0" hangingPunct="1"/>
            <a:r>
              <a:rPr kumimoji="0" lang="el-GR" smtClean="0"/>
              <a:t>Τέταρτου επιπέδου</a:t>
            </a:r>
            <a:endParaRPr kumimoji="0" lang="el-GR" smtClean="0"/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4B2EFEA3-45BE-47AE-A0E1-CFBEE524F63A}" type="datetimeFigureOut">
              <a:rPr lang="el-GR" smtClean="0"/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0E4C8A82-97BA-4A11-B462-C1E08812F548}" type="slidenum">
              <a:rPr lang="el-GR" smtClean="0"/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ΕΙΣΑΓΩΓΗ ΣΤΗ ΦΥΣΙΚΟΘΕΡΑΠΕΙΑ</a:t>
            </a:r>
            <a:endParaRPr lang="el-GR" dirty="0"/>
          </a:p>
        </p:txBody>
      </p:sp>
      <p:sp>
        <p:nvSpPr>
          <p:cNvPr id="5" name="2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4586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7.1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ΕΠΙΠΕΔΑ ΚΙΝΗΣΗΣ ΚΑΙ ΑΞΟΝΕΣ ΚΙΝΗΣΗΣ- ΘΕΣΕΙΣ</a:t>
            </a:r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endParaRPr lang="el-GR" dirty="0" smtClean="0">
              <a:solidFill>
                <a:schemeClr val="tx1"/>
              </a:solidFill>
            </a:endParaRPr>
          </a:p>
          <a:p>
            <a:r>
              <a:rPr lang="el-GR" sz="1400" dirty="0" err="1" smtClean="0">
                <a:solidFill>
                  <a:schemeClr val="tx1"/>
                </a:solidFill>
              </a:rPr>
              <a:t>Σχ.έτος</a:t>
            </a:r>
            <a:r>
              <a:rPr lang="el-GR" sz="1400" dirty="0" smtClean="0">
                <a:solidFill>
                  <a:schemeClr val="tx1"/>
                </a:solidFill>
              </a:rPr>
              <a:t> 2022-23</a:t>
            </a:r>
            <a:endParaRPr lang="el-GR" sz="1400" dirty="0" smtClean="0">
              <a:solidFill>
                <a:schemeClr val="tx1"/>
              </a:solidFill>
            </a:endParaRPr>
          </a:p>
          <a:p>
            <a:r>
              <a:rPr lang="el-GR" sz="1400" dirty="0" smtClean="0">
                <a:solidFill>
                  <a:schemeClr val="tx1"/>
                </a:solidFill>
              </a:rPr>
              <a:t>Εκπαιδευτικός ΠΕ87.08 Μουζάκη Μαρία</a:t>
            </a: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14480" y="214290"/>
            <a:ext cx="6215106" cy="1000132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ΠΡΟΣΘΙΟΠΙΣΘΙΟΣ ΑΞΟΝΑΣ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00034" y="1285860"/>
            <a:ext cx="8143932" cy="2928958"/>
          </a:xfrm>
        </p:spPr>
        <p:txBody>
          <a:bodyPr>
            <a:normAutofit/>
          </a:bodyPr>
          <a:lstStyle/>
          <a:p>
            <a:r>
              <a:rPr lang="el-GR" dirty="0" smtClean="0"/>
              <a:t>Περνά  οριζόντια από εμπρός προς τα πίσω</a:t>
            </a:r>
            <a:endParaRPr lang="el-GR" dirty="0" smtClean="0"/>
          </a:p>
          <a:p>
            <a:r>
              <a:rPr lang="el-GR" dirty="0" smtClean="0"/>
              <a:t>Είναι κάθετος στο μετωπιαίο επίπεδο</a:t>
            </a:r>
            <a:endParaRPr lang="el-GR" dirty="0" smtClean="0"/>
          </a:p>
          <a:p>
            <a:r>
              <a:rPr lang="el-GR" dirty="0" smtClean="0"/>
              <a:t>Οι κινήσεις που γίνονται είναι απαγωγή-προσαγωγή</a:t>
            </a:r>
            <a:endParaRPr lang="el-GR" dirty="0"/>
          </a:p>
        </p:txBody>
      </p:sp>
      <p:pic>
        <p:nvPicPr>
          <p:cNvPr id="4" name="3 - Εικόνα" descr="ΑΞΟΝΕΣ- ΕΠΙΠΕΔΑ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929026" y="3474809"/>
            <a:ext cx="5214974" cy="338319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ΔΙΑΓΩΝΙΑ ΕΠΙΠΕΔΑ ΚΙΝΗΣΗΣ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502920" y="500042"/>
            <a:ext cx="8183880" cy="4218262"/>
          </a:xfrm>
        </p:spPr>
        <p:txBody>
          <a:bodyPr/>
          <a:lstStyle/>
          <a:p>
            <a:r>
              <a:rPr lang="el-GR" dirty="0" smtClean="0"/>
              <a:t>Επιπλέον 3 επίπεδα κίνησης,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Άνω και 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Κάτω διαγώνιο επίπεδο για τα άνω άκρα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Κάτω διαγώνιο επίπεδο για κάτω άκρα</a:t>
            </a:r>
            <a:endParaRPr lang="el-GR" dirty="0"/>
          </a:p>
        </p:txBody>
      </p:sp>
      <p:pic>
        <p:nvPicPr>
          <p:cNvPr id="8" name="7 - Εικόνα" descr="δισκοβολοσ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786182" y="2714620"/>
            <a:ext cx="2152372" cy="2786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- Εικόνα" descr="σου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2786058"/>
            <a:ext cx="2643206" cy="2562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- Εικόνα" descr="ΑΚΟΝΤΙΣΤΗΣ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3119610"/>
            <a:ext cx="3299012" cy="21953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ΜΗ ΑΞΟΝΙΚΕΣ ΚΙΝΗΣΕΙΣ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3259258"/>
          </a:xfrm>
        </p:spPr>
        <p:txBody>
          <a:bodyPr/>
          <a:lstStyle/>
          <a:p>
            <a:r>
              <a:rPr lang="el-GR" dirty="0" smtClean="0"/>
              <a:t>Μικρές κινήσεις, χωρίς σταθερό άξονα, όπως ανάσπαση – </a:t>
            </a:r>
            <a:r>
              <a:rPr lang="el-GR" dirty="0" err="1" smtClean="0"/>
              <a:t>κατάσπαση</a:t>
            </a:r>
            <a:r>
              <a:rPr lang="el-GR" dirty="0" smtClean="0"/>
              <a:t>, απαγωγή- προσαγωγή- ωμοπλατών, </a:t>
            </a:r>
            <a:r>
              <a:rPr lang="el-GR" dirty="0" smtClean="0"/>
              <a:t>κ</a:t>
            </a:r>
            <a:r>
              <a:rPr lang="el-GR" dirty="0" smtClean="0"/>
              <a:t>ινήσεις ολίσθησης.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/>
          <a:lstStyle/>
          <a:p>
            <a:r>
              <a:rPr lang="el-GR" dirty="0" smtClean="0"/>
              <a:t>Τα επίπεδα και οι άξονες που </a:t>
            </a:r>
            <a:r>
              <a:rPr lang="el-GR" dirty="0" err="1" smtClean="0"/>
              <a:t>περιγράφησαν</a:t>
            </a:r>
            <a:r>
              <a:rPr lang="el-GR" dirty="0" smtClean="0"/>
              <a:t> μπορούν να οριστούν ως: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Προς το σώμα, τότε η κίνηση γίνεται πάντα στο ίδιο επίπεδο και στον ίδιο άξονα, ανεξάρτητα από τη θέση του σώματος.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Προς τη γη/ χώρο, έχουμε τροποποίηση επιπέδου και άξονα ανάλογα με τη θέση του σώματος στο χώρο.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ΒΑΣΙΚΗ ΑΝΑΤΟΜΙΚΗ ΘΕΣΗ</a:t>
            </a:r>
            <a:endParaRPr lang="el-GR" dirty="0"/>
          </a:p>
        </p:txBody>
      </p:sp>
      <p:pic>
        <p:nvPicPr>
          <p:cNvPr id="4" name="3 - Θέση περιεχομένου" descr="ANATOMIKH ΘΕΣΗ.jpg"/>
          <p:cNvPicPr>
            <a:picLocks noGrp="1" noChangeAspect="1"/>
          </p:cNvPicPr>
          <p:nvPr>
            <p:ph idx="1"/>
          </p:nvPr>
        </p:nvPicPr>
        <p:blipFill>
          <a:blip r:embed="rId1" cstate="print"/>
          <a:stretch>
            <a:fillRect/>
          </a:stretch>
        </p:blipFill>
        <p:spPr>
          <a:xfrm>
            <a:off x="1357290" y="714356"/>
            <a:ext cx="6429420" cy="44285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ΕΠΙΠΕΔΑ ΚΙΝΗΣΗΣ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3003816"/>
          </a:xfrm>
        </p:spPr>
        <p:txBody>
          <a:bodyPr/>
          <a:lstStyle/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ΠΡΟΣΘΙΟΠΙΣΘΙΟ ή ΟΒΕΛΙΑΙΟ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ΜΕΤΩΠΙΑΙΟ</a:t>
            </a:r>
            <a:endParaRPr lang="el-GR" dirty="0" smtClean="0"/>
          </a:p>
          <a:p>
            <a:pPr marL="514350" indent="-514350" algn="ctr">
              <a:buFont typeface="+mj-lt"/>
              <a:buAutoNum type="arabicPeriod"/>
            </a:pPr>
            <a:r>
              <a:rPr lang="el-GR" dirty="0" smtClean="0"/>
              <a:t>ΕΓΚΑΡΣΙΟ ή ΟΡΙΖΟΝΤΙΟ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ΠΡΟΣΘΙΟΠΙΣΘΙΟ –ΟΒΕΛΙΑΙΟ ΕΠΙΠΕΔΟ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500174"/>
            <a:ext cx="8183880" cy="3218130"/>
          </a:xfrm>
        </p:spPr>
        <p:txBody>
          <a:bodyPr/>
          <a:lstStyle/>
          <a:p>
            <a:r>
              <a:rPr lang="el-GR" dirty="0" smtClean="0"/>
              <a:t>Εκτείνεται από εμπρός προς τα πίσω</a:t>
            </a:r>
            <a:endParaRPr lang="el-GR" dirty="0" smtClean="0"/>
          </a:p>
          <a:p>
            <a:r>
              <a:rPr lang="el-GR" dirty="0" smtClean="0"/>
              <a:t>Χωρίζει το σώμα σε δεξί και αριστερό τμήμα</a:t>
            </a:r>
            <a:endParaRPr lang="el-GR" dirty="0" smtClean="0"/>
          </a:p>
          <a:p>
            <a:r>
              <a:rPr lang="el-GR" dirty="0" smtClean="0"/>
              <a:t>Οι κινήσεις του επιπέδου είναι κάμψη - έκταση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ΜΕΤΩΠΙΑΙΟ ΕΠΙΠΕΔΟ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2000240"/>
            <a:ext cx="8183880" cy="2718064"/>
          </a:xfrm>
        </p:spPr>
        <p:txBody>
          <a:bodyPr/>
          <a:lstStyle/>
          <a:p>
            <a:r>
              <a:rPr lang="el-GR" dirty="0" smtClean="0"/>
              <a:t>Χωρίζει το σώμα  σε πρόσθιο- οπίσθιο τμήμα</a:t>
            </a:r>
            <a:endParaRPr lang="el-GR" dirty="0" smtClean="0"/>
          </a:p>
          <a:p>
            <a:r>
              <a:rPr lang="el-GR" dirty="0" smtClean="0"/>
              <a:t>Οι κινήσεις που γίνονται είναι απαγωγή- προσαγωγή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ΕΓΚΑΡΣΙΟ ΕΠΙΠΕΔΟ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1571612"/>
            <a:ext cx="8183880" cy="3146692"/>
          </a:xfrm>
        </p:spPr>
        <p:txBody>
          <a:bodyPr/>
          <a:lstStyle/>
          <a:p>
            <a:r>
              <a:rPr lang="el-GR" dirty="0" smtClean="0"/>
              <a:t>Είναι το επίπεδο που χωρίζει το σώμα σε πάνω και κάτω τμήμα</a:t>
            </a:r>
            <a:endParaRPr lang="el-GR" dirty="0" smtClean="0"/>
          </a:p>
          <a:p>
            <a:r>
              <a:rPr lang="el-GR" dirty="0" smtClean="0"/>
              <a:t>Οι κινήσεις είναι οριζόντια απαγωγή- προσαγωγή και στροφές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ΑΞΟΝΑΣ ΚΙΝΗΣΗΣ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Επειδή η συντριπτική πλειοψηφία των </a:t>
            </a:r>
            <a:r>
              <a:rPr lang="el-GR" dirty="0" smtClean="0"/>
              <a:t>κινήσεων</a:t>
            </a:r>
            <a:r>
              <a:rPr lang="en-US" dirty="0" smtClean="0"/>
              <a:t> </a:t>
            </a:r>
            <a:r>
              <a:rPr lang="el-GR" dirty="0" smtClean="0"/>
              <a:t>γίνεται γύρω από μια σταθερή, νοητή γραμμή που ονομάζεται άξονας, υπάρχουν 3 είδη άξονες που αντιστοιχούν στα 3 επίπεδα κίνησης.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Κατακόρυφος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Μετωπιαίος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err="1" smtClean="0"/>
              <a:t>Προσθιοπίσθιος</a:t>
            </a:r>
            <a:r>
              <a:rPr lang="el-GR" dirty="0" smtClean="0"/>
              <a:t> ή οβελιαίος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3042" y="500042"/>
            <a:ext cx="6215106" cy="1000132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ΚΑΤΑΚΟΡΥΦΟΣ ΑΞΟΝΑΣ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1571612"/>
            <a:ext cx="7311090" cy="3786214"/>
          </a:xfrm>
        </p:spPr>
        <p:txBody>
          <a:bodyPr>
            <a:normAutofit/>
          </a:bodyPr>
          <a:lstStyle/>
          <a:p>
            <a:r>
              <a:rPr lang="el-GR" dirty="0" smtClean="0"/>
              <a:t>Πορεύεται από πάνω προς τα κάτω</a:t>
            </a:r>
            <a:endParaRPr lang="el-GR" dirty="0" smtClean="0"/>
          </a:p>
          <a:p>
            <a:r>
              <a:rPr lang="el-GR" dirty="0" smtClean="0"/>
              <a:t>Είναι κάθετος στο εγκάρσιο επίπεδο</a:t>
            </a:r>
            <a:endParaRPr lang="el-GR" dirty="0" smtClean="0"/>
          </a:p>
          <a:p>
            <a:r>
              <a:rPr lang="el-GR" dirty="0" smtClean="0"/>
              <a:t>Οι κινήσεις που γίνονται είναι οι στροφές</a:t>
            </a:r>
            <a:endParaRPr lang="el-GR" dirty="0"/>
          </a:p>
        </p:txBody>
      </p:sp>
      <p:pic>
        <p:nvPicPr>
          <p:cNvPr id="4" name="3 - Εικόνα" descr="ΑΞΟΝΕΣ- ΕΠΙΠΕΔΑ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929026" y="3474809"/>
            <a:ext cx="5214974" cy="338319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71604" y="0"/>
            <a:ext cx="6215106" cy="1000132"/>
          </a:xfrm>
        </p:spPr>
        <p:txBody>
          <a:bodyPr>
            <a:noAutofit/>
          </a:bodyPr>
          <a:lstStyle/>
          <a:p>
            <a:pPr algn="ctr"/>
            <a:r>
              <a:rPr lang="el-GR" sz="3600" dirty="0" smtClean="0"/>
              <a:t>ΜΕΤΩΠΙΑΙΟΣ ΑΞΟΝΑΣ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8143932" cy="3286148"/>
          </a:xfrm>
        </p:spPr>
        <p:txBody>
          <a:bodyPr>
            <a:normAutofit/>
          </a:bodyPr>
          <a:lstStyle/>
          <a:p>
            <a:r>
              <a:rPr lang="el-GR" dirty="0" smtClean="0"/>
              <a:t>Εκτείνεται από πλευρά σε πλευρά</a:t>
            </a:r>
            <a:endParaRPr lang="el-GR" dirty="0" smtClean="0"/>
          </a:p>
          <a:p>
            <a:r>
              <a:rPr lang="el-GR" dirty="0" smtClean="0"/>
              <a:t>Είναι κάθετος στο </a:t>
            </a:r>
            <a:r>
              <a:rPr lang="el-GR" dirty="0" err="1" smtClean="0"/>
              <a:t>προσθιοπίσθιο</a:t>
            </a:r>
            <a:r>
              <a:rPr lang="el-GR" dirty="0" smtClean="0"/>
              <a:t> επίπεδο</a:t>
            </a:r>
            <a:endParaRPr lang="el-GR" dirty="0" smtClean="0"/>
          </a:p>
          <a:p>
            <a:r>
              <a:rPr lang="el-GR" dirty="0" smtClean="0"/>
              <a:t>Οι κινήσεις που λαμβάνουν χώρα είναι η κάμψη- έκταση</a:t>
            </a:r>
            <a:endParaRPr lang="el-GR" dirty="0"/>
          </a:p>
        </p:txBody>
      </p:sp>
      <p:pic>
        <p:nvPicPr>
          <p:cNvPr id="4" name="3 - Εικόνα" descr="ΑΞΟΝΕΣ- ΕΠΙΠΕΔΑ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929026" y="3474809"/>
            <a:ext cx="5214974" cy="338319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1790</Words>
  <Application>WPS Presentation</Application>
  <PresentationFormat>Προβολή στην οθόνη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Calibri</vt:lpstr>
      <vt:lpstr>Άποψη</vt:lpstr>
      <vt:lpstr>ΕΙΣΑΓΩΓΗ ΣΤΗ ΦΥΣΙΚΟΘΕΡΑΠΕΙΑ</vt:lpstr>
      <vt:lpstr>ΒΑΣΙΚΗ ΑΝΑΤΟΜΙΚΗ ΘΕΣΗ</vt:lpstr>
      <vt:lpstr>ΕΠΙΠΕΔΑ ΚΙΝΗΣΗΣ</vt:lpstr>
      <vt:lpstr>ΠΡΟΣΘΙΟΠΙΣΘΙΟ –ΟΒΕΛΙΑΙΟ ΕΠΙΠΕΔΟ</vt:lpstr>
      <vt:lpstr>ΜΕΤΩΠΙΑΙΟ ΕΠΙΠΕΔΟ</vt:lpstr>
      <vt:lpstr>ΕΓΚΑΡΣΙΟ ΕΠΙΠΕΔΟ</vt:lpstr>
      <vt:lpstr>ΑΞΟΝΑΣ ΚΙΝΗΣΗΣ</vt:lpstr>
      <vt:lpstr>ΚΑΤΑΚΟΡΥΦΟΣ ΑΞΟΝΑΣ </vt:lpstr>
      <vt:lpstr>ΜΕΤΩΠΙΑΙΟΣ ΑΞΟΝΑΣ </vt:lpstr>
      <vt:lpstr>ΠΡΟΣΘΙΟΠΙΣΘΙΟΣ ΑΞΟΝΑΣ</vt:lpstr>
      <vt:lpstr>ΔΙΑΓΩΝΙΑ ΕΠΙΠΕΔΑ ΚΙΝΗΣΗΣ</vt:lpstr>
      <vt:lpstr>ΜΗ ΑΞΟΝΙΚΕΣ ΚΙΝΗΣΕΙΣ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maria</cp:lastModifiedBy>
  <cp:revision>27</cp:revision>
  <dcterms:created xsi:type="dcterms:W3CDTF">2022-11-29T17:27:00Z</dcterms:created>
  <dcterms:modified xsi:type="dcterms:W3CDTF">2024-03-13T06:38:46Z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219A9959D37B409BACEC285EA824016A_12</vt:lpwstr>
  </property>
  <property fmtid="{D5CDD505-2E9C-101B-9397-08002B2CF9AE}" pid="3" name="KSOProductBuildVer">
    <vt:lpwstr>1033-12.2.0.13489</vt:lpwstr>
  </property>
</Properties>
</file>