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Στρογγυλεμένο ορθογώνιο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- Τίτλος"/>
          <p:cNvSpPr>
            <a:spLocks noGrp="1"/>
          </p:cNvSpPr>
          <p:nvPr>
            <p:ph type="ctrTitle" hasCustomPrompt="1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0" name="19 - Υπότιτλος"/>
          <p:cNvSpPr>
            <a:spLocks noGrp="1"/>
          </p:cNvSpPr>
          <p:nvPr>
            <p:ph type="subTitle" idx="1" hasCustomPrompt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830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DC17-CD3F-4286-8699-9333AC33B655}" type="datetimeFigureOut">
              <a:rPr lang="el-GR" smtClean="0"/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1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31EC-943A-4E35-A01F-A18C06138B31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 hasCustomPrompt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  <a:endParaRPr lang="el-GR" smtClean="0"/>
          </a:p>
          <a:p>
            <a:pPr lvl="1" eaLnBrk="1" latinLnBrk="0" hangingPunct="1"/>
            <a:r>
              <a:rPr lang="el-GR" smtClean="0"/>
              <a:t>Δεύτερου επιπέδου</a:t>
            </a:r>
            <a:endParaRPr lang="el-GR" smtClean="0"/>
          </a:p>
          <a:p>
            <a:pPr lvl="2" eaLnBrk="1" latinLnBrk="0" hangingPunct="1"/>
            <a:r>
              <a:rPr lang="el-GR" smtClean="0"/>
              <a:t>Τρίτου επιπέδου</a:t>
            </a:r>
            <a:endParaRPr lang="el-GR" smtClean="0"/>
          </a:p>
          <a:p>
            <a:pPr lvl="3" eaLnBrk="1" latinLnBrk="0" hangingPunct="1"/>
            <a:r>
              <a:rPr lang="el-GR" smtClean="0"/>
              <a:t>Τέταρτου επιπέδου</a:t>
            </a:r>
            <a:endParaRPr lang="el-GR" smtClean="0"/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DC17-CD3F-4286-8699-9333AC33B655}" type="datetimeFigureOut">
              <a:rPr lang="el-GR" smtClean="0"/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31EC-943A-4E35-A01F-A18C06138B31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 hasCustomPrompt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  <a:endParaRPr lang="el-GR" smtClean="0"/>
          </a:p>
          <a:p>
            <a:pPr lvl="1" eaLnBrk="1" latinLnBrk="0" hangingPunct="1"/>
            <a:r>
              <a:rPr lang="el-GR" smtClean="0"/>
              <a:t>Δεύτερου επιπέδου</a:t>
            </a:r>
            <a:endParaRPr lang="el-GR" smtClean="0"/>
          </a:p>
          <a:p>
            <a:pPr lvl="2" eaLnBrk="1" latinLnBrk="0" hangingPunct="1"/>
            <a:r>
              <a:rPr lang="el-GR" smtClean="0"/>
              <a:t>Τρίτου επιπέδου</a:t>
            </a:r>
            <a:endParaRPr lang="el-GR" smtClean="0"/>
          </a:p>
          <a:p>
            <a:pPr lvl="3" eaLnBrk="1" latinLnBrk="0" hangingPunct="1"/>
            <a:r>
              <a:rPr lang="el-GR" smtClean="0"/>
              <a:t>Τέταρτου επιπέδου</a:t>
            </a:r>
            <a:endParaRPr lang="el-GR" smtClean="0"/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DC17-CD3F-4286-8699-9333AC33B655}" type="datetimeFigureOut">
              <a:rPr lang="el-GR" smtClean="0"/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31EC-943A-4E35-A01F-A18C06138B31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  <a:endParaRPr lang="el-GR" smtClean="0"/>
          </a:p>
          <a:p>
            <a:pPr lvl="1" eaLnBrk="1" latinLnBrk="0" hangingPunct="1"/>
            <a:r>
              <a:rPr lang="el-GR" smtClean="0"/>
              <a:t>Δεύτερου επιπέδου</a:t>
            </a:r>
            <a:endParaRPr lang="el-GR" smtClean="0"/>
          </a:p>
          <a:p>
            <a:pPr lvl="2" eaLnBrk="1" latinLnBrk="0" hangingPunct="1"/>
            <a:r>
              <a:rPr lang="el-GR" smtClean="0"/>
              <a:t>Τρίτου επιπέδου</a:t>
            </a:r>
            <a:endParaRPr lang="el-GR" smtClean="0"/>
          </a:p>
          <a:p>
            <a:pPr lvl="3" eaLnBrk="1" latinLnBrk="0" hangingPunct="1"/>
            <a:r>
              <a:rPr lang="el-GR" smtClean="0"/>
              <a:t>Τέταρτου επιπέδου</a:t>
            </a:r>
            <a:endParaRPr lang="el-GR" smtClean="0"/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DC17-CD3F-4286-8699-9333AC33B655}" type="datetimeFigureOut">
              <a:rPr lang="el-GR" smtClean="0"/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31EC-943A-4E35-A01F-A18C06138B31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Στρογγυλεμένο ορθογώνιο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 hasCustomPrompt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830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  <a:endParaRPr kumimoji="0" lang="el-GR" smtClean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DC17-CD3F-4286-8699-9333AC33B655}" type="datetimeFigureOut">
              <a:rPr lang="el-GR" smtClean="0"/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31EC-943A-4E35-A01F-A18C06138B31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 hasCustomPrompt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  <a:endParaRPr lang="el-GR" smtClean="0"/>
          </a:p>
          <a:p>
            <a:pPr lvl="1" eaLnBrk="1" latinLnBrk="0" hangingPunct="1"/>
            <a:r>
              <a:rPr lang="el-GR" smtClean="0"/>
              <a:t>Δεύτερου επιπέδου</a:t>
            </a:r>
            <a:endParaRPr lang="el-GR" smtClean="0"/>
          </a:p>
          <a:p>
            <a:pPr lvl="2" eaLnBrk="1" latinLnBrk="0" hangingPunct="1"/>
            <a:r>
              <a:rPr lang="el-GR" smtClean="0"/>
              <a:t>Τρίτου επιπέδου</a:t>
            </a:r>
            <a:endParaRPr lang="el-GR" smtClean="0"/>
          </a:p>
          <a:p>
            <a:pPr lvl="3" eaLnBrk="1" latinLnBrk="0" hangingPunct="1"/>
            <a:r>
              <a:rPr lang="el-GR" smtClean="0"/>
              <a:t>Τέταρτου επιπέδου</a:t>
            </a:r>
            <a:endParaRPr lang="el-GR" smtClean="0"/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 hasCustomPrompt="1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  <a:endParaRPr lang="el-GR" smtClean="0"/>
          </a:p>
          <a:p>
            <a:pPr lvl="1" eaLnBrk="1" latinLnBrk="0" hangingPunct="1"/>
            <a:r>
              <a:rPr lang="el-GR" smtClean="0"/>
              <a:t>Δεύτερου επιπέδου</a:t>
            </a:r>
            <a:endParaRPr lang="el-GR" smtClean="0"/>
          </a:p>
          <a:p>
            <a:pPr lvl="2" eaLnBrk="1" latinLnBrk="0" hangingPunct="1"/>
            <a:r>
              <a:rPr lang="el-GR" smtClean="0"/>
              <a:t>Τρίτου επιπέδου</a:t>
            </a:r>
            <a:endParaRPr lang="el-GR" smtClean="0"/>
          </a:p>
          <a:p>
            <a:pPr lvl="3" eaLnBrk="1" latinLnBrk="0" hangingPunct="1"/>
            <a:r>
              <a:rPr lang="el-GR" smtClean="0"/>
              <a:t>Τέταρτου επιπέδου</a:t>
            </a:r>
            <a:endParaRPr lang="el-GR" smtClean="0"/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DC17-CD3F-4286-8699-9333AC33B655}" type="datetimeFigureOut">
              <a:rPr lang="el-GR" smtClean="0"/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31EC-943A-4E35-A01F-A18C06138B31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 hasCustomPrompt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  <a:endParaRPr kumimoji="0" lang="el-GR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 hasCustomPrompt="1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  <a:endParaRPr kumimoji="0" lang="el-GR" smtClean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 hasCustomPrompt="1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  <a:endParaRPr lang="el-GR" smtClean="0"/>
          </a:p>
          <a:p>
            <a:pPr lvl="1" eaLnBrk="1" latinLnBrk="0" hangingPunct="1"/>
            <a:r>
              <a:rPr lang="el-GR" smtClean="0"/>
              <a:t>Δεύτερου επιπέδου</a:t>
            </a:r>
            <a:endParaRPr lang="el-GR" smtClean="0"/>
          </a:p>
          <a:p>
            <a:pPr lvl="2" eaLnBrk="1" latinLnBrk="0" hangingPunct="1"/>
            <a:r>
              <a:rPr lang="el-GR" smtClean="0"/>
              <a:t>Τρίτου επιπέδου</a:t>
            </a:r>
            <a:endParaRPr lang="el-GR" smtClean="0"/>
          </a:p>
          <a:p>
            <a:pPr lvl="3" eaLnBrk="1" latinLnBrk="0" hangingPunct="1"/>
            <a:r>
              <a:rPr lang="el-GR" smtClean="0"/>
              <a:t>Τέταρτου επιπέδου</a:t>
            </a:r>
            <a:endParaRPr lang="el-GR" smtClean="0"/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 hasCustomPrompt="1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  <a:endParaRPr lang="el-GR" smtClean="0"/>
          </a:p>
          <a:p>
            <a:pPr lvl="1" eaLnBrk="1" latinLnBrk="0" hangingPunct="1"/>
            <a:r>
              <a:rPr lang="el-GR" smtClean="0"/>
              <a:t>Δεύτερου επιπέδου</a:t>
            </a:r>
            <a:endParaRPr lang="el-GR" smtClean="0"/>
          </a:p>
          <a:p>
            <a:pPr lvl="2" eaLnBrk="1" latinLnBrk="0" hangingPunct="1"/>
            <a:r>
              <a:rPr lang="el-GR" smtClean="0"/>
              <a:t>Τρίτου επιπέδου</a:t>
            </a:r>
            <a:endParaRPr lang="el-GR" smtClean="0"/>
          </a:p>
          <a:p>
            <a:pPr lvl="3" eaLnBrk="1" latinLnBrk="0" hangingPunct="1"/>
            <a:r>
              <a:rPr lang="el-GR" smtClean="0"/>
              <a:t>Τέταρτου επιπέδου</a:t>
            </a:r>
            <a:endParaRPr lang="el-GR" smtClean="0"/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DC17-CD3F-4286-8699-9333AC33B655}" type="datetimeFigureOut">
              <a:rPr lang="el-GR" smtClean="0"/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31EC-943A-4E35-A01F-A18C06138B31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DC17-CD3F-4286-8699-9333AC33B655}" type="datetimeFigureOut">
              <a:rPr lang="el-GR" smtClean="0"/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31EC-943A-4E35-A01F-A18C06138B31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DC17-CD3F-4286-8699-9333AC33B655}" type="datetimeFigureOut">
              <a:rPr lang="el-GR" smtClean="0"/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31EC-943A-4E35-A01F-A18C06138B31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 hasCustomPrompt="1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415" marR="18415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  <a:endParaRPr lang="el-GR" smtClean="0"/>
          </a:p>
          <a:p>
            <a:pPr lvl="1" eaLnBrk="1" latinLnBrk="0" hangingPunct="1"/>
            <a:r>
              <a:rPr lang="el-GR" smtClean="0"/>
              <a:t>Δεύτερου επιπέδου</a:t>
            </a:r>
            <a:endParaRPr lang="el-GR" smtClean="0"/>
          </a:p>
          <a:p>
            <a:pPr lvl="2" eaLnBrk="1" latinLnBrk="0" hangingPunct="1"/>
            <a:r>
              <a:rPr lang="el-GR" smtClean="0"/>
              <a:t>Τρίτου επιπέδου</a:t>
            </a:r>
            <a:endParaRPr lang="el-GR" smtClean="0"/>
          </a:p>
          <a:p>
            <a:pPr lvl="3" eaLnBrk="1" latinLnBrk="0" hangingPunct="1"/>
            <a:r>
              <a:rPr lang="el-GR" smtClean="0"/>
              <a:t>Τέταρτου επιπέδου</a:t>
            </a:r>
            <a:endParaRPr lang="el-GR" smtClean="0"/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 hasCustomPrompt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  <a:endParaRPr lang="el-GR" smtClean="0"/>
          </a:p>
          <a:p>
            <a:pPr lvl="1" eaLnBrk="1" latinLnBrk="0" hangingPunct="1"/>
            <a:r>
              <a:rPr lang="el-GR" smtClean="0"/>
              <a:t>Δεύτερου επιπέδου</a:t>
            </a:r>
            <a:endParaRPr lang="el-GR" smtClean="0"/>
          </a:p>
          <a:p>
            <a:pPr lvl="2" eaLnBrk="1" latinLnBrk="0" hangingPunct="1"/>
            <a:r>
              <a:rPr lang="el-GR" smtClean="0"/>
              <a:t>Τρίτου επιπέδου</a:t>
            </a:r>
            <a:endParaRPr lang="el-GR" smtClean="0"/>
          </a:p>
          <a:p>
            <a:pPr lvl="3" eaLnBrk="1" latinLnBrk="0" hangingPunct="1"/>
            <a:r>
              <a:rPr lang="el-GR" smtClean="0"/>
              <a:t>Τέταρτου επιπέδου</a:t>
            </a:r>
            <a:endParaRPr lang="el-GR" smtClean="0"/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DC17-CD3F-4286-8699-9333AC33B655}" type="datetimeFigureOut">
              <a:rPr lang="el-GR" smtClean="0"/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31EC-943A-4E35-A01F-A18C06138B31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Στρογγύλεμα μίας γωνίας ορθογωνίου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 hasCustomPrompt="1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  <a:endParaRPr lang="el-GR" smtClean="0"/>
          </a:p>
          <a:p>
            <a:pPr lvl="1" eaLnBrk="1" latinLnBrk="0" hangingPunct="1"/>
            <a:r>
              <a:rPr lang="el-GR" smtClean="0"/>
              <a:t>Δεύτερου επιπέδου</a:t>
            </a:r>
            <a:endParaRPr lang="el-GR" smtClean="0"/>
          </a:p>
          <a:p>
            <a:pPr lvl="2" eaLnBrk="1" latinLnBrk="0" hangingPunct="1"/>
            <a:r>
              <a:rPr lang="el-GR" smtClean="0"/>
              <a:t>Τρίτου επιπέδου</a:t>
            </a:r>
            <a:endParaRPr lang="el-GR" smtClean="0"/>
          </a:p>
          <a:p>
            <a:pPr lvl="3" eaLnBrk="1" latinLnBrk="0" hangingPunct="1"/>
            <a:r>
              <a:rPr lang="el-GR" smtClean="0"/>
              <a:t>Τέταρτου επιπέδου</a:t>
            </a:r>
            <a:endParaRPr lang="el-GR" smtClean="0"/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DC17-CD3F-4286-8699-9333AC33B655}" type="datetimeFigureOut">
              <a:rPr lang="el-GR" smtClean="0"/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31EC-943A-4E35-A01F-A18C06138B31}" type="slidenum">
              <a:rPr lang="el-GR" smtClean="0"/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 hasCustomPrompt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Στρογγυλεμένο ορθογώνιο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Θέση τίτλου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  <a:endParaRPr kumimoji="0" lang="el-GR" smtClean="0"/>
          </a:p>
          <a:p>
            <a:pPr lvl="1" eaLnBrk="1" latinLnBrk="0" hangingPunct="1"/>
            <a:r>
              <a:rPr kumimoji="0" lang="el-GR" smtClean="0"/>
              <a:t>Δεύτερου επιπέδου</a:t>
            </a:r>
            <a:endParaRPr kumimoji="0" lang="el-GR" smtClean="0"/>
          </a:p>
          <a:p>
            <a:pPr lvl="2" eaLnBrk="1" latinLnBrk="0" hangingPunct="1"/>
            <a:r>
              <a:rPr kumimoji="0" lang="el-GR" smtClean="0"/>
              <a:t>Τρίτου επιπέδου</a:t>
            </a:r>
            <a:endParaRPr kumimoji="0" lang="el-GR" smtClean="0"/>
          </a:p>
          <a:p>
            <a:pPr lvl="3" eaLnBrk="1" latinLnBrk="0" hangingPunct="1"/>
            <a:r>
              <a:rPr kumimoji="0" lang="el-GR" smtClean="0"/>
              <a:t>Τέταρτου επιπέδου</a:t>
            </a:r>
            <a:endParaRPr kumimoji="0" lang="el-GR" smtClean="0"/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A58DDC17-CD3F-4286-8699-9333AC33B655}" type="datetimeFigureOut">
              <a:rPr lang="el-GR" smtClean="0"/>
            </a:fld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15BF31EC-943A-4E35-A01F-A18C06138B31}" type="slidenum">
              <a:rPr lang="el-GR" smtClean="0"/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65430" indent="-265430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 panose="05020102010507070707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295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 panose="020B0604030504040204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130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 panose="05020102010507070707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255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 panose="020B0604030504040204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345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 panose="020B0604030504040204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53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 panose="05020102010507070707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Verdana" panose="020B0604030504040204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 panose="05020102010507070707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ΕΙΣΑΓΩΓΗ ΣΤΗ ΦΥΣΙΚΟΘΕΡΑΠΕΙΑ</a:t>
            </a:r>
            <a:endParaRPr lang="el-GR" dirty="0"/>
          </a:p>
        </p:txBody>
      </p:sp>
      <p:sp>
        <p:nvSpPr>
          <p:cNvPr id="5" name="2 - Υπότιτλος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45861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7.2</a:t>
            </a:r>
            <a:endParaRPr lang="el-GR" dirty="0" smtClean="0">
              <a:solidFill>
                <a:schemeClr val="tx1"/>
              </a:solidFill>
            </a:endParaRPr>
          </a:p>
          <a:p>
            <a:r>
              <a:rPr lang="el-GR" dirty="0" smtClean="0">
                <a:solidFill>
                  <a:schemeClr val="tx1"/>
                </a:solidFill>
              </a:rPr>
              <a:t>ΕΦΑΡΜΟΓΗ ΣΤΗΝ ΚΙΝΗΣΗ ΤΩΝ ΑΡΘΡΩΣΕΩΝ</a:t>
            </a:r>
            <a:endParaRPr lang="el-GR" dirty="0" smtClean="0">
              <a:solidFill>
                <a:schemeClr val="tx1"/>
              </a:solidFill>
            </a:endParaRPr>
          </a:p>
          <a:p>
            <a:endParaRPr lang="el-GR" dirty="0" smtClean="0">
              <a:solidFill>
                <a:schemeClr val="tx1"/>
              </a:solidFill>
            </a:endParaRPr>
          </a:p>
          <a:p>
            <a:endParaRPr lang="el-GR" dirty="0" smtClean="0">
              <a:solidFill>
                <a:schemeClr val="tx1"/>
              </a:solidFill>
            </a:endParaRPr>
          </a:p>
          <a:p>
            <a:endParaRPr lang="el-GR" dirty="0" smtClean="0">
              <a:solidFill>
                <a:schemeClr val="tx1"/>
              </a:solidFill>
            </a:endParaRPr>
          </a:p>
          <a:p>
            <a:r>
              <a:rPr lang="el-GR" sz="1400" dirty="0" err="1" smtClean="0">
                <a:solidFill>
                  <a:schemeClr val="tx1"/>
                </a:solidFill>
              </a:rPr>
              <a:t>Σχ.έτος</a:t>
            </a:r>
            <a:r>
              <a:rPr lang="el-GR" sz="1400" dirty="0" smtClean="0">
                <a:solidFill>
                  <a:schemeClr val="tx1"/>
                </a:solidFill>
              </a:rPr>
              <a:t> 202</a:t>
            </a:r>
            <a:r>
              <a:rPr lang="en-US" altLang="el-GR" sz="1400" dirty="0" smtClean="0">
                <a:solidFill>
                  <a:schemeClr val="tx1"/>
                </a:solidFill>
              </a:rPr>
              <a:t>3</a:t>
            </a:r>
            <a:r>
              <a:rPr lang="el-GR" sz="1400" dirty="0" smtClean="0">
                <a:solidFill>
                  <a:schemeClr val="tx1"/>
                </a:solidFill>
              </a:rPr>
              <a:t>-2</a:t>
            </a:r>
            <a:r>
              <a:rPr lang="en-US" altLang="el-GR" sz="1400" dirty="0" smtClean="0">
                <a:solidFill>
                  <a:schemeClr val="tx1"/>
                </a:solidFill>
              </a:rPr>
              <a:t>4</a:t>
            </a:r>
            <a:endParaRPr lang="el-GR" sz="1400" dirty="0" smtClean="0">
              <a:solidFill>
                <a:schemeClr val="tx1"/>
              </a:solidFill>
            </a:endParaRPr>
          </a:p>
          <a:p>
            <a:r>
              <a:rPr lang="el-GR" sz="1400" dirty="0" smtClean="0">
                <a:solidFill>
                  <a:schemeClr val="tx1"/>
                </a:solidFill>
              </a:rPr>
              <a:t>Εκπαιδευτικός ΠΕ87.08 Μουζάκη Μαρία</a:t>
            </a:r>
            <a:endParaRPr lang="el-GR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ΒΑΘΜΟΣ ΚΙΝΗΣΗΣ ΑΡΘΡΩΣΗΣ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2920" y="1571612"/>
            <a:ext cx="8183880" cy="3146692"/>
          </a:xfrm>
        </p:spPr>
        <p:txBody>
          <a:bodyPr/>
          <a:lstStyle/>
          <a:p>
            <a:r>
              <a:rPr lang="el-GR" dirty="0" smtClean="0"/>
              <a:t>Περιγράφει, την ικανότητα κάθε άρθρωσης να παρουσιάζει κινήσεις σε ένα ή περισσότερα επίπεδα.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2928926" y="500042"/>
            <a:ext cx="4357718" cy="1143008"/>
          </a:xfrm>
        </p:spPr>
        <p:txBody>
          <a:bodyPr>
            <a:normAutofit/>
          </a:bodyPr>
          <a:lstStyle/>
          <a:p>
            <a:pPr algn="ctr"/>
            <a:r>
              <a:rPr lang="el-GR" sz="3200" dirty="0" smtClean="0"/>
              <a:t>ΜΟΝΟΑΞΟΝΙΚΕΣ</a:t>
            </a:r>
            <a:endParaRPr lang="el-GR" sz="3200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half" idx="1"/>
          </p:nvPr>
        </p:nvSpPr>
        <p:spPr>
          <a:xfrm>
            <a:off x="761373" y="1857364"/>
            <a:ext cx="4382132" cy="3797182"/>
          </a:xfrm>
        </p:spPr>
        <p:txBody>
          <a:bodyPr/>
          <a:lstStyle/>
          <a:p>
            <a:r>
              <a:rPr lang="el-GR" dirty="0" smtClean="0"/>
              <a:t>Αρθρώσεις που παρουσιάζουν κίνηση σε μόνο ένα επίπεδο και σε ένα άξονα</a:t>
            </a:r>
            <a:endParaRPr lang="el-GR" dirty="0" smtClean="0"/>
          </a:p>
          <a:p>
            <a:r>
              <a:rPr lang="el-GR" dirty="0" err="1" smtClean="0"/>
              <a:t>Μεσοφαλαγγικές</a:t>
            </a:r>
            <a:r>
              <a:rPr lang="el-GR" dirty="0" smtClean="0"/>
              <a:t>, κάμψη- έκταση</a:t>
            </a:r>
            <a:endParaRPr lang="el-GR" dirty="0"/>
          </a:p>
        </p:txBody>
      </p:sp>
      <p:pic>
        <p:nvPicPr>
          <p:cNvPr id="7" name="6 - Εικόνα" descr="μεσοφαλαγγικες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5194312" y="1857364"/>
            <a:ext cx="3340958" cy="35719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143240" y="500042"/>
            <a:ext cx="4214842" cy="928694"/>
          </a:xfrm>
        </p:spPr>
        <p:txBody>
          <a:bodyPr>
            <a:normAutofit/>
          </a:bodyPr>
          <a:lstStyle/>
          <a:p>
            <a:pPr algn="ctr"/>
            <a:r>
              <a:rPr lang="el-GR" sz="3200" dirty="0" smtClean="0"/>
              <a:t>ΔΥΑΞΟΝΙΚΕΣ</a:t>
            </a:r>
            <a:endParaRPr lang="el-GR" sz="3200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761372" y="1428736"/>
            <a:ext cx="4626159" cy="4225810"/>
          </a:xfrm>
        </p:spPr>
        <p:txBody>
          <a:bodyPr/>
          <a:lstStyle/>
          <a:p>
            <a:r>
              <a:rPr lang="el-GR" dirty="0" smtClean="0"/>
              <a:t>Αρθρώσεις με δυο βαθμούς κίνησης και δύο άξονες</a:t>
            </a:r>
            <a:endParaRPr lang="el-GR" dirty="0" smtClean="0"/>
          </a:p>
          <a:p>
            <a:r>
              <a:rPr lang="el-GR" dirty="0" smtClean="0"/>
              <a:t>Όπως </a:t>
            </a:r>
            <a:r>
              <a:rPr lang="el-GR" dirty="0" err="1" smtClean="0"/>
              <a:t>ποδοκνημική</a:t>
            </a:r>
            <a:r>
              <a:rPr lang="el-GR" dirty="0" smtClean="0"/>
              <a:t>, Ραχιαία- πελματιαία κάμψη, ανάσπαση έσω- έξω χείλους</a:t>
            </a:r>
            <a:endParaRPr lang="el-GR" dirty="0"/>
          </a:p>
        </p:txBody>
      </p:sp>
      <p:pic>
        <p:nvPicPr>
          <p:cNvPr id="5" name="4 - Εικόνα" descr="ποδοκνημικη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5175472" y="1857364"/>
            <a:ext cx="3016038" cy="287179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143240" y="500042"/>
            <a:ext cx="3857652" cy="914400"/>
          </a:xfrm>
        </p:spPr>
        <p:txBody>
          <a:bodyPr>
            <a:normAutofit/>
          </a:bodyPr>
          <a:lstStyle/>
          <a:p>
            <a:pPr algn="ctr"/>
            <a:r>
              <a:rPr lang="el-GR" sz="2800" dirty="0" smtClean="0"/>
              <a:t>ΠΟΛΥΑΞΟΝΙΚΕΣ</a:t>
            </a:r>
            <a:endParaRPr lang="el-GR" sz="2800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761373" y="1428736"/>
            <a:ext cx="4239256" cy="4225810"/>
          </a:xfrm>
        </p:spPr>
        <p:txBody>
          <a:bodyPr/>
          <a:lstStyle/>
          <a:p>
            <a:r>
              <a:rPr lang="el-GR" dirty="0" smtClean="0"/>
              <a:t>Αρθρώσεις με τρεις βαθμούς κίνησης και στους τρεις άξονες.</a:t>
            </a:r>
            <a:endParaRPr lang="el-GR" dirty="0" smtClean="0"/>
          </a:p>
          <a:p>
            <a:r>
              <a:rPr lang="el-GR" dirty="0" smtClean="0"/>
              <a:t>Ώμος, κάμψη- έκταση, απαγωγή- προσαγωγή, έσω- έξω στροφή</a:t>
            </a:r>
            <a:endParaRPr lang="el-GR" dirty="0"/>
          </a:p>
        </p:txBody>
      </p:sp>
      <p:pic>
        <p:nvPicPr>
          <p:cNvPr id="5" name="4 - Εικόνα" descr="κινησεις ώμου.pn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5857884" y="1571612"/>
            <a:ext cx="2306497" cy="392909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ΑΝΟΙΧΤΗ ΚΙΝΗΤΙΚΗ ΑΛΥΣΙΔΑ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>
          <a:xfrm>
            <a:off x="502920" y="1142984"/>
            <a:ext cx="8183880" cy="3575320"/>
          </a:xfrm>
        </p:spPr>
        <p:txBody>
          <a:bodyPr/>
          <a:lstStyle/>
          <a:p>
            <a:r>
              <a:rPr lang="el-GR" dirty="0" smtClean="0"/>
              <a:t>Όταν ο συνδυασμός κινήσεων ενός μέλους, όπου η τελευταία άρθρωση, κινείται ελεύθερα χωρίς να παρεμποδίζεται από κάποια εξωτερική αντίσταση ή να ακουμπά σε κάποια επιφάνεια.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ΚΛΕΙΣΤΗ ΚΙΝΗΤΙΚΗ ΑΛΥΣΙΔΑ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2920" y="1142984"/>
            <a:ext cx="8183880" cy="3575320"/>
          </a:xfrm>
        </p:spPr>
        <p:txBody>
          <a:bodyPr/>
          <a:lstStyle/>
          <a:p>
            <a:r>
              <a:rPr lang="el-GR" dirty="0" smtClean="0"/>
              <a:t>Όταν το μέλος, και συγκεκριμένα η τελευταία άρθρωση, συναντά εξωτερική αντίσταση που δεν της επιτρέπει να κινηθεί.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Άποψη">
  <a:themeElements>
    <a:clrScheme name="Άποψη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Άποψη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Άπο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928</Words>
  <Application>WPS Presentation</Application>
  <PresentationFormat>Προβολή στην οθόνη (4:3)</PresentationFormat>
  <Paragraphs>37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7" baseType="lpstr">
      <vt:lpstr>Arial</vt:lpstr>
      <vt:lpstr>SimSun</vt:lpstr>
      <vt:lpstr>Wingdings</vt:lpstr>
      <vt:lpstr>Wingdings 2</vt:lpstr>
      <vt:lpstr>Verdana</vt:lpstr>
      <vt:lpstr>Microsoft YaHei</vt:lpstr>
      <vt:lpstr>Arial Unicode MS</vt:lpstr>
      <vt:lpstr>Calibri</vt:lpstr>
      <vt:lpstr>Verdana</vt:lpstr>
      <vt:lpstr>Άποψη</vt:lpstr>
      <vt:lpstr>ΕΙΣΑΓΩΓΗ ΣΤΗ ΦΥΣΙΚΟΘΕΡΑΠΕΙΑ</vt:lpstr>
      <vt:lpstr>ΒΑΘΜΟΣ ΚΙΝΗΣΗΣ ΑΡΘΡΩΣΗΣ</vt:lpstr>
      <vt:lpstr>ΜΟΝΟΑΞΟΝΙΚΕΣ</vt:lpstr>
      <vt:lpstr>ΔΥΑΞΟΝΙΚΕΣ</vt:lpstr>
      <vt:lpstr>ΠΟΛΥΑΞΟΝΙΚΕΣ</vt:lpstr>
      <vt:lpstr>ΑΝΟΙΧΤΗ ΚΙΝΗΤΙΚΗ ΑΛΥΣΙΔΑ</vt:lpstr>
      <vt:lpstr>ΚΛΕΙΣΤΗ ΚΙΝΗΤΙΚΗ ΑΛΥΣΙΔΑ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ΕΙΣΑΓΩΓΗ ΣΤΗ ΦΥΣΙΚΟΘΕΡΑΠΕΙΑ</dc:title>
  <dc:creator>MARIA</dc:creator>
  <cp:lastModifiedBy>maria</cp:lastModifiedBy>
  <cp:revision>10</cp:revision>
  <dcterms:created xsi:type="dcterms:W3CDTF">2022-12-06T09:48:00Z</dcterms:created>
  <dcterms:modified xsi:type="dcterms:W3CDTF">2024-03-29T08:54:20Z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B529CA5BDB9940C39D4B3DC1BB4ABD5D_12</vt:lpwstr>
  </property>
  <property fmtid="{D5CDD505-2E9C-101B-9397-08002B2CF9AE}" pid="3" name="KSOProductBuildVer">
    <vt:lpwstr>1033-12.2.0.13489</vt:lpwstr>
  </property>
</Properties>
</file>