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72" r:id="rId5"/>
    <p:sldId id="259" r:id="rId6"/>
    <p:sldId id="260" r:id="rId7"/>
    <p:sldId id="257" r:id="rId8"/>
    <p:sldId id="287" r:id="rId9"/>
    <p:sldId id="261" r:id="rId10"/>
    <p:sldId id="299" r:id="rId11"/>
    <p:sldId id="300" r:id="rId12"/>
    <p:sldId id="302" r:id="rId13"/>
    <p:sldId id="301" r:id="rId14"/>
    <p:sldId id="303" r:id="rId15"/>
    <p:sldId id="304" r:id="rId16"/>
    <p:sldId id="305" r:id="rId17"/>
    <p:sldId id="306" r:id="rId18"/>
    <p:sldId id="307" r:id="rId19"/>
    <p:sldId id="262" r:id="rId20"/>
    <p:sldId id="269" r:id="rId21"/>
    <p:sldId id="263" r:id="rId22"/>
    <p:sldId id="264" r:id="rId23"/>
    <p:sldId id="265" r:id="rId24"/>
    <p:sldId id="267" r:id="rId25"/>
    <p:sldId id="266" r:id="rId26"/>
    <p:sldId id="268" r:id="rId27"/>
    <p:sldId id="270" r:id="rId28"/>
    <p:sldId id="271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4 - Τίτλος"/>
          <p:cNvSpPr>
            <a:spLocks noGrp="1"/>
          </p:cNvSpPr>
          <p:nvPr>
            <p:ph type="ctrTitle" hasCustomPrompt="1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 hasCustomPrompt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0EF3-F7DD-4326-BD25-9A3E4F8E6D01}" type="datetimeFigureOut">
              <a:rPr lang="el-GR" smtClean="0"/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0F8-C93C-4F7A-B1C9-602C7B1AA9FE}" type="slidenum">
              <a:rPr lang="el-GR" smtClean="0"/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 eaLnBrk="1" latinLnBrk="0" hangingPunct="1"/>
            <a:r>
              <a:rPr lang="el-GR"/>
              <a:t>Δεύτερου επιπέδου</a:t>
            </a:r>
            <a:endParaRPr lang="el-GR"/>
          </a:p>
          <a:p>
            <a:pPr lvl="2" eaLnBrk="1" latinLnBrk="0" hangingPunct="1"/>
            <a:r>
              <a:rPr lang="el-GR"/>
              <a:t>Τρίτου επιπέδου</a:t>
            </a:r>
            <a:endParaRPr lang="el-GR"/>
          </a:p>
          <a:p>
            <a:pPr lvl="3" eaLnBrk="1" latinLnBrk="0" hangingPunct="1"/>
            <a:r>
              <a:rPr lang="el-GR"/>
              <a:t>Τέταρτου επιπέδου</a:t>
            </a:r>
            <a:endParaRPr lang="el-GR"/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0EF3-F7DD-4326-BD25-9A3E4F8E6D01}" type="datetimeFigureOut">
              <a:rPr lang="el-GR" smtClean="0"/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0F8-C93C-4F7A-B1C9-602C7B1AA9FE}" type="slidenum">
              <a:rPr lang="el-GR" smtClean="0"/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 eaLnBrk="1" latinLnBrk="0" hangingPunct="1"/>
            <a:r>
              <a:rPr lang="el-GR"/>
              <a:t>Δεύτερου επιπέδου</a:t>
            </a:r>
            <a:endParaRPr lang="el-GR"/>
          </a:p>
          <a:p>
            <a:pPr lvl="2" eaLnBrk="1" latinLnBrk="0" hangingPunct="1"/>
            <a:r>
              <a:rPr lang="el-GR"/>
              <a:t>Τρίτου επιπέδου</a:t>
            </a:r>
            <a:endParaRPr lang="el-GR"/>
          </a:p>
          <a:p>
            <a:pPr lvl="3" eaLnBrk="1" latinLnBrk="0" hangingPunct="1"/>
            <a:r>
              <a:rPr lang="el-GR"/>
              <a:t>Τέταρτου επιπέδου</a:t>
            </a:r>
            <a:endParaRPr lang="el-GR"/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0EF3-F7DD-4326-BD25-9A3E4F8E6D01}" type="datetimeFigureOut">
              <a:rPr lang="el-GR" smtClean="0"/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0F8-C93C-4F7A-B1C9-602C7B1AA9FE}" type="slidenum">
              <a:rPr lang="el-GR" smtClean="0"/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 eaLnBrk="1" latinLnBrk="0" hangingPunct="1"/>
            <a:r>
              <a:rPr lang="el-GR"/>
              <a:t>Δεύτερου επιπέδου</a:t>
            </a:r>
            <a:endParaRPr lang="el-GR"/>
          </a:p>
          <a:p>
            <a:pPr lvl="2" eaLnBrk="1" latinLnBrk="0" hangingPunct="1"/>
            <a:r>
              <a:rPr lang="el-GR"/>
              <a:t>Τρίτου επιπέδου</a:t>
            </a:r>
            <a:endParaRPr lang="el-GR"/>
          </a:p>
          <a:p>
            <a:pPr lvl="3" eaLnBrk="1" latinLnBrk="0" hangingPunct="1"/>
            <a:r>
              <a:rPr lang="el-GR"/>
              <a:t>Τέταρτου επιπέδου</a:t>
            </a:r>
            <a:endParaRPr lang="el-GR"/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0EF3-F7DD-4326-BD25-9A3E4F8E6D01}" type="datetimeFigureOut">
              <a:rPr lang="el-GR" smtClean="0"/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0F8-C93C-4F7A-B1C9-602C7B1AA9FE}" type="slidenum">
              <a:rPr lang="el-GR" smtClean="0"/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  <a:endParaRPr kumimoji="0"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0EF3-F7DD-4326-BD25-9A3E4F8E6D01}" type="datetimeFigureOut">
              <a:rPr lang="el-GR" smtClean="0"/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0F8-C93C-4F7A-B1C9-602C7B1AA9FE}" type="slidenum">
              <a:rPr lang="el-GR" smtClean="0"/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 eaLnBrk="1" latinLnBrk="0" hangingPunct="1"/>
            <a:r>
              <a:rPr lang="el-GR"/>
              <a:t>Δεύτερου επιπέδου</a:t>
            </a:r>
            <a:endParaRPr lang="el-GR"/>
          </a:p>
          <a:p>
            <a:pPr lvl="2" eaLnBrk="1" latinLnBrk="0" hangingPunct="1"/>
            <a:r>
              <a:rPr lang="el-GR"/>
              <a:t>Τρίτου επιπέδου</a:t>
            </a:r>
            <a:endParaRPr lang="el-GR"/>
          </a:p>
          <a:p>
            <a:pPr lvl="3" eaLnBrk="1" latinLnBrk="0" hangingPunct="1"/>
            <a:r>
              <a:rPr lang="el-GR"/>
              <a:t>Τέταρτου επιπέδου</a:t>
            </a:r>
            <a:endParaRPr lang="el-GR"/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 eaLnBrk="1" latinLnBrk="0" hangingPunct="1"/>
            <a:r>
              <a:rPr lang="el-GR"/>
              <a:t>Δεύτερου επιπέδου</a:t>
            </a:r>
            <a:endParaRPr lang="el-GR"/>
          </a:p>
          <a:p>
            <a:pPr lvl="2" eaLnBrk="1" latinLnBrk="0" hangingPunct="1"/>
            <a:r>
              <a:rPr lang="el-GR"/>
              <a:t>Τρίτου επιπέδου</a:t>
            </a:r>
            <a:endParaRPr lang="el-GR"/>
          </a:p>
          <a:p>
            <a:pPr lvl="3" eaLnBrk="1" latinLnBrk="0" hangingPunct="1"/>
            <a:r>
              <a:rPr lang="el-GR"/>
              <a:t>Τέταρτου επιπέδου</a:t>
            </a:r>
            <a:endParaRPr lang="el-GR"/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0EF3-F7DD-4326-BD25-9A3E4F8E6D01}" type="datetimeFigureOut">
              <a:rPr lang="el-GR" smtClean="0"/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0F8-C93C-4F7A-B1C9-602C7B1AA9FE}" type="slidenum">
              <a:rPr lang="el-GR" smtClean="0"/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  <a:endParaRPr kumimoji="0"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 hasCustomPrompt="1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  <a:endParaRPr kumimoji="0"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 hasCustomPrompt="1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 eaLnBrk="1" latinLnBrk="0" hangingPunct="1"/>
            <a:r>
              <a:rPr lang="el-GR"/>
              <a:t>Δεύτερου επιπέδου</a:t>
            </a:r>
            <a:endParaRPr lang="el-GR"/>
          </a:p>
          <a:p>
            <a:pPr lvl="2" eaLnBrk="1" latinLnBrk="0" hangingPunct="1"/>
            <a:r>
              <a:rPr lang="el-GR"/>
              <a:t>Τρίτου επιπέδου</a:t>
            </a:r>
            <a:endParaRPr lang="el-GR"/>
          </a:p>
          <a:p>
            <a:pPr lvl="3" eaLnBrk="1" latinLnBrk="0" hangingPunct="1"/>
            <a:r>
              <a:rPr lang="el-GR"/>
              <a:t>Τέταρτου επιπέδου</a:t>
            </a:r>
            <a:endParaRPr lang="el-GR"/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 hasCustomPrompt="1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 eaLnBrk="1" latinLnBrk="0" hangingPunct="1"/>
            <a:r>
              <a:rPr lang="el-GR"/>
              <a:t>Δεύτερου επιπέδου</a:t>
            </a:r>
            <a:endParaRPr lang="el-GR"/>
          </a:p>
          <a:p>
            <a:pPr lvl="2" eaLnBrk="1" latinLnBrk="0" hangingPunct="1"/>
            <a:r>
              <a:rPr lang="el-GR"/>
              <a:t>Τρίτου επιπέδου</a:t>
            </a:r>
            <a:endParaRPr lang="el-GR"/>
          </a:p>
          <a:p>
            <a:pPr lvl="3" eaLnBrk="1" latinLnBrk="0" hangingPunct="1"/>
            <a:r>
              <a:rPr lang="el-GR"/>
              <a:t>Τέταρτου επιπέδου</a:t>
            </a:r>
            <a:endParaRPr lang="el-GR"/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0EF3-F7DD-4326-BD25-9A3E4F8E6D01}" type="datetimeFigureOut">
              <a:rPr lang="el-GR" smtClean="0"/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0F8-C93C-4F7A-B1C9-602C7B1AA9FE}" type="slidenum">
              <a:rPr lang="el-GR" smtClean="0"/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0EF3-F7DD-4326-BD25-9A3E4F8E6D01}" type="datetimeFigureOut">
              <a:rPr lang="el-GR" smtClean="0"/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0F8-C93C-4F7A-B1C9-602C7B1AA9FE}" type="slidenum">
              <a:rPr lang="el-GR" smtClean="0"/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0EF3-F7DD-4326-BD25-9A3E4F8E6D01}" type="datetimeFigureOut">
              <a:rPr lang="el-GR" smtClean="0"/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0F8-C93C-4F7A-B1C9-602C7B1AA9FE}" type="slidenum">
              <a:rPr lang="el-GR" smtClean="0"/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 hasCustomPrompt="1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 eaLnBrk="1" latinLnBrk="0" hangingPunct="1"/>
            <a:r>
              <a:rPr lang="el-GR"/>
              <a:t>Δεύτερου επιπέδου</a:t>
            </a:r>
            <a:endParaRPr lang="el-GR"/>
          </a:p>
          <a:p>
            <a:pPr lvl="2" eaLnBrk="1" latinLnBrk="0" hangingPunct="1"/>
            <a:r>
              <a:rPr lang="el-GR"/>
              <a:t>Τρίτου επιπέδου</a:t>
            </a:r>
            <a:endParaRPr lang="el-GR"/>
          </a:p>
          <a:p>
            <a:pPr lvl="3" eaLnBrk="1" latinLnBrk="0" hangingPunct="1"/>
            <a:r>
              <a:rPr lang="el-GR"/>
              <a:t>Τέταρτου επιπέδου</a:t>
            </a:r>
            <a:endParaRPr lang="el-GR"/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 eaLnBrk="1" latinLnBrk="0" hangingPunct="1"/>
            <a:r>
              <a:rPr lang="el-GR"/>
              <a:t>Δεύτερου επιπέδου</a:t>
            </a:r>
            <a:endParaRPr lang="el-GR"/>
          </a:p>
          <a:p>
            <a:pPr lvl="2" eaLnBrk="1" latinLnBrk="0" hangingPunct="1"/>
            <a:r>
              <a:rPr lang="el-GR"/>
              <a:t>Τρίτου επιπέδου</a:t>
            </a:r>
            <a:endParaRPr lang="el-GR"/>
          </a:p>
          <a:p>
            <a:pPr lvl="3" eaLnBrk="1" latinLnBrk="0" hangingPunct="1"/>
            <a:r>
              <a:rPr lang="el-GR"/>
              <a:t>Τέταρτου επιπέδου</a:t>
            </a:r>
            <a:endParaRPr lang="el-GR"/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0EF3-F7DD-4326-BD25-9A3E4F8E6D01}" type="datetimeFigureOut">
              <a:rPr lang="el-GR" smtClean="0"/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0F8-C93C-4F7A-B1C9-602C7B1AA9FE}" type="slidenum">
              <a:rPr lang="el-GR" smtClean="0"/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  <a:endParaRPr lang="el-GR"/>
          </a:p>
          <a:p>
            <a:pPr lvl="1" eaLnBrk="1" latinLnBrk="0" hangingPunct="1"/>
            <a:r>
              <a:rPr lang="el-GR"/>
              <a:t>Δεύτερου επιπέδου</a:t>
            </a:r>
            <a:endParaRPr lang="el-GR"/>
          </a:p>
          <a:p>
            <a:pPr lvl="2" eaLnBrk="1" latinLnBrk="0" hangingPunct="1"/>
            <a:r>
              <a:rPr lang="el-GR"/>
              <a:t>Τρίτου επιπέδου</a:t>
            </a:r>
            <a:endParaRPr lang="el-GR"/>
          </a:p>
          <a:p>
            <a:pPr lvl="3" eaLnBrk="1" latinLnBrk="0" hangingPunct="1"/>
            <a:r>
              <a:rPr lang="el-GR"/>
              <a:t>Τέταρτου επιπέδου</a:t>
            </a:r>
            <a:endParaRPr lang="el-GR"/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0EF3-F7DD-4326-BD25-9A3E4F8E6D01}" type="datetimeFigureOut">
              <a:rPr lang="el-GR" smtClean="0"/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40F8-C93C-4F7A-B1C9-602C7B1AA9FE}" type="slidenum">
              <a:rPr lang="el-GR" smtClean="0"/>
            </a:fld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 hasCustomPrompt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  <a:endParaRPr kumimoji="0" lang="el-GR"/>
          </a:p>
          <a:p>
            <a:pPr lvl="1" eaLnBrk="1" latinLnBrk="0" hangingPunct="1"/>
            <a:r>
              <a:rPr kumimoji="0" lang="el-GR"/>
              <a:t>Δεύτερου επιπέδου</a:t>
            </a:r>
            <a:endParaRPr kumimoji="0" lang="el-GR"/>
          </a:p>
          <a:p>
            <a:pPr lvl="2" eaLnBrk="1" latinLnBrk="0" hangingPunct="1"/>
            <a:r>
              <a:rPr kumimoji="0" lang="el-GR"/>
              <a:t>Τρίτου επιπέδου</a:t>
            </a:r>
            <a:endParaRPr kumimoji="0" lang="el-GR"/>
          </a:p>
          <a:p>
            <a:pPr lvl="3" eaLnBrk="1" latinLnBrk="0" hangingPunct="1"/>
            <a:r>
              <a:rPr kumimoji="0" lang="el-GR"/>
              <a:t>Τέταρτου επιπέδου</a:t>
            </a:r>
            <a:endParaRPr kumimoji="0" lang="el-GR"/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F52D0EF3-F7DD-4326-BD25-9A3E4F8E6D01}" type="datetimeFigureOut">
              <a:rPr lang="el-GR" smtClean="0"/>
            </a:fld>
            <a:endParaRPr lang="el-GR" dirty="0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A3F540F8-C93C-4F7A-B1C9-602C7B1AA9FE}" type="slidenum">
              <a:rPr lang="el-GR" smtClean="0"/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 panose="05020102010507070707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 panose="05020102010507070707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www.youtube.com/watch?v=H2eLn20erL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ΕΙΣΑΓΩΓΗ ΣΤΗ ΦΥΣΙΚΟΘΕΡΑΠΕΙΑ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928662" y="3714752"/>
            <a:ext cx="7772400" cy="1985970"/>
          </a:xfrm>
        </p:spPr>
        <p:txBody>
          <a:bodyPr>
            <a:normAutofit fontScale="92500" lnSpcReduction="10000"/>
          </a:bodyPr>
          <a:lstStyle/>
          <a:p>
            <a:r>
              <a:rPr lang="el-GR" dirty="0">
                <a:solidFill>
                  <a:schemeClr val="tx1"/>
                </a:solidFill>
              </a:rPr>
              <a:t>4.1-4.2-4.3-5.1-5.2</a:t>
            </a:r>
            <a:endParaRPr lang="el-GR" dirty="0">
              <a:solidFill>
                <a:schemeClr val="tx1"/>
              </a:solidFill>
            </a:endParaRPr>
          </a:p>
          <a:p>
            <a:r>
              <a:rPr lang="el-GR" dirty="0">
                <a:solidFill>
                  <a:schemeClr val="tx1"/>
                </a:solidFill>
              </a:rPr>
              <a:t>ΜΥΟΣΚΕΛΕΤΙΚΟ ΣΥΣΤΗΜΑ-ΑΡΘΡΩΣΗ</a:t>
            </a:r>
            <a:endParaRPr lang="el-GR" dirty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sz="1400" dirty="0" err="1">
                <a:solidFill>
                  <a:schemeClr val="tx1"/>
                </a:solidFill>
              </a:rPr>
              <a:t>Σχ.έτος</a:t>
            </a:r>
            <a:r>
              <a:rPr lang="el-GR" sz="1400" dirty="0">
                <a:solidFill>
                  <a:schemeClr val="tx1"/>
                </a:solidFill>
              </a:rPr>
              <a:t> 2022-23</a:t>
            </a:r>
            <a:endParaRPr lang="el-GR" sz="1400" dirty="0">
              <a:solidFill>
                <a:schemeClr val="tx1"/>
              </a:solidFill>
            </a:endParaRPr>
          </a:p>
          <a:p>
            <a:r>
              <a:rPr lang="el-GR" sz="1400" dirty="0">
                <a:solidFill>
                  <a:schemeClr val="tx1"/>
                </a:solidFill>
              </a:rPr>
              <a:t>Εκπαιδευτικός ΠΕ87.08 Μουζάκη Μαρία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060" y="579755"/>
            <a:ext cx="5599430" cy="918210"/>
          </a:xfrm>
        </p:spPr>
        <p:txBody>
          <a:bodyPr>
            <a:noAutofit/>
          </a:bodyPr>
          <a:p>
            <a:r>
              <a:rPr lang="el-GR" altLang="en-US" sz="3600"/>
              <a:t>ΕΠΙΧΕΙΛΙΟΙ ΧΟΝΔΡΟΙ</a:t>
            </a:r>
            <a:endParaRPr lang="el-GR" altLang="en-US" sz="360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060" y="1447800"/>
            <a:ext cx="4396105" cy="5053965"/>
          </a:xfrm>
        </p:spPr>
        <p:txBody>
          <a:bodyPr>
            <a:noAutofit/>
          </a:bodyPr>
          <a:p>
            <a:r>
              <a:rPr lang="el-GR" altLang="en-US" sz="3200"/>
              <a:t>Είναι ινοχόνδρινοι δακτύλιοι, προσφύονται κυκλικά γύρω από κάποιες αρθρικές</a:t>
            </a:r>
            <a:endParaRPr lang="el-GR" altLang="en-US" sz="3200"/>
          </a:p>
          <a:p>
            <a:r>
              <a:rPr lang="el-GR" altLang="en-US" sz="3200"/>
              <a:t>Σκοπός</a:t>
            </a:r>
            <a:endParaRPr lang="el-GR" altLang="en-US" sz="3200"/>
          </a:p>
          <a:p>
            <a:pPr>
              <a:buFont typeface="Wingdings" panose="05000000000000000000" charset="0"/>
              <a:buChar char="o"/>
            </a:pPr>
            <a:r>
              <a:rPr lang="el-GR" altLang="en-US" sz="3200"/>
              <a:t>αύξηση έκτασης &amp; βάθους τους</a:t>
            </a:r>
            <a:endParaRPr lang="el-GR" altLang="en-US" sz="3200"/>
          </a:p>
        </p:txBody>
      </p:sp>
      <p:pic>
        <p:nvPicPr>
          <p:cNvPr id="9" name="Content Placeholder 8" descr="ponos-ston-omo-anatomia-omou-300x300"/>
          <p:cNvPicPr>
            <a:picLocks noChangeAspect="1"/>
          </p:cNvPicPr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5148580" y="1556385"/>
            <a:ext cx="3432175" cy="34321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p>
            <a:endParaRPr lang="el-GR" altLang="en-US" sz="3600"/>
          </a:p>
          <a:p>
            <a:endParaRPr lang="el-GR" altLang="en-US" sz="3600"/>
          </a:p>
          <a:p>
            <a:r>
              <a:rPr lang="el-GR" altLang="en-US" sz="3600"/>
              <a:t>Οι αρθρώσεις ανάλογα με, </a:t>
            </a:r>
            <a:endParaRPr lang="el-GR" altLang="en-US" sz="3600"/>
          </a:p>
          <a:p>
            <a:pPr marL="514350" indent="-514350">
              <a:buAutoNum type="arabicPeriod"/>
            </a:pPr>
            <a:r>
              <a:rPr lang="el-GR" altLang="en-US" sz="3600"/>
              <a:t>κινητικότητά τους</a:t>
            </a:r>
            <a:endParaRPr lang="el-GR" altLang="en-US" sz="3600"/>
          </a:p>
          <a:p>
            <a:pPr marL="514350" indent="-514350">
              <a:buAutoNum type="arabicPeriod"/>
            </a:pPr>
            <a:r>
              <a:rPr lang="el-GR" altLang="en-US" sz="3600"/>
              <a:t>το σχήμα των αρθρικών επιφανειών </a:t>
            </a:r>
            <a:endParaRPr lang="el-GR" altLang="en-US" sz="3600"/>
          </a:p>
          <a:p>
            <a:pPr marL="0" indent="0">
              <a:buNone/>
            </a:pPr>
            <a:r>
              <a:rPr lang="el-GR" altLang="en-US" sz="3600"/>
              <a:t> ταξινομούνται σε επιμέρους είδη.</a:t>
            </a:r>
            <a:endParaRPr lang="el-GR" altLang="en-US" sz="3600"/>
          </a:p>
        </p:txBody>
      </p:sp>
      <p:sp>
        <p:nvSpPr>
          <p:cNvPr id="7" name="Title 6"/>
          <p:cNvSpPr>
            <a:spLocks noGrp="1"/>
          </p:cNvSpPr>
          <p:nvPr/>
        </p:nvSpPr>
        <p:spPr>
          <a:xfrm>
            <a:off x="629920" y="511048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altLang="en-US"/>
              <a:t>ΕΙΔΗ ΔΙΑΡΘΡΩΣΕΩΝ</a:t>
            </a:r>
            <a:endParaRPr lang="el-GR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9750" y="5445125"/>
            <a:ext cx="8183880" cy="1051560"/>
          </a:xfrm>
        </p:spPr>
        <p:txBody>
          <a:bodyPr/>
          <a:p>
            <a:pPr algn="ctr"/>
            <a:r>
              <a:rPr lang="el-GR" altLang="en-US"/>
              <a:t>ΕΙΔΗ ΔΙΑΡΘΡΩΣΕΩΝ</a:t>
            </a:r>
            <a:endParaRPr lang="el-GR" alt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p>
            <a:r>
              <a:rPr lang="el-GR" altLang="en-US"/>
              <a:t>ΓΩΝΙΩΔΗΣ- ΓΙΓΓΛΥΜΗ</a:t>
            </a:r>
            <a:endParaRPr lang="el-GR" altLang="en-US"/>
          </a:p>
        </p:txBody>
      </p:sp>
      <p:pic>
        <p:nvPicPr>
          <p:cNvPr id="13" name="Content Placeholder 12" descr="αρθρωση αγκωνα"/>
          <p:cNvPicPr>
            <a:picLocks noChangeAspect="1"/>
          </p:cNvPicPr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5148580" y="1940560"/>
            <a:ext cx="3658235" cy="3031490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7060" y="1447800"/>
            <a:ext cx="4790440" cy="4505960"/>
          </a:xfrm>
        </p:spPr>
        <p:txBody>
          <a:bodyPr>
            <a:noAutofit/>
          </a:bodyPr>
          <a:p>
            <a:r>
              <a:rPr lang="el-GR" altLang="en-US" sz="3600"/>
              <a:t>οι αρθρικές επιφάνειες, έχουν σχήμα τροχαλίας η μία, και η άλλη εντομής.</a:t>
            </a:r>
            <a:endParaRPr lang="el-GR" altLang="en-US" sz="3600"/>
          </a:p>
          <a:p>
            <a:r>
              <a:rPr lang="el-GR" altLang="en-US" sz="3600"/>
              <a:t>οι κινήσεις εκτελούνται γύρω από έναν άξονα.</a:t>
            </a:r>
            <a:endParaRPr lang="el-GR" altLang="en-US"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l-GR" altLang="en-US" sz="3600"/>
              <a:t>ΤΡΟΧΟΕΙΔΗΣ</a:t>
            </a:r>
            <a:endParaRPr lang="el-GR" altLang="en-US" sz="360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060" y="1123315"/>
            <a:ext cx="4396740" cy="5255895"/>
          </a:xfrm>
        </p:spPr>
        <p:txBody>
          <a:bodyPr>
            <a:noAutofit/>
          </a:bodyPr>
          <a:p>
            <a:r>
              <a:rPr lang="el-GR" altLang="en-US" sz="3600"/>
              <a:t>οι αρθρικές επιφάνειες έχουν σχήμα τροχού η μία και κοιλότητας η άλλη, η οποία εκτελεί κινήσεις στροφικές γύρω από έναν άξονα.</a:t>
            </a:r>
            <a:endParaRPr lang="el-GR" altLang="en-US" sz="3600"/>
          </a:p>
        </p:txBody>
      </p:sp>
      <p:pic>
        <p:nvPicPr>
          <p:cNvPr id="7" name="Content Placeholder 6" descr="κερκιδωλενικη αρθρωση"/>
          <p:cNvPicPr>
            <a:picLocks noChangeAspect="1"/>
          </p:cNvPicPr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5004435" y="1340485"/>
            <a:ext cx="3695065" cy="371919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0000"/>
          </a:bodyPr>
          <a:p>
            <a:r>
              <a:rPr lang="el-GR" altLang="en-US" sz="3600"/>
              <a:t>ΣΦΑΙΡΟΕΙΔΗΣ</a:t>
            </a:r>
            <a:endParaRPr lang="el-GR" altLang="en-US" sz="360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060" y="1196340"/>
            <a:ext cx="4665980" cy="4393565"/>
          </a:xfrm>
        </p:spPr>
        <p:txBody>
          <a:bodyPr>
            <a:noAutofit/>
          </a:bodyPr>
          <a:p>
            <a:r>
              <a:rPr lang="el-GR" altLang="en-US" sz="3200"/>
              <a:t>οι αρθρικές επιφάνειες, έχουν σχήμα σφαίρας η μία και κοιλότητας η άλλη.</a:t>
            </a:r>
            <a:endParaRPr lang="el-GR" altLang="en-US" sz="3200"/>
          </a:p>
          <a:p>
            <a:r>
              <a:rPr lang="el-GR" altLang="en-US" sz="3200"/>
              <a:t>εκτελεί κινήσεις σε πολλούς άξονες.</a:t>
            </a:r>
            <a:endParaRPr lang="el-GR" altLang="en-US" sz="3200"/>
          </a:p>
          <a:p>
            <a:r>
              <a:rPr lang="el-GR" altLang="en-US" sz="3200"/>
              <a:t>μία από τις πλέον ευκίνητες αρθρώσεις.</a:t>
            </a:r>
            <a:endParaRPr lang="el-GR" altLang="en-US" sz="3200"/>
          </a:p>
        </p:txBody>
      </p:sp>
      <p:pic>
        <p:nvPicPr>
          <p:cNvPr id="7" name="Content Placeholder 6" descr="αρθρωση ισχιου"/>
          <p:cNvPicPr>
            <a:picLocks noChangeAspect="1"/>
          </p:cNvPicPr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5364480" y="1484630"/>
            <a:ext cx="2837815" cy="327279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060" y="579755"/>
            <a:ext cx="4693920" cy="791845"/>
          </a:xfrm>
        </p:spPr>
        <p:txBody>
          <a:bodyPr>
            <a:noAutofit/>
          </a:bodyPr>
          <a:p>
            <a:r>
              <a:rPr lang="el-GR" altLang="en-US" sz="3600"/>
              <a:t>ΕΦΙΠΠΙΟΕΙΔΗΣ</a:t>
            </a:r>
            <a:endParaRPr lang="el-GR" altLang="en-US" sz="360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39750" y="1412875"/>
            <a:ext cx="3515360" cy="4018915"/>
          </a:xfrm>
        </p:spPr>
        <p:txBody>
          <a:bodyPr>
            <a:noAutofit/>
          </a:bodyPr>
          <a:p>
            <a:r>
              <a:rPr lang="el-GR" altLang="en-US" sz="3200"/>
              <a:t>οι αρθρικές επιφάνειες, θυμίζουν σέλλα (εφίππιο).</a:t>
            </a:r>
            <a:endParaRPr lang="el-GR" altLang="en-US" sz="3200"/>
          </a:p>
          <a:p>
            <a:r>
              <a:rPr lang="el-GR" altLang="en-US" sz="3200"/>
              <a:t>εκτελεί κινήσεις σε δύο άξονες.</a:t>
            </a:r>
            <a:endParaRPr lang="el-GR" altLang="en-US" sz="3200"/>
          </a:p>
          <a:p>
            <a:pPr marL="0" indent="0">
              <a:buNone/>
            </a:pPr>
            <a:endParaRPr lang="el-GR" altLang="en-US" sz="3200"/>
          </a:p>
        </p:txBody>
      </p:sp>
      <p:pic>
        <p:nvPicPr>
          <p:cNvPr id="7" name="Content Placeholder 6" descr="καρπομετακαρπια"/>
          <p:cNvPicPr>
            <a:picLocks noChangeAspect="1"/>
          </p:cNvPicPr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3996055" y="1412875"/>
            <a:ext cx="4655185" cy="293878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060" y="579755"/>
            <a:ext cx="7907020" cy="1006475"/>
          </a:xfrm>
        </p:spPr>
        <p:txBody>
          <a:bodyPr>
            <a:noAutofit/>
          </a:bodyPr>
          <a:p>
            <a:r>
              <a:rPr lang="el-GR" altLang="en-US" sz="3600"/>
              <a:t>ΚΟΝΔΥΛΟΕΙΔΗΣ Ή ΕΛΛΕΙΨΟΕΙΔΗΣ</a:t>
            </a:r>
            <a:endParaRPr lang="el-GR" altLang="en-US" sz="360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p>
            <a:r>
              <a:rPr lang="el-GR" altLang="en-US" sz="3200"/>
              <a:t>οι αρθρικές επιφάνειες έχουν σχήμα ωοειδές.</a:t>
            </a:r>
            <a:endParaRPr lang="el-GR" altLang="en-US" sz="3200"/>
          </a:p>
          <a:p>
            <a:r>
              <a:rPr lang="el-GR" altLang="en-US" sz="3200"/>
              <a:t>εκτελεί κινήσεις σε δύο άξονες, με σχετικά μεγάλο εύρος.</a:t>
            </a:r>
            <a:endParaRPr lang="el-GR" altLang="en-US" sz="3200"/>
          </a:p>
        </p:txBody>
      </p:sp>
      <p:pic>
        <p:nvPicPr>
          <p:cNvPr id="7" name="Content Placeholder 6" descr="πηχεοκαρπικη"/>
          <p:cNvPicPr>
            <a:picLocks noChangeAspect="1"/>
          </p:cNvPicPr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4788535" y="1700530"/>
            <a:ext cx="3743325" cy="334899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060" y="579755"/>
            <a:ext cx="6655435" cy="791845"/>
          </a:xfrm>
        </p:spPr>
        <p:txBody>
          <a:bodyPr>
            <a:normAutofit/>
          </a:bodyPr>
          <a:p>
            <a:r>
              <a:rPr lang="el-GR" altLang="en-US" sz="3600"/>
              <a:t>ΕΠΙΠΕΔΗ Ή ΑΝΩΜΑΛΗ</a:t>
            </a:r>
            <a:endParaRPr lang="el-GR" altLang="en-US" sz="3600"/>
          </a:p>
        </p:txBody>
      </p:sp>
      <p:pic>
        <p:nvPicPr>
          <p:cNvPr id="7" name="Content Placeholder 6" descr="μεσοσπονδύλιες αρθρωσεις"/>
          <p:cNvPicPr>
            <a:picLocks noChangeAspect="1"/>
          </p:cNvPicPr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4284345" y="1916430"/>
            <a:ext cx="4293870" cy="2651125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p>
            <a:r>
              <a:rPr lang="el-GR" altLang="en-US" sz="3600"/>
              <a:t>οι αρθρικές επιφάνειες είναι επίπεδες ή ανώμαλες.</a:t>
            </a:r>
            <a:endParaRPr lang="el-GR" altLang="en-US" sz="3600"/>
          </a:p>
          <a:p>
            <a:r>
              <a:rPr lang="el-GR" altLang="en-US" sz="3600"/>
              <a:t>εκτελεί μικρές κινήσεις ολίσθησης.</a:t>
            </a:r>
            <a:endParaRPr lang="el-GR" altLang="en-US" sz="3600"/>
          </a:p>
          <a:p>
            <a:pPr marL="0" indent="0">
              <a:buNone/>
            </a:pPr>
            <a:endParaRPr lang="el-GR" altLang="en-US" sz="3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κινείται?		Τα οστά</a:t>
            </a:r>
            <a:endParaRPr lang="el-GR" dirty="0"/>
          </a:p>
          <a:p>
            <a:pPr>
              <a:buNone/>
            </a:pPr>
            <a:endParaRPr lang="el-GR" dirty="0"/>
          </a:p>
          <a:p>
            <a:r>
              <a:rPr lang="el-GR" dirty="0"/>
              <a:t>Πού γίνεται η κίνηση?	Στις αρθρώσεις</a:t>
            </a:r>
            <a:endParaRPr lang="el-GR" dirty="0"/>
          </a:p>
          <a:p>
            <a:pPr>
              <a:buNone/>
            </a:pPr>
            <a:endParaRPr lang="el-GR" dirty="0"/>
          </a:p>
          <a:p>
            <a:r>
              <a:rPr lang="el-GR" dirty="0"/>
              <a:t>Ποιος προκαλεί την κίνηση?	Οι μυς</a:t>
            </a:r>
            <a:endParaRPr lang="el-GR" dirty="0"/>
          </a:p>
          <a:p>
            <a:pPr>
              <a:buNone/>
            </a:pPr>
            <a:endParaRPr lang="el-GR" dirty="0"/>
          </a:p>
          <a:p>
            <a:r>
              <a:rPr lang="el-GR" dirty="0"/>
              <a:t>Ποιος δίνει την εντολή για κίνηση?	Το ΝΣ</a:t>
            </a:r>
            <a:endParaRPr lang="el-GR" dirty="0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0" dirty="0">
                <a:solidFill>
                  <a:schemeClr val="tx1"/>
                </a:solidFill>
                <a:effectLst/>
              </a:rPr>
              <a:t>ΣΥΝΤΕΛΕΣΤΕΣ ΤΗΣ ΚΙΝΗΣΗΣ</a:t>
            </a:r>
            <a:endParaRPr lang="el-GR" b="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1"/>
              </a:rPr>
              <a:t>https://www.youtube.com/watch?v=H2eLn20erLE</a:t>
            </a:r>
            <a:endParaRPr lang="el-GR" dirty="0"/>
          </a:p>
          <a:p>
            <a:pPr>
              <a:buNone/>
            </a:pPr>
            <a:endParaRPr lang="el-GR" dirty="0"/>
          </a:p>
        </p:txBody>
      </p:sp>
      <p:sp>
        <p:nvSpPr>
          <p:cNvPr id="4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0" dirty="0">
                <a:solidFill>
                  <a:schemeClr val="tx1"/>
                </a:solidFill>
                <a:effectLst/>
              </a:rPr>
              <a:t>ΣΥΝΤΕΛΕΣΤΕΣ ΤΗΣ ΚΙΝΗΣΗΣ</a:t>
            </a:r>
            <a:endParaRPr lang="el-GR" b="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0" dirty="0">
                <a:solidFill>
                  <a:schemeClr val="tx1"/>
                </a:solidFill>
                <a:effectLst/>
              </a:rPr>
              <a:t>ΟΡΙΣΜΟΣ ΑΡΘΡΩΣΗΣ</a:t>
            </a:r>
            <a:endParaRPr lang="el-G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1571612"/>
            <a:ext cx="8183880" cy="3146692"/>
          </a:xfrm>
        </p:spPr>
        <p:txBody>
          <a:bodyPr/>
          <a:lstStyle/>
          <a:p>
            <a:pPr algn="ctr"/>
            <a:r>
              <a:rPr lang="el-GR" dirty="0"/>
              <a:t>Άρθρωση ονομάζεται η σύνδεση δύο οστών, η οποία ποικίλλει σε σταθερότητα και επιτρέπει διαφορετικού βαθμού ή και καθόλου κατά περίπτωση κίνηση. </a:t>
            </a:r>
            <a:endParaRPr lang="el-GR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0" dirty="0">
                <a:solidFill>
                  <a:schemeClr val="tx1"/>
                </a:solidFill>
                <a:effectLst/>
              </a:rPr>
              <a:t>ΜΥΣ- ΜΥΙΚΟΣ ΙΣΤΟΣ</a:t>
            </a:r>
            <a:endParaRPr lang="el-G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Μυϊκός ιστός αποτελείται από μυϊκές ίνες</a:t>
            </a:r>
            <a:endParaRPr lang="el-GR" dirty="0"/>
          </a:p>
          <a:p>
            <a:r>
              <a:rPr lang="el-GR" dirty="0"/>
              <a:t>Ταξινομείται σε Λείο μυϊκό ιστό και Γραμμωτό μυϊκό ιστό</a:t>
            </a:r>
            <a:endParaRPr lang="el-GR" dirty="0"/>
          </a:p>
          <a:p>
            <a:r>
              <a:rPr lang="el-GR" dirty="0"/>
              <a:t>Λείοι μυς δεν υπόκεινται στον εκούσιο έλεγχο του ανθρώπου- μυς ματιών/σπλάχνων/αγγείων </a:t>
            </a:r>
            <a:r>
              <a:rPr lang="el-GR" dirty="0" err="1"/>
              <a:t>κ.α</a:t>
            </a:r>
            <a:endParaRPr lang="el-GR" dirty="0"/>
          </a:p>
          <a:p>
            <a:r>
              <a:rPr lang="el-GR" dirty="0"/>
              <a:t>Γραμμωτοί ελέγχονται από τη βούληση του ανθρώπου- σκελετικοί μυς</a:t>
            </a:r>
            <a:endParaRPr lang="el-GR" dirty="0"/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0" dirty="0">
                <a:solidFill>
                  <a:schemeClr val="tx1"/>
                </a:solidFill>
                <a:effectLst/>
              </a:rPr>
              <a:t>ΜΥΣ</a:t>
            </a:r>
            <a:endParaRPr lang="el-G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642918"/>
            <a:ext cx="8183880" cy="4075386"/>
          </a:xfrm>
        </p:spPr>
        <p:txBody>
          <a:bodyPr/>
          <a:lstStyle/>
          <a:p>
            <a:r>
              <a:rPr lang="el-GR" dirty="0"/>
              <a:t>Μυς	</a:t>
            </a:r>
            <a:r>
              <a:rPr lang="el-GR" dirty="0" err="1"/>
              <a:t>Μυικές</a:t>
            </a:r>
            <a:r>
              <a:rPr lang="el-GR" dirty="0"/>
              <a:t> δεσμίδες	</a:t>
            </a:r>
            <a:r>
              <a:rPr lang="el-GR" dirty="0" err="1"/>
              <a:t>Μυικές</a:t>
            </a:r>
            <a:r>
              <a:rPr lang="el-GR" dirty="0"/>
              <a:t> ίνες</a:t>
            </a:r>
            <a:endParaRPr lang="el-GR" dirty="0"/>
          </a:p>
          <a:p>
            <a:r>
              <a:rPr lang="el-GR" dirty="0" err="1"/>
              <a:t>Μυική</a:t>
            </a:r>
            <a:r>
              <a:rPr lang="el-GR" dirty="0"/>
              <a:t> ίνα	</a:t>
            </a:r>
            <a:r>
              <a:rPr lang="el-GR" dirty="0" err="1"/>
              <a:t>Μυοινίδια</a:t>
            </a:r>
            <a:r>
              <a:rPr lang="el-GR" dirty="0"/>
              <a:t>		</a:t>
            </a:r>
            <a:r>
              <a:rPr lang="el-GR" dirty="0" err="1"/>
              <a:t>Μυονημάτια</a:t>
            </a:r>
            <a:endParaRPr lang="el-GR" dirty="0"/>
          </a:p>
          <a:p>
            <a:pPr>
              <a:buNone/>
            </a:pPr>
            <a:r>
              <a:rPr lang="el-GR" dirty="0"/>
              <a:t>					</a:t>
            </a:r>
            <a:endParaRPr lang="el-GR" dirty="0"/>
          </a:p>
          <a:p>
            <a:r>
              <a:rPr lang="el-GR" dirty="0" err="1"/>
              <a:t>Μυονημάτια</a:t>
            </a:r>
            <a:r>
              <a:rPr lang="el-GR" dirty="0"/>
              <a:t>		</a:t>
            </a:r>
            <a:r>
              <a:rPr lang="el-GR" dirty="0" err="1"/>
              <a:t>ακτίνη</a:t>
            </a:r>
            <a:r>
              <a:rPr lang="el-GR" dirty="0"/>
              <a:t> (λεπτά)</a:t>
            </a:r>
            <a:endParaRPr lang="el-GR" dirty="0"/>
          </a:p>
          <a:p>
            <a:pPr>
              <a:buNone/>
            </a:pPr>
            <a:r>
              <a:rPr lang="el-GR" dirty="0"/>
              <a:t>					</a:t>
            </a:r>
            <a:r>
              <a:rPr lang="el-GR" dirty="0" err="1"/>
              <a:t>μυοσίνη</a:t>
            </a:r>
            <a:r>
              <a:rPr lang="el-GR" dirty="0"/>
              <a:t>(παχιά)</a:t>
            </a:r>
            <a:endParaRPr lang="el-GR" dirty="0"/>
          </a:p>
          <a:p>
            <a:pPr>
              <a:buNone/>
            </a:pP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1785918" y="92867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5500694" y="85723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2714612" y="135729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>
            <a:off x="5214942" y="135729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Δεξιό άγκιστρο"/>
          <p:cNvSpPr/>
          <p:nvPr/>
        </p:nvSpPr>
        <p:spPr>
          <a:xfrm>
            <a:off x="3428992" y="1857364"/>
            <a:ext cx="357190" cy="9286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1214422"/>
            <a:ext cx="8183880" cy="4187952"/>
          </a:xfrm>
        </p:spPr>
        <p:txBody>
          <a:bodyPr/>
          <a:lstStyle/>
          <a:p>
            <a:r>
              <a:rPr lang="el-GR" dirty="0"/>
              <a:t>ΜΥΣ διακρίνεται σε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Γαστέρα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 err="1"/>
              <a:t>Έκφυση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Κατάφυση</a:t>
            </a:r>
            <a:endParaRPr lang="el-GR" dirty="0"/>
          </a:p>
          <a:p>
            <a:pPr marL="514350" indent="-514350">
              <a:buNone/>
            </a:pPr>
            <a:endParaRPr lang="el-GR" dirty="0"/>
          </a:p>
        </p:txBody>
      </p:sp>
      <p:pic>
        <p:nvPicPr>
          <p:cNvPr id="4" name="3 - Εικόνα" descr="αρχείο λήψης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071934" y="1928802"/>
            <a:ext cx="4133871" cy="3251543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0" dirty="0">
                <a:solidFill>
                  <a:schemeClr val="tx1"/>
                </a:solidFill>
                <a:effectLst/>
              </a:rPr>
              <a:t>ΜΟΡΦΟΛΟΓΙΚΗ ΤΑΞΙΝΟΜΗΣΗ ΜΥΩΝ</a:t>
            </a:r>
            <a:endParaRPr lang="el-G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1571612"/>
            <a:ext cx="8183880" cy="3146692"/>
          </a:xfrm>
        </p:spPr>
        <p:txBody>
          <a:bodyPr/>
          <a:lstStyle/>
          <a:p>
            <a:r>
              <a:rPr lang="el-GR" dirty="0"/>
              <a:t>Μακρούς – άνω και κάτω άκρα</a:t>
            </a:r>
            <a:endParaRPr lang="el-GR" dirty="0"/>
          </a:p>
          <a:p>
            <a:r>
              <a:rPr lang="el-GR" dirty="0"/>
              <a:t>Βραχείς- κεφάλι/ άκρα χείρα/άκρο πόδα/ ΣΣ</a:t>
            </a:r>
            <a:endParaRPr lang="el-GR" dirty="0"/>
          </a:p>
          <a:p>
            <a:r>
              <a:rPr lang="el-GR" dirty="0" err="1"/>
              <a:t>Πλατείς</a:t>
            </a:r>
            <a:r>
              <a:rPr lang="el-GR" dirty="0"/>
              <a:t>- ράχη/ κοιλιά/ θώρακα</a:t>
            </a:r>
            <a:endParaRPr lang="el-GR" dirty="0"/>
          </a:p>
        </p:txBody>
      </p:sp>
    </p:spTree>
  </p:cSld>
  <p:clrMapOvr>
    <a:masterClrMapping/>
  </p:clrMapOvr>
  <p:transition>
    <p:wipe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0" dirty="0">
                <a:solidFill>
                  <a:schemeClr val="tx1"/>
                </a:solidFill>
                <a:effectLst/>
              </a:rPr>
              <a:t>ΤΕΝΟΝΤΕΣ</a:t>
            </a:r>
            <a:endParaRPr lang="el-G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Η πρόσφυση των μυών στα οστά γίνεται με τους  τένοντες</a:t>
            </a:r>
            <a:endParaRPr lang="el-GR" dirty="0"/>
          </a:p>
          <a:p>
            <a:r>
              <a:rPr lang="el-GR" dirty="0"/>
              <a:t>Οι τένοντες είναι δεσμίδες πυκνού συνδετικού ιστού</a:t>
            </a:r>
            <a:endParaRPr lang="el-GR" dirty="0"/>
          </a:p>
          <a:p>
            <a:r>
              <a:rPr lang="el-GR" dirty="0"/>
              <a:t>Το σχήμα και το μήκος τους ποικίλλει και είναι ανάλογο του μυός που συνδέουν στο οστό</a:t>
            </a:r>
            <a:endParaRPr lang="el-GR" dirty="0"/>
          </a:p>
          <a:p>
            <a:r>
              <a:rPr lang="el-GR" dirty="0"/>
              <a:t>Είναι ανθεκτικοί</a:t>
            </a:r>
            <a:endParaRPr lang="el-GR" dirty="0"/>
          </a:p>
          <a:p>
            <a:r>
              <a:rPr lang="el-GR" dirty="0"/>
              <a:t>Μεταφέρουν την ενέργεια των μυών στα οστά- έλξη</a:t>
            </a:r>
            <a:endParaRPr lang="el-GR" dirty="0"/>
          </a:p>
          <a:p>
            <a:r>
              <a:rPr lang="el-GR" dirty="0"/>
              <a:t>Διακρίνονται σε </a:t>
            </a:r>
            <a:r>
              <a:rPr lang="el-GR" dirty="0" err="1"/>
              <a:t>εκφυτικούς</a:t>
            </a:r>
            <a:r>
              <a:rPr lang="el-GR" dirty="0"/>
              <a:t> και </a:t>
            </a:r>
            <a:r>
              <a:rPr lang="el-GR" dirty="0" err="1"/>
              <a:t>καταφυτικούς</a:t>
            </a:r>
            <a:endParaRPr lang="el-GR" dirty="0"/>
          </a:p>
        </p:txBody>
      </p:sp>
    </p:spTree>
  </p:cSld>
  <p:clrMapOvr>
    <a:masterClrMapping/>
  </p:clrMapOvr>
  <p:transition>
    <p:wipe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0" dirty="0">
                <a:solidFill>
                  <a:schemeClr val="tx1"/>
                </a:solidFill>
                <a:effectLst/>
              </a:rPr>
              <a:t>ΜΕΙΟΜΕΤΡΙΚΗ ΙΣΟΜΕΤΡΙΚΗ ΠΛΕΙΟΜΕΤΡΙΚΗ ΚΙΝΗΣΗ</a:t>
            </a:r>
            <a:endParaRPr lang="el-G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err="1"/>
              <a:t>Μειομετρική</a:t>
            </a:r>
            <a:r>
              <a:rPr lang="el-GR" dirty="0"/>
              <a:t>: ο μυς υπερνικά την αντίσταση, μειώνεται το μήκος του και η άρθρωση κινείται προς την κατεύθυνση της δύναμης έλξης του μυός</a:t>
            </a:r>
            <a:endParaRPr lang="el-GR" dirty="0"/>
          </a:p>
          <a:p>
            <a:r>
              <a:rPr lang="el-GR" dirty="0"/>
              <a:t>Ισομετρική: ο μυς αναπτύσσει δύναμη ίση με την αντίσταση, το μήκος παραμένει σταθερό, δεν κινείται η άρθρωση</a:t>
            </a:r>
            <a:endParaRPr lang="el-GR" dirty="0"/>
          </a:p>
          <a:p>
            <a:r>
              <a:rPr lang="el-GR" dirty="0" err="1"/>
              <a:t>Πλειομετρική</a:t>
            </a:r>
            <a:r>
              <a:rPr lang="el-GR" dirty="0"/>
              <a:t>: η αντίσταση είναι μεγαλύτερη από τη δύναμη του μυός , το μήκος μεγαλώνει και η άρθρωση κινείται προς την κατεύθυνση της αντίστασης</a:t>
            </a:r>
            <a:endParaRPr lang="el-GR" dirty="0"/>
          </a:p>
        </p:txBody>
      </p:sp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0" dirty="0">
                <a:solidFill>
                  <a:schemeClr val="tx1"/>
                </a:solidFill>
                <a:effectLst/>
              </a:rPr>
              <a:t>ΜΗΚΟΔΥΝΑΜΙΚΗ ΣΧΕΣΗ ΜΥΩΝ</a:t>
            </a:r>
            <a:endParaRPr lang="el-G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Ο μυς παράγει δύναμη</a:t>
            </a:r>
            <a:endParaRPr lang="el-GR" dirty="0"/>
          </a:p>
          <a:p>
            <a:r>
              <a:rPr lang="el-GR" dirty="0"/>
              <a:t>Η δύναμη εξαρτάται από το μήκος του μυός την εκάστοτε στιγμή που επιχειρείται κίνηση</a:t>
            </a:r>
            <a:endParaRPr lang="el-GR" dirty="0"/>
          </a:p>
          <a:p>
            <a:r>
              <a:rPr lang="el-GR" dirty="0"/>
              <a:t>Στο μήκος ηρεμίας μπορεί να παραχθεί η μέγιστη δύναμη λόγω πλεονεκτικής θέσης των </a:t>
            </a:r>
            <a:r>
              <a:rPr lang="el-GR" dirty="0" err="1"/>
              <a:t>μυονηματίων</a:t>
            </a:r>
            <a:r>
              <a:rPr lang="el-GR" dirty="0"/>
              <a:t> που λειτουργούν ως μπάρες </a:t>
            </a:r>
            <a:r>
              <a:rPr lang="el-GR"/>
              <a:t>παράλληλης κύλισης</a:t>
            </a:r>
            <a:endParaRPr lang="el-GR" dirty="0"/>
          </a:p>
          <a:p>
            <a:r>
              <a:rPr lang="el-GR" dirty="0"/>
              <a:t>Σε θέση διάτασης ή βράχυνσης του μυός η θέση των </a:t>
            </a:r>
            <a:r>
              <a:rPr lang="el-GR" dirty="0" err="1"/>
              <a:t>μυονηματίων</a:t>
            </a:r>
            <a:r>
              <a:rPr lang="el-GR" dirty="0"/>
              <a:t> είναι διαφορετική</a:t>
            </a:r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0" dirty="0">
                <a:solidFill>
                  <a:schemeClr val="tx1"/>
                </a:solidFill>
                <a:effectLst/>
              </a:rPr>
              <a:t>ΤΑΧΟΔΥΝΑΜΙΚΗ ΣΧΕΣΗ ΜΥΩΝ</a:t>
            </a:r>
            <a:endParaRPr lang="el-G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algn="ctr"/>
            <a:r>
              <a:rPr lang="el-GR" dirty="0"/>
              <a:t>Ο μυς παράγει μεγαλύτερη δύναμη όσο πιο αργά γίνεται η συστολή του.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1285860"/>
            <a:ext cx="8183880" cy="4187952"/>
          </a:xfrm>
        </p:spPr>
        <p:txBody>
          <a:bodyPr/>
          <a:lstStyle/>
          <a:p>
            <a:pPr algn="ctr">
              <a:buNone/>
            </a:pPr>
            <a:r>
              <a:rPr lang="el-GR" dirty="0"/>
              <a:t>Οι αρθρώσεις 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εξασφαλίζουν</a:t>
            </a:r>
            <a:r>
              <a:rPr lang="el-GR" dirty="0"/>
              <a:t> και 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ισορροπούν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l-GR" dirty="0"/>
              <a:t> </a:t>
            </a:r>
            <a:r>
              <a:rPr lang="el-GR" i="1" dirty="0"/>
              <a:t>ανάμεσα</a:t>
            </a:r>
            <a:endParaRPr lang="el-GR" i="1" dirty="0"/>
          </a:p>
          <a:p>
            <a:pPr algn="ctr">
              <a:buNone/>
            </a:pPr>
            <a:endParaRPr lang="el-GR" i="1" dirty="0"/>
          </a:p>
          <a:p>
            <a:pPr algn="ctr">
              <a:buNone/>
            </a:pPr>
            <a:r>
              <a:rPr lang="el-GR" dirty="0"/>
              <a:t> στην </a:t>
            </a:r>
            <a:r>
              <a:rPr lang="el-GR" i="1" u="sng" dirty="0">
                <a:solidFill>
                  <a:schemeClr val="accent1">
                    <a:lumMod val="50000"/>
                  </a:schemeClr>
                </a:solidFill>
              </a:rPr>
              <a:t>κινητικότητα</a:t>
            </a:r>
            <a:endParaRPr lang="el-GR" i="1" u="sng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l-GR" dirty="0"/>
              <a:t> &amp;</a:t>
            </a:r>
            <a:endParaRPr lang="el-GR" dirty="0"/>
          </a:p>
          <a:p>
            <a:pPr algn="ctr">
              <a:buNone/>
            </a:pPr>
            <a:r>
              <a:rPr lang="el-GR" dirty="0"/>
              <a:t> την </a:t>
            </a:r>
            <a:r>
              <a:rPr lang="el-GR" i="1" u="sng" dirty="0">
                <a:solidFill>
                  <a:schemeClr val="accent1">
                    <a:lumMod val="50000"/>
                  </a:schemeClr>
                </a:solidFill>
              </a:rPr>
              <a:t>σταθερότητα</a:t>
            </a:r>
            <a:endParaRPr lang="el-GR" i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0" dirty="0">
                <a:solidFill>
                  <a:schemeClr val="tx1"/>
                </a:solidFill>
                <a:effectLst/>
              </a:rPr>
              <a:t>ΤΑΞΙΝΟΜΗΣΗ ΑΡΘΡΩΣΕΩΝ</a:t>
            </a:r>
            <a:endParaRPr lang="el-G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/>
              <a:t>ΔΙΑΡΘΡΩΣΕΙΣ</a:t>
            </a:r>
            <a:endParaRPr lang="el-GR" dirty="0"/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l-GR" dirty="0"/>
              <a:t>ΣΥΝΑΡΘΡΩΣΕΙΣ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7060" y="1447800"/>
            <a:ext cx="3931920" cy="39655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Περιβάλλονται από συνδετικό ιστό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Οι αρθρικές επιφάνειες έχουν απόσταση μεταξύ τους= ορίζεται αρθρική κοιλότητα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Εκτέλεση κινήσεων σε πολλές κατευθύνσεις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52010" y="1447800"/>
            <a:ext cx="3931920" cy="4064000"/>
          </a:xfrm>
        </p:spPr>
        <p:txBody>
          <a:bodyPr/>
          <a:lstStyle/>
          <a:p>
            <a:r>
              <a:rPr lang="el-GR" sz="2800" dirty="0"/>
              <a:t>Χαρακτηρίζουν οστά, τα οποία συνδέονται με συνδετικό ιστό</a:t>
            </a:r>
            <a:endParaRPr lang="el-GR" sz="2800" dirty="0"/>
          </a:p>
          <a:p>
            <a:r>
              <a:rPr lang="el-GR" sz="2800" dirty="0"/>
              <a:t>Εκτέλεση μικρών ή καθόλου κινήσεων</a:t>
            </a:r>
            <a:endParaRPr lang="el-GR" sz="2800" dirty="0"/>
          </a:p>
          <a:p>
            <a:r>
              <a:rPr lang="el-GR" sz="2800" dirty="0"/>
              <a:t>Δεν ορίζουν αρθρική κοιλότητα</a:t>
            </a:r>
            <a:endParaRPr lang="el-GR" sz="2800" dirty="0"/>
          </a:p>
          <a:p>
            <a:pPr>
              <a:buNone/>
            </a:pPr>
            <a:endParaRPr lang="el-GR" sz="2800" dirty="0"/>
          </a:p>
        </p:txBody>
      </p:sp>
    </p:spTree>
  </p:cSld>
  <p:clrMapOvr>
    <a:masterClrMapping/>
  </p:clrMapOvr>
  <p:transition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0" dirty="0">
                <a:solidFill>
                  <a:schemeClr val="tx1"/>
                </a:solidFill>
                <a:effectLst/>
              </a:rPr>
              <a:t>ΕΙΔΗ ΣΥΝΑΡΘΡΩΣΕΩΝ</a:t>
            </a:r>
            <a:endParaRPr lang="el-G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Συναρθρώσεις διακρίνονται ανάλογα με τον ενδιάμεσο συνδετικό ιστό σε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 err="1"/>
              <a:t>Συνδέσμωση</a:t>
            </a:r>
            <a:r>
              <a:rPr lang="el-GR" dirty="0"/>
              <a:t>- ινώδης ιστός (ραφές κρανίου)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 err="1"/>
              <a:t>Συγχόνδρωση</a:t>
            </a:r>
            <a:r>
              <a:rPr lang="el-GR" dirty="0"/>
              <a:t>- χόνδρος (μεσοσπονδύλιες αρθρώσεις)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Συνοστέωση- οστίτης ιστός (ιεροί- κοκκυγικοί </a:t>
            </a:r>
            <a:r>
              <a:rPr lang="el-GR" dirty="0" err="1"/>
              <a:t>σπόδυλοι</a:t>
            </a:r>
            <a:r>
              <a:rPr lang="el-GR" dirty="0"/>
              <a:t>- ιερό οστό)</a:t>
            </a:r>
            <a:endParaRPr lang="el-GR" dirty="0"/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0" dirty="0">
                <a:solidFill>
                  <a:schemeClr val="tx1"/>
                </a:solidFill>
              </a:rPr>
              <a:t>ΧΑΡΑΚΤΗΡΙΣΤΙΚΑ ΔΙΑΡΘΡΩΣΗΣ</a:t>
            </a:r>
            <a:endParaRPr lang="el-GR" b="0" dirty="0">
              <a:solidFill>
                <a:schemeClr val="tx1"/>
              </a:solidFill>
            </a:endParaRPr>
          </a:p>
        </p:txBody>
      </p:sp>
      <p:pic>
        <p:nvPicPr>
          <p:cNvPr id="8" name="7 - Θέση περιεχομένου" descr="Διάρθρωση+(χαρακτηριστικά)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1785918" y="714356"/>
            <a:ext cx="5583766" cy="4187825"/>
          </a:xfrm>
        </p:spPr>
      </p:pic>
    </p:spTree>
  </p:cSld>
  <p:clrMapOvr>
    <a:masterClrMapping/>
  </p:clrMapOvr>
  <p:transition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225"/>
            <a:ext cx="8183880" cy="5485130"/>
          </a:xfrm>
        </p:spPr>
        <p:txBody>
          <a:bodyPr>
            <a:noAutofit/>
          </a:bodyPr>
          <a:p>
            <a:r>
              <a:rPr lang="el-GR" sz="3200" u="sng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Αρθρικές επιφάνειες</a:t>
            </a:r>
            <a:r>
              <a:rPr lang="el-GR" sz="3200" dirty="0">
                <a:sym typeface="+mn-ea"/>
              </a:rPr>
              <a:t>: τα άκρα των οστών που σχηματίζουν την άρθρωση</a:t>
            </a:r>
            <a:endParaRPr lang="el-GR" sz="3200" dirty="0"/>
          </a:p>
          <a:p>
            <a:r>
              <a:rPr lang="el-GR" sz="3200" u="sng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Αρθρικός χόνδρος</a:t>
            </a:r>
            <a:r>
              <a:rPr lang="el-GR" sz="3200" dirty="0">
                <a:sym typeface="+mn-ea"/>
              </a:rPr>
              <a:t>: υλικό με το οποίο καλύπτονται οι αρθρικές επιφάνειες. Βοηθάει την κινητικότητα των οστών της άρθρωσης/ εξαφανίζουν δυσαρμονίες στο σχήμα των αρθρικών επιφανειών</a:t>
            </a:r>
            <a:endParaRPr lang="el-GR" sz="3200" dirty="0"/>
          </a:p>
          <a:p>
            <a:r>
              <a:rPr lang="el-GR" sz="3200" u="sng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Αρθρική κοιλότητα</a:t>
            </a:r>
            <a:r>
              <a:rPr lang="el-GR" sz="3200" dirty="0">
                <a:sym typeface="+mn-ea"/>
              </a:rPr>
              <a:t>: το διάστημα μεταξύ των αρθρικών επιφανειών/ είναι ελάχιστο </a:t>
            </a:r>
            <a:endParaRPr lang="el-GR" sz="3200" dirty="0"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750" y="332867"/>
            <a:ext cx="8183880" cy="59704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u="sng" dirty="0">
                <a:solidFill>
                  <a:schemeClr val="accent1">
                    <a:lumMod val="75000"/>
                  </a:schemeClr>
                </a:solidFill>
              </a:rPr>
              <a:t>Αρθρικό υγρό</a:t>
            </a:r>
            <a:r>
              <a:rPr lang="el-GR" sz="3200" dirty="0"/>
              <a:t>: βρίσκεται εντός αρθρικής κοιλότητας αποτελείται από νερό δρα ως λιπαντικό</a:t>
            </a:r>
            <a:endParaRPr lang="el-GR" sz="3200" dirty="0"/>
          </a:p>
          <a:p>
            <a:r>
              <a:rPr lang="el-GR" sz="3200" u="sng" dirty="0">
                <a:solidFill>
                  <a:schemeClr val="accent1">
                    <a:lumMod val="75000"/>
                  </a:schemeClr>
                </a:solidFill>
              </a:rPr>
              <a:t>Αρθρικός θύλακος</a:t>
            </a:r>
            <a:r>
              <a:rPr lang="el-GR" sz="3200" dirty="0"/>
              <a:t>: συνδετικός ιστός, περιβάλλει τα οστά της άρθρωσης και τα συγκρατεί. Αποτελείται από 2 στοιβάδες έξω- ινώδης θύλακος και έσω- αρθρικό υμένας </a:t>
            </a:r>
            <a:endParaRPr lang="el-GR" sz="3200" dirty="0"/>
          </a:p>
          <a:p>
            <a:r>
              <a:rPr lang="el-GR" sz="3200" u="sng" dirty="0">
                <a:solidFill>
                  <a:schemeClr val="accent1">
                    <a:lumMod val="75000"/>
                  </a:schemeClr>
                </a:solidFill>
              </a:rPr>
              <a:t>Σύνδεσμοι</a:t>
            </a:r>
            <a:r>
              <a:rPr lang="el-GR" sz="3200" dirty="0"/>
              <a:t>: δεσμίδες ινώδους συνδετικού ιστού. Δε διαθέτουν ελαστικότητα- ευαίσθητοι σε τραυματισμούς.</a:t>
            </a:r>
            <a:endParaRPr lang="el-GR" sz="3200" dirty="0"/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" name="Picture 10" descr="μηνισκοι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92090" y="1052830"/>
            <a:ext cx="3183255" cy="2559685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28040" y="476250"/>
            <a:ext cx="6936105" cy="1066165"/>
          </a:xfrm>
        </p:spPr>
        <p:txBody>
          <a:bodyPr>
            <a:noAutofit/>
          </a:bodyPr>
          <a:p>
            <a:r>
              <a:rPr lang="el-GR" altLang="en-US" sz="3200"/>
              <a:t>ΔΙΑΡΘΡΙΟΙ ΧΟΝΔΡΟΙ&amp; ΜΗΝΙΣΚΟΙ</a:t>
            </a:r>
            <a:endParaRPr lang="el-GR" altLang="en-US" sz="3200"/>
          </a:p>
        </p:txBody>
      </p:sp>
      <p:pic>
        <p:nvPicPr>
          <p:cNvPr id="10" name="Content Placeholder 9" descr="κροταφογναθικη"/>
          <p:cNvPicPr>
            <a:picLocks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3923665" y="3953510"/>
            <a:ext cx="4813935" cy="187452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48310" y="1447800"/>
            <a:ext cx="5017770" cy="4999355"/>
          </a:xfrm>
        </p:spPr>
        <p:txBody>
          <a:bodyPr>
            <a:noAutofit/>
          </a:bodyPr>
          <a:p>
            <a:pPr>
              <a:buFont typeface="Arial" panose="020B0604020202020204" pitchFamily="34" charset="0"/>
              <a:buChar char="•"/>
            </a:pPr>
            <a:r>
              <a:rPr lang="el-GR" altLang="en-US" sz="2700"/>
              <a:t>είναι </a:t>
            </a:r>
            <a:r>
              <a:rPr lang="el-GR" altLang="en-US" sz="2700" i="1"/>
              <a:t>δίσκοι</a:t>
            </a:r>
            <a:r>
              <a:rPr lang="el-GR" altLang="en-US" sz="2700"/>
              <a:t>, </a:t>
            </a:r>
            <a:r>
              <a:rPr lang="el-GR" altLang="en-US" sz="2700" b="1">
                <a:solidFill>
                  <a:schemeClr val="accent1">
                    <a:lumMod val="75000"/>
                  </a:schemeClr>
                </a:solidFill>
              </a:rPr>
              <a:t>μέσα στην αρθρική κοιλότητα</a:t>
            </a:r>
            <a:r>
              <a:rPr lang="el-GR" altLang="en-US" sz="2700"/>
              <a:t>,</a:t>
            </a:r>
            <a:r>
              <a:rPr lang="el-GR" altLang="en-US" sz="2700" b="1">
                <a:solidFill>
                  <a:srgbClr val="C00000"/>
                </a:solidFill>
              </a:rPr>
              <a:t>ανάμεσα στις αρθρικές επιφάνειες.</a:t>
            </a:r>
            <a:endParaRPr lang="el-GR" altLang="en-US" sz="2700" b="1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altLang="en-US" sz="2700"/>
              <a:t>σκοπός: </a:t>
            </a:r>
            <a:endParaRPr lang="el-GR" altLang="en-US" sz="270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l-GR" altLang="en-US" sz="2700"/>
              <a:t>εξομάλυνση αρθρικών επιφανειών</a:t>
            </a:r>
            <a:endParaRPr lang="el-GR" altLang="en-US" sz="270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l-GR" altLang="en-US" sz="2700"/>
              <a:t>απορρόφηση κραδασμών</a:t>
            </a:r>
            <a:endParaRPr lang="el-GR" altLang="en-US" sz="270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l-GR" altLang="en-US" sz="2700"/>
              <a:t>απορρόφηση πλήξεων</a:t>
            </a:r>
            <a:endParaRPr lang="el-GR" altLang="en-US" sz="2700"/>
          </a:p>
          <a:p>
            <a:pPr marL="0" indent="0">
              <a:buFont typeface="Arial" panose="020B0604020202020204" pitchFamily="34" charset="0"/>
              <a:buNone/>
            </a:pPr>
            <a:endParaRPr lang="el-GR" altLang="en-US" sz="27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4729</Words>
  <Application>WPS Presentation</Application>
  <PresentationFormat>Προβολή στην οθόνη (4:3)</PresentationFormat>
  <Paragraphs>185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8" baseType="lpstr">
      <vt:lpstr>Arial</vt:lpstr>
      <vt:lpstr>SimSun</vt:lpstr>
      <vt:lpstr>Wingdings</vt:lpstr>
      <vt:lpstr>Wingdings 2</vt:lpstr>
      <vt:lpstr>Verdana</vt:lpstr>
      <vt:lpstr>Microsoft YaHei</vt:lpstr>
      <vt:lpstr>Arial Unicode MS</vt:lpstr>
      <vt:lpstr>Calibri</vt:lpstr>
      <vt:lpstr>Verdana</vt:lpstr>
      <vt:lpstr>Wingdings</vt:lpstr>
      <vt:lpstr>Άποψη</vt:lpstr>
      <vt:lpstr>ΕΙΣΑΓΩΓΗ ΣΤΗ ΦΥΣΙΚΟΘΕΡΑΠΕΙΑ</vt:lpstr>
      <vt:lpstr>ΟΡΙΣΜΟΣ ΑΡΘΡΩΣΗΣ</vt:lpstr>
      <vt:lpstr>PowerPoint 演示文稿</vt:lpstr>
      <vt:lpstr>ΤΑΞΙΝΟΜΗΣΗ ΑΡΘΡΩΣΕΩΝ</vt:lpstr>
      <vt:lpstr>ΕΙΔΗ ΣΥΝΑΡΘΡΩΣΕΩΝ</vt:lpstr>
      <vt:lpstr>ΧΑΡΑΚΤΗΡΙΣΤΙΚΑ ΔΙΑΡΘΡΩΣΗΣ</vt:lpstr>
      <vt:lpstr>PowerPoint 演示文稿</vt:lpstr>
      <vt:lpstr>PowerPoint 演示文稿</vt:lpstr>
      <vt:lpstr>PowerPoint 演示文稿</vt:lpstr>
      <vt:lpstr>PowerPoint 演示文稿</vt:lpstr>
      <vt:lpstr>ΕΙΔΗ ΔΙΑΡΘΡΩΣΕΩΝ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ΣΥΝΤΕΛΕΣΤΕΣ ΤΗΣ ΚΙΝΗΣΗΣ</vt:lpstr>
      <vt:lpstr>ΣΥΝΤΕΛΕΣΤΕΣ ΤΗΣ ΚΙΝΗΣΗΣ</vt:lpstr>
      <vt:lpstr>ΜΥΣ- ΜΥΙΚΟΣ ΙΣΤΟΣ</vt:lpstr>
      <vt:lpstr>ΜΥΣ</vt:lpstr>
      <vt:lpstr>PowerPoint 演示文稿</vt:lpstr>
      <vt:lpstr>ΜΟΡΦΟΛΟΓΙΚΗ ΤΑΞΙΝΟΜΗΣΗ ΜΥΩΝ</vt:lpstr>
      <vt:lpstr>ΤΕΝΟΝΤΕΣ</vt:lpstr>
      <vt:lpstr>ΜΕΙΟΜΕΤΡΙΚΗ ΙΣΟΜΕΤΡΙΚΗ ΠΛΕΙΟΜΕΤΡΙΚΗ ΚΙΝΗΣΗ</vt:lpstr>
      <vt:lpstr>ΜΗΚΟΔΥΝΑΜΙΚΗ ΣΧΕΣΗ ΜΥΩΝ</vt:lpstr>
      <vt:lpstr>ΤΑΧΟΔΥΝΑΜΙΚΗ ΣΧΕΣΗ ΜΥΩΝ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MARIA</dc:creator>
  <cp:lastModifiedBy>maria</cp:lastModifiedBy>
  <cp:revision>63</cp:revision>
  <dcterms:created xsi:type="dcterms:W3CDTF">2022-11-13T13:27:00Z</dcterms:created>
  <dcterms:modified xsi:type="dcterms:W3CDTF">2024-10-20T19:17:26Z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0EFE323326D045F6BE7B072E806F2F1B_12</vt:lpwstr>
  </property>
  <property fmtid="{D5CDD505-2E9C-101B-9397-08002B2CF9AE}" pid="3" name="KSOProductBuildVer">
    <vt:lpwstr>1033-12.2.0.18283</vt:lpwstr>
  </property>
</Properties>
</file>