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66" r:id="rId4"/>
    <p:sldId id="267" r:id="rId5"/>
    <p:sldId id="268" r:id="rId6"/>
    <p:sldId id="269" r:id="rId7"/>
    <p:sldId id="270" r:id="rId8"/>
    <p:sldId id="271" r:id="rId9"/>
    <p:sldId id="273"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0EBB0C4-6273-4C6E-B9BD-2EDC30F1CD52}" type="datetimeFigureOut">
              <a:rPr lang="en-US" dirty="0"/>
              <a:t>11/22/2023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11/22/2023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11/22/2023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11/22/2023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11/22/2023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9CAD897-D46E-4AD2-BD9B-49DD3E640873}" type="datetimeFigureOut">
              <a:rPr lang="en-US" dirty="0"/>
              <a:t>11/22/2023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11/22/2023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58AA85A7-D4F8-720C-C777-AAFC81C8C302}"/>
              </a:ext>
            </a:extLst>
          </p:cNvPr>
          <p:cNvSpPr txBox="1">
            <a:spLocks/>
          </p:cNvSpPr>
          <p:nvPr/>
        </p:nvSpPr>
        <p:spPr>
          <a:xfrm>
            <a:off x="1249680" y="911352"/>
            <a:ext cx="10058400" cy="356616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r>
              <a:rPr lang="el-GR"/>
              <a:t>ΜΥΟΣΚΕΛΕΤΙΚΟ ΣΥΣΤΗΜΑ</a:t>
            </a:r>
            <a:endParaRPr lang="el-GR" dirty="0"/>
          </a:p>
        </p:txBody>
      </p:sp>
      <p:sp>
        <p:nvSpPr>
          <p:cNvPr id="5" name="Υπότιτλος 2">
            <a:extLst>
              <a:ext uri="{FF2B5EF4-FFF2-40B4-BE49-F238E27FC236}">
                <a16:creationId xmlns:a16="http://schemas.microsoft.com/office/drawing/2014/main" id="{432742FF-9D9B-C9DD-06BC-9B8AB2B0335F}"/>
              </a:ext>
            </a:extLst>
          </p:cNvPr>
          <p:cNvSpPr>
            <a:spLocks noGrp="1"/>
          </p:cNvSpPr>
          <p:nvPr>
            <p:ph type="subTitle" idx="1"/>
          </p:nvPr>
        </p:nvSpPr>
        <p:spPr>
          <a:xfrm>
            <a:off x="1100138" y="4456113"/>
            <a:ext cx="10058400" cy="1143000"/>
          </a:xfrm>
        </p:spPr>
        <p:txBody>
          <a:bodyPr/>
          <a:lstStyle/>
          <a:p>
            <a:r>
              <a:rPr lang="el-GR" dirty="0"/>
              <a:t>ΚΕΦΑΛΑΙΟ 5: 5.1- 5.2 </a:t>
            </a:r>
            <a:r>
              <a:rPr lang="el-GR" dirty="0" err="1"/>
              <a:t>μυσ</a:t>
            </a:r>
            <a:endParaRPr lang="el-GR" dirty="0"/>
          </a:p>
          <a:p>
            <a:r>
              <a:rPr lang="el-GR" dirty="0"/>
              <a:t>ΕΚΠΑΙΔΕΥΤΙΚΟΣ ΜΑΡΙΑ ΜΟΥΖΑΚΗ ΠΕ87.08</a:t>
            </a:r>
          </a:p>
        </p:txBody>
      </p:sp>
    </p:spTree>
    <p:extLst>
      <p:ext uri="{BB962C8B-B14F-4D97-AF65-F5344CB8AC3E}">
        <p14:creationId xmlns:p14="http://schemas.microsoft.com/office/powerpoint/2010/main" val="3828132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0" dirty="0">
                <a:solidFill>
                  <a:schemeClr val="tx1"/>
                </a:solidFill>
                <a:effectLst/>
              </a:rPr>
              <a:t>ΤΑΧΟΔΥΝΑΜΙΚΗ ΣΧΕΣΗ ΜΥΩΝ</a:t>
            </a:r>
          </a:p>
        </p:txBody>
      </p:sp>
      <p:sp>
        <p:nvSpPr>
          <p:cNvPr id="3" name="2 - Θέση περιεχομένου"/>
          <p:cNvSpPr>
            <a:spLocks noGrp="1"/>
          </p:cNvSpPr>
          <p:nvPr>
            <p:ph idx="1"/>
          </p:nvPr>
        </p:nvSpPr>
        <p:spPr/>
        <p:txBody>
          <a:bodyPr/>
          <a:lstStyle/>
          <a:p>
            <a:endParaRPr lang="el-GR" dirty="0"/>
          </a:p>
          <a:p>
            <a:endParaRPr lang="el-GR" dirty="0"/>
          </a:p>
          <a:p>
            <a:endParaRPr lang="el-GR" dirty="0"/>
          </a:p>
          <a:p>
            <a:endParaRPr lang="el-GR" dirty="0"/>
          </a:p>
          <a:p>
            <a:pPr algn="ctr"/>
            <a:r>
              <a:rPr lang="el-GR" dirty="0"/>
              <a:t>Ο μυς παράγει μεγαλύτερη δύναμη όσο πιο αργά γίνεται η συστολή του.</a:t>
            </a:r>
          </a:p>
          <a:p>
            <a:endParaRPr lang="el-GR"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78232" y="1335024"/>
            <a:ext cx="8183880" cy="4187952"/>
          </a:xfrm>
        </p:spPr>
        <p:txBody>
          <a:bodyPr/>
          <a:lstStyle/>
          <a:p>
            <a:r>
              <a:rPr lang="el-GR" sz="2400" dirty="0"/>
              <a:t>ΜΥΣ διακρίνεται σε</a:t>
            </a:r>
          </a:p>
          <a:p>
            <a:pPr marL="514350" indent="-514350">
              <a:buFont typeface="+mj-lt"/>
              <a:buAutoNum type="arabicPeriod"/>
            </a:pPr>
            <a:r>
              <a:rPr lang="el-GR" b="1" i="1" u="sng" dirty="0">
                <a:solidFill>
                  <a:srgbClr val="FF0000"/>
                </a:solidFill>
                <a:effectLst>
                  <a:outerShdw blurRad="38100" dist="38100" dir="2700000" algn="tl">
                    <a:srgbClr val="000000">
                      <a:alpha val="43137"/>
                    </a:srgbClr>
                  </a:outerShdw>
                </a:effectLst>
              </a:rPr>
              <a:t>Γαστέρα</a:t>
            </a:r>
          </a:p>
          <a:p>
            <a:pPr marL="514350" indent="-514350">
              <a:buFont typeface="+mj-lt"/>
              <a:buAutoNum type="arabicPeriod"/>
            </a:pPr>
            <a:r>
              <a:rPr lang="el-GR" b="1" i="1" u="sng" dirty="0" err="1">
                <a:solidFill>
                  <a:srgbClr val="FF0000"/>
                </a:solidFill>
                <a:effectLst>
                  <a:outerShdw blurRad="38100" dist="38100" dir="2700000" algn="tl">
                    <a:srgbClr val="000000">
                      <a:alpha val="43137"/>
                    </a:srgbClr>
                  </a:outerShdw>
                </a:effectLst>
              </a:rPr>
              <a:t>Έκφυση</a:t>
            </a:r>
            <a:endParaRPr lang="el-GR" b="1" i="1" u="sng" dirty="0">
              <a:solidFill>
                <a:srgbClr val="FF0000"/>
              </a:solidFill>
              <a:effectLst>
                <a:outerShdw blurRad="38100" dist="38100" dir="2700000" algn="tl">
                  <a:srgbClr val="000000">
                    <a:alpha val="43137"/>
                  </a:srgbClr>
                </a:outerShdw>
              </a:effectLst>
            </a:endParaRPr>
          </a:p>
          <a:p>
            <a:pPr marL="514350" indent="-514350">
              <a:buFont typeface="+mj-lt"/>
              <a:buAutoNum type="arabicPeriod"/>
            </a:pPr>
            <a:r>
              <a:rPr lang="el-GR" b="1" i="1" u="sng" dirty="0">
                <a:solidFill>
                  <a:srgbClr val="FF0000"/>
                </a:solidFill>
                <a:effectLst>
                  <a:outerShdw blurRad="38100" dist="38100" dir="2700000" algn="tl">
                    <a:srgbClr val="000000">
                      <a:alpha val="43137"/>
                    </a:srgbClr>
                  </a:outerShdw>
                </a:effectLst>
              </a:rPr>
              <a:t>Κατάφυση</a:t>
            </a:r>
          </a:p>
          <a:p>
            <a:pPr marL="514350" indent="-514350">
              <a:buNone/>
            </a:pPr>
            <a:endParaRPr lang="el-GR" dirty="0"/>
          </a:p>
        </p:txBody>
      </p:sp>
      <p:pic>
        <p:nvPicPr>
          <p:cNvPr id="4" name="3 - Εικόνα" descr="αρχείο λήψης.jpg"/>
          <p:cNvPicPr>
            <a:picLocks noChangeAspect="1"/>
          </p:cNvPicPr>
          <p:nvPr/>
        </p:nvPicPr>
        <p:blipFill>
          <a:blip r:embed="rId2" cstate="print"/>
          <a:stretch>
            <a:fillRect/>
          </a:stretch>
        </p:blipFill>
        <p:spPr>
          <a:xfrm>
            <a:off x="5595935" y="1928803"/>
            <a:ext cx="4133871" cy="3251543"/>
          </a:xfrm>
          <a:prstGeom prst="rect">
            <a:avLst/>
          </a:prstGeom>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FB9EF9-8B00-A430-B633-AD2D1B773D2D}"/>
              </a:ext>
            </a:extLst>
          </p:cNvPr>
          <p:cNvSpPr>
            <a:spLocks noGrp="1"/>
          </p:cNvSpPr>
          <p:nvPr>
            <p:ph idx="1"/>
          </p:nvPr>
        </p:nvSpPr>
        <p:spPr/>
        <p:txBody>
          <a:bodyPr/>
          <a:lstStyle/>
          <a:p>
            <a:pPr algn="just">
              <a:buFont typeface="Wingdings" panose="05000000000000000000" pitchFamily="2" charset="2"/>
              <a:buChar char="q"/>
            </a:pPr>
            <a:r>
              <a:rPr lang="el-GR" dirty="0"/>
              <a:t>Η γαστέρα είναι το μεσαίο τμήμα του μυός και είναι και το συσταλτό τμήμα του.</a:t>
            </a:r>
          </a:p>
          <a:p>
            <a:pPr algn="just">
              <a:buFont typeface="Wingdings" panose="05000000000000000000" pitchFamily="2" charset="2"/>
              <a:buChar char="q"/>
            </a:pPr>
            <a:r>
              <a:rPr lang="el-GR" dirty="0" err="1"/>
              <a:t>Έκφυση</a:t>
            </a:r>
            <a:r>
              <a:rPr lang="el-GR" dirty="0"/>
              <a:t>, είναι το ένα από τα δύο άκρα του μυός το οποίο είναι τοποθετημένο στο λιγότερο κινητό τμήμα του σκελετού. Πολλοί μύες έχουν περισσότερες από μία εκφύσεις.</a:t>
            </a:r>
          </a:p>
          <a:p>
            <a:pPr algn="just">
              <a:buFont typeface="Wingdings" panose="05000000000000000000" pitchFamily="2" charset="2"/>
              <a:buChar char="q"/>
            </a:pPr>
            <a:r>
              <a:rPr lang="el-GR" dirty="0"/>
              <a:t>Κατάφυση είναι το άλλο άκρο του μυός, είναι τοποθετημένο πιο περιφερικά, δηλαδή στο περισσότερο κινητό τμήμα του σκελετού.</a:t>
            </a:r>
          </a:p>
          <a:p>
            <a:pPr algn="just">
              <a:buFont typeface="Wingdings" panose="05000000000000000000" pitchFamily="2" charset="2"/>
              <a:buChar char="q"/>
            </a:pPr>
            <a:r>
              <a:rPr lang="el-GR" dirty="0"/>
              <a:t>Η πρόσφυση των μυών στα οστά γίνεται με τη βοήθεια τενόντων. Είναι δεσμίδες πυκνού συνδετικού ιστού, το μήκος και το σχήμα τους ποικίλλει ανάλογα με το μυ. Μπορεί να είναι κυλινδροειδείς, ταινιοειδείς η να έχουν σχήμα </a:t>
            </a:r>
            <a:r>
              <a:rPr lang="el-GR" dirty="0" err="1"/>
              <a:t>αποπλατυσμένο</a:t>
            </a:r>
            <a:r>
              <a:rPr lang="el-GR" dirty="0"/>
              <a:t>.</a:t>
            </a:r>
          </a:p>
        </p:txBody>
      </p:sp>
    </p:spTree>
    <p:extLst>
      <p:ext uri="{BB962C8B-B14F-4D97-AF65-F5344CB8AC3E}">
        <p14:creationId xmlns:p14="http://schemas.microsoft.com/office/powerpoint/2010/main" val="183837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6CB61D-D9CE-9549-EB64-4B87E49F71A5}"/>
              </a:ext>
            </a:extLst>
          </p:cNvPr>
          <p:cNvSpPr>
            <a:spLocks noGrp="1"/>
          </p:cNvSpPr>
          <p:nvPr>
            <p:ph type="title"/>
          </p:nvPr>
        </p:nvSpPr>
        <p:spPr/>
        <p:txBody>
          <a:bodyPr/>
          <a:lstStyle/>
          <a:p>
            <a:pPr algn="ctr"/>
            <a:r>
              <a:rPr lang="el-GR" dirty="0"/>
              <a:t>ΜΗΧΑΝΙΣΜΟΣ ΜΥΙΚΗΣ ΣΥΣΤΟΛΗΣ</a:t>
            </a:r>
          </a:p>
        </p:txBody>
      </p:sp>
      <p:sp>
        <p:nvSpPr>
          <p:cNvPr id="3" name="Θέση περιεχομένου 2">
            <a:extLst>
              <a:ext uri="{FF2B5EF4-FFF2-40B4-BE49-F238E27FC236}">
                <a16:creationId xmlns:a16="http://schemas.microsoft.com/office/drawing/2014/main" id="{71E5E443-6AE9-73CC-47F3-526C7A8E94DA}"/>
              </a:ext>
            </a:extLst>
          </p:cNvPr>
          <p:cNvSpPr>
            <a:spLocks noGrp="1"/>
          </p:cNvSpPr>
          <p:nvPr>
            <p:ph idx="1"/>
          </p:nvPr>
        </p:nvSpPr>
        <p:spPr/>
        <p:txBody>
          <a:bodyPr/>
          <a:lstStyle/>
          <a:p>
            <a:pPr algn="just">
              <a:buFont typeface="Wingdings" panose="05000000000000000000" pitchFamily="2" charset="2"/>
              <a:buChar char="q"/>
            </a:pPr>
            <a:r>
              <a:rPr lang="el-GR" dirty="0"/>
              <a:t>Ολίσθηση </a:t>
            </a:r>
            <a:r>
              <a:rPr lang="el-GR" dirty="0" err="1"/>
              <a:t>μυονηματίων</a:t>
            </a:r>
            <a:r>
              <a:rPr lang="el-GR" dirty="0"/>
              <a:t>, τα νημάτια της </a:t>
            </a:r>
            <a:r>
              <a:rPr lang="el-GR" dirty="0" err="1"/>
              <a:t>ακτίνης</a:t>
            </a:r>
            <a:r>
              <a:rPr lang="el-GR" dirty="0"/>
              <a:t> και τα νημάτια της </a:t>
            </a:r>
            <a:r>
              <a:rPr lang="el-GR" dirty="0" err="1"/>
              <a:t>μυοσίνης</a:t>
            </a:r>
            <a:r>
              <a:rPr lang="el-GR" dirty="0"/>
              <a:t> γλιστρούν μεταξύ τους. </a:t>
            </a:r>
          </a:p>
          <a:p>
            <a:pPr algn="just">
              <a:buFont typeface="Wingdings" panose="05000000000000000000" pitchFamily="2" charset="2"/>
              <a:buChar char="q"/>
            </a:pPr>
            <a:r>
              <a:rPr lang="el-GR" dirty="0"/>
              <a:t>Με τον τρόπο αυτό το μήκος των </a:t>
            </a:r>
            <a:r>
              <a:rPr lang="el-GR" dirty="0" err="1"/>
              <a:t>μυονηματίων</a:t>
            </a:r>
            <a:r>
              <a:rPr lang="el-GR" dirty="0"/>
              <a:t> δε μειώνεται, αλλά παραμένει σταθερό, ενώ τα νημάτια αυτά διεισδύουν και γλιστρούν το ένα παράλληλα πάνω στο άλλο.</a:t>
            </a:r>
          </a:p>
          <a:p>
            <a:pPr algn="just">
              <a:buFont typeface="Wingdings" panose="05000000000000000000" pitchFamily="2" charset="2"/>
              <a:buChar char="q"/>
            </a:pPr>
            <a:r>
              <a:rPr lang="el-GR" dirty="0"/>
              <a:t>Έτσι μικραίνει το μήκος του μυός, οι προσφύσεις του πλησιάζουν η μια την άλλη κι επομένως κινούνται τα οστά στα οποία είναι συνδεδεμένος.</a:t>
            </a:r>
          </a:p>
        </p:txBody>
      </p:sp>
    </p:spTree>
    <p:extLst>
      <p:ext uri="{BB962C8B-B14F-4D97-AF65-F5344CB8AC3E}">
        <p14:creationId xmlns:p14="http://schemas.microsoft.com/office/powerpoint/2010/main" val="64942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291FB9-55AA-641A-CAF7-C2E388FA2D09}"/>
              </a:ext>
            </a:extLst>
          </p:cNvPr>
          <p:cNvSpPr>
            <a:spLocks noGrp="1"/>
          </p:cNvSpPr>
          <p:nvPr>
            <p:ph type="title"/>
          </p:nvPr>
        </p:nvSpPr>
        <p:spPr/>
        <p:txBody>
          <a:bodyPr/>
          <a:lstStyle/>
          <a:p>
            <a:pPr algn="ctr"/>
            <a:r>
              <a:rPr lang="el-GR" dirty="0"/>
              <a:t>ΕΙΔΗ ΜΥΙΚΗΣ ΣΥΣΤΟΛΗΣ</a:t>
            </a:r>
          </a:p>
        </p:txBody>
      </p:sp>
      <p:sp>
        <p:nvSpPr>
          <p:cNvPr id="3" name="Θέση περιεχομένου 2">
            <a:extLst>
              <a:ext uri="{FF2B5EF4-FFF2-40B4-BE49-F238E27FC236}">
                <a16:creationId xmlns:a16="http://schemas.microsoft.com/office/drawing/2014/main" id="{FE5EFD27-2CD9-E95B-6D3C-10A27A0CEBEC}"/>
              </a:ext>
            </a:extLst>
          </p:cNvPr>
          <p:cNvSpPr>
            <a:spLocks noGrp="1"/>
          </p:cNvSpPr>
          <p:nvPr>
            <p:ph idx="1"/>
          </p:nvPr>
        </p:nvSpPr>
        <p:spPr>
          <a:xfrm>
            <a:off x="1097280" y="2743200"/>
            <a:ext cx="10058400" cy="3125894"/>
          </a:xfrm>
        </p:spPr>
        <p:txBody>
          <a:bodyPr>
            <a:normAutofit/>
          </a:bodyPr>
          <a:lstStyle/>
          <a:p>
            <a:pPr marL="457200" indent="-457200" algn="ctr">
              <a:buFont typeface="+mj-lt"/>
              <a:buAutoNum type="arabicPeriod"/>
            </a:pPr>
            <a:r>
              <a:rPr lang="el-GR" sz="3200" dirty="0"/>
              <a:t>ΜΕΙΟΜΕΤΡΙΚΗ ΣΥΣΤΟΛΗ</a:t>
            </a:r>
          </a:p>
          <a:p>
            <a:pPr marL="457200" indent="-457200" algn="ctr">
              <a:buFont typeface="+mj-lt"/>
              <a:buAutoNum type="arabicPeriod"/>
            </a:pPr>
            <a:r>
              <a:rPr lang="el-GR" sz="3200" dirty="0"/>
              <a:t>ΙΣΟΜΕΤΡΙΚΗ ΣΥΣΤΟΛΗ</a:t>
            </a:r>
          </a:p>
          <a:p>
            <a:pPr marL="457200" indent="-457200" algn="ctr">
              <a:buFont typeface="+mj-lt"/>
              <a:buAutoNum type="arabicPeriod"/>
            </a:pPr>
            <a:r>
              <a:rPr lang="el-GR" sz="3200" dirty="0"/>
              <a:t>ΠΛΕΙΟΜΕΤΡΙΚΗ ΣΥΣΤΟΛΗ</a:t>
            </a:r>
          </a:p>
        </p:txBody>
      </p:sp>
    </p:spTree>
    <p:extLst>
      <p:ext uri="{BB962C8B-B14F-4D97-AF65-F5344CB8AC3E}">
        <p14:creationId xmlns:p14="http://schemas.microsoft.com/office/powerpoint/2010/main" val="357832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D98660-17A4-E7E2-D26D-5EE8325DCBF6}"/>
              </a:ext>
            </a:extLst>
          </p:cNvPr>
          <p:cNvSpPr>
            <a:spLocks noGrp="1"/>
          </p:cNvSpPr>
          <p:nvPr>
            <p:ph type="title"/>
          </p:nvPr>
        </p:nvSpPr>
        <p:spPr/>
        <p:txBody>
          <a:bodyPr/>
          <a:lstStyle/>
          <a:p>
            <a:pPr algn="ctr"/>
            <a:r>
              <a:rPr lang="el-GR" dirty="0"/>
              <a:t>ΜΕΙΟΜΕΤΡΙΚΗ ΣΥΣΤΟΛΗ</a:t>
            </a:r>
          </a:p>
        </p:txBody>
      </p:sp>
      <p:sp>
        <p:nvSpPr>
          <p:cNvPr id="3" name="Θέση περιεχομένου 2">
            <a:extLst>
              <a:ext uri="{FF2B5EF4-FFF2-40B4-BE49-F238E27FC236}">
                <a16:creationId xmlns:a16="http://schemas.microsoft.com/office/drawing/2014/main" id="{BEEB8837-95B6-A8B4-0003-1C54ED3F4BC6}"/>
              </a:ext>
            </a:extLst>
          </p:cNvPr>
          <p:cNvSpPr>
            <a:spLocks noGrp="1"/>
          </p:cNvSpPr>
          <p:nvPr>
            <p:ph idx="1"/>
          </p:nvPr>
        </p:nvSpPr>
        <p:spPr/>
        <p:txBody>
          <a:bodyPr/>
          <a:lstStyle/>
          <a:p>
            <a:pPr>
              <a:buFont typeface="Wingdings" panose="05000000000000000000" pitchFamily="2" charset="2"/>
              <a:buChar char="Ø"/>
            </a:pPr>
            <a:endParaRPr lang="el-GR" dirty="0"/>
          </a:p>
          <a:p>
            <a:pPr marL="0" indent="0">
              <a:buNone/>
            </a:pPr>
            <a:endParaRPr lang="el-GR" dirty="0"/>
          </a:p>
          <a:p>
            <a:pPr>
              <a:buFont typeface="Wingdings" panose="05000000000000000000" pitchFamily="2" charset="2"/>
              <a:buChar char="Ø"/>
            </a:pPr>
            <a:r>
              <a:rPr lang="el-GR" dirty="0"/>
              <a:t>Το μήκος του μυός μικραίνει</a:t>
            </a:r>
          </a:p>
          <a:p>
            <a:pPr>
              <a:buFont typeface="Wingdings" panose="05000000000000000000" pitchFamily="2" charset="2"/>
              <a:buChar char="Ø"/>
            </a:pPr>
            <a:endParaRPr lang="el-GR" dirty="0"/>
          </a:p>
          <a:p>
            <a:pPr>
              <a:buFont typeface="Wingdings" panose="05000000000000000000" pitchFamily="2" charset="2"/>
              <a:buChar char="Ø"/>
            </a:pPr>
            <a:r>
              <a:rPr lang="el-GR" dirty="0"/>
              <a:t>ΔΥΝΑΜΗ&gt;ΑΝΤΙΣΤΑΣΗ </a:t>
            </a:r>
          </a:p>
          <a:p>
            <a:pPr>
              <a:buFont typeface="Wingdings" panose="05000000000000000000" pitchFamily="2" charset="2"/>
              <a:buChar char="Ø"/>
            </a:pPr>
            <a:endParaRPr lang="el-GR" dirty="0"/>
          </a:p>
          <a:p>
            <a:pPr>
              <a:buFont typeface="Wingdings" panose="05000000000000000000" pitchFamily="2" charset="2"/>
              <a:buChar char="Ø"/>
            </a:pPr>
            <a:r>
              <a:rPr lang="el-GR" dirty="0"/>
              <a:t>Κίνηση προς δύναμη</a:t>
            </a:r>
          </a:p>
          <a:p>
            <a:pPr marL="0" indent="0">
              <a:buNone/>
            </a:pPr>
            <a:endParaRPr lang="el-GR" dirty="0"/>
          </a:p>
          <a:p>
            <a:endParaRPr lang="el-GR" dirty="0"/>
          </a:p>
          <a:p>
            <a:endParaRPr lang="el-GR" dirty="0"/>
          </a:p>
        </p:txBody>
      </p:sp>
    </p:spTree>
    <p:extLst>
      <p:ext uri="{BB962C8B-B14F-4D97-AF65-F5344CB8AC3E}">
        <p14:creationId xmlns:p14="http://schemas.microsoft.com/office/powerpoint/2010/main" val="1985089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1CA496-47DE-B01E-0B10-E8927E700694}"/>
              </a:ext>
            </a:extLst>
          </p:cNvPr>
          <p:cNvSpPr>
            <a:spLocks noGrp="1"/>
          </p:cNvSpPr>
          <p:nvPr>
            <p:ph type="title"/>
          </p:nvPr>
        </p:nvSpPr>
        <p:spPr/>
        <p:txBody>
          <a:bodyPr/>
          <a:lstStyle/>
          <a:p>
            <a:pPr algn="ctr"/>
            <a:r>
              <a:rPr lang="el-GR" dirty="0"/>
              <a:t>ΙΣΟΜΕΤΡΙΚΗ ΣΥΣΤΟΛΗ</a:t>
            </a:r>
          </a:p>
        </p:txBody>
      </p:sp>
      <p:sp>
        <p:nvSpPr>
          <p:cNvPr id="3" name="Θέση περιεχομένου 2">
            <a:extLst>
              <a:ext uri="{FF2B5EF4-FFF2-40B4-BE49-F238E27FC236}">
                <a16:creationId xmlns:a16="http://schemas.microsoft.com/office/drawing/2014/main" id="{9B5833EC-3276-D256-7C1E-9AF9B2FBCA4C}"/>
              </a:ext>
            </a:extLst>
          </p:cNvPr>
          <p:cNvSpPr>
            <a:spLocks noGrp="1"/>
          </p:cNvSpPr>
          <p:nvPr>
            <p:ph idx="1"/>
          </p:nvPr>
        </p:nvSpPr>
        <p:spPr/>
        <p:txBody>
          <a:bodyPr/>
          <a:lstStyle/>
          <a:p>
            <a:endParaRPr lang="el-GR" dirty="0"/>
          </a:p>
          <a:p>
            <a:pPr algn="just">
              <a:buFont typeface="Wingdings" panose="05000000000000000000" pitchFamily="2" charset="2"/>
              <a:buChar char="Ø"/>
            </a:pPr>
            <a:r>
              <a:rPr lang="el-GR" dirty="0"/>
              <a:t>Το μήκος του μυός παραμένει αμετάβλητο.</a:t>
            </a:r>
          </a:p>
          <a:p>
            <a:pPr algn="just">
              <a:buFont typeface="Wingdings" panose="05000000000000000000" pitchFamily="2" charset="2"/>
              <a:buChar char="Ø"/>
            </a:pPr>
            <a:endParaRPr lang="el-GR" dirty="0"/>
          </a:p>
          <a:p>
            <a:pPr algn="just">
              <a:buFont typeface="Wingdings" panose="05000000000000000000" pitchFamily="2" charset="2"/>
              <a:buChar char="Ø"/>
            </a:pPr>
            <a:r>
              <a:rPr lang="el-GR" dirty="0"/>
              <a:t>Δεν έχω κίνηση στην άρθρωση.</a:t>
            </a:r>
          </a:p>
          <a:p>
            <a:pPr algn="just">
              <a:buFont typeface="Wingdings" panose="05000000000000000000" pitchFamily="2" charset="2"/>
              <a:buChar char="Ø"/>
            </a:pPr>
            <a:endParaRPr lang="el-GR" dirty="0"/>
          </a:p>
          <a:p>
            <a:pPr algn="just">
              <a:buFont typeface="Wingdings" panose="05000000000000000000" pitchFamily="2" charset="2"/>
              <a:buChar char="Ø"/>
            </a:pPr>
            <a:r>
              <a:rPr lang="el-GR" dirty="0"/>
              <a:t>ΔΎΝΑΜΗ = ΑΝΤΙΣΤΑΣΗ</a:t>
            </a:r>
          </a:p>
          <a:p>
            <a:pPr algn="just">
              <a:buFont typeface="Wingdings" panose="05000000000000000000" pitchFamily="2" charset="2"/>
              <a:buChar char="Ø"/>
            </a:pPr>
            <a:endParaRPr lang="el-GR" dirty="0"/>
          </a:p>
        </p:txBody>
      </p:sp>
    </p:spTree>
    <p:extLst>
      <p:ext uri="{BB962C8B-B14F-4D97-AF65-F5344CB8AC3E}">
        <p14:creationId xmlns:p14="http://schemas.microsoft.com/office/powerpoint/2010/main" val="2779688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CBE8EC-63B1-F27E-29B4-1C5891628583}"/>
              </a:ext>
            </a:extLst>
          </p:cNvPr>
          <p:cNvSpPr>
            <a:spLocks noGrp="1"/>
          </p:cNvSpPr>
          <p:nvPr>
            <p:ph type="title"/>
          </p:nvPr>
        </p:nvSpPr>
        <p:spPr/>
        <p:txBody>
          <a:bodyPr/>
          <a:lstStyle/>
          <a:p>
            <a:pPr algn="ctr"/>
            <a:r>
              <a:rPr lang="el-GR" dirty="0"/>
              <a:t>ΠΛΕΙΟΜΕΤΡΙΚΗ ΣΥΣΤΟΛΗ</a:t>
            </a:r>
          </a:p>
        </p:txBody>
      </p:sp>
      <p:sp>
        <p:nvSpPr>
          <p:cNvPr id="3" name="Θέση περιεχομένου 2">
            <a:extLst>
              <a:ext uri="{FF2B5EF4-FFF2-40B4-BE49-F238E27FC236}">
                <a16:creationId xmlns:a16="http://schemas.microsoft.com/office/drawing/2014/main" id="{93E1F738-7641-FF87-79C3-4E1BDD61B538}"/>
              </a:ext>
            </a:extLst>
          </p:cNvPr>
          <p:cNvSpPr>
            <a:spLocks noGrp="1"/>
          </p:cNvSpPr>
          <p:nvPr>
            <p:ph idx="1"/>
          </p:nvPr>
        </p:nvSpPr>
        <p:spPr/>
        <p:txBody>
          <a:bodyPr/>
          <a:lstStyle/>
          <a:p>
            <a:endParaRPr lang="el-GR" dirty="0"/>
          </a:p>
          <a:p>
            <a:pPr algn="just">
              <a:buFont typeface="Wingdings" panose="05000000000000000000" pitchFamily="2" charset="2"/>
              <a:buChar char="Ø"/>
            </a:pPr>
            <a:r>
              <a:rPr lang="el-GR" dirty="0"/>
              <a:t>Το μήκος του μυός μεγαλώνει.</a:t>
            </a:r>
          </a:p>
          <a:p>
            <a:pPr algn="just">
              <a:buFont typeface="Wingdings" panose="05000000000000000000" pitchFamily="2" charset="2"/>
              <a:buChar char="Ø"/>
            </a:pPr>
            <a:endParaRPr lang="el-GR" dirty="0"/>
          </a:p>
          <a:p>
            <a:pPr algn="just">
              <a:buFont typeface="Wingdings" panose="05000000000000000000" pitchFamily="2" charset="2"/>
              <a:buChar char="Ø"/>
            </a:pPr>
            <a:r>
              <a:rPr lang="el-GR" dirty="0"/>
              <a:t>ΑΝΤΙΣΤΑΣΗ&gt; ΔΥΝΑΜΗ</a:t>
            </a:r>
          </a:p>
          <a:p>
            <a:pPr algn="just">
              <a:buFont typeface="Wingdings" panose="05000000000000000000" pitchFamily="2" charset="2"/>
              <a:buChar char="Ø"/>
            </a:pPr>
            <a:endParaRPr lang="el-GR" dirty="0"/>
          </a:p>
          <a:p>
            <a:pPr algn="just">
              <a:buFont typeface="Wingdings" panose="05000000000000000000" pitchFamily="2" charset="2"/>
              <a:buChar char="Ø"/>
            </a:pPr>
            <a:r>
              <a:rPr lang="el-GR" dirty="0"/>
              <a:t>Κίνηση προς την αντίσταση</a:t>
            </a:r>
          </a:p>
        </p:txBody>
      </p:sp>
    </p:spTree>
    <p:extLst>
      <p:ext uri="{BB962C8B-B14F-4D97-AF65-F5344CB8AC3E}">
        <p14:creationId xmlns:p14="http://schemas.microsoft.com/office/powerpoint/2010/main" val="1706458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0" dirty="0">
                <a:solidFill>
                  <a:schemeClr val="tx1"/>
                </a:solidFill>
                <a:effectLst/>
              </a:rPr>
              <a:t>ΜΗΚΟΔΥΝΑΜΙΚΗ ΣΧΕΣΗ ΜΥΩΝ</a:t>
            </a:r>
          </a:p>
        </p:txBody>
      </p:sp>
      <p:sp>
        <p:nvSpPr>
          <p:cNvPr id="3" name="2 - Θέση περιεχομένου"/>
          <p:cNvSpPr>
            <a:spLocks noGrp="1"/>
          </p:cNvSpPr>
          <p:nvPr>
            <p:ph idx="1"/>
          </p:nvPr>
        </p:nvSpPr>
        <p:spPr/>
        <p:txBody>
          <a:bodyPr>
            <a:normAutofit/>
          </a:bodyPr>
          <a:lstStyle/>
          <a:p>
            <a:pPr>
              <a:buFont typeface="Wingdings" panose="05000000000000000000" pitchFamily="2" charset="2"/>
              <a:buChar char="q"/>
            </a:pPr>
            <a:r>
              <a:rPr lang="el-GR" dirty="0"/>
              <a:t>Ο μυς παράγει δύναμη</a:t>
            </a:r>
          </a:p>
          <a:p>
            <a:pPr>
              <a:buFont typeface="Wingdings" panose="05000000000000000000" pitchFamily="2" charset="2"/>
              <a:buChar char="q"/>
            </a:pPr>
            <a:r>
              <a:rPr lang="el-GR" dirty="0"/>
              <a:t>Η δύναμη εξαρτάται από το μήκος του μυός την εκάστοτε στιγμή που επιχειρείται κίνηση</a:t>
            </a:r>
          </a:p>
          <a:p>
            <a:pPr>
              <a:buFont typeface="Wingdings" panose="05000000000000000000" pitchFamily="2" charset="2"/>
              <a:buChar char="q"/>
            </a:pPr>
            <a:r>
              <a:rPr lang="el-GR" dirty="0"/>
              <a:t>Στο μήκος ηρεμίας μπορεί να παραχθεί η μέγιστη δύναμη λόγω πλεονεκτικής θέσης των </a:t>
            </a:r>
            <a:r>
              <a:rPr lang="el-GR" dirty="0" err="1"/>
              <a:t>μυονηματίων</a:t>
            </a:r>
            <a:r>
              <a:rPr lang="el-GR" dirty="0"/>
              <a:t> που λειτουργούν ως μπάρες παράλληλης κύλισης</a:t>
            </a:r>
          </a:p>
          <a:p>
            <a:pPr>
              <a:buFont typeface="Wingdings" panose="05000000000000000000" pitchFamily="2" charset="2"/>
              <a:buChar char="q"/>
            </a:pPr>
            <a:r>
              <a:rPr lang="el-GR" dirty="0"/>
              <a:t>Σε θέση διάτασης ή βράχυνσης του μυός η θέση των </a:t>
            </a:r>
            <a:r>
              <a:rPr lang="el-GR" dirty="0" err="1"/>
              <a:t>μυονηματίων</a:t>
            </a:r>
            <a:r>
              <a:rPr lang="el-GR" dirty="0"/>
              <a:t> είναι διαφορετική</a:t>
            </a:r>
          </a:p>
        </p:txBody>
      </p:sp>
    </p:spTree>
  </p:cSld>
  <p:clrMapOvr>
    <a:masterClrMapping/>
  </p:clrMapOvr>
  <p:transition>
    <p:wipe dir="d"/>
  </p:transition>
</p:sld>
</file>

<file path=ppt/theme/theme1.xml><?xml version="1.0" encoding="utf-8"?>
<a:theme xmlns:a="http://schemas.openxmlformats.org/drawingml/2006/main" name="Ανασκόπηση">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39</TotalTime>
  <Words>325</Words>
  <Application>Microsoft Office PowerPoint</Application>
  <PresentationFormat>Ευρεία οθόνη</PresentationFormat>
  <Paragraphs>53</Paragraphs>
  <Slides>10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10</vt:i4>
      </vt:variant>
    </vt:vector>
  </HeadingPairs>
  <TitlesOfParts>
    <vt:vector size="14" baseType="lpstr">
      <vt:lpstr>Calibri</vt:lpstr>
      <vt:lpstr>Calibri Light</vt:lpstr>
      <vt:lpstr>Wingdings</vt:lpstr>
      <vt:lpstr>Ανασκόπηση</vt:lpstr>
      <vt:lpstr>Παρουσίαση του PowerPoint</vt:lpstr>
      <vt:lpstr>Παρουσίαση του PowerPoint</vt:lpstr>
      <vt:lpstr>Παρουσίαση του PowerPoint</vt:lpstr>
      <vt:lpstr>ΜΗΧΑΝΙΣΜΟΣ ΜΥΙΚΗΣ ΣΥΣΤΟΛΗΣ</vt:lpstr>
      <vt:lpstr>ΕΙΔΗ ΜΥΙΚΗΣ ΣΥΣΤΟΛΗΣ</vt:lpstr>
      <vt:lpstr>ΜΕΙΟΜΕΤΡΙΚΗ ΣΥΣΤΟΛΗ</vt:lpstr>
      <vt:lpstr>ΙΣΟΜΕΤΡΙΚΗ ΣΥΣΤΟΛΗ</vt:lpstr>
      <vt:lpstr>ΠΛΕΙΟΜΕΤΡΙΚΗ ΣΥΣΤΟΛΗ</vt:lpstr>
      <vt:lpstr>ΜΗΚΟΔΥΝΑΜΙΚΗ ΣΧΕΣΗ ΜΥΩΝ</vt:lpstr>
      <vt:lpstr>ΤΑΧΟΔΥΝΑΜΙΚΗ ΣΧΕΣΗ ΜΥΩΝ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Maria Mouzaki</dc:creator>
  <cp:lastModifiedBy>Maria Mouzaki</cp:lastModifiedBy>
  <cp:revision>14</cp:revision>
  <dcterms:created xsi:type="dcterms:W3CDTF">2023-11-22T08:10:10Z</dcterms:created>
  <dcterms:modified xsi:type="dcterms:W3CDTF">2023-11-22T08:49:50Z</dcterms:modified>
</cp:coreProperties>
</file>