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3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75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6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48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5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6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87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98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58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87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42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30B984-2341-4F7E-AD5D-8E48732A6063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E70FA2-96F6-4B1B-8836-70C1C3F6FAA3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1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06F023-DEA7-40AD-D21D-490FC4454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ΜΥΟΣΚΕΛΕΤΙΚΟ ΣΥΣΤΗΜΑ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48254DD-0CFD-2A39-55DF-5054D5174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74282"/>
            <a:ext cx="10058400" cy="1143000"/>
          </a:xfrm>
        </p:spPr>
        <p:txBody>
          <a:bodyPr/>
          <a:lstStyle/>
          <a:p>
            <a:r>
              <a:rPr lang="el-GR" dirty="0"/>
              <a:t>ΚΕΦΑΛΑΙΟ 4: 4.4 ΜΟΧΛΟΙ</a:t>
            </a:r>
          </a:p>
          <a:p>
            <a:r>
              <a:rPr lang="el-GR" dirty="0"/>
              <a:t>ΕΚΠΑΙΔΕΥΤΙΚΟΣ ΜΑΡΙΑ ΜΟΥΖΑΚΗ ΠΕ87.08</a:t>
            </a:r>
          </a:p>
        </p:txBody>
      </p:sp>
    </p:spTree>
    <p:extLst>
      <p:ext uri="{BB962C8B-B14F-4D97-AF65-F5344CB8AC3E}">
        <p14:creationId xmlns:p14="http://schemas.microsoft.com/office/powerpoint/2010/main" val="247219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4419EF7-2294-C45E-1A67-0956367F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ΕΦΑΡΜΟΓΗ ΤΗΣ ΘΕΩΡΙΑΣ ΤΩΝ ΜΟΧΛΩΝ ΔΤΟ ΜΥΟΣΚΕΛΕΤΙΚΟ ΣΥΣΤΗΜΑ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3841808-3369-040F-C76E-F6430A1C9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Υπομόχλιο είναι η </a:t>
            </a:r>
            <a:r>
              <a:rPr lang="el-GR" b="1" dirty="0"/>
              <a:t>ΑΡΘΡΩΣΗ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Δύναμη, είναι η </a:t>
            </a:r>
            <a:r>
              <a:rPr lang="el-GR" b="1" dirty="0"/>
              <a:t>ΕΛΚΤΙΚΗ ΔΥΝΑΜΗ ΤΟΥ ΜΥ </a:t>
            </a:r>
            <a:r>
              <a:rPr lang="el-GR" dirty="0"/>
              <a:t>ή των μυών οι οποίοι κινούν την άρθρωση.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Αντίσταση, είναι το </a:t>
            </a:r>
            <a:r>
              <a:rPr lang="el-GR" b="1" dirty="0"/>
              <a:t>ΒΑΡΟΣ ΤΟΥ ΜΕΛΟΥΣ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Βραχίονας Δύναμης, είναι η απόσταση του σημείου ή των σημείων στα οποία </a:t>
            </a:r>
            <a:r>
              <a:rPr lang="el-GR" dirty="0" err="1"/>
              <a:t>καταφύεται</a:t>
            </a:r>
            <a:r>
              <a:rPr lang="el-GR" dirty="0"/>
              <a:t> ο μυς, από την άρθρωση, δηλαδή από το Υπομόχλιο.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Βραχίονας Αντίστασης, είναι η απόσταση του Κέντρου Βάρους του μέλους, από την άρθρωση, δηλαδή από το Υπομόχλιο.</a:t>
            </a:r>
          </a:p>
        </p:txBody>
      </p:sp>
    </p:spTree>
    <p:extLst>
      <p:ext uri="{BB962C8B-B14F-4D97-AF65-F5344CB8AC3E}">
        <p14:creationId xmlns:p14="http://schemas.microsoft.com/office/powerpoint/2010/main" val="55615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2C0D52-5071-28E3-20CC-6724AE7F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ΣΥΜΠΕΡΑΣΜΑΤΙΚΑ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D6B97B-7CDE-C109-39BC-2CD014C0F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Ο μοχλός 2</a:t>
            </a:r>
            <a:r>
              <a:rPr lang="el-GR" baseline="30000" dirty="0"/>
              <a:t>ου</a:t>
            </a:r>
            <a:r>
              <a:rPr lang="el-GR" dirty="0"/>
              <a:t> είδους, είναι </a:t>
            </a:r>
            <a:r>
              <a:rPr lang="el-GR" b="1" dirty="0"/>
              <a:t>Μοχλός Δύναμης</a:t>
            </a:r>
            <a:r>
              <a:rPr lang="el-GR" dirty="0"/>
              <a:t>, καθότι παράγει έργο.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Ο μοχλός 3</a:t>
            </a:r>
            <a:r>
              <a:rPr lang="el-GR" baseline="30000" dirty="0"/>
              <a:t>ου</a:t>
            </a:r>
            <a:r>
              <a:rPr lang="el-GR" dirty="0"/>
              <a:t> είδους, αντίθετα θυσιάζει τη Δύναμη χάριν της ταχύτητας, άρα χαρακτηρίζεται ως </a:t>
            </a:r>
            <a:r>
              <a:rPr lang="el-GR" b="1" dirty="0"/>
              <a:t>Μοχλός Ταχύτητας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Στον μοχλό 1</a:t>
            </a:r>
            <a:r>
              <a:rPr lang="el-GR" baseline="30000" dirty="0"/>
              <a:t>ου</a:t>
            </a:r>
            <a:r>
              <a:rPr lang="el-GR" dirty="0"/>
              <a:t> είδους, ο βραχίονας δύναμης και ο βραχίονας αντίστασης μπορούν να έχουν οποιαδήποτε σχέση μεταξύ τους, επομένως η ισορροπία του μοχλού επιτυγχάνεται και με οποιαδήποτε σχέση δύναμης  και αντίστασης.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Το ανθρώπινο </a:t>
            </a:r>
            <a:r>
              <a:rPr lang="el-GR" dirty="0" err="1"/>
              <a:t>μυοσκελετικό</a:t>
            </a:r>
            <a:r>
              <a:rPr lang="el-GR" dirty="0"/>
              <a:t> σύστημα είναι φτωχό σε μοχλούς, 1</a:t>
            </a:r>
            <a:r>
              <a:rPr lang="el-GR" baseline="30000" dirty="0"/>
              <a:t>ου</a:t>
            </a:r>
            <a:r>
              <a:rPr lang="el-GR" dirty="0"/>
              <a:t> και 2</a:t>
            </a:r>
            <a:r>
              <a:rPr lang="el-GR" baseline="30000" dirty="0"/>
              <a:t>ου</a:t>
            </a:r>
            <a:r>
              <a:rPr lang="el-GR" dirty="0"/>
              <a:t> είδους, η συντριπτική πλειοψηφία έχει μοχλούς 3</a:t>
            </a:r>
            <a:r>
              <a:rPr lang="el-GR" baseline="30000" dirty="0"/>
              <a:t>ου</a:t>
            </a:r>
            <a:r>
              <a:rPr lang="el-GR" dirty="0"/>
              <a:t> είδους, δηλαδή μοχλούς ταχύτητας.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b="1" i="1" dirty="0">
                <a:solidFill>
                  <a:srgbClr val="FF0000"/>
                </a:solidFill>
              </a:rPr>
              <a:t>Κατασκευαστικά λοιπόν, είμαστε φτιαγμένοι για να  εκτελούμε κινήσεις με ταχύτητα μάλλον παρά με δύναμη.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860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2659B2-0D97-69A3-C2C1-83C15012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ΜΟΧΛΟΣ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8F563E-3E58-0682-BFA4-CEDA70BBE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l-GR" dirty="0"/>
              <a:t>Είναι μια απλή μηχανή, η οποία αποτελείται από ένα άκαμπτο σώμα το οποίο έχει τη δυνατότητα να περιστρέφεται γύρω από έναν άξονα ή ένα σημείο του άξονα , το οποίο ονομάζεται υπομόχλιο.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l-GR" dirty="0"/>
              <a:t>Η περιστροφή αυτή γίνεται υπό την επίδραση δύο ανταγωνιστικών δυνάμεων σε δύο διαφορετικά σημεία.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l-GR" dirty="0"/>
              <a:t>Ο όρος ανταγωνιστικές δυνάμεις σημαίνει, πως η καθεμία τείνει να προκαλέσει αντίθετη περιστροφή από την άλλη.</a:t>
            </a:r>
          </a:p>
        </p:txBody>
      </p:sp>
    </p:spTree>
    <p:extLst>
      <p:ext uri="{BB962C8B-B14F-4D97-AF65-F5344CB8AC3E}">
        <p14:creationId xmlns:p14="http://schemas.microsoft.com/office/powerpoint/2010/main" val="7812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C29BD3-E7E9-0A8F-937B-408D31D7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στοιχεία που διακρίνουμε σε ένα μοχλό είναι τα εξής,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Υπομόχλιο, σταθερό σημείο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Δύναμη, εκφράζεται σε μονάδες δύναμης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Αντίσταση, εκφράζεται σε μονάδες δύναμης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Βραχίονας δύναμης ή μοχλοβραχίονας δύναμης, η κάθετη απόσταση του σημείου εφαρμογής της δύναμης από το υπομόχλιο, μετριέται σε μονάδες απόστασης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Βραχίονας αντίστασης ή μοχλοβραχίονας αντίστασης, η κάθετη απόσταση του σημείου εφαρμογής της αντίστασης από το υπομόχλιο, μετριέται σε μονάδες απόστασης</a:t>
            </a:r>
          </a:p>
        </p:txBody>
      </p:sp>
    </p:spTree>
    <p:extLst>
      <p:ext uri="{BB962C8B-B14F-4D97-AF65-F5344CB8AC3E}">
        <p14:creationId xmlns:p14="http://schemas.microsoft.com/office/powerpoint/2010/main" val="416132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661279-72BE-0AD4-7E9E-78068738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ΣΥΝΘΗΚΗ ΙΣΟΡΡΟΠΙΑΣ ΜΟΧΛΩΝ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7DD783-7377-D2BD-D8F3-567A91DC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l-GR" b="1" i="1" dirty="0"/>
              <a:t>Ένας μοχλός ισορροπεί όταν η ροπές, αντίστασης και δύναμης είναι ίσες.</a:t>
            </a:r>
          </a:p>
          <a:p>
            <a:pPr>
              <a:buFont typeface="Wingdings" panose="05000000000000000000" pitchFamily="2" charset="2"/>
              <a:buChar char="q"/>
            </a:pPr>
            <a:endParaRPr lang="el-GR" b="1" i="1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l-GR" dirty="0"/>
              <a:t>Ροπή = Δύναμη * Απόσταση</a:t>
            </a:r>
          </a:p>
        </p:txBody>
      </p:sp>
    </p:spTree>
    <p:extLst>
      <p:ext uri="{BB962C8B-B14F-4D97-AF65-F5344CB8AC3E}">
        <p14:creationId xmlns:p14="http://schemas.microsoft.com/office/powerpoint/2010/main" val="304627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574356-F543-8ABE-E096-A1FECC72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Άρα………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FC1E4F-32A8-050B-987B-26FC2334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el-GR" dirty="0"/>
          </a:p>
          <a:p>
            <a:pPr algn="ctr">
              <a:buFont typeface="Wingdings" panose="05000000000000000000" pitchFamily="2" charset="2"/>
              <a:buChar char="q"/>
            </a:pPr>
            <a:endParaRPr lang="el-G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l-GR" dirty="0"/>
              <a:t>Ροπή Δύναμης = Ροπή Αντίστασης</a:t>
            </a:r>
          </a:p>
          <a:p>
            <a:pPr marL="0" indent="0" algn="ctr">
              <a:buNone/>
            </a:pPr>
            <a:r>
              <a:rPr lang="el-GR" dirty="0"/>
              <a:t>ή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l-GR" dirty="0"/>
              <a:t>Δύναμη * Βραχίονας δύναμης = Αντίσταση * Βραχίονας αντίστασης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850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276083-B1F4-7F32-18E4-AE867975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Εάν όμως…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D83241-743E-6EA7-59B7-94C0717E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l-GR" sz="2400" dirty="0"/>
              <a:t> </a:t>
            </a:r>
            <a:r>
              <a:rPr lang="el-GR" sz="2400" b="1" dirty="0"/>
              <a:t>Δ * </a:t>
            </a:r>
            <a:r>
              <a:rPr lang="el-GR" sz="2400" b="1" dirty="0" err="1"/>
              <a:t>Βραχ.Δ</a:t>
            </a:r>
            <a:r>
              <a:rPr lang="el-GR" sz="2400" b="1" dirty="0"/>
              <a:t> &gt; Α* </a:t>
            </a:r>
            <a:r>
              <a:rPr lang="el-GR" sz="2400" b="1" dirty="0" err="1"/>
              <a:t>Βραχ.Α</a:t>
            </a:r>
            <a:r>
              <a:rPr lang="el-GR" sz="2400" b="1" dirty="0"/>
              <a:t> </a:t>
            </a:r>
            <a:r>
              <a:rPr lang="el-GR" sz="2400" i="1" dirty="0"/>
              <a:t>, τότε, ο Μοχλός θα κινηθεί προς την πλευρά της Δύναμης</a:t>
            </a:r>
          </a:p>
          <a:p>
            <a:pPr marL="0" indent="0" algn="ctr">
              <a:buNone/>
            </a:pPr>
            <a:endParaRPr lang="el-GR" sz="2400" i="1" dirty="0"/>
          </a:p>
          <a:p>
            <a:pPr marL="0" indent="0" algn="ctr">
              <a:buNone/>
            </a:pPr>
            <a:r>
              <a:rPr lang="el-GR" sz="2400" dirty="0"/>
              <a:t>Ενώ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l-GR" sz="2400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l-GR" sz="2400" b="1" dirty="0"/>
              <a:t>Δ * </a:t>
            </a:r>
            <a:r>
              <a:rPr lang="el-GR" sz="2400" b="1" dirty="0" err="1"/>
              <a:t>Βραχ</a:t>
            </a:r>
            <a:r>
              <a:rPr lang="el-GR" sz="2400" b="1" dirty="0"/>
              <a:t>. Δ &lt; Α *</a:t>
            </a:r>
            <a:r>
              <a:rPr lang="el-GR" sz="2400" b="1" dirty="0" err="1"/>
              <a:t>Βραχ.Α</a:t>
            </a:r>
            <a:r>
              <a:rPr lang="el-GR" sz="2400" dirty="0"/>
              <a:t>, </a:t>
            </a:r>
            <a:r>
              <a:rPr lang="el-GR" sz="2400" i="1" dirty="0"/>
              <a:t>τότε, ο Μοχλός θα κινηθεί προς την πλευρά της Αντίστασης</a:t>
            </a:r>
          </a:p>
        </p:txBody>
      </p:sp>
    </p:spTree>
    <p:extLst>
      <p:ext uri="{BB962C8B-B14F-4D97-AF65-F5344CB8AC3E}">
        <p14:creationId xmlns:p14="http://schemas.microsoft.com/office/powerpoint/2010/main" val="335390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25BF76-A292-3C4E-FACC-587D2F1E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ΕΙΔΗ ΜΟΧΛΩΝ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64F05F-8FED-EF30-FAB7-7B0DF1FB46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el-GR" b="1" i="1" u="sng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l-GR" b="1" i="1" u="sng" dirty="0">
                <a:solidFill>
                  <a:srgbClr val="FF0000"/>
                </a:solidFill>
              </a:rPr>
              <a:t>Ο Μοχλός 1</a:t>
            </a:r>
            <a:r>
              <a:rPr lang="el-GR" b="1" i="1" u="sng" baseline="30000" dirty="0">
                <a:solidFill>
                  <a:srgbClr val="FF0000"/>
                </a:solidFill>
              </a:rPr>
              <a:t>ου</a:t>
            </a:r>
            <a:r>
              <a:rPr lang="el-GR" b="1" i="1" u="sng" dirty="0">
                <a:solidFill>
                  <a:srgbClr val="FF0000"/>
                </a:solidFill>
              </a:rPr>
              <a:t> είδους</a:t>
            </a:r>
            <a:r>
              <a:rPr lang="el-GR" dirty="0"/>
              <a:t>, είναι αυτός που το Υπομόχλιο, βρίσκεται ανάμεσα σε Δύναμη και Αντίσταση.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i="1" dirty="0"/>
              <a:t>Παράδειγμα είναι η τραμπάλα.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3AC75B8-82EE-8532-C261-7A9D59100A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6975" y="1227867"/>
            <a:ext cx="2983432" cy="542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18632E7-5F48-FD5B-F3A1-996714B4B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85" y="3857414"/>
            <a:ext cx="4022726" cy="244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06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475637-8A49-ACA3-90C0-8C8BBA8A46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2"/>
            </a:pPr>
            <a:endParaRPr lang="el-GR" b="1" u="sng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el-GR" b="1" i="1" u="sng" dirty="0">
                <a:solidFill>
                  <a:srgbClr val="FF0000"/>
                </a:solidFill>
              </a:rPr>
              <a:t>Μοχλός 2</a:t>
            </a:r>
            <a:r>
              <a:rPr lang="el-GR" b="1" i="1" u="sng" baseline="30000" dirty="0">
                <a:solidFill>
                  <a:srgbClr val="FF0000"/>
                </a:solidFill>
              </a:rPr>
              <a:t>ου</a:t>
            </a:r>
            <a:r>
              <a:rPr lang="el-GR" b="1" i="1" u="sng" dirty="0">
                <a:solidFill>
                  <a:srgbClr val="FF0000"/>
                </a:solidFill>
              </a:rPr>
              <a:t> είδους</a:t>
            </a:r>
            <a:r>
              <a:rPr lang="el-GR" dirty="0"/>
              <a:t>, είναι αυτός στο οποίο η Αντίσταση βρίσκεται ανάμεσα στη Δύναμη και το Υπομόχλιο.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i="1" dirty="0"/>
              <a:t>Παράδειγμα είναι η χειράμαξα, δηλαδή το καρότσι.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5B9387C-2353-D3BD-695D-EBBCF5660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27" y="2306923"/>
            <a:ext cx="4710499" cy="311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6F6A590E-763A-408E-4647-2A0263AB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dirty="0"/>
              <a:t>ΕΙΔΗ ΜΟΧΛΩΝ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D30F531-0057-AC1C-AE29-562BC9F33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49" y="4101269"/>
            <a:ext cx="2468196" cy="232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84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2B028A-7F9B-5D98-1A5C-53E91F674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l-GR" b="1" i="1" u="sng" dirty="0">
                <a:solidFill>
                  <a:srgbClr val="FF0000"/>
                </a:solidFill>
              </a:rPr>
              <a:t>Μοχλός 3</a:t>
            </a:r>
            <a:r>
              <a:rPr lang="el-GR" b="1" i="1" u="sng" baseline="30000" dirty="0">
                <a:solidFill>
                  <a:srgbClr val="FF0000"/>
                </a:solidFill>
              </a:rPr>
              <a:t>ου</a:t>
            </a:r>
            <a:r>
              <a:rPr lang="el-GR" b="1" i="1" u="sng" dirty="0">
                <a:solidFill>
                  <a:srgbClr val="FF0000"/>
                </a:solidFill>
              </a:rPr>
              <a:t> είδους</a:t>
            </a:r>
            <a:r>
              <a:rPr lang="el-GR" dirty="0"/>
              <a:t>, είναι αυτός που η Δύναμη βρίσκεται ανάμεσα στην Αντίσταση και το Υπομόχλιο.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i="1" dirty="0"/>
              <a:t>Παράδειγμα είναι το φτυάρι</a:t>
            </a:r>
            <a:r>
              <a:rPr lang="el-GR" dirty="0"/>
              <a:t>.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4F3BA60-032C-E36F-1487-4EB4F46020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61288"/>
            <a:ext cx="4937125" cy="319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E1DCD619-28E4-B373-78D3-9950B8B8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algn="ctr"/>
            <a:r>
              <a:rPr lang="el-GR" dirty="0"/>
              <a:t>ΕΙΔΗ ΜΟΧΛΩΝ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8E18A3C-B918-5975-0D07-B95EA03E1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3350498"/>
            <a:ext cx="4087814" cy="277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587463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</TotalTime>
  <Words>511</Words>
  <Application>Microsoft Office PowerPoint</Application>
  <PresentationFormat>Ευρεία οθόνη</PresentationFormat>
  <Paragraphs>57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Ανασκόπηση</vt:lpstr>
      <vt:lpstr>ΜΥΟΣΚΕΛΕΤΙΚΟ ΣΥΣΤΗΜΑ</vt:lpstr>
      <vt:lpstr>ΜΟΧΛΟΣ</vt:lpstr>
      <vt:lpstr>Παρουσίαση του PowerPoint</vt:lpstr>
      <vt:lpstr>ΣΥΝΘΗΚΗ ΙΣΟΡΡΟΠΙΑΣ ΜΟΧΛΩΝ</vt:lpstr>
      <vt:lpstr>Άρα………</vt:lpstr>
      <vt:lpstr>Εάν όμως…</vt:lpstr>
      <vt:lpstr>ΕΙΔΗ ΜΟΧΛΩΝ</vt:lpstr>
      <vt:lpstr>ΕΙΔΗ ΜΟΧΛΩΝ</vt:lpstr>
      <vt:lpstr>ΕΙΔΗ ΜΟΧΛΩΝ</vt:lpstr>
      <vt:lpstr>ΕΦΑΡΜΟΓΗ ΤΗΣ ΘΕΩΡΙΑΣ ΤΩΝ ΜΟΧΛΩΝ ΔΤΟ ΜΥΟΣΚΕΛΕΤΙΚΟ ΣΥΣΤΗΜΑ</vt:lpstr>
      <vt:lpstr>ΣΥΜΠΕΡΑΣΜΑΤΙΚΑ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ΜΥΟΣΚΕΛΕΤΙΚΟ ΣΥΣΤΗΜΑ</dc:title>
  <dc:creator>Maria Mouzaki</dc:creator>
  <cp:lastModifiedBy>Maria Mouzaki</cp:lastModifiedBy>
  <cp:revision>30</cp:revision>
  <dcterms:created xsi:type="dcterms:W3CDTF">2023-11-09T07:10:42Z</dcterms:created>
  <dcterms:modified xsi:type="dcterms:W3CDTF">2023-11-22T08:50:08Z</dcterms:modified>
</cp:coreProperties>
</file>