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71" r:id="rId4"/>
    <p:sldId id="258" r:id="rId5"/>
    <p:sldId id="286" r:id="rId6"/>
    <p:sldId id="272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- Στρογγυλεμένο ορθογώνιο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Στρογγυλεμένο ορθογώνιο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4 - Τίτλος"/>
          <p:cNvSpPr>
            <a:spLocks noGrp="1"/>
          </p:cNvSpPr>
          <p:nvPr>
            <p:ph type="ctrTitle" hasCustomPrompt="1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0" name="19 - Υπότιτλος"/>
          <p:cNvSpPr>
            <a:spLocks noGrp="1"/>
          </p:cNvSpPr>
          <p:nvPr>
            <p:ph type="subTitle" idx="1" hasCustomPrompt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830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19" name="18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9E4C-E2CE-4697-AF7B-B0AB86F019A2}" type="datetimeFigureOut">
              <a:rPr lang="el-GR" smtClean="0"/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1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18E5-D485-430C-8ED6-8DEB405B1187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 hasCustomPrompt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  <a:endParaRPr lang="el-GR" smtClean="0"/>
          </a:p>
          <a:p>
            <a:pPr lvl="1" eaLnBrk="1" latinLnBrk="0" hangingPunct="1"/>
            <a:r>
              <a:rPr lang="el-GR" smtClean="0"/>
              <a:t>Δεύτερου επιπέδου</a:t>
            </a:r>
            <a:endParaRPr lang="el-GR" smtClean="0"/>
          </a:p>
          <a:p>
            <a:pPr lvl="2" eaLnBrk="1" latinLnBrk="0" hangingPunct="1"/>
            <a:r>
              <a:rPr lang="el-GR" smtClean="0"/>
              <a:t>Τρίτου επιπέδου</a:t>
            </a:r>
            <a:endParaRPr lang="el-GR" smtClean="0"/>
          </a:p>
          <a:p>
            <a:pPr lvl="3" eaLnBrk="1" latinLnBrk="0" hangingPunct="1"/>
            <a:r>
              <a:rPr lang="el-GR" smtClean="0"/>
              <a:t>Τέταρτου επιπέδου</a:t>
            </a:r>
            <a:endParaRPr lang="el-GR" smtClean="0"/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9E4C-E2CE-4697-AF7B-B0AB86F019A2}" type="datetimeFigureOut">
              <a:rPr lang="el-GR" smtClean="0"/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18E5-D485-430C-8ED6-8DEB405B1187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  <a:endParaRPr lang="el-GR" smtClean="0"/>
          </a:p>
          <a:p>
            <a:pPr lvl="1" eaLnBrk="1" latinLnBrk="0" hangingPunct="1"/>
            <a:r>
              <a:rPr lang="el-GR" smtClean="0"/>
              <a:t>Δεύτερου επιπέδου</a:t>
            </a:r>
            <a:endParaRPr lang="el-GR" smtClean="0"/>
          </a:p>
          <a:p>
            <a:pPr lvl="2" eaLnBrk="1" latinLnBrk="0" hangingPunct="1"/>
            <a:r>
              <a:rPr lang="el-GR" smtClean="0"/>
              <a:t>Τρίτου επιπέδου</a:t>
            </a:r>
            <a:endParaRPr lang="el-GR" smtClean="0"/>
          </a:p>
          <a:p>
            <a:pPr lvl="3" eaLnBrk="1" latinLnBrk="0" hangingPunct="1"/>
            <a:r>
              <a:rPr lang="el-GR" smtClean="0"/>
              <a:t>Τέταρτου επιπέδου</a:t>
            </a:r>
            <a:endParaRPr lang="el-GR" smtClean="0"/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9E4C-E2CE-4697-AF7B-B0AB86F019A2}" type="datetimeFigureOut">
              <a:rPr lang="el-GR" smtClean="0"/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18E5-D485-430C-8ED6-8DEB405B1187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  <a:endParaRPr lang="el-GR" smtClean="0"/>
          </a:p>
          <a:p>
            <a:pPr lvl="1" eaLnBrk="1" latinLnBrk="0" hangingPunct="1"/>
            <a:r>
              <a:rPr lang="el-GR" smtClean="0"/>
              <a:t>Δεύτερου επιπέδου</a:t>
            </a:r>
            <a:endParaRPr lang="el-GR" smtClean="0"/>
          </a:p>
          <a:p>
            <a:pPr lvl="2" eaLnBrk="1" latinLnBrk="0" hangingPunct="1"/>
            <a:r>
              <a:rPr lang="el-GR" smtClean="0"/>
              <a:t>Τρίτου επιπέδου</a:t>
            </a:r>
            <a:endParaRPr lang="el-GR" smtClean="0"/>
          </a:p>
          <a:p>
            <a:pPr lvl="3" eaLnBrk="1" latinLnBrk="0" hangingPunct="1"/>
            <a:r>
              <a:rPr lang="el-GR" smtClean="0"/>
              <a:t>Τέταρτου επιπέδου</a:t>
            </a:r>
            <a:endParaRPr lang="el-GR" smtClean="0"/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9E4C-E2CE-4697-AF7B-B0AB86F019A2}" type="datetimeFigureOut">
              <a:rPr lang="el-GR" smtClean="0"/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18E5-D485-430C-8ED6-8DEB405B1187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Στρογγυλεμένο ορθογώνιο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Στρογγυλεμένο ορθογώνιο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 hasCustomPrompt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830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  <a:endParaRPr kumimoji="0" lang="el-GR" smtClean="0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9E4C-E2CE-4697-AF7B-B0AB86F019A2}" type="datetimeFigureOut">
              <a:rPr lang="el-GR" smtClean="0"/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18E5-D485-430C-8ED6-8DEB405B1187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 hasCustomPrompt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  <a:endParaRPr lang="el-GR" smtClean="0"/>
          </a:p>
          <a:p>
            <a:pPr lvl="1" eaLnBrk="1" latinLnBrk="0" hangingPunct="1"/>
            <a:r>
              <a:rPr lang="el-GR" smtClean="0"/>
              <a:t>Δεύτερου επιπέδου</a:t>
            </a:r>
            <a:endParaRPr lang="el-GR" smtClean="0"/>
          </a:p>
          <a:p>
            <a:pPr lvl="2" eaLnBrk="1" latinLnBrk="0" hangingPunct="1"/>
            <a:r>
              <a:rPr lang="el-GR" smtClean="0"/>
              <a:t>Τρίτου επιπέδου</a:t>
            </a:r>
            <a:endParaRPr lang="el-GR" smtClean="0"/>
          </a:p>
          <a:p>
            <a:pPr lvl="3" eaLnBrk="1" latinLnBrk="0" hangingPunct="1"/>
            <a:r>
              <a:rPr lang="el-GR" smtClean="0"/>
              <a:t>Τέταρτου επιπέδου</a:t>
            </a:r>
            <a:endParaRPr lang="el-GR" smtClean="0"/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 hasCustomPrompt="1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  <a:endParaRPr lang="el-GR" smtClean="0"/>
          </a:p>
          <a:p>
            <a:pPr lvl="1" eaLnBrk="1" latinLnBrk="0" hangingPunct="1"/>
            <a:r>
              <a:rPr lang="el-GR" smtClean="0"/>
              <a:t>Δεύτερου επιπέδου</a:t>
            </a:r>
            <a:endParaRPr lang="el-GR" smtClean="0"/>
          </a:p>
          <a:p>
            <a:pPr lvl="2" eaLnBrk="1" latinLnBrk="0" hangingPunct="1"/>
            <a:r>
              <a:rPr lang="el-GR" smtClean="0"/>
              <a:t>Τρίτου επιπέδου</a:t>
            </a:r>
            <a:endParaRPr lang="el-GR" smtClean="0"/>
          </a:p>
          <a:p>
            <a:pPr lvl="3" eaLnBrk="1" latinLnBrk="0" hangingPunct="1"/>
            <a:r>
              <a:rPr lang="el-GR" smtClean="0"/>
              <a:t>Τέταρτου επιπέδου</a:t>
            </a:r>
            <a:endParaRPr lang="el-GR" smtClean="0"/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9E4C-E2CE-4697-AF7B-B0AB86F019A2}" type="datetimeFigureOut">
              <a:rPr lang="el-GR" smtClean="0"/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18E5-D485-430C-8ED6-8DEB405B1187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 hasCustomPrompt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  <a:endParaRPr kumimoji="0" lang="el-GR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 hasCustomPrompt="1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  <a:endParaRPr kumimoji="0" lang="el-GR" smtClean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 hasCustomPrompt="1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  <a:endParaRPr lang="el-GR" smtClean="0"/>
          </a:p>
          <a:p>
            <a:pPr lvl="1" eaLnBrk="1" latinLnBrk="0" hangingPunct="1"/>
            <a:r>
              <a:rPr lang="el-GR" smtClean="0"/>
              <a:t>Δεύτερου επιπέδου</a:t>
            </a:r>
            <a:endParaRPr lang="el-GR" smtClean="0"/>
          </a:p>
          <a:p>
            <a:pPr lvl="2" eaLnBrk="1" latinLnBrk="0" hangingPunct="1"/>
            <a:r>
              <a:rPr lang="el-GR" smtClean="0"/>
              <a:t>Τρίτου επιπέδου</a:t>
            </a:r>
            <a:endParaRPr lang="el-GR" smtClean="0"/>
          </a:p>
          <a:p>
            <a:pPr lvl="3" eaLnBrk="1" latinLnBrk="0" hangingPunct="1"/>
            <a:r>
              <a:rPr lang="el-GR" smtClean="0"/>
              <a:t>Τέταρτου επιπέδου</a:t>
            </a:r>
            <a:endParaRPr lang="el-GR" smtClean="0"/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 hasCustomPrompt="1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  <a:endParaRPr lang="el-GR" smtClean="0"/>
          </a:p>
          <a:p>
            <a:pPr lvl="1" eaLnBrk="1" latinLnBrk="0" hangingPunct="1"/>
            <a:r>
              <a:rPr lang="el-GR" smtClean="0"/>
              <a:t>Δεύτερου επιπέδου</a:t>
            </a:r>
            <a:endParaRPr lang="el-GR" smtClean="0"/>
          </a:p>
          <a:p>
            <a:pPr lvl="2" eaLnBrk="1" latinLnBrk="0" hangingPunct="1"/>
            <a:r>
              <a:rPr lang="el-GR" smtClean="0"/>
              <a:t>Τρίτου επιπέδου</a:t>
            </a:r>
            <a:endParaRPr lang="el-GR" smtClean="0"/>
          </a:p>
          <a:p>
            <a:pPr lvl="3" eaLnBrk="1" latinLnBrk="0" hangingPunct="1"/>
            <a:r>
              <a:rPr lang="el-GR" smtClean="0"/>
              <a:t>Τέταρτου επιπέδου</a:t>
            </a:r>
            <a:endParaRPr lang="el-GR" smtClean="0"/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9E4C-E2CE-4697-AF7B-B0AB86F019A2}" type="datetimeFigureOut">
              <a:rPr lang="el-GR" smtClean="0"/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18E5-D485-430C-8ED6-8DEB405B1187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9E4C-E2CE-4697-AF7B-B0AB86F019A2}" type="datetimeFigureOut">
              <a:rPr lang="el-GR" smtClean="0"/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18E5-D485-430C-8ED6-8DEB405B1187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Στρογγυλεμένο ορθογώνιο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9E4C-E2CE-4697-AF7B-B0AB86F019A2}" type="datetimeFigureOut">
              <a:rPr lang="el-GR" smtClean="0"/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18E5-D485-430C-8ED6-8DEB405B1187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 hasCustomPrompt="1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415" marR="18415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  <a:endParaRPr lang="el-GR" smtClean="0"/>
          </a:p>
          <a:p>
            <a:pPr lvl="1" eaLnBrk="1" latinLnBrk="0" hangingPunct="1"/>
            <a:r>
              <a:rPr lang="el-GR" smtClean="0"/>
              <a:t>Δεύτερου επιπέδου</a:t>
            </a:r>
            <a:endParaRPr lang="el-GR" smtClean="0"/>
          </a:p>
          <a:p>
            <a:pPr lvl="2" eaLnBrk="1" latinLnBrk="0" hangingPunct="1"/>
            <a:r>
              <a:rPr lang="el-GR" smtClean="0"/>
              <a:t>Τρίτου επιπέδου</a:t>
            </a:r>
            <a:endParaRPr lang="el-GR" smtClean="0"/>
          </a:p>
          <a:p>
            <a:pPr lvl="3" eaLnBrk="1" latinLnBrk="0" hangingPunct="1"/>
            <a:r>
              <a:rPr lang="el-GR" smtClean="0"/>
              <a:t>Τέταρτου επιπέδου</a:t>
            </a:r>
            <a:endParaRPr lang="el-GR" smtClean="0"/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 hasCustomPrompt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  <a:endParaRPr lang="el-GR" smtClean="0"/>
          </a:p>
          <a:p>
            <a:pPr lvl="1" eaLnBrk="1" latinLnBrk="0" hangingPunct="1"/>
            <a:r>
              <a:rPr lang="el-GR" smtClean="0"/>
              <a:t>Δεύτερου επιπέδου</a:t>
            </a:r>
            <a:endParaRPr lang="el-GR" smtClean="0"/>
          </a:p>
          <a:p>
            <a:pPr lvl="2" eaLnBrk="1" latinLnBrk="0" hangingPunct="1"/>
            <a:r>
              <a:rPr lang="el-GR" smtClean="0"/>
              <a:t>Τρίτου επιπέδου</a:t>
            </a:r>
            <a:endParaRPr lang="el-GR" smtClean="0"/>
          </a:p>
          <a:p>
            <a:pPr lvl="3" eaLnBrk="1" latinLnBrk="0" hangingPunct="1"/>
            <a:r>
              <a:rPr lang="el-GR" smtClean="0"/>
              <a:t>Τέταρτου επιπέδου</a:t>
            </a:r>
            <a:endParaRPr lang="el-GR" smtClean="0"/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9E4C-E2CE-4697-AF7B-B0AB86F019A2}" type="datetimeFigureOut">
              <a:rPr lang="el-GR" smtClean="0"/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18E5-D485-430C-8ED6-8DEB405B1187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- Στρογγυλεμένο ορθογώνιο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Στρογγύλεμα μίας γωνίας ορθογωνίου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 hasCustomPrompt="1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  <a:endParaRPr lang="el-GR" smtClean="0"/>
          </a:p>
          <a:p>
            <a:pPr lvl="1" eaLnBrk="1" latinLnBrk="0" hangingPunct="1"/>
            <a:r>
              <a:rPr lang="el-GR" smtClean="0"/>
              <a:t>Δεύτερου επιπέδου</a:t>
            </a:r>
            <a:endParaRPr lang="el-GR" smtClean="0"/>
          </a:p>
          <a:p>
            <a:pPr lvl="2" eaLnBrk="1" latinLnBrk="0" hangingPunct="1"/>
            <a:r>
              <a:rPr lang="el-GR" smtClean="0"/>
              <a:t>Τρίτου επιπέδου</a:t>
            </a:r>
            <a:endParaRPr lang="el-GR" smtClean="0"/>
          </a:p>
          <a:p>
            <a:pPr lvl="3" eaLnBrk="1" latinLnBrk="0" hangingPunct="1"/>
            <a:r>
              <a:rPr lang="el-GR" smtClean="0"/>
              <a:t>Τέταρτου επιπέδου</a:t>
            </a:r>
            <a:endParaRPr lang="el-GR" smtClean="0"/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9E4C-E2CE-4697-AF7B-B0AB86F019A2}" type="datetimeFigureOut">
              <a:rPr lang="el-GR" smtClean="0"/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18E5-D485-430C-8ED6-8DEB405B1187}" type="slidenum">
              <a:rPr lang="el-GR" smtClean="0"/>
            </a:fld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 hasCustomPrompt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Στρογγυλεμένο ορθογώνιο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Στρογγυλεμένο ορθογώνιο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- Θέση τίτλου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  <a:endParaRPr kumimoji="0" lang="el-GR" smtClean="0"/>
          </a:p>
          <a:p>
            <a:pPr lvl="1" eaLnBrk="1" latinLnBrk="0" hangingPunct="1"/>
            <a:r>
              <a:rPr kumimoji="0" lang="el-GR" smtClean="0"/>
              <a:t>Δεύτερου επιπέδου</a:t>
            </a:r>
            <a:endParaRPr kumimoji="0" lang="el-GR" smtClean="0"/>
          </a:p>
          <a:p>
            <a:pPr lvl="2" eaLnBrk="1" latinLnBrk="0" hangingPunct="1"/>
            <a:r>
              <a:rPr kumimoji="0" lang="el-GR" smtClean="0"/>
              <a:t>Τρίτου επιπέδου</a:t>
            </a:r>
            <a:endParaRPr kumimoji="0" lang="el-GR" smtClean="0"/>
          </a:p>
          <a:p>
            <a:pPr lvl="3" eaLnBrk="1" latinLnBrk="0" hangingPunct="1"/>
            <a:r>
              <a:rPr kumimoji="0" lang="el-GR" smtClean="0"/>
              <a:t>Τέταρτου επιπέδου</a:t>
            </a:r>
            <a:endParaRPr kumimoji="0" lang="el-GR" smtClean="0"/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25" name="24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fld id="{EE309E4C-E2CE-4697-AF7B-B0AB86F019A2}" type="datetimeFigureOut">
              <a:rPr lang="el-GR" smtClean="0"/>
            </a:fld>
            <a:endParaRPr lang="el-GR"/>
          </a:p>
        </p:txBody>
      </p:sp>
      <p:sp>
        <p:nvSpPr>
          <p:cNvPr id="18" name="17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fld id="{FA3418E5-D485-430C-8ED6-8DEB405B1187}" type="slidenum">
              <a:rPr lang="el-GR" smtClean="0"/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65430" indent="-265430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 panose="05020102010507070707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295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 panose="020B0604030504040204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130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 panose="05020102010507070707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255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 panose="020B0604030504040204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345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 panose="020B0604030504040204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53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 panose="05020102010507070707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Verdana" panose="020B0604030504040204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 panose="05020102010507070707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ΕΙΣΑΓΩΓΗ ΣΤΗ ΦΥΣΙΚΟΘΕΡΑΠΕΙΑ</a:t>
            </a:r>
            <a:endParaRPr lang="el-GR" dirty="0"/>
          </a:p>
        </p:txBody>
      </p:sp>
      <p:sp>
        <p:nvSpPr>
          <p:cNvPr id="5" name="2 - Υπότιτλος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245861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9.1-9.2</a:t>
            </a:r>
            <a:endParaRPr lang="en-US" sz="3200" dirty="0" smtClean="0">
              <a:solidFill>
                <a:schemeClr val="tx1"/>
              </a:solidFill>
            </a:endParaRPr>
          </a:p>
          <a:p>
            <a:pPr algn="ctr"/>
            <a:r>
              <a:rPr lang="el-GR" sz="3200" dirty="0" smtClean="0">
                <a:solidFill>
                  <a:schemeClr val="tx1"/>
                </a:solidFill>
              </a:rPr>
              <a:t>ΠΑΘΗΤΙΚΗ ΚΙΝΗΣΗ</a:t>
            </a:r>
            <a:endParaRPr lang="el-GR" sz="3200" dirty="0" smtClean="0">
              <a:solidFill>
                <a:schemeClr val="tx1"/>
              </a:solidFill>
            </a:endParaRPr>
          </a:p>
          <a:p>
            <a:endParaRPr lang="el-GR" dirty="0" smtClean="0">
              <a:solidFill>
                <a:schemeClr val="tx1"/>
              </a:solidFill>
            </a:endParaRPr>
          </a:p>
          <a:p>
            <a:endParaRPr lang="el-GR" dirty="0" smtClean="0">
              <a:solidFill>
                <a:schemeClr val="tx1"/>
              </a:solidFill>
            </a:endParaRPr>
          </a:p>
          <a:p>
            <a:endParaRPr lang="el-GR" dirty="0" smtClean="0">
              <a:solidFill>
                <a:schemeClr val="tx1"/>
              </a:solidFill>
            </a:endParaRPr>
          </a:p>
          <a:p>
            <a:r>
              <a:rPr lang="el-GR" sz="1400" dirty="0" err="1" smtClean="0">
                <a:solidFill>
                  <a:schemeClr val="tx1"/>
                </a:solidFill>
              </a:rPr>
              <a:t>Σχ.έτος</a:t>
            </a:r>
            <a:r>
              <a:rPr lang="el-GR" sz="1400" dirty="0" smtClean="0">
                <a:solidFill>
                  <a:schemeClr val="tx1"/>
                </a:solidFill>
              </a:rPr>
              <a:t> 2023-24</a:t>
            </a:r>
            <a:endParaRPr lang="el-GR" sz="1400" dirty="0" smtClean="0">
              <a:solidFill>
                <a:schemeClr val="tx1"/>
              </a:solidFill>
            </a:endParaRPr>
          </a:p>
          <a:p>
            <a:r>
              <a:rPr lang="el-GR" sz="1400" dirty="0" smtClean="0">
                <a:solidFill>
                  <a:schemeClr val="tx1"/>
                </a:solidFill>
              </a:rPr>
              <a:t>Εκπαιδευτικός ΠΕ87.08 Μουζάκη Μαρία</a:t>
            </a:r>
            <a:endParaRPr lang="el-GR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 smtClean="0"/>
              <a:t>ΤΑΞΙΝΟΜΗΣΗ ΠΑΘΗΤΙΚΩΝ ΚΙΝΗΣΕΩΝ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2920" y="1357298"/>
            <a:ext cx="8183880" cy="3361006"/>
          </a:xfrm>
        </p:spPr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el-GR" dirty="0" smtClean="0"/>
              <a:t>Απλές παθητικές κινήσεις.</a:t>
            </a:r>
            <a:endParaRPr lang="el-GR" dirty="0" smtClean="0"/>
          </a:p>
          <a:p>
            <a:pPr marL="514350" indent="-514350" algn="ctr">
              <a:buFont typeface="+mj-lt"/>
              <a:buAutoNum type="arabicPeriod"/>
            </a:pPr>
            <a:r>
              <a:rPr lang="el-GR" dirty="0" smtClean="0"/>
              <a:t>Βίαιες παθητικές κινήσεις.</a:t>
            </a:r>
            <a:endParaRPr lang="el-GR" dirty="0" smtClean="0"/>
          </a:p>
          <a:p>
            <a:pPr marL="514350" indent="-514350" algn="ctr">
              <a:buFont typeface="+mj-lt"/>
              <a:buAutoNum type="arabicPeriod"/>
            </a:pPr>
            <a:r>
              <a:rPr lang="el-GR" dirty="0" smtClean="0"/>
              <a:t>Παθητικούς χειρισμούς.</a:t>
            </a:r>
            <a:endParaRPr lang="el-G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ΑΠΛΕΣ ΠΑΘΗΤΙΚΕΣ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/>
              <a:t>Εκτελούνται από τον φθ χωρίς την ενεργό συμμετοχή του ασθενή.</a:t>
            </a:r>
            <a:endParaRPr lang="el-GR" dirty="0" smtClean="0"/>
          </a:p>
          <a:p>
            <a:r>
              <a:rPr lang="el-GR" dirty="0" smtClean="0"/>
              <a:t>Η πιο συχνά χρησιμοποιούμενη μορφή παθητικής κίνησης.</a:t>
            </a:r>
            <a:endParaRPr lang="el-GR" dirty="0" smtClean="0"/>
          </a:p>
          <a:p>
            <a:r>
              <a:rPr lang="el-GR" dirty="0" smtClean="0"/>
              <a:t>Κατά την εφαρμογή φροντίζουμε μια χαλαρή και άνετη θέση του ασθενή, με τέτοιο τρόπο ώστε να εξασφαλίζεται η κίνηση σε όλο το εύρος της τροχιάς.</a:t>
            </a:r>
            <a:endParaRPr lang="el-GR" dirty="0" smtClean="0"/>
          </a:p>
          <a:p>
            <a:r>
              <a:rPr lang="el-GR" dirty="0" smtClean="0"/>
              <a:t>Οι σωστές λαβές κι ο σωστός τρόπος </a:t>
            </a:r>
            <a:r>
              <a:rPr lang="el-GR" dirty="0" err="1" smtClean="0"/>
              <a:t>υποβαστασμού</a:t>
            </a:r>
            <a:r>
              <a:rPr lang="el-GR" dirty="0" smtClean="0"/>
              <a:t> του μέλους του σώματος που πρόκειται να κινηθεί.</a:t>
            </a:r>
            <a:endParaRPr lang="el-GR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5429264"/>
            <a:ext cx="8183880" cy="1051560"/>
          </a:xfrm>
        </p:spPr>
        <p:txBody>
          <a:bodyPr/>
          <a:lstStyle/>
          <a:p>
            <a:pPr algn="ctr"/>
            <a:r>
              <a:rPr lang="el-GR" dirty="0" smtClean="0"/>
              <a:t>ΔΙΑΤΑΣΗ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041788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Ιδιαίτερη μορφή απλής παθητικής κίνησης.</a:t>
            </a:r>
            <a:endParaRPr lang="el-GR" dirty="0" smtClean="0"/>
          </a:p>
          <a:p>
            <a:r>
              <a:rPr lang="el-GR" dirty="0" smtClean="0"/>
              <a:t>Χαρακτηρίζεται η επιμήκυνση των μυών στα όρια του φυσιολογικού μήκους</a:t>
            </a:r>
            <a:r>
              <a:rPr lang="el-GR" dirty="0" smtClean="0"/>
              <a:t>.</a:t>
            </a:r>
            <a:endParaRPr lang="en-US" dirty="0" smtClean="0"/>
          </a:p>
          <a:p>
            <a:r>
              <a:rPr lang="el-GR" dirty="0" smtClean="0"/>
              <a:t>Ο πιο αποτελεσματικός τρόπος διάτασης είναι αυτός όπου ο ασθενής εκτελεί </a:t>
            </a:r>
            <a:r>
              <a:rPr lang="el-GR" dirty="0" err="1" smtClean="0"/>
              <a:t>αυτοδιάταση</a:t>
            </a:r>
            <a:r>
              <a:rPr lang="el-GR" dirty="0" smtClean="0"/>
              <a:t> μέχρι το σημείο που μπορεί και στη συν</a:t>
            </a:r>
            <a:r>
              <a:rPr lang="el-GR" dirty="0" smtClean="0"/>
              <a:t>έχεια ο φθ συνεχίζει παθητικά.</a:t>
            </a:r>
            <a:endParaRPr lang="el-GR" dirty="0" smtClean="0"/>
          </a:p>
          <a:p>
            <a:r>
              <a:rPr lang="el-GR" dirty="0" smtClean="0"/>
              <a:t>Η παθητική διάταση πρέπει να γίνεται από τον φθ ή έστω με την επίβλεψή του, καθώς υπάρχει ενδεχόμενος κίνδυνος </a:t>
            </a:r>
            <a:r>
              <a:rPr lang="el-GR" dirty="0" err="1" smtClean="0"/>
              <a:t>υπερδιάτασης</a:t>
            </a:r>
            <a:r>
              <a:rPr lang="el-GR" dirty="0" smtClean="0"/>
              <a:t>.</a:t>
            </a:r>
            <a:endParaRPr lang="el-GR" dirty="0" smtClean="0"/>
          </a:p>
          <a:p>
            <a:r>
              <a:rPr lang="el-GR" dirty="0" smtClean="0"/>
              <a:t>Οδηγός της διάτασης είναι ο πόνος.</a:t>
            </a:r>
            <a:endParaRPr lang="el-GR" dirty="0" smtClean="0"/>
          </a:p>
          <a:p>
            <a:r>
              <a:rPr lang="el-GR" dirty="0" smtClean="0"/>
              <a:t>Στο σημείο αυτό που αποτελεί και το όριο της διάτασης μένουμε για τουλάχιστον 20 δευτερόλεπτα</a:t>
            </a:r>
            <a:endParaRPr lang="el-GR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ΚΑΤΆ ΤΗΝ ΕΚΤΕΛΕΣΗ ΠΑΘΗΤΙΚΩΝ ΔΙΑΤΑΣΕΩΝ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 smtClean="0"/>
              <a:t>Λαμβάνουμε </a:t>
            </a:r>
            <a:r>
              <a:rPr lang="el-GR" dirty="0" err="1" smtClean="0"/>
              <a:t>υπόψην</a:t>
            </a:r>
            <a:r>
              <a:rPr lang="el-GR" dirty="0" smtClean="0"/>
              <a:t>: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Φυσιολογικό μήκος μυός &amp; φυσιολογικά όρια κίνησης.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Ο ρυθμό διάτασης πρέπει να είναι αργός και σταθερός.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Η αποτελεσματικότητα της διάτασης θα φανεί μετά από αρκετές διατάσεις.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Ηλικία του ασθενούς, στους ηλικιωμένους δεν πρέπει να γίνονται έντονα οι διατάσεις.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Αν ο ασθενής αισθανθεί πόνο στη μυϊκή ομάδα που διατάθηκε 24 ώρες μετά τότε αυτό σημαίνει ότι </a:t>
            </a:r>
            <a:r>
              <a:rPr lang="el-GR" dirty="0" err="1" smtClean="0"/>
              <a:t>υπερδιατάθηκε</a:t>
            </a:r>
            <a:r>
              <a:rPr lang="el-GR" dirty="0" smtClean="0"/>
              <a:t>.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Πριν τη διάταση, μπορεί να εφαρμοστεί κάποιο </a:t>
            </a:r>
            <a:r>
              <a:rPr lang="el-GR" dirty="0" err="1" smtClean="0"/>
              <a:t>θερμοθεραπευτικά</a:t>
            </a:r>
            <a:r>
              <a:rPr lang="el-GR" dirty="0" smtClean="0"/>
              <a:t> μέσα.</a:t>
            </a:r>
            <a:endParaRPr lang="el-GR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ΒΙΑΙΕΣ ΠΑΘΗΤΙΚΕΣ ΚΙΝΗΣΕΙΣ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/>
              <a:t>Γίνονται πάντα από γιατρό, και με τον ασθενή να είναι υπό πλήρη ή τοπική αναισθησία.</a:t>
            </a:r>
            <a:endParaRPr lang="el-GR" dirty="0" smtClean="0"/>
          </a:p>
          <a:p>
            <a:r>
              <a:rPr lang="el-GR" dirty="0" smtClean="0"/>
              <a:t>Γίνονται μόνο αφού έχουν εξαντληθεί όλες οι άλλες τεχνικές αποκατάστασης της άρθρωσης.</a:t>
            </a:r>
            <a:endParaRPr lang="el-GR" dirty="0" smtClean="0"/>
          </a:p>
          <a:p>
            <a:r>
              <a:rPr lang="el-GR" dirty="0" smtClean="0"/>
              <a:t>Σκοπό έχει την ανάκτηση του εύρους.</a:t>
            </a:r>
            <a:endParaRPr lang="el-GR" dirty="0" smtClean="0"/>
          </a:p>
          <a:p>
            <a:r>
              <a:rPr lang="el-GR" dirty="0" smtClean="0"/>
              <a:t>Μετά την κινητοποίηση από τον γιατρό σκοπός του φθ είναι η διατήρηση αυτής της τροχιάς, πάντα όμως στα όρια του πόνου. </a:t>
            </a:r>
            <a:endParaRPr lang="el-GR" dirty="0" smtClean="0"/>
          </a:p>
          <a:p>
            <a:r>
              <a:rPr lang="el-GR" dirty="0" smtClean="0"/>
              <a:t>Αντενδείξεις, πρόσφατοι τραυματισμού &amp; σε περιπτώσεις σπαστικών παραλύσεων.</a:t>
            </a:r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ΠΑΘΗΤΙΚΟΙ ΧΕΙΡΙΣΜΟΙ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Mobilization</a:t>
            </a:r>
            <a:endParaRPr lang="en-US" dirty="0" smtClean="0"/>
          </a:p>
          <a:p>
            <a:r>
              <a:rPr lang="en-US" dirty="0" smtClean="0"/>
              <a:t>Manipulation</a:t>
            </a:r>
            <a:endParaRPr lang="en-US" dirty="0" smtClean="0"/>
          </a:p>
          <a:p>
            <a:r>
              <a:rPr lang="el-GR" dirty="0" smtClean="0"/>
              <a:t>Έλξη και προσέγγιση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Είναι ειδικοί χειρισμοί για την,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Κινητοποίηση δύσκαμπτων αρθρώσεων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Μείωση μυϊκού σπασμού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Μείωση πόνου</a:t>
            </a:r>
            <a:endParaRPr lang="el-GR" dirty="0" smtClean="0"/>
          </a:p>
          <a:p>
            <a:pPr marL="514350" indent="-514350">
              <a:buNone/>
            </a:pPr>
            <a:endParaRPr lang="el-GR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0034" y="1357298"/>
            <a:ext cx="8183880" cy="4187952"/>
          </a:xfrm>
        </p:spPr>
        <p:txBody>
          <a:bodyPr/>
          <a:lstStyle/>
          <a:p>
            <a:r>
              <a:rPr lang="el-GR" dirty="0" smtClean="0"/>
              <a:t>Αντενδείξεις παθητικών χειρισμών: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Οξείες φλεγμονές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Κατάγματα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err="1" smtClean="0"/>
              <a:t>Οστεοπορωτικές</a:t>
            </a:r>
            <a:r>
              <a:rPr lang="el-GR" dirty="0" smtClean="0"/>
              <a:t> περιοχές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err="1" smtClean="0"/>
              <a:t>Σπονδυλολίσθηση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Σε περιπτώσεις νεοπλασιών ή κακοήθων όγκων</a:t>
            </a:r>
            <a:endParaRPr lang="el-GR" dirty="0" smtClean="0"/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ΠΑΡΑΤΗΡΗΣΕΙΣ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 smtClean="0"/>
              <a:t>Η παθητική κίνηση αποτελεί πολύτιμο εργαλείο κατά τη διάρκεια της αξιολόγησης.</a:t>
            </a:r>
            <a:endParaRPr lang="el-GR" dirty="0" smtClean="0"/>
          </a:p>
          <a:p>
            <a:r>
              <a:rPr lang="el-GR" dirty="0" smtClean="0"/>
              <a:t>Δεν μπορεί να αντικαταστήσει την ενεργητική κίνηση.</a:t>
            </a:r>
            <a:endParaRPr lang="el-GR" dirty="0" smtClean="0"/>
          </a:p>
          <a:p>
            <a:r>
              <a:rPr lang="el-GR" dirty="0" smtClean="0"/>
              <a:t>Πρέπει να χρησιμοποιείται και να προσαρμόζεται στις ιδιαιτερότητες του κάθε προβλήματος αλλά και λαμβάνοντας υπόψη την ανατομική κατασκευή των αρθρώσεων.</a:t>
            </a:r>
            <a:endParaRPr lang="el-GR" dirty="0" smtClean="0"/>
          </a:p>
          <a:p>
            <a:r>
              <a:rPr lang="el-GR" dirty="0" smtClean="0"/>
              <a:t>Στόχος είναι οι κινήσεις που στα αρχικά στάδια του προγράμματος αποκατάστασης εκτελούνταν παθητικά στο </a:t>
            </a:r>
            <a:r>
              <a:rPr lang="el-GR" smtClean="0"/>
              <a:t>τελικό στάδιο </a:t>
            </a:r>
            <a:r>
              <a:rPr lang="el-GR" dirty="0" smtClean="0"/>
              <a:t>να εκτελούνται ενεργητικά.</a:t>
            </a:r>
            <a:endParaRPr lang="el-G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l-GR" altLang="en-US"/>
              <a:t>ΟΡΙΣΜΟΣ</a:t>
            </a:r>
            <a:endParaRPr lang="el-G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l-GR" dirty="0" smtClean="0">
              <a:sym typeface="+mn-ea"/>
            </a:endParaRPr>
          </a:p>
          <a:p>
            <a:endParaRPr lang="el-GR" dirty="0" smtClean="0">
              <a:sym typeface="+mn-ea"/>
            </a:endParaRPr>
          </a:p>
          <a:p>
            <a:endParaRPr lang="el-GR" dirty="0" smtClean="0">
              <a:sym typeface="+mn-ea"/>
            </a:endParaRPr>
          </a:p>
          <a:p>
            <a:pPr algn="ctr"/>
            <a:r>
              <a:rPr lang="el-GR" sz="3600" i="1" dirty="0" smtClean="0">
                <a:sym typeface="+mn-ea"/>
              </a:rPr>
              <a:t>Είναι η κίνηση όπου δεν παράγεται μυϊκό έργο.</a:t>
            </a:r>
            <a:endParaRPr lang="en-US" sz="3600" i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ΠΑΘΗΤΙΚΗ ΚΙΝΗΣΗ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2920" y="530225"/>
            <a:ext cx="8183880" cy="4919980"/>
          </a:xfrm>
        </p:spPr>
        <p:txBody>
          <a:bodyPr>
            <a:normAutofit lnSpcReduction="20000"/>
          </a:bodyPr>
          <a:lstStyle/>
          <a:p>
            <a:endParaRPr lang="el-GR" dirty="0" smtClean="0"/>
          </a:p>
          <a:p>
            <a:pPr algn="l"/>
            <a:r>
              <a:rPr lang="el-GR" dirty="0" smtClean="0"/>
              <a:t>Η κίνηση παράγεται από την επίδραση μιας 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εξωτερικής δύναμης</a:t>
            </a:r>
            <a:r>
              <a:rPr lang="el-GR" dirty="0" smtClean="0"/>
              <a:t> σε ένα μέλος του σώματος.</a:t>
            </a:r>
            <a:endParaRPr lang="el-GR" dirty="0" smtClean="0"/>
          </a:p>
          <a:p>
            <a:pPr algn="l"/>
            <a:r>
              <a:rPr lang="el-GR" dirty="0" smtClean="0"/>
              <a:t>η 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εξωτερική δύναμη</a:t>
            </a:r>
            <a:r>
              <a:rPr lang="el-GR" dirty="0" smtClean="0"/>
              <a:t> αυτή μπορεί να είναι: </a:t>
            </a:r>
            <a:endParaRPr lang="el-GR" dirty="0" smtClean="0"/>
          </a:p>
          <a:p>
            <a:pPr marL="514350" indent="-514350" algn="l">
              <a:buAutoNum type="arabicPeriod"/>
            </a:pPr>
            <a:r>
              <a:rPr lang="el-GR" dirty="0" smtClean="0"/>
              <a:t>η βαρύτητα, </a:t>
            </a:r>
            <a:endParaRPr lang="el-GR" dirty="0" smtClean="0"/>
          </a:p>
          <a:p>
            <a:pPr marL="514350" indent="-514350" algn="l">
              <a:buAutoNum type="arabicPeriod"/>
            </a:pPr>
            <a:r>
              <a:rPr lang="el-GR" dirty="0" smtClean="0"/>
              <a:t>ένα μηχάνημα ή βάρος, </a:t>
            </a:r>
            <a:endParaRPr lang="el-GR" dirty="0" smtClean="0"/>
          </a:p>
          <a:p>
            <a:pPr marL="514350" indent="-514350" algn="l">
              <a:buAutoNum type="arabicPeriod"/>
            </a:pPr>
            <a:r>
              <a:rPr lang="el-GR" dirty="0" smtClean="0"/>
              <a:t>ένα άλλο άτομο, </a:t>
            </a:r>
            <a:endParaRPr lang="el-GR" dirty="0" smtClean="0"/>
          </a:p>
          <a:p>
            <a:pPr marL="514350" indent="-514350" algn="l">
              <a:buAutoNum type="arabicPeriod"/>
            </a:pPr>
            <a:r>
              <a:rPr lang="el-GR" dirty="0" smtClean="0"/>
              <a:t>ένα άλλο μέρος του σώματος.</a:t>
            </a:r>
            <a:endParaRPr lang="el-GR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CPM</a:t>
            </a:r>
            <a:endParaRPr lang="en-US"/>
          </a:p>
        </p:txBody>
      </p:sp>
      <p:pic>
        <p:nvPicPr>
          <p:cNvPr id="4" name="y2mate.is - Συνεχής παθητική κίνηση-J9bjvSoTy0g-720p-1709830667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72236" y="530352"/>
            <a:ext cx="7445248" cy="4187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l-GR" altLang="en-US"/>
              <a:t>ΠΟΥ ΑΠΕΥΘΥΝΕΤΑΙ</a:t>
            </a:r>
            <a:endParaRPr lang="el-G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l-GR" dirty="0" smtClean="0">
              <a:sym typeface="+mn-ea"/>
            </a:endParaRPr>
          </a:p>
          <a:p>
            <a:endParaRPr lang="el-GR" dirty="0" smtClean="0">
              <a:sym typeface="+mn-ea"/>
            </a:endParaRPr>
          </a:p>
          <a:p>
            <a:endParaRPr lang="el-GR" dirty="0" smtClean="0">
              <a:sym typeface="+mn-ea"/>
            </a:endParaRPr>
          </a:p>
          <a:p>
            <a:r>
              <a:rPr lang="el-GR" dirty="0" smtClean="0">
                <a:sym typeface="+mn-ea"/>
              </a:rPr>
              <a:t>Η παθητική κίνηση μπορεί να απευθύνεται:</a:t>
            </a:r>
            <a:endParaRPr lang="el-GR" dirty="0" smtClean="0"/>
          </a:p>
          <a:p>
            <a:pPr marL="514350" indent="-514350">
              <a:buFont typeface="+mj-lt"/>
              <a:buAutoNum type="alphaLcParenR"/>
            </a:pPr>
            <a:r>
              <a:rPr lang="el-GR" dirty="0" smtClean="0">
                <a:sym typeface="+mn-ea"/>
              </a:rPr>
              <a:t>είτε σε μια μεμονωμένη άρθρωση </a:t>
            </a:r>
            <a:endParaRPr lang="el-GR" dirty="0" smtClean="0"/>
          </a:p>
          <a:p>
            <a:pPr marL="514350" indent="-514350">
              <a:buFont typeface="+mj-lt"/>
              <a:buAutoNum type="alphaLcParenR"/>
            </a:pPr>
            <a:r>
              <a:rPr lang="el-GR" dirty="0" smtClean="0">
                <a:sym typeface="+mn-ea"/>
              </a:rPr>
              <a:t>είτε σε περισσότερες από μία αρθρώσεις ταυτόχρονα. 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l-GR" altLang="en-US"/>
              <a:t>ΠΟΤΕ ΧΡΗΣΙΜΟΠΟΙΕΙΤΑΙ</a:t>
            </a:r>
            <a:endParaRPr lang="el-GR" alt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l-GR" dirty="0" smtClean="0"/>
          </a:p>
          <a:p>
            <a:r>
              <a:rPr lang="el-GR" dirty="0" smtClean="0"/>
              <a:t>Η μορφή κίνησης αυτή χρησιμοποιείται</a:t>
            </a:r>
            <a:endParaRPr lang="el-GR" dirty="0" smtClean="0"/>
          </a:p>
          <a:p>
            <a:pPr marL="514350" indent="-514350">
              <a:buAutoNum type="arabicPeriod"/>
            </a:pPr>
            <a:r>
              <a:rPr lang="el-GR" dirty="0" smtClean="0"/>
              <a:t> σε άτομα που είναι αναγκασμένα να μείνουν κλινήρεις</a:t>
            </a:r>
            <a:endParaRPr lang="el-GR" dirty="0" smtClean="0"/>
          </a:p>
          <a:p>
            <a:pPr marL="514350" indent="-514350">
              <a:buAutoNum type="arabicPeriod"/>
            </a:pPr>
            <a:r>
              <a:rPr lang="el-GR" dirty="0" smtClean="0"/>
              <a:t> που δεν επιτρέπεται να εκτελέσουν ενεργητική κίνηση</a:t>
            </a:r>
            <a:endParaRPr lang="el-GR" dirty="0" smtClean="0"/>
          </a:p>
          <a:p>
            <a:pPr marL="514350" indent="-514350">
              <a:buAutoNum type="arabicPeriod"/>
            </a:pPr>
            <a:r>
              <a:rPr lang="el-GR" dirty="0" smtClean="0"/>
              <a:t>χρησιμοποιείται σε περιπτώσεις δυσκαμψίας αρθρώσεων ή μυϊκών βραχύνσεων.</a:t>
            </a:r>
            <a:endParaRPr lang="el-G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ΑΠΟΤΕΛΕΣΜΑΤΑ ΠΑΘΗΤΙΚΗΣ ΚΙΝΗΣΗΣ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Διατήρηση υπάρχουσας τροχιάς.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Αποφυγή δημιουργίας συμφύσεων, μυϊκών βραχύνσεων σε αρθρώσεις που δεν κινούνται ενεργητικά.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Διατήρηση ελαστικότητας των μυών, προϋπόθεση ότι η παθητική κίνηση γίνεται σε όλο το εύρος τροχιάς.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Απομάκρυνση του οιδήματος, με χρήση της </a:t>
            </a:r>
            <a:r>
              <a:rPr lang="el-GR" dirty="0" err="1" smtClean="0"/>
              <a:t>ανάρροπης</a:t>
            </a:r>
            <a:r>
              <a:rPr lang="el-GR" dirty="0" smtClean="0"/>
              <a:t> θέσης.</a:t>
            </a:r>
            <a:endParaRPr lang="el-GR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898912"/>
          </a:xfrm>
        </p:spPr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l-GR" dirty="0" smtClean="0"/>
              <a:t>Η κινητοποίηση των δύσκαμπτων αρθρώσεων και η αποφυγή παραμορφώσεων.</a:t>
            </a:r>
            <a:endParaRPr lang="el-GR" dirty="0" smtClean="0"/>
          </a:p>
          <a:p>
            <a:pPr marL="514350" indent="-514350">
              <a:buFont typeface="+mj-lt"/>
              <a:buAutoNum type="arabicPeriod" startAt="5"/>
            </a:pPr>
            <a:r>
              <a:rPr lang="el-GR" dirty="0" smtClean="0"/>
              <a:t>Διατήρηση κιναισθητικής εικόνας του ασθενή.</a:t>
            </a:r>
            <a:endParaRPr lang="el-GR" dirty="0" smtClean="0"/>
          </a:p>
          <a:p>
            <a:pPr marL="514350" indent="-514350">
              <a:buFont typeface="+mj-lt"/>
              <a:buAutoNum type="arabicPeriod" startAt="5"/>
            </a:pPr>
            <a:r>
              <a:rPr lang="el-GR" dirty="0" smtClean="0"/>
              <a:t>Χαλάρωση ασθενούς, όταν η κίνηση γίνεται αργά, ρυθμικά και με αρκετές επαναλήψεις.</a:t>
            </a:r>
            <a:endParaRPr lang="el-GR" dirty="0" smtClean="0"/>
          </a:p>
          <a:p>
            <a:pPr marL="514350" indent="-514350">
              <a:buFont typeface="+mj-lt"/>
              <a:buAutoNum type="arabicPeriod" startAt="5"/>
            </a:pPr>
            <a:r>
              <a:rPr lang="el-GR" dirty="0" smtClean="0"/>
              <a:t>Διατήρηση ηθικού ασθενή.</a:t>
            </a:r>
            <a:endParaRPr lang="el-G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 smtClean="0"/>
              <a:t>ΤΟ ΕΥΡΟΣ ΠΑΘΗΤΙΚΗΣ ΚΙΝΗΣΗΣ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Το εύρος πιθανόν να περιοριστεί: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Από τη βράχυνση μαλακών μορίων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Πιθανή ύπαρξη οιδήματος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Ύπαρξη συμφύσεων στην κινητοποιούμενη άρθρωση.</a:t>
            </a:r>
            <a:endParaRPr lang="el-GR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Άποψη">
  <a:themeElements>
    <a:clrScheme name="Άποψη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Άποψη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Άποψ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0</TotalTime>
  <Words>4060</Words>
  <Application>WPS Presentation</Application>
  <PresentationFormat>Προβολή στην οθόνη (4:3)</PresentationFormat>
  <Paragraphs>129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Arial</vt:lpstr>
      <vt:lpstr>SimSun</vt:lpstr>
      <vt:lpstr>Wingdings</vt:lpstr>
      <vt:lpstr>Wingdings 2</vt:lpstr>
      <vt:lpstr>Verdana</vt:lpstr>
      <vt:lpstr>Microsoft YaHei</vt:lpstr>
      <vt:lpstr>Arial Unicode MS</vt:lpstr>
      <vt:lpstr>Calibri</vt:lpstr>
      <vt:lpstr>Verdana</vt:lpstr>
      <vt:lpstr>Άποψη</vt:lpstr>
      <vt:lpstr>ΕΙΣΑΓΩΓΗ ΣΤΗ ΦΥΣΙΚΟΘΕΡΑΠΕΙΑ</vt:lpstr>
      <vt:lpstr>ΟΡΙΣΜΟΣ</vt:lpstr>
      <vt:lpstr>ΠΑΘΗΤΙΚΗ ΚΙΝΗΣΗ</vt:lpstr>
      <vt:lpstr>PowerPoint 演示文稿</vt:lpstr>
      <vt:lpstr>ΠΟΥ ΑΠΕΥΘΥΝΕΤΑΙ</vt:lpstr>
      <vt:lpstr>ΠΟΤΕ ΧΡΗΣΙΜΟΠΟΙΕΙΤΑΙ</vt:lpstr>
      <vt:lpstr>ΑΠΟΤΕΛΕΣΜΑΤΑ ΠΑΘΗΤΙΚΗΣ ΚΙΝΗΣΗΣ</vt:lpstr>
      <vt:lpstr>PowerPoint 演示文稿</vt:lpstr>
      <vt:lpstr>ΤΟ ΕΥΡΟΣ ΠΑΘΗΤΙΚΗΣ ΚΙΝΗΣΗΣ</vt:lpstr>
      <vt:lpstr>ΤΑΞΙΝΟΜΗΣΗ ΠΑΘΗΤΙΚΩΝ ΚΙΝΗΣΕΩΝ</vt:lpstr>
      <vt:lpstr>ΑΠΛΕΣ ΠΑΘΗΤΙΚΕΣ</vt:lpstr>
      <vt:lpstr>ΔΙΑΤΑΣΗ</vt:lpstr>
      <vt:lpstr>ΚΑΤΆ ΤΗΝ ΕΚΤΕΛΕΣΗ ΠΑΘΗΤΙΚΩΝ ΔΙΑΤΑΣΕΩΝ</vt:lpstr>
      <vt:lpstr>ΒΙΑΙΕΣ ΠΑΘΗΤΙΚΕΣ ΚΙΝΗΣΕΙΣ</vt:lpstr>
      <vt:lpstr>ΠΑΘΗΤΙΚΟΙ ΧΕΙΡΙΣΜΟΙ</vt:lpstr>
      <vt:lpstr>PowerPoint 演示文稿</vt:lpstr>
      <vt:lpstr>ΠΑΡΑΤΗΡΗΣΕΙΣ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ΕΙΣΑΓΩΓΗ ΣΤΗ ΦΥΣΙΚΟΘΕΡΑΠΕΙΑ</dc:title>
  <dc:creator>MARIA</dc:creator>
  <cp:lastModifiedBy>maria</cp:lastModifiedBy>
  <cp:revision>35</cp:revision>
  <dcterms:created xsi:type="dcterms:W3CDTF">2023-01-17T07:51:00Z</dcterms:created>
  <dcterms:modified xsi:type="dcterms:W3CDTF">2024-03-07T17:06:09Z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2A5399203E114D2983385AF62E9EC9A7_12</vt:lpwstr>
  </property>
  <property fmtid="{D5CDD505-2E9C-101B-9397-08002B2CF9AE}" pid="3" name="KSOProductBuildVer">
    <vt:lpwstr>1033-12.2.0.13489</vt:lpwstr>
  </property>
</Properties>
</file>