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hasCustomPrompt="1"/>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hasCustomPrompt="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3/6/2025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hasCustomPrompt="1"/>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hasCustomPrompt="1"/>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hasCustomPrompt="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hasCustomPrompt="1"/>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hasCustomPrompt="1"/>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hasCustomPrompt="1"/>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hasCustomPrompt="1"/>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hasCustomPrompt="1"/>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hasCustomPrompt="1"/>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hasCustomPrompt="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hasCustomPrompt="1"/>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hasCustomPrompt="1"/>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hasCustomPrompt="1"/>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hasCustomPrompt="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hasCustomPrompt="1"/>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hasCustomPrompt="1"/>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hasCustomPrompt="1"/>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hasCustomPrompt="1"/>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hasCustomPrompt="1"/>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hasCustomPrompt="1"/>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hasCustomPrompt="1"/>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hasCustomPrompt="1"/>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hasCustomPrompt="1"/>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t>3/6/2025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txBox="1">
            <a:spLocks noGrp="1"/>
          </p:cNvSpPr>
          <p:nvPr>
            <p:ph type="ctrTitle"/>
          </p:nvPr>
        </p:nvSpPr>
        <p:spPr>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effectLst>
                  <a:outerShdw blurRad="177800" dist="38100" dir="2700000" algn="tl">
                    <a:srgbClr val="000000">
                      <a:alpha val="24000"/>
                    </a:srgbClr>
                  </a:outerShdw>
                </a:effectLst>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l-GR" sz="6000" b="1" i="0" u="none" strike="noStrike" kern="1200" cap="none" spc="0" normalizeH="0" baseline="0" noProof="0" dirty="0">
                <a:ln w="0"/>
                <a:solidFill>
                  <a:sysClr val="window" lastClr="FFFFFF"/>
                </a:solidFill>
                <a:effectLst>
                  <a:outerShdw blurRad="38100" dist="19050" dir="2700000" algn="tl" rotWithShape="0">
                    <a:sysClr val="windowText" lastClr="000000">
                      <a:alpha val="40000"/>
                    </a:sysClr>
                  </a:outerShdw>
                </a:effectLst>
                <a:uLnTx/>
                <a:uFillTx/>
                <a:latin typeface="Corbel" panose="020B0503020204020204" charset="0"/>
                <a:ea typeface="+mj-ea"/>
                <a:cs typeface="Corbel" panose="020B0503020204020204" charset="0"/>
              </a:rPr>
              <a:t>ΦΥΣΙΚΑ ΜΕΣΑ ΚΑΙ Η ΕΦΑΡΜΟΓΗ ΤΟΥΣ</a:t>
            </a:r>
            <a:br>
              <a:rPr kumimoji="0" lang="el-GR" sz="6000" b="1" i="0" u="none" strike="noStrike" kern="1200" cap="none" spc="0" normalizeH="0" baseline="0" noProof="0" dirty="0">
                <a:ln w="0"/>
                <a:solidFill>
                  <a:sysClr val="window" lastClr="FFFFFF"/>
                </a:solidFill>
                <a:effectLst>
                  <a:outerShdw blurRad="38100" dist="19050" dir="2700000" algn="tl" rotWithShape="0">
                    <a:sysClr val="windowText" lastClr="000000">
                      <a:alpha val="40000"/>
                    </a:sysClr>
                  </a:outerShdw>
                </a:effectLst>
                <a:uLnTx/>
                <a:uFillTx/>
                <a:latin typeface="Corbel" panose="020B0503020204020204" charset="0"/>
                <a:ea typeface="+mj-ea"/>
                <a:cs typeface="Corbel" panose="020B0503020204020204" charset="0"/>
              </a:rPr>
            </a:br>
            <a:endParaRPr kumimoji="0" lang="el-GR" sz="6000" b="1" i="0" u="none" strike="noStrike" kern="1200" cap="none" spc="0" normalizeH="0" baseline="0" noProof="0" dirty="0">
              <a:ln w="0"/>
              <a:solidFill>
                <a:sysClr val="window" lastClr="FFFFFF"/>
              </a:solidFill>
              <a:effectLst>
                <a:outerShdw blurRad="38100" dist="19050" dir="2700000" algn="tl" rotWithShape="0">
                  <a:sysClr val="windowText" lastClr="000000">
                    <a:alpha val="40000"/>
                  </a:sysClr>
                </a:outerShdw>
              </a:effectLst>
              <a:uLnTx/>
              <a:uFillTx/>
              <a:ea typeface="+mj-ea"/>
              <a:cs typeface="+mj-cs"/>
            </a:endParaRPr>
          </a:p>
        </p:txBody>
      </p:sp>
      <p:sp>
        <p:nvSpPr>
          <p:cNvPr id="5" name="Υπότιτλος 2"/>
          <p:cNvSpPr txBox="1">
            <a:spLocks noGrp="1"/>
          </p:cNvSpPr>
          <p:nvPr>
            <p:ph type="subTitle" idx="1"/>
          </p:nvPr>
        </p:nvSpPr>
        <p:spPr>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effectLst>
                  <a:outerShdw blurRad="152400" dist="38100" dir="2700000" algn="tl">
                    <a:srgbClr val="000000">
                      <a:alpha val="36000"/>
                    </a:srgbClr>
                  </a:outerShdw>
                </a:effectLst>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effectLst>
                  <a:outerShdw blurRad="152400" dist="38100" dir="2700000" algn="tl">
                    <a:srgbClr val="000000">
                      <a:alpha val="36000"/>
                    </a:srgbClr>
                  </a:outerShdw>
                </a:effectLst>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dirty="0">
                <a:ln w="0"/>
                <a:solidFill>
                  <a:schemeClr val="tx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Γ ΕΠΑΛ – ΒΟΗΘΩΝ ΦΥΣΙΚΟΘΕΡΑΠΕΙΑΣ</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dirty="0">
                <a:ln w="0"/>
                <a:solidFill>
                  <a:schemeClr val="tx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ΕΚΠΑΙΔΕΥΤΙΚΟΣ ΜΑΡΙΑ ΜΟΥΖΑΚΗ ΠΕ87.08</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dirty="0">
                <a:ln w="0"/>
                <a:solidFill>
                  <a:schemeClr val="tx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ΣΧ. ΕΤΟΣ 2024-25</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endParaRPr kumimoji="0" lang="el-GR" sz="2400" i="1" u="none" strike="noStrike" kern="1200" cap="none" normalizeH="0" baseline="0" noProof="0" dirty="0">
              <a:ln w="0"/>
              <a:solidFill>
                <a:schemeClr val="tx1"/>
              </a:solidFill>
              <a:effectLst>
                <a:outerShdw blurRad="38100" dist="25400" dir="5400000" algn="ctr" rotWithShape="0">
                  <a:srgbClr val="6E747A">
                    <a:alpha val="43000"/>
                  </a:srgbClr>
                </a:outerShdw>
              </a:effectLst>
              <a:uLnTx/>
              <a:uFillTx/>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800"/>
              <a:t>ΜΕΘΟΔΟΛΟΓΙΑ ΕΦΑΡΜΟΓΗΣ</a:t>
            </a:r>
          </a:p>
        </p:txBody>
      </p:sp>
      <p:sp>
        <p:nvSpPr>
          <p:cNvPr id="3" name="Content Placeholder 2"/>
          <p:cNvSpPr>
            <a:spLocks noGrp="1"/>
          </p:cNvSpPr>
          <p:nvPr>
            <p:ph idx="1"/>
          </p:nvPr>
        </p:nvSpPr>
        <p:spPr>
          <a:xfrm>
            <a:off x="1204595" y="1875155"/>
            <a:ext cx="9842500" cy="4892040"/>
          </a:xfrm>
        </p:spPr>
        <p:txBody>
          <a:bodyPr>
            <a:noAutofit/>
          </a:bodyPr>
          <a:lstStyle/>
          <a:p>
            <a:pPr algn="just"/>
            <a:r>
              <a:rPr lang="en-US" altLang="en-US" sz="3200">
                <a:latin typeface="Calibri" panose="020F0502020204030204" pitchFamily="34" charset="0"/>
                <a:cs typeface="Calibri" panose="020F0502020204030204" pitchFamily="34" charset="0"/>
              </a:rPr>
              <a:t>Προκειμένου να γίνει αντιληπτό το πώς εφαρμόζουμε τα σταθερά (Γαλβανικά)</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ρεύματα ώστε να προκαλέσουμε συσπάσεις σε μύες - που αποτελεί και την</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πλέον συνηθισμένη χρήση τους -, θα πρέπει να διακρίνουμε τους μυς αυτούς</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ανάλογα με τις ιδιότητές τους σε 2 μεγάλες κατηγορίες: </a:t>
            </a:r>
          </a:p>
          <a:p>
            <a:pPr marL="0" indent="0">
              <a:buNone/>
            </a:pPr>
            <a:r>
              <a:rPr lang="en-US" altLang="en-US" sz="3200">
                <a:latin typeface="Calibri" panose="020F0502020204030204" pitchFamily="34" charset="0"/>
                <a:cs typeface="Calibri" panose="020F0502020204030204" pitchFamily="34" charset="0"/>
              </a:rPr>
              <a:t>Α) Απονευρωμένους</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μύες </a:t>
            </a:r>
          </a:p>
          <a:p>
            <a:pPr marL="0" indent="0">
              <a:buNone/>
            </a:pPr>
            <a:r>
              <a:rPr lang="en-US" altLang="en-US" sz="3200">
                <a:latin typeface="Calibri" panose="020F0502020204030204" pitchFamily="34" charset="0"/>
                <a:cs typeface="Calibri" panose="020F0502020204030204" pitchFamily="34" charset="0"/>
              </a:rPr>
              <a:t>Β) Εννευρωμένους.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sz="4800">
                <a:latin typeface="Calibri" panose="020F0502020204030204" pitchFamily="34" charset="0"/>
                <a:cs typeface="Calibri" panose="020F0502020204030204" pitchFamily="34" charset="0"/>
              </a:rPr>
              <a:t>Α) ΑΠΟΝΕΥΡΩΜΕΝΟΥΣ</a:t>
            </a:r>
          </a:p>
        </p:txBody>
      </p:sp>
      <p:sp>
        <p:nvSpPr>
          <p:cNvPr id="3" name="Content Placeholder 2"/>
          <p:cNvSpPr>
            <a:spLocks noGrp="1"/>
          </p:cNvSpPr>
          <p:nvPr>
            <p:ph idx="1"/>
          </p:nvPr>
        </p:nvSpPr>
        <p:spPr>
          <a:xfrm>
            <a:off x="1141095" y="1728470"/>
            <a:ext cx="10507345" cy="4947285"/>
          </a:xfrm>
        </p:spPr>
        <p:txBody>
          <a:bodyPr>
            <a:noAutofit/>
          </a:bodyPr>
          <a:lstStyle/>
          <a:p>
            <a:r>
              <a:rPr lang="en-US" altLang="en-US" sz="3200">
                <a:latin typeface="Calibri" panose="020F0502020204030204" pitchFamily="34" charset="0"/>
                <a:cs typeface="Calibri" panose="020F0502020204030204" pitchFamily="34" charset="0"/>
              </a:rPr>
              <a:t>Όταν για οποιονδήποτε λόγο έχουμε λύση της συνεχείας ενός κινητικού</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νεύρου, τότε οι αντίστοιχοι μύες θεωρούνται απονευρωμένοι.</a:t>
            </a:r>
          </a:p>
          <a:p>
            <a:r>
              <a:rPr lang="en-US" altLang="en-US" sz="3200">
                <a:latin typeface="Calibri" panose="020F0502020204030204" pitchFamily="34" charset="0"/>
                <a:cs typeface="Calibri" panose="020F0502020204030204" pitchFamily="34" charset="0"/>
              </a:rPr>
              <a:t>Ο αριθμός των απονευρωμένων (παράλυτων) μυών εξαρτάται από το ύψος</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της βλάβης π.χ. σε διατομή του Ν.Μ. θα έχουμε παράλυτες μεγάλες ομάδες</a:t>
            </a:r>
            <a:r>
              <a:rPr lang="el-GR" altLang="en-US" sz="3200">
                <a:latin typeface="Calibri" panose="020F0502020204030204" pitchFamily="34" charset="0"/>
                <a:cs typeface="Calibri" panose="020F0502020204030204" pitchFamily="34" charset="0"/>
              </a:rPr>
              <a:t> </a:t>
            </a:r>
            <a:r>
              <a:rPr lang="en-US" altLang="en-US" sz="3200">
                <a:latin typeface="Calibri" panose="020F0502020204030204" pitchFamily="34" charset="0"/>
                <a:cs typeface="Calibri" panose="020F0502020204030204" pitchFamily="34" charset="0"/>
              </a:rPr>
              <a:t>μυών, ενώ σε διατομή μεμονωμένων περιφερικού νεύρου θα έχουμε παράλυτους λίγους ή ακόμη και ένα μυ.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sz="4800">
                <a:latin typeface="Calibri" panose="020F0502020204030204" pitchFamily="34" charset="0"/>
                <a:cs typeface="Calibri" panose="020F0502020204030204" pitchFamily="34" charset="0"/>
              </a:rPr>
              <a:t>Β)ΕΝΝΕΥΡΩΜΕΝΟΥΣ</a:t>
            </a:r>
          </a:p>
        </p:txBody>
      </p:sp>
      <p:sp>
        <p:nvSpPr>
          <p:cNvPr id="3" name="Content Placeholder 2"/>
          <p:cNvSpPr>
            <a:spLocks noGrp="1"/>
          </p:cNvSpPr>
          <p:nvPr>
            <p:ph idx="1"/>
          </p:nvPr>
        </p:nvSpPr>
        <p:spPr>
          <a:xfrm>
            <a:off x="1141095" y="1666240"/>
            <a:ext cx="9906000" cy="5046345"/>
          </a:xfrm>
        </p:spPr>
        <p:txBody>
          <a:bodyPr>
            <a:noAutofit/>
          </a:bodyPr>
          <a:lstStyle/>
          <a:p>
            <a:r>
              <a:rPr lang="en-US" altLang="en-US" sz="2300">
                <a:latin typeface="Calibri" panose="020F0502020204030204" pitchFamily="34" charset="0"/>
                <a:cs typeface="Calibri" panose="020F0502020204030204" pitchFamily="34" charset="0"/>
              </a:rPr>
              <a:t>Είναι οι μύες που είναι καθ’ όλα φυσιολογικοί και διατηρούνται ακέραια τα</a:t>
            </a:r>
            <a:r>
              <a:rPr lang="el-GR" altLang="en-US" sz="2300">
                <a:latin typeface="Calibri" panose="020F0502020204030204" pitchFamily="34" charset="0"/>
                <a:cs typeface="Calibri" panose="020F0502020204030204" pitchFamily="34" charset="0"/>
              </a:rPr>
              <a:t> </a:t>
            </a:r>
            <a:r>
              <a:rPr lang="en-US" altLang="en-US" sz="2300">
                <a:latin typeface="Calibri" panose="020F0502020204030204" pitchFamily="34" charset="0"/>
                <a:cs typeface="Calibri" panose="020F0502020204030204" pitchFamily="34" charset="0"/>
              </a:rPr>
              <a:t>νεύρα τους (ανεξάρτητα βλάβης στο ΚΝΣ). </a:t>
            </a:r>
          </a:p>
          <a:p>
            <a:r>
              <a:rPr lang="en-US" altLang="en-US" sz="2300">
                <a:latin typeface="Calibri" panose="020F0502020204030204" pitchFamily="34" charset="0"/>
                <a:cs typeface="Calibri" panose="020F0502020204030204" pitchFamily="34" charset="0"/>
              </a:rPr>
              <a:t>Ανάλογα με την κατηγορία στην</a:t>
            </a:r>
            <a:r>
              <a:rPr lang="el-GR" altLang="en-US" sz="2300">
                <a:latin typeface="Calibri" panose="020F0502020204030204" pitchFamily="34" charset="0"/>
                <a:cs typeface="Calibri" panose="020F0502020204030204" pitchFamily="34" charset="0"/>
              </a:rPr>
              <a:t> </a:t>
            </a:r>
            <a:r>
              <a:rPr lang="en-US" altLang="en-US" sz="2300">
                <a:latin typeface="Calibri" panose="020F0502020204030204" pitchFamily="34" charset="0"/>
                <a:cs typeface="Calibri" panose="020F0502020204030204" pitchFamily="34" charset="0"/>
              </a:rPr>
              <a:t>οποία συγκαταλέγεται ένας μυς θα εξαρτηθεί </a:t>
            </a:r>
          </a:p>
          <a:p>
            <a:pPr marL="0" indent="0">
              <a:buNone/>
            </a:pPr>
            <a:r>
              <a:rPr lang="en-US" altLang="en-US" sz="2300">
                <a:latin typeface="Calibri" panose="020F0502020204030204" pitchFamily="34" charset="0"/>
                <a:cs typeface="Calibri" panose="020F0502020204030204" pitchFamily="34" charset="0"/>
              </a:rPr>
              <a:t>α)το είδος του ρεύματος που</a:t>
            </a:r>
            <a:r>
              <a:rPr lang="el-GR" altLang="en-US" sz="2300">
                <a:latin typeface="Calibri" panose="020F0502020204030204" pitchFamily="34" charset="0"/>
                <a:cs typeface="Calibri" panose="020F0502020204030204" pitchFamily="34" charset="0"/>
              </a:rPr>
              <a:t> </a:t>
            </a:r>
            <a:r>
              <a:rPr lang="en-US" altLang="en-US" sz="2300">
                <a:latin typeface="Calibri" panose="020F0502020204030204" pitchFamily="34" charset="0"/>
                <a:cs typeface="Calibri" panose="020F0502020204030204" pitchFamily="34" charset="0"/>
              </a:rPr>
              <a:t>θα εφαρμόσουμε,</a:t>
            </a:r>
          </a:p>
          <a:p>
            <a:pPr marL="0" indent="0">
              <a:buNone/>
            </a:pPr>
            <a:r>
              <a:rPr lang="en-US" altLang="en-US" sz="2300">
                <a:latin typeface="Calibri" panose="020F0502020204030204" pitchFamily="34" charset="0"/>
                <a:cs typeface="Calibri" panose="020F0502020204030204" pitchFamily="34" charset="0"/>
              </a:rPr>
              <a:t> β) ο τρόπος εφαρμογής των ηλεκτροδίων, </a:t>
            </a:r>
          </a:p>
          <a:p>
            <a:pPr marL="0" indent="0">
              <a:buNone/>
            </a:pPr>
            <a:r>
              <a:rPr lang="en-US" altLang="en-US" sz="2300">
                <a:latin typeface="Calibri" panose="020F0502020204030204" pitchFamily="34" charset="0"/>
                <a:cs typeface="Calibri" panose="020F0502020204030204" pitchFamily="34" charset="0"/>
              </a:rPr>
              <a:t>γ) οι παράμετροι (χρόνος, διάρκεια παλμών, παύσεων, η ένταση του ρεύματος, κ.λ.π.),</a:t>
            </a:r>
          </a:p>
          <a:p>
            <a:pPr marL="0" indent="0">
              <a:buNone/>
            </a:pPr>
            <a:r>
              <a:rPr lang="el-GR" altLang="en-US" sz="2300">
                <a:latin typeface="Calibri" panose="020F0502020204030204" pitchFamily="34" charset="0"/>
                <a:cs typeface="Calibri" panose="020F0502020204030204" pitchFamily="34" charset="0"/>
              </a:rPr>
              <a:t>δ)</a:t>
            </a:r>
            <a:r>
              <a:rPr lang="en-US" altLang="en-US" sz="2300">
                <a:latin typeface="Calibri" panose="020F0502020204030204" pitchFamily="34" charset="0"/>
                <a:cs typeface="Calibri" panose="020F0502020204030204" pitchFamily="34" charset="0"/>
              </a:rPr>
              <a:t>το τι θα αισθανθεί ο ασθενής αλλά και </a:t>
            </a:r>
          </a:p>
          <a:p>
            <a:pPr marL="0" indent="0">
              <a:buNone/>
            </a:pPr>
            <a:r>
              <a:rPr lang="en-US" altLang="en-US" sz="2300">
                <a:latin typeface="Calibri" panose="020F0502020204030204" pitchFamily="34" charset="0"/>
                <a:cs typeface="Calibri" panose="020F0502020204030204" pitchFamily="34" charset="0"/>
              </a:rPr>
              <a:t>ε) το είδος της σύσπασης που θα</a:t>
            </a:r>
            <a:r>
              <a:rPr lang="el-GR" altLang="en-US" sz="2300">
                <a:latin typeface="Calibri" panose="020F0502020204030204" pitchFamily="34" charset="0"/>
                <a:cs typeface="Calibri" panose="020F0502020204030204" pitchFamily="34" charset="0"/>
              </a:rPr>
              <a:t> </a:t>
            </a:r>
            <a:r>
              <a:rPr lang="en-US" altLang="en-US" sz="2300">
                <a:latin typeface="Calibri" panose="020F0502020204030204" pitchFamily="34" charset="0"/>
                <a:cs typeface="Calibri" panose="020F0502020204030204" pitchFamily="34" charset="0"/>
              </a:rPr>
              <a:t>δούμε να συμβαίνει.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8865" y="808990"/>
            <a:ext cx="9968230" cy="5902960"/>
          </a:xfrm>
        </p:spPr>
        <p:txBody>
          <a:bodyPr>
            <a:normAutofit/>
          </a:bodyPr>
          <a:lstStyle/>
          <a:p>
            <a:pPr algn="just"/>
            <a:r>
              <a:rPr lang="en-US" altLang="en-US" sz="3200" dirty="0">
                <a:latin typeface="Calibri" panose="020F0502020204030204" pitchFamily="34" charset="0"/>
                <a:cs typeface="Calibri" panose="020F0502020204030204" pitchFamily="34" charset="0"/>
              </a:rPr>
              <a:t>Τα </a:t>
            </a:r>
            <a:r>
              <a:rPr lang="en-US" altLang="en-US" sz="3200" dirty="0" err="1">
                <a:latin typeface="Calibri" panose="020F0502020204030204" pitchFamily="34" charset="0"/>
                <a:cs typeface="Calibri" panose="020F0502020204030204" pitchFamily="34" charset="0"/>
              </a:rPr>
              <a:t>ρεύμ</a:t>
            </a:r>
            <a:r>
              <a:rPr lang="en-US" altLang="en-US" sz="3200" dirty="0">
                <a:latin typeface="Calibri" panose="020F0502020204030204" pitchFamily="34" charset="0"/>
                <a:cs typeface="Calibri" panose="020F0502020204030204" pitchFamily="34" charset="0"/>
              </a:rPr>
              <a:t>ατα που γενικά χρησιμοποιούμε προκειμένου να προκαλέσουμε συστολή (σύσπαση) των μυών τα ονομάζουμε ρεύματα μυϊκού ερεθισμού. </a:t>
            </a:r>
          </a:p>
          <a:p>
            <a:pPr algn="just"/>
            <a:r>
              <a:rPr lang="en-US" altLang="en-US" sz="3200" dirty="0" err="1">
                <a:latin typeface="Calibri" panose="020F0502020204030204" pitchFamily="34" charset="0"/>
                <a:cs typeface="Calibri" panose="020F0502020204030204" pitchFamily="34" charset="0"/>
              </a:rPr>
              <a:t>Ανάλογ</a:t>
            </a:r>
            <a:r>
              <a:rPr lang="en-US" altLang="en-US" sz="3200" dirty="0">
                <a:latin typeface="Calibri" panose="020F0502020204030204" pitchFamily="34" charset="0"/>
                <a:cs typeface="Calibri" panose="020F0502020204030204" pitchFamily="34" charset="0"/>
              </a:rPr>
              <a:t>α με το είδος των μυών που αφορούν διακρίνονται σε:</a:t>
            </a:r>
          </a:p>
          <a:p>
            <a:pPr algn="just"/>
            <a:r>
              <a:rPr lang="en-US" altLang="en-US" sz="3200" dirty="0">
                <a:latin typeface="Calibri" panose="020F0502020204030204" pitchFamily="34" charset="0"/>
                <a:cs typeface="Calibri" panose="020F0502020204030204" pitchFamily="34" charset="0"/>
              </a:rPr>
              <a:t>1.	 </a:t>
            </a:r>
            <a:r>
              <a:rPr lang="en-US" altLang="en-US" sz="3200" dirty="0" err="1">
                <a:latin typeface="Calibri" panose="020F0502020204030204" pitchFamily="34" charset="0"/>
                <a:cs typeface="Calibri" panose="020F0502020204030204" pitchFamily="34" charset="0"/>
              </a:rPr>
              <a:t>Ρεύμ</a:t>
            </a:r>
            <a:r>
              <a:rPr lang="en-US" altLang="en-US" sz="3200" dirty="0">
                <a:latin typeface="Calibri" panose="020F0502020204030204" pitchFamily="34" charset="0"/>
                <a:cs typeface="Calibri" panose="020F0502020204030204" pitchFamily="34" charset="0"/>
              </a:rPr>
              <a:t>ατα μυϊκού ερεθισμού απονευρωμένων μυών </a:t>
            </a:r>
            <a:endParaRPr lang="el-GR" altLang="en-US" sz="3200" dirty="0">
              <a:latin typeface="Calibri" panose="020F0502020204030204" pitchFamily="34" charset="0"/>
              <a:cs typeface="Calibri" panose="020F0502020204030204" pitchFamily="34" charset="0"/>
            </a:endParaRPr>
          </a:p>
          <a:p>
            <a:pPr marL="0" indent="0" algn="just">
              <a:buNone/>
            </a:pPr>
            <a:r>
              <a:rPr lang="el-GR" altLang="en-US" sz="3200" dirty="0">
                <a:latin typeface="Calibri" panose="020F0502020204030204" pitchFamily="34" charset="0"/>
                <a:cs typeface="Calibri" panose="020F0502020204030204" pitchFamily="34" charset="0"/>
              </a:rPr>
              <a:t>&amp;</a:t>
            </a:r>
            <a:endParaRPr lang="en-US" altLang="en-US" sz="3200" dirty="0">
              <a:latin typeface="Calibri" panose="020F0502020204030204" pitchFamily="34" charset="0"/>
              <a:cs typeface="Calibri" panose="020F0502020204030204" pitchFamily="34" charset="0"/>
            </a:endParaRPr>
          </a:p>
          <a:p>
            <a:pPr algn="just"/>
            <a:r>
              <a:rPr lang="en-US" altLang="en-US" sz="3200" dirty="0">
                <a:latin typeface="Calibri" panose="020F0502020204030204" pitchFamily="34" charset="0"/>
                <a:cs typeface="Calibri" panose="020F0502020204030204" pitchFamily="34" charset="0"/>
              </a:rPr>
              <a:t>2.	 </a:t>
            </a:r>
            <a:r>
              <a:rPr lang="en-US" altLang="en-US" sz="3200" dirty="0" err="1">
                <a:latin typeface="Calibri" panose="020F0502020204030204" pitchFamily="34" charset="0"/>
                <a:cs typeface="Calibri" panose="020F0502020204030204" pitchFamily="34" charset="0"/>
              </a:rPr>
              <a:t>Ρεύμ</a:t>
            </a:r>
            <a:r>
              <a:rPr lang="en-US" altLang="en-US" sz="3200" dirty="0">
                <a:latin typeface="Calibri" panose="020F0502020204030204" pitchFamily="34" charset="0"/>
                <a:cs typeface="Calibri" panose="020F0502020204030204" pitchFamily="34" charset="0"/>
              </a:rPr>
              <a:t>ατα μυϊκού ερεθισμού εννευρωμένων μυών.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620" y="608965"/>
            <a:ext cx="10653395" cy="1542415"/>
          </a:xfrm>
        </p:spPr>
        <p:txBody>
          <a:bodyPr/>
          <a:lstStyle/>
          <a:p>
            <a:pPr algn="ctr"/>
            <a:r>
              <a:rPr lang="en-US" altLang="en-US"/>
              <a:t>Ηλεκτρικ</a:t>
            </a:r>
            <a:r>
              <a:rPr lang="el-GR" altLang="en-US"/>
              <a:t>Ο</a:t>
            </a:r>
            <a:r>
              <a:rPr lang="en-US" altLang="en-US"/>
              <a:t>ς ερεθισμ</a:t>
            </a:r>
            <a:r>
              <a:rPr lang="el-GR" altLang="en-US"/>
              <a:t>Ο</a:t>
            </a:r>
            <a:r>
              <a:rPr lang="en-US" altLang="en-US"/>
              <a:t>ς</a:t>
            </a:r>
            <a:r>
              <a:rPr lang="el-GR" altLang="en-US"/>
              <a:t> </a:t>
            </a:r>
            <a:r>
              <a:rPr lang="en-US" altLang="en-US"/>
              <a:t>απονευρωμ</a:t>
            </a:r>
            <a:r>
              <a:rPr lang="el-GR" altLang="en-US"/>
              <a:t>Ε</a:t>
            </a:r>
            <a:r>
              <a:rPr lang="en-US" altLang="en-US"/>
              <a:t>νων μυ</a:t>
            </a:r>
            <a:r>
              <a:rPr lang="el-GR" altLang="en-US"/>
              <a:t>Ω</a:t>
            </a:r>
            <a:r>
              <a:rPr lang="en-US" altLang="en-US"/>
              <a:t>ν</a:t>
            </a:r>
          </a:p>
        </p:txBody>
      </p:sp>
      <p:sp>
        <p:nvSpPr>
          <p:cNvPr id="3" name="Content Placeholder 2"/>
          <p:cNvSpPr>
            <a:spLocks noGrp="1"/>
          </p:cNvSpPr>
          <p:nvPr>
            <p:ph idx="1"/>
          </p:nvPr>
        </p:nvSpPr>
        <p:spPr>
          <a:xfrm>
            <a:off x="885825" y="2249170"/>
            <a:ext cx="10536555" cy="4070985"/>
          </a:xfrm>
        </p:spPr>
        <p:txBody>
          <a:bodyPr>
            <a:normAutofit fontScale="92500"/>
          </a:bodyPr>
          <a:lstStyle/>
          <a:p>
            <a:pPr algn="just"/>
            <a:r>
              <a:rPr lang="en-US" altLang="en-US" sz="3600" i="1" dirty="0" err="1">
                <a:latin typeface="Calibri" panose="020F0502020204030204" pitchFamily="34" charset="0"/>
                <a:cs typeface="Calibri" panose="020F0502020204030204" pitchFamily="34" charset="0"/>
              </a:rPr>
              <a:t>Οι</a:t>
            </a:r>
            <a:r>
              <a:rPr lang="en-US" altLang="en-US" sz="3600" i="1" dirty="0">
                <a:latin typeface="Calibri" panose="020F0502020204030204" pitchFamily="34" charset="0"/>
                <a:cs typeface="Calibri" panose="020F0502020204030204" pitchFamily="34" charset="0"/>
              </a:rPr>
              <a:t> απ</a:t>
            </a:r>
            <a:r>
              <a:rPr lang="en-US" altLang="en-US" sz="3600" i="1" dirty="0" err="1">
                <a:latin typeface="Calibri" panose="020F0502020204030204" pitchFamily="34" charset="0"/>
                <a:cs typeface="Calibri" panose="020F0502020204030204" pitchFamily="34" charset="0"/>
              </a:rPr>
              <a:t>ονευρωμένοι</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μύες</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είν</a:t>
            </a:r>
            <a:r>
              <a:rPr lang="en-US" altLang="en-US" sz="3600" i="1" dirty="0">
                <a:latin typeface="Calibri" panose="020F0502020204030204" pitchFamily="34" charset="0"/>
                <a:cs typeface="Calibri" panose="020F0502020204030204" pitchFamily="34" charset="0"/>
              </a:rPr>
              <a:t>αι διαφορετικοί από τους εννευρωμένους από πολλές απόψεις, συμπεριλαμβανομένης και της ανταπόκρισής τους στα ρεύματα</a:t>
            </a:r>
            <a:r>
              <a:rPr lang="el-GR"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μυϊκού</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ερεθισμού</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Χωρίς</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την</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λειτουργί</a:t>
            </a:r>
            <a:r>
              <a:rPr lang="en-US" altLang="en-US" sz="3600" i="1" dirty="0">
                <a:latin typeface="Calibri" panose="020F0502020204030204" pitchFamily="34" charset="0"/>
                <a:cs typeface="Calibri" panose="020F0502020204030204" pitchFamily="34" charset="0"/>
              </a:rPr>
              <a:t>α του νεύρου των, συστολή μπορεί να</a:t>
            </a:r>
            <a:r>
              <a:rPr lang="el-GR" altLang="en-US" sz="3600" i="1" dirty="0">
                <a:latin typeface="Calibri" panose="020F0502020204030204" pitchFamily="34" charset="0"/>
                <a:cs typeface="Calibri" panose="020F0502020204030204" pitchFamily="34" charset="0"/>
              </a:rPr>
              <a:t> </a:t>
            </a:r>
            <a:r>
              <a:rPr lang="en-US" altLang="en-US" sz="3600" i="1" dirty="0">
                <a:latin typeface="Calibri" panose="020F0502020204030204" pitchFamily="34" charset="0"/>
                <a:cs typeface="Calibri" panose="020F0502020204030204" pitchFamily="34" charset="0"/>
              </a:rPr>
              <a:t>π</a:t>
            </a:r>
            <a:r>
              <a:rPr lang="en-US" altLang="en-US" sz="3600" i="1" dirty="0" err="1">
                <a:latin typeface="Calibri" panose="020F0502020204030204" pitchFamily="34" charset="0"/>
                <a:cs typeface="Calibri" panose="020F0502020204030204" pitchFamily="34" charset="0"/>
              </a:rPr>
              <a:t>ροκύψει</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μόνο</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με</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την</a:t>
            </a:r>
            <a:r>
              <a:rPr lang="en-US" altLang="en-US" sz="3600" i="1" dirty="0">
                <a:latin typeface="Calibri" panose="020F0502020204030204" pitchFamily="34" charset="0"/>
                <a:cs typeface="Calibri" panose="020F0502020204030204" pitchFamily="34" charset="0"/>
              </a:rPr>
              <a:t> απ’ </a:t>
            </a:r>
            <a:r>
              <a:rPr lang="en-US" altLang="en-US" sz="3600" i="1" dirty="0" err="1">
                <a:latin typeface="Calibri" panose="020F0502020204030204" pitchFamily="34" charset="0"/>
                <a:cs typeface="Calibri" panose="020F0502020204030204" pitchFamily="34" charset="0"/>
              </a:rPr>
              <a:t>ευθεί</a:t>
            </a:r>
            <a:r>
              <a:rPr lang="en-US" altLang="en-US" sz="3600" i="1" dirty="0">
                <a:latin typeface="Calibri" panose="020F0502020204030204" pitchFamily="34" charset="0"/>
                <a:cs typeface="Calibri" panose="020F0502020204030204" pitchFamily="34" charset="0"/>
              </a:rPr>
              <a:t>ας διέγερση των μυϊκών</a:t>
            </a:r>
            <a:r>
              <a:rPr lang="el-GR" altLang="en-US" sz="3600" i="1" dirty="0">
                <a:latin typeface="Calibri" panose="020F0502020204030204" pitchFamily="34" charset="0"/>
                <a:cs typeface="Calibri" panose="020F0502020204030204" pitchFamily="34" charset="0"/>
              </a:rPr>
              <a:t> ινών</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των</a:t>
            </a:r>
            <a:r>
              <a:rPr lang="en-US" altLang="en-US" sz="3600" i="1" dirty="0">
                <a:latin typeface="Calibri" panose="020F0502020204030204" pitchFamily="34" charset="0"/>
                <a:cs typeface="Calibri" panose="020F0502020204030204" pitchFamily="34" charset="0"/>
              </a:rPr>
              <a:t> </a:t>
            </a:r>
            <a:r>
              <a:rPr lang="en-US" altLang="en-US" sz="3600" i="1" dirty="0" err="1">
                <a:latin typeface="Calibri" panose="020F0502020204030204" pitchFamily="34" charset="0"/>
                <a:cs typeface="Calibri" panose="020F0502020204030204" pitchFamily="34" charset="0"/>
              </a:rPr>
              <a:t>μυών</a:t>
            </a:r>
            <a:r>
              <a:rPr lang="en-US" altLang="en-US" sz="3600" i="1" dirty="0">
                <a:latin typeface="Calibri" panose="020F0502020204030204" pitchFamily="34" charset="0"/>
                <a:cs typeface="Calibri" panose="020F0502020204030204" pitchFamily="34"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8705" y="373626"/>
            <a:ext cx="9978390" cy="6164334"/>
          </a:xfrm>
        </p:spPr>
        <p:txBody>
          <a:bodyPr>
            <a:normAutofit/>
          </a:bodyPr>
          <a:lstStyle/>
          <a:p>
            <a:pPr algn="just"/>
            <a:r>
              <a:rPr lang="el-GR" altLang="en-US" sz="3200" dirty="0">
                <a:latin typeface="Calibri" panose="020F0502020204030204" pitchFamily="34" charset="0"/>
                <a:cs typeface="Calibri" panose="020F0502020204030204" pitchFamily="34" charset="0"/>
              </a:rPr>
              <a:t>Σε γενικές γραμμές,</a:t>
            </a:r>
          </a:p>
          <a:p>
            <a:pPr algn="just">
              <a:buFont typeface="Wingdings" panose="05000000000000000000" charset="0"/>
              <a:buChar char="v"/>
            </a:pPr>
            <a:r>
              <a:rPr lang="en-US" altLang="en-US" sz="3200" dirty="0" err="1">
                <a:latin typeface="Calibri" panose="020F0502020204030204" pitchFamily="34" charset="0"/>
                <a:cs typeface="Calibri" panose="020F0502020204030204" pitchFamily="34" charset="0"/>
              </a:rPr>
              <a:t>Αφού</a:t>
            </a:r>
            <a:r>
              <a:rPr lang="en-US" altLang="en-US" sz="3200" dirty="0">
                <a:latin typeface="Calibri" panose="020F0502020204030204" pitchFamily="34" charset="0"/>
                <a:cs typeface="Calibri" panose="020F0502020204030204" pitchFamily="34" charset="0"/>
              </a:rPr>
              <a:t> ο </a:t>
            </a:r>
            <a:r>
              <a:rPr lang="en-US" altLang="en-US" sz="3200" dirty="0" err="1">
                <a:latin typeface="Calibri" panose="020F0502020204030204" pitchFamily="34" charset="0"/>
                <a:cs typeface="Calibri" panose="020F0502020204030204" pitchFamily="34" charset="0"/>
              </a:rPr>
              <a:t>μυϊκός</a:t>
            </a:r>
            <a:r>
              <a:rPr lang="en-US"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ιστός</a:t>
            </a:r>
            <a:r>
              <a:rPr lang="en-US"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είν</a:t>
            </a:r>
            <a:r>
              <a:rPr lang="en-US" altLang="en-US" sz="3200" dirty="0">
                <a:latin typeface="Calibri" panose="020F0502020204030204" pitchFamily="34" charset="0"/>
                <a:cs typeface="Calibri" panose="020F0502020204030204" pitchFamily="34" charset="0"/>
              </a:rPr>
              <a:t>αι λιγότερο διεγέρσιμος σε σχέση με τον νευρικό ιστό χρειάζονται προκειμένου να διεγερθεί, ρεύματα μυϊκού ερεθισμού με παλμούς παρατεταμένους (μεγάλος χρόνος διέγερσης) και</a:t>
            </a:r>
            <a:r>
              <a:rPr lang="el-GR"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μεγάλης</a:t>
            </a:r>
            <a:r>
              <a:rPr lang="en-US"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έντ</a:t>
            </a:r>
            <a:r>
              <a:rPr lang="en-US" altLang="en-US" sz="3200" dirty="0">
                <a:latin typeface="Calibri" panose="020F0502020204030204" pitchFamily="34" charset="0"/>
                <a:cs typeface="Calibri" panose="020F0502020204030204" pitchFamily="34" charset="0"/>
              </a:rPr>
              <a:t>ασης.</a:t>
            </a:r>
          </a:p>
          <a:p>
            <a:pPr algn="just">
              <a:buFont typeface="Wingdings" panose="05000000000000000000" charset="0"/>
              <a:buChar char="v"/>
            </a:pPr>
            <a:r>
              <a:rPr lang="en-US" altLang="en-US" sz="3200" dirty="0" err="1">
                <a:latin typeface="Calibri" panose="020F0502020204030204" pitchFamily="34" charset="0"/>
                <a:cs typeface="Calibri" panose="020F0502020204030204" pitchFamily="34" charset="0"/>
              </a:rPr>
              <a:t>Αργή</a:t>
            </a:r>
            <a:r>
              <a:rPr lang="en-US"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σκωληκοειδής</a:t>
            </a:r>
            <a:r>
              <a:rPr lang="en-US"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συστολή</a:t>
            </a:r>
            <a:r>
              <a:rPr lang="en-US" altLang="en-US" sz="3200" dirty="0">
                <a:latin typeface="Calibri" panose="020F0502020204030204" pitchFamily="34" charset="0"/>
                <a:cs typeface="Calibri" panose="020F0502020204030204" pitchFamily="34" charset="0"/>
              </a:rPr>
              <a:t> πα</a:t>
            </a:r>
            <a:r>
              <a:rPr lang="en-US" altLang="en-US" sz="3200" dirty="0" err="1">
                <a:latin typeface="Calibri" panose="020F0502020204030204" pitchFamily="34" charset="0"/>
                <a:cs typeface="Calibri" panose="020F0502020204030204" pitchFamily="34" charset="0"/>
              </a:rPr>
              <a:t>ρουσιάζετ</a:t>
            </a:r>
            <a:r>
              <a:rPr lang="en-US" altLang="en-US" sz="3200" dirty="0">
                <a:latin typeface="Calibri" panose="020F0502020204030204" pitchFamily="34" charset="0"/>
                <a:cs typeface="Calibri" panose="020F0502020204030204" pitchFamily="34" charset="0"/>
              </a:rPr>
              <a:t>αι με την επίδραση του</a:t>
            </a:r>
            <a:r>
              <a:rPr lang="el-GR"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ρεύμ</a:t>
            </a:r>
            <a:r>
              <a:rPr lang="en-US" altLang="en-US" sz="3200" dirty="0">
                <a:latin typeface="Calibri" panose="020F0502020204030204" pitchFamily="34" charset="0"/>
                <a:cs typeface="Calibri" panose="020F0502020204030204" pitchFamily="34" charset="0"/>
              </a:rPr>
              <a:t>ατος λόγω της μετάδοσης της διέγερσης από ίνα σε ίνα μέσα στο</a:t>
            </a:r>
            <a:r>
              <a:rPr lang="el-GR" altLang="en-US" sz="3200" dirty="0">
                <a:latin typeface="Calibri" panose="020F0502020204030204" pitchFamily="34" charset="0"/>
                <a:cs typeface="Calibri" panose="020F0502020204030204" pitchFamily="34" charset="0"/>
              </a:rPr>
              <a:t> </a:t>
            </a:r>
            <a:r>
              <a:rPr lang="en-US" altLang="en-US" sz="3200" dirty="0" err="1">
                <a:latin typeface="Calibri" panose="020F0502020204030204" pitchFamily="34" charset="0"/>
                <a:cs typeface="Calibri" panose="020F0502020204030204" pitchFamily="34" charset="0"/>
              </a:rPr>
              <a:t>μυ</a:t>
            </a:r>
            <a:r>
              <a:rPr lang="en-US" altLang="en-US" sz="3200" dirty="0">
                <a:latin typeface="Calibri" panose="020F0502020204030204" pitchFamily="34" charset="0"/>
                <a:cs typeface="Calibri" panose="020F0502020204030204" pitchFamily="34" charset="0"/>
              </a:rPr>
              <a:t> και θα π</a:t>
            </a:r>
            <a:r>
              <a:rPr lang="en-US" altLang="en-US" sz="3200" dirty="0" err="1">
                <a:latin typeface="Calibri" panose="020F0502020204030204" pitchFamily="34" charset="0"/>
                <a:cs typeface="Calibri" panose="020F0502020204030204" pitchFamily="34" charset="0"/>
              </a:rPr>
              <a:t>ροκ</a:t>
            </a:r>
            <a:r>
              <a:rPr lang="en-US" altLang="en-US" sz="3200" dirty="0">
                <a:latin typeface="Calibri" panose="020F0502020204030204" pitchFamily="34" charset="0"/>
                <a:cs typeface="Calibri" panose="020F0502020204030204" pitchFamily="34" charset="0"/>
              </a:rPr>
              <a:t>αλέσει κίνηση στην ανάλογη άρθρωση.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37820"/>
            <a:ext cx="9905999" cy="4506657"/>
          </a:xfrm>
        </p:spPr>
        <p:txBody>
          <a:bodyPr>
            <a:normAutofit/>
          </a:bodyPr>
          <a:lstStyle/>
          <a:p>
            <a:r>
              <a:rPr lang="en-US" altLang="en-US" sz="3200" dirty="0"/>
              <a:t>Η </a:t>
            </a:r>
            <a:r>
              <a:rPr lang="en-US" altLang="en-US" sz="3200" dirty="0" err="1"/>
              <a:t>μέθοδος</a:t>
            </a:r>
            <a:r>
              <a:rPr lang="en-US" altLang="en-US" sz="3200" dirty="0"/>
              <a:t> </a:t>
            </a:r>
            <a:r>
              <a:rPr lang="en-US" altLang="en-US" sz="3200" dirty="0" err="1"/>
              <a:t>εφ</a:t>
            </a:r>
            <a:r>
              <a:rPr lang="en-US" altLang="en-US" sz="3200" dirty="0"/>
              <a:t>αρμογής των ηλεκτροδίων σ’ αυτές τις περιπτώσεις είναι η Διπολική</a:t>
            </a:r>
          </a:p>
        </p:txBody>
      </p:sp>
      <p:pic>
        <p:nvPicPr>
          <p:cNvPr id="4" name="Picture 3"/>
          <p:cNvPicPr>
            <a:picLocks noChangeAspect="1"/>
          </p:cNvPicPr>
          <p:nvPr/>
        </p:nvPicPr>
        <p:blipFill>
          <a:blip r:embed="rId2"/>
          <a:stretch>
            <a:fillRect/>
          </a:stretch>
        </p:blipFill>
        <p:spPr>
          <a:xfrm>
            <a:off x="4297680" y="2802255"/>
            <a:ext cx="3596640" cy="2476500"/>
          </a:xfrm>
          <a:prstGeom prst="rect">
            <a:avLst/>
          </a:prstGeom>
        </p:spPr>
      </p:pic>
      <p:sp>
        <p:nvSpPr>
          <p:cNvPr id="5" name="Text Box 4"/>
          <p:cNvSpPr txBox="1"/>
          <p:nvPr/>
        </p:nvSpPr>
        <p:spPr>
          <a:xfrm>
            <a:off x="3556000" y="5344477"/>
            <a:ext cx="5080000" cy="583565"/>
          </a:xfrm>
          <a:prstGeom prst="rect">
            <a:avLst/>
          </a:prstGeom>
        </p:spPr>
        <p:txBody>
          <a:bodyPr>
            <a:spAutoFit/>
          </a:bodyPr>
          <a:lstStyle/>
          <a:p>
            <a:r>
              <a:rPr sz="1600" b="1" i="1">
                <a:solidFill>
                  <a:schemeClr val="tx1"/>
                </a:solidFill>
                <a:latin typeface="Calibri" panose="020F0502020204030204"/>
                <a:ea typeface="Calibri" panose="020F0502020204030204"/>
              </a:rPr>
              <a:t>Εικόνα 6.3 </a:t>
            </a:r>
            <a:r>
              <a:rPr sz="1600" i="1">
                <a:solidFill>
                  <a:schemeClr val="tx1"/>
                </a:solidFill>
                <a:latin typeface="Calibri" panose="020F0502020204030204"/>
                <a:ea typeface="Calibri" panose="020F0502020204030204"/>
              </a:rPr>
              <a:t>Διπολική μέθοδος εφαρμογής ηλεκτροδίων και </a:t>
            </a:r>
          </a:p>
          <a:p>
            <a:r>
              <a:rPr sz="1600" i="1">
                <a:solidFill>
                  <a:schemeClr val="tx1"/>
                </a:solidFill>
                <a:latin typeface="Calibri" panose="020F0502020204030204"/>
                <a:ea typeface="Calibri" panose="020F0502020204030204"/>
              </a:rPr>
              <a:t>αντίστοιχη σκωληκοειδής συστολή απονευρωμένων μυών.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altLang="en-US" sz="4400">
                <a:latin typeface="Calibri" panose="020F0502020204030204" pitchFamily="34" charset="0"/>
                <a:cs typeface="Calibri" panose="020F0502020204030204" pitchFamily="34" charset="0"/>
              </a:rPr>
              <a:t>ηλεκτρικοσ ερεθισμοσ εννευρωμενων</a:t>
            </a:r>
          </a:p>
        </p:txBody>
      </p:sp>
      <p:sp>
        <p:nvSpPr>
          <p:cNvPr id="3" name="Content Placeholder 2"/>
          <p:cNvSpPr>
            <a:spLocks noGrp="1"/>
          </p:cNvSpPr>
          <p:nvPr>
            <p:ph idx="1"/>
          </p:nvPr>
        </p:nvSpPr>
        <p:spPr>
          <a:xfrm>
            <a:off x="1141730" y="1939290"/>
            <a:ext cx="9905365" cy="4663440"/>
          </a:xfrm>
        </p:spPr>
        <p:txBody>
          <a:bodyPr>
            <a:noAutofit/>
          </a:bodyPr>
          <a:lstStyle/>
          <a:p>
            <a:pPr algn="just"/>
            <a:r>
              <a:rPr lang="en-US" altLang="en-US" sz="3200" i="1">
                <a:latin typeface="Calibri" panose="020F0502020204030204" pitchFamily="34" charset="0"/>
                <a:cs typeface="Calibri" panose="020F0502020204030204" pitchFamily="34" charset="0"/>
              </a:rPr>
              <a:t>Στους εννευρωμένους μύες, που το νεύρο υπάρχει, τοποθετούμε το ενεργό</a:t>
            </a:r>
            <a:r>
              <a:rPr lang="el-GR" altLang="en-US" sz="3200" i="1">
                <a:latin typeface="Calibri" panose="020F0502020204030204" pitchFamily="34" charset="0"/>
                <a:cs typeface="Calibri" panose="020F0502020204030204" pitchFamily="34" charset="0"/>
              </a:rPr>
              <a:t> </a:t>
            </a:r>
            <a:r>
              <a:rPr lang="en-US" altLang="en-US" sz="3200" i="1">
                <a:latin typeface="Calibri" panose="020F0502020204030204" pitchFamily="34" charset="0"/>
                <a:cs typeface="Calibri" panose="020F0502020204030204" pitchFamily="34" charset="0"/>
              </a:rPr>
              <a:t>ηλεκτρόδιο στο σημείο που εισέρχεται το νεύρο στο μυ και που ονομάζεται</a:t>
            </a:r>
            <a:r>
              <a:rPr lang="el-GR" altLang="en-US" sz="3200" i="1">
                <a:latin typeface="Calibri" panose="020F0502020204030204" pitchFamily="34" charset="0"/>
                <a:cs typeface="Calibri" panose="020F0502020204030204" pitchFamily="34" charset="0"/>
              </a:rPr>
              <a:t> </a:t>
            </a:r>
            <a:r>
              <a:rPr lang="en-US" altLang="en-US" sz="3200" i="1">
                <a:latin typeface="Calibri" panose="020F0502020204030204" pitchFamily="34" charset="0"/>
                <a:cs typeface="Calibri" panose="020F0502020204030204" pitchFamily="34" charset="0"/>
              </a:rPr>
              <a:t>κινητικό σημείο του μυός. Τα κινητικά σημεία των μυών τα εντοπίζουμε με τον</a:t>
            </a:r>
            <a:r>
              <a:rPr lang="el-GR" altLang="en-US" sz="3200" i="1">
                <a:latin typeface="Calibri" panose="020F0502020204030204" pitchFamily="34" charset="0"/>
                <a:cs typeface="Calibri" panose="020F0502020204030204" pitchFamily="34" charset="0"/>
              </a:rPr>
              <a:t> </a:t>
            </a:r>
            <a:r>
              <a:rPr lang="en-US" altLang="en-US" sz="3200" i="1">
                <a:latin typeface="Calibri" panose="020F0502020204030204" pitchFamily="34" charset="0"/>
                <a:cs typeface="Calibri" panose="020F0502020204030204" pitchFamily="34" charset="0"/>
              </a:rPr>
              <a:t>ψηλαφητή (μικρό ενεργό ηλεκτρόδιο) που είναι και το καλύτερο αφού μπορεί</a:t>
            </a:r>
            <a:r>
              <a:rPr lang="el-GR" altLang="en-US" sz="3200" i="1">
                <a:latin typeface="Calibri" panose="020F0502020204030204" pitchFamily="34" charset="0"/>
                <a:cs typeface="Calibri" panose="020F0502020204030204" pitchFamily="34" charset="0"/>
              </a:rPr>
              <a:t> </a:t>
            </a:r>
            <a:r>
              <a:rPr lang="en-US" altLang="en-US" sz="3200" i="1">
                <a:latin typeface="Calibri" panose="020F0502020204030204" pitchFamily="34" charset="0"/>
                <a:cs typeface="Calibri" panose="020F0502020204030204" pitchFamily="34" charset="0"/>
              </a:rPr>
              <a:t>να διαφέρει το σημείο αυτό από άνθρωπο σε άνθρωπο - ή βάσει χαρτών που</a:t>
            </a:r>
            <a:r>
              <a:rPr lang="el-GR" altLang="en-US" sz="3200" i="1">
                <a:latin typeface="Calibri" panose="020F0502020204030204" pitchFamily="34" charset="0"/>
                <a:cs typeface="Calibri" panose="020F0502020204030204" pitchFamily="34" charset="0"/>
              </a:rPr>
              <a:t> </a:t>
            </a:r>
            <a:r>
              <a:rPr lang="en-US" altLang="en-US" sz="3200" i="1">
                <a:latin typeface="Calibri" panose="020F0502020204030204" pitchFamily="34" charset="0"/>
                <a:cs typeface="Calibri" panose="020F0502020204030204" pitchFamily="34" charset="0"/>
              </a:rPr>
              <a:t>τα υποδεικνύουν.</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095" y="471948"/>
            <a:ext cx="9906000" cy="5319252"/>
          </a:xfrm>
        </p:spPr>
        <p:txBody>
          <a:bodyPr>
            <a:normAutofit/>
          </a:bodyPr>
          <a:lstStyle/>
          <a:p>
            <a:r>
              <a:rPr lang="en-US" altLang="en-US" sz="3200"/>
              <a:t>Η μέθοδος εφαρμογής των ηλεκτροδίων είναι κυρίως η μονοπολική ή διπολική όταν έχουμε μεγάλη μάζα ή ομάδες μυών</a:t>
            </a:r>
            <a:r>
              <a:rPr lang="el-GR" altLang="en-US" sz="3200"/>
              <a:t>.</a:t>
            </a:r>
          </a:p>
          <a:p>
            <a:endParaRPr lang="el-GR" altLang="en-US" sz="3200"/>
          </a:p>
        </p:txBody>
      </p:sp>
      <p:pic>
        <p:nvPicPr>
          <p:cNvPr id="4" name="Picture 3"/>
          <p:cNvPicPr>
            <a:picLocks noChangeAspect="1"/>
          </p:cNvPicPr>
          <p:nvPr/>
        </p:nvPicPr>
        <p:blipFill>
          <a:blip r:embed="rId2"/>
          <a:stretch>
            <a:fillRect/>
          </a:stretch>
        </p:blipFill>
        <p:spPr>
          <a:xfrm>
            <a:off x="4288155" y="2517140"/>
            <a:ext cx="3611880" cy="2453640"/>
          </a:xfrm>
          <a:prstGeom prst="rect">
            <a:avLst/>
          </a:prstGeom>
        </p:spPr>
      </p:pic>
      <p:sp>
        <p:nvSpPr>
          <p:cNvPr id="5" name="Text Box 4"/>
          <p:cNvSpPr txBox="1"/>
          <p:nvPr/>
        </p:nvSpPr>
        <p:spPr>
          <a:xfrm>
            <a:off x="3556000" y="4971097"/>
            <a:ext cx="5080000" cy="829945"/>
          </a:xfrm>
          <a:prstGeom prst="rect">
            <a:avLst/>
          </a:prstGeom>
        </p:spPr>
        <p:txBody>
          <a:bodyPr>
            <a:spAutoFit/>
          </a:bodyPr>
          <a:lstStyle/>
          <a:p>
            <a:r>
              <a:rPr sz="1600" b="1" i="1">
                <a:solidFill>
                  <a:schemeClr val="tx1"/>
                </a:solidFill>
                <a:latin typeface="Calibri" panose="020F0502020204030204"/>
                <a:ea typeface="Calibri" panose="020F0502020204030204"/>
              </a:rPr>
              <a:t>Εικόνα 6.4 </a:t>
            </a:r>
            <a:r>
              <a:rPr sz="1600" i="1">
                <a:solidFill>
                  <a:schemeClr val="tx1"/>
                </a:solidFill>
                <a:latin typeface="Calibri" panose="020F0502020204030204"/>
                <a:ea typeface="Calibri" panose="020F0502020204030204"/>
              </a:rPr>
              <a:t>Μονοπολική μέθοδος εφαρμογής ηλεκτροδίων </a:t>
            </a:r>
          </a:p>
          <a:p>
            <a:r>
              <a:rPr sz="1600" i="1">
                <a:solidFill>
                  <a:schemeClr val="tx1"/>
                </a:solidFill>
                <a:latin typeface="Calibri" panose="020F0502020204030204"/>
                <a:ea typeface="Calibri" panose="020F0502020204030204"/>
              </a:rPr>
              <a:t>και αντίστοιχη έντονη μυϊκή συστολή απονευρωμένων μυών.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4595" y="826135"/>
            <a:ext cx="9906000" cy="5529580"/>
          </a:xfrm>
        </p:spPr>
        <p:txBody>
          <a:bodyPr>
            <a:noAutofit/>
          </a:bodyPr>
          <a:lstStyle/>
          <a:p>
            <a:pPr algn="just"/>
            <a:r>
              <a:rPr lang="en-US" altLang="en-US" sz="2800" dirty="0">
                <a:latin typeface="Calibri" panose="020F0502020204030204" pitchFamily="34" charset="0"/>
                <a:cs typeface="Calibri" panose="020F0502020204030204" pitchFamily="34" charset="0"/>
              </a:rPr>
              <a:t>Ο </a:t>
            </a:r>
            <a:r>
              <a:rPr lang="en-US" altLang="en-US" sz="2800" dirty="0" err="1">
                <a:latin typeface="Calibri" panose="020F0502020204030204" pitchFamily="34" charset="0"/>
                <a:cs typeface="Calibri" panose="020F0502020204030204" pitchFamily="34" charset="0"/>
              </a:rPr>
              <a:t>λόγος</a:t>
            </a:r>
            <a:r>
              <a:rPr lang="en-US" altLang="en-US" sz="2800" dirty="0">
                <a:latin typeface="Calibri" panose="020F0502020204030204" pitchFamily="34" charset="0"/>
                <a:cs typeface="Calibri" panose="020F0502020204030204" pitchFamily="34" charset="0"/>
              </a:rPr>
              <a:t> π</a:t>
            </a:r>
            <a:r>
              <a:rPr lang="en-US" altLang="en-US" sz="2800" dirty="0" err="1">
                <a:latin typeface="Calibri" panose="020F0502020204030204" pitchFamily="34" charset="0"/>
                <a:cs typeface="Calibri" panose="020F0502020204030204" pitchFamily="34" charset="0"/>
              </a:rPr>
              <a:t>ου</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το</a:t>
            </a:r>
            <a:r>
              <a:rPr lang="en-US" altLang="en-US" sz="2800" dirty="0">
                <a:latin typeface="Calibri" panose="020F0502020204030204" pitchFamily="34" charset="0"/>
                <a:cs typeface="Calibri" panose="020F0502020204030204" pitchFamily="34" charset="0"/>
              </a:rPr>
              <a:t>ποθετείται το ηλεκτρόδιο σε αυτό το σημείο είναι διότι επιδιώκουμε να διεγείρουμε το νεύρο και μέσω αυτού να προκαλέσουμε συστολή</a:t>
            </a:r>
            <a:r>
              <a:rPr lang="el-GR"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στο</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μυ</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Δηλ</a:t>
            </a:r>
            <a:r>
              <a:rPr lang="en-US" altLang="en-US" sz="2800" dirty="0">
                <a:latin typeface="Calibri" panose="020F0502020204030204" pitchFamily="34" charset="0"/>
                <a:cs typeface="Calibri" panose="020F0502020204030204" pitchFamily="34" charset="0"/>
              </a:rPr>
              <a:t>αδή κατά κάποιο τρόπο να παρέμβουμε μέσω της φυσιολογικής</a:t>
            </a:r>
            <a:r>
              <a:rPr lang="el-GR"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οδού</a:t>
            </a:r>
            <a:r>
              <a:rPr lang="en-US" altLang="en-US" sz="2800" dirty="0">
                <a:latin typeface="Calibri" panose="020F0502020204030204" pitchFamily="34" charset="0"/>
                <a:cs typeface="Calibri" panose="020F0502020204030204" pitchFamily="34" charset="0"/>
              </a:rPr>
              <a:t> και </a:t>
            </a:r>
            <a:r>
              <a:rPr lang="en-US" altLang="en-US" sz="2800" dirty="0" err="1">
                <a:latin typeface="Calibri" panose="020F0502020204030204" pitchFamily="34" charset="0"/>
                <a:cs typeface="Calibri" panose="020F0502020204030204" pitchFamily="34" charset="0"/>
              </a:rPr>
              <a:t>δι</a:t>
            </a:r>
            <a:r>
              <a:rPr lang="en-US" altLang="en-US" sz="2800" dirty="0">
                <a:latin typeface="Calibri" panose="020F0502020204030204" pitchFamily="34" charset="0"/>
                <a:cs typeface="Calibri" panose="020F0502020204030204" pitchFamily="34" charset="0"/>
              </a:rPr>
              <a:t>αδικασίας διέγερσης του μυός.</a:t>
            </a:r>
          </a:p>
          <a:p>
            <a:pPr algn="just"/>
            <a:r>
              <a:rPr lang="en-US" altLang="en-US" sz="2800" dirty="0">
                <a:latin typeface="Calibri" panose="020F0502020204030204" pitchFamily="34" charset="0"/>
                <a:cs typeface="Calibri" panose="020F0502020204030204" pitchFamily="34" charset="0"/>
              </a:rPr>
              <a:t>Η </a:t>
            </a:r>
            <a:r>
              <a:rPr lang="en-US" altLang="en-US" sz="2800" dirty="0" err="1">
                <a:latin typeface="Calibri" panose="020F0502020204030204" pitchFamily="34" charset="0"/>
                <a:cs typeface="Calibri" panose="020F0502020204030204" pitchFamily="34" charset="0"/>
              </a:rPr>
              <a:t>συστολή</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μάλιστ</a:t>
            </a:r>
            <a:r>
              <a:rPr lang="en-US" altLang="en-US" sz="2800" dirty="0">
                <a:latin typeface="Calibri" panose="020F0502020204030204" pitchFamily="34" charset="0"/>
                <a:cs typeface="Calibri" panose="020F0502020204030204" pitchFamily="34" charset="0"/>
              </a:rPr>
              <a:t>α αυτή είναι αιφνίδια, άμεση, γενικευμένη και μπορεί να</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π</a:t>
            </a:r>
            <a:r>
              <a:rPr lang="en-US" altLang="en-US" sz="2800" dirty="0" err="1">
                <a:latin typeface="Calibri" panose="020F0502020204030204" pitchFamily="34" charset="0"/>
                <a:cs typeface="Calibri" panose="020F0502020204030204" pitchFamily="34" charset="0"/>
              </a:rPr>
              <a:t>ροκ</a:t>
            </a:r>
            <a:r>
              <a:rPr lang="en-US" altLang="en-US" sz="2800" dirty="0">
                <a:latin typeface="Calibri" panose="020F0502020204030204" pitchFamily="34" charset="0"/>
                <a:cs typeface="Calibri" panose="020F0502020204030204" pitchFamily="34" charset="0"/>
              </a:rPr>
              <a:t>αλεί κίνηση σε ανάλογη άρθρωση.</a:t>
            </a:r>
          </a:p>
          <a:p>
            <a:pPr algn="just"/>
            <a:r>
              <a:rPr lang="en-US" altLang="en-US" sz="2800" dirty="0">
                <a:latin typeface="Calibri" panose="020F0502020204030204" pitchFamily="34" charset="0"/>
                <a:cs typeface="Calibri" panose="020F0502020204030204" pitchFamily="34" charset="0"/>
              </a:rPr>
              <a:t>Πα</a:t>
            </a:r>
            <a:r>
              <a:rPr lang="en-US" altLang="en-US" sz="2800" dirty="0" err="1">
                <a:latin typeface="Calibri" panose="020F0502020204030204" pitchFamily="34" charset="0"/>
                <a:cs typeface="Calibri" panose="020F0502020204030204" pitchFamily="34" charset="0"/>
              </a:rPr>
              <a:t>ρά</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το</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γεγονός</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ότι</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δεν</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είν</a:t>
            </a:r>
            <a:r>
              <a:rPr lang="en-US" altLang="en-US" sz="2800" dirty="0">
                <a:latin typeface="Calibri" panose="020F0502020204030204" pitchFamily="34" charset="0"/>
                <a:cs typeface="Calibri" panose="020F0502020204030204" pitchFamily="34" charset="0"/>
              </a:rPr>
              <a:t>αι</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τα </a:t>
            </a:r>
            <a:r>
              <a:rPr lang="en-US" altLang="en-US" sz="2800" dirty="0" err="1">
                <a:latin typeface="Calibri" panose="020F0502020204030204" pitchFamily="34" charset="0"/>
                <a:cs typeface="Calibri" panose="020F0502020204030204" pitchFamily="34" charset="0"/>
              </a:rPr>
              <a:t>δι</a:t>
            </a:r>
            <a:r>
              <a:rPr lang="en-US" altLang="en-US" sz="2800" dirty="0">
                <a:latin typeface="Calibri" panose="020F0502020204030204" pitchFamily="34" charset="0"/>
                <a:cs typeface="Calibri" panose="020F0502020204030204" pitchFamily="34" charset="0"/>
              </a:rPr>
              <a:t>ακοπτόμενα ρεύματα τα μοναδικά ρεύματα μυϊκού ερεθισμού, εν τούτοις θεωρούνται από τα πλέον αντιπροσωπευτικά.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6000" dirty="0"/>
              <a:t>ΓΑΛΒΑΝΙΚΑ ΡΕΥΜΑΤΑ</a:t>
            </a:r>
          </a:p>
        </p:txBody>
      </p:sp>
      <p:sp>
        <p:nvSpPr>
          <p:cNvPr id="3" name="Θέση περιεχομένου 2"/>
          <p:cNvSpPr>
            <a:spLocks noGrp="1"/>
          </p:cNvSpPr>
          <p:nvPr>
            <p:ph idx="1"/>
          </p:nvPr>
        </p:nvSpPr>
        <p:spPr/>
        <p:txBody>
          <a:bodyPr>
            <a:normAutofit fontScale="77500" lnSpcReduction="20000"/>
          </a:bodyPr>
          <a:lstStyle/>
          <a:p>
            <a:r>
              <a:rPr lang="el-GR" sz="3600" dirty="0">
                <a:latin typeface="Calibri" panose="020F0502020204030204" pitchFamily="34" charset="0"/>
                <a:cs typeface="Calibri" panose="020F0502020204030204" pitchFamily="34" charset="0"/>
              </a:rPr>
              <a:t>Το συνεχές ρεύμα, σταθερής έντασης και πολικότητας ονομάζεται αλλιώς και γαλβανικό.</a:t>
            </a:r>
          </a:p>
          <a:p>
            <a:r>
              <a:rPr lang="el-GR" sz="3600" dirty="0">
                <a:effectLst/>
                <a:latin typeface="Calibri" panose="020F0502020204030204" pitchFamily="34" charset="0"/>
                <a:cs typeface="Calibri" panose="020F0502020204030204" pitchFamily="34" charset="0"/>
              </a:rPr>
              <a:t>Στην θεραπευτική πράξη τέτοιο ακριβώς ρεύμα έχουμε μόνο στην </a:t>
            </a:r>
            <a:r>
              <a:rPr lang="el-GR" sz="3600" dirty="0" err="1">
                <a:effectLst/>
                <a:latin typeface="Calibri" panose="020F0502020204030204" pitchFamily="34" charset="0"/>
                <a:cs typeface="Calibri" panose="020F0502020204030204" pitchFamily="34" charset="0"/>
              </a:rPr>
              <a:t>ιοντοφόρεση</a:t>
            </a:r>
            <a:r>
              <a:rPr lang="el-GR" sz="3600" dirty="0">
                <a:effectLst/>
                <a:latin typeface="Calibri" panose="020F0502020204030204" pitchFamily="34" charset="0"/>
                <a:cs typeface="Calibri" panose="020F0502020204030204" pitchFamily="34" charset="0"/>
              </a:rPr>
              <a:t>.</a:t>
            </a:r>
          </a:p>
          <a:p>
            <a:r>
              <a:rPr lang="el-GR" sz="3600" dirty="0">
                <a:latin typeface="Calibri" panose="020F0502020204030204" pitchFamily="34" charset="0"/>
                <a:cs typeface="Calibri" panose="020F0502020204030204" pitchFamily="34" charset="0"/>
              </a:rPr>
              <a:t>Σήμερα, έχουμε τροποποίηση του γαλβανικού ρεύματος σε παλμικό ή διακοπτόμενο, το οποίο είναι καλύτερα ανεκτό από τους ασθενείς.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6000" dirty="0"/>
              <a:t>ΔΡΑΣΗ ΓΑΛΒΑΝΙΚΟΥ ΡΕΥΜΑΤΟΣ ΣΤΟΥΣ ΙΣΤΟΥΣ</a:t>
            </a:r>
          </a:p>
        </p:txBody>
      </p:sp>
      <p:sp>
        <p:nvSpPr>
          <p:cNvPr id="3" name="Θέση περιεχομένου 2"/>
          <p:cNvSpPr>
            <a:spLocks noGrp="1"/>
          </p:cNvSpPr>
          <p:nvPr>
            <p:ph idx="1"/>
          </p:nvPr>
        </p:nvSpPr>
        <p:spPr>
          <a:xfrm>
            <a:off x="1141412" y="2249486"/>
            <a:ext cx="9905999" cy="4446281"/>
          </a:xfrm>
        </p:spPr>
        <p:txBody>
          <a:bodyPr>
            <a:noAutofit/>
          </a:bodyPr>
          <a:lstStyle/>
          <a:p>
            <a:pPr marL="457200" indent="-457200">
              <a:buFont typeface="+mj-lt"/>
              <a:buAutoNum type="alphaUcPeriod"/>
            </a:pPr>
            <a:r>
              <a:rPr lang="el-GR" sz="3600" dirty="0">
                <a:latin typeface="Calibri" panose="020F0502020204030204" pitchFamily="34" charset="0"/>
                <a:cs typeface="Calibri" panose="020F0502020204030204" pitchFamily="34" charset="0"/>
              </a:rPr>
              <a:t>ΘΕΡΜΙΚΗ ΔΡΑΣΗ</a:t>
            </a:r>
          </a:p>
          <a:p>
            <a:pPr marL="457200" indent="-457200">
              <a:buFont typeface="+mj-lt"/>
              <a:buAutoNum type="alphaUcPeriod"/>
            </a:pPr>
            <a:r>
              <a:rPr lang="el-GR" sz="3600" dirty="0">
                <a:latin typeface="Calibri" panose="020F0502020204030204" pitchFamily="34" charset="0"/>
                <a:cs typeface="Calibri" panose="020F0502020204030204" pitchFamily="34" charset="0"/>
              </a:rPr>
              <a:t>ΦΥΣΙΚΟΧΗΜΙΚΑ ΑΠΟΤΕΛΕΣΜΑΤΑ</a:t>
            </a:r>
          </a:p>
          <a:p>
            <a:pPr marL="457200" indent="-457200">
              <a:buFont typeface="+mj-lt"/>
              <a:buAutoNum type="alphaUcPeriod"/>
            </a:pPr>
            <a:r>
              <a:rPr lang="el-GR" sz="3600" dirty="0">
                <a:latin typeface="Calibri" panose="020F0502020204030204" pitchFamily="34" charset="0"/>
                <a:cs typeface="Calibri" panose="020F0502020204030204" pitchFamily="34" charset="0"/>
              </a:rPr>
              <a:t>ΑΙΣΘΗΤΙΚΗ ΔΙΕΓΕΡΣΗ- ΥΠΕΡΑΙΜΙΑ</a:t>
            </a:r>
          </a:p>
          <a:p>
            <a:pPr marL="457200" indent="-457200">
              <a:buFont typeface="+mj-lt"/>
              <a:buAutoNum type="alphaUcPeriod"/>
            </a:pPr>
            <a:r>
              <a:rPr lang="el-GR" sz="3600" dirty="0">
                <a:latin typeface="Calibri" panose="020F0502020204030204" pitchFamily="34" charset="0"/>
                <a:cs typeface="Calibri" panose="020F0502020204030204" pitchFamily="34" charset="0"/>
              </a:rPr>
              <a:t>ΑΝΑΛΓΗΣΙΑ</a:t>
            </a:r>
          </a:p>
          <a:p>
            <a:pPr marL="457200" indent="-457200">
              <a:buFont typeface="+mj-lt"/>
              <a:buAutoNum type="alphaUcPeriod"/>
            </a:pPr>
            <a:r>
              <a:rPr lang="el-GR" sz="3600" dirty="0">
                <a:latin typeface="Calibri" panose="020F0502020204030204" pitchFamily="34" charset="0"/>
                <a:cs typeface="Calibri" panose="020F0502020204030204" pitchFamily="34" charset="0"/>
              </a:rPr>
              <a:t>ΕΠΙΤΑΧΥΝΣΗ ΕΠΟΥΛΩΣΗΣ ΠΛΗΓΩΝ</a:t>
            </a:r>
          </a:p>
          <a:p>
            <a:pPr marL="457200" indent="-457200">
              <a:buFont typeface="+mj-lt"/>
              <a:buAutoNum type="alphaUcPeriod"/>
            </a:pPr>
            <a:r>
              <a:rPr lang="el-GR" sz="3600" dirty="0">
                <a:latin typeface="Calibri" panose="020F0502020204030204" pitchFamily="34" charset="0"/>
                <a:cs typeface="Calibri" panose="020F0502020204030204" pitchFamily="34" charset="0"/>
              </a:rPr>
              <a:t>ΔΙΕΓΕΡΣΗ ΝΕΥΡΙΚΟΥ &amp; ΜΥΙΚΟΥ ΙΣΤΟΥ</a:t>
            </a:r>
          </a:p>
          <a:p>
            <a:pPr marL="0" indent="0">
              <a:buNone/>
            </a:pPr>
            <a:endParaRPr lang="el-GR" sz="3600"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 ΘΕΡΜΙΚΗ ΔΡΑΣΗ</a:t>
            </a:r>
          </a:p>
        </p:txBody>
      </p:sp>
      <p:sp>
        <p:nvSpPr>
          <p:cNvPr id="3" name="Θέση περιεχομένου 2"/>
          <p:cNvSpPr>
            <a:spLocks noGrp="1"/>
          </p:cNvSpPr>
          <p:nvPr>
            <p:ph idx="1"/>
          </p:nvPr>
        </p:nvSpPr>
        <p:spPr>
          <a:xfrm>
            <a:off x="1141412" y="1720645"/>
            <a:ext cx="9905999" cy="4945626"/>
          </a:xfrm>
        </p:spPr>
        <p:txBody>
          <a:bodyPr>
            <a:noAutofit/>
          </a:bodyPr>
          <a:lstStyle/>
          <a:p>
            <a:pPr algn="just"/>
            <a:r>
              <a:rPr lang="el-GR" sz="3600" dirty="0">
                <a:effectLst/>
                <a:latin typeface="Calibri" panose="020F0502020204030204" pitchFamily="34" charset="0"/>
                <a:cs typeface="Calibri" panose="020F0502020204030204" pitchFamily="34" charset="0"/>
              </a:rPr>
              <a:t>Τα γαλβανικού τύπου ηλεκτρικά ρεύματα συνήθως είναι χαμηλής ή το πολύ μέσης συχνότητας και ως εκ τούτου τα θερμικά του αποτελέσματα είναι ελάχιστα, γι’ αυτό και δεν χρησιμοποιούνται γι’ αυτό τον σκοπό. Όμως μπορεί, υπό ορισμένες προϋποθέσεις, να προκαλέσει θερμικά εγκαύματα.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0778" y="408333"/>
            <a:ext cx="9905998" cy="1478570"/>
          </a:xfrm>
        </p:spPr>
        <p:txBody>
          <a:bodyPr/>
          <a:lstStyle/>
          <a:p>
            <a:r>
              <a:rPr lang="el-GR" dirty="0"/>
              <a:t>Β. ΦΥΣΙΚΟΧΗΜΙΚΑ ΑΠΟΤΕΛΕΣΜΑΤΑ</a:t>
            </a:r>
          </a:p>
        </p:txBody>
      </p:sp>
      <p:sp>
        <p:nvSpPr>
          <p:cNvPr id="3" name="Θέση περιεχομένου 2"/>
          <p:cNvSpPr>
            <a:spLocks noGrp="1"/>
          </p:cNvSpPr>
          <p:nvPr>
            <p:ph idx="1"/>
          </p:nvPr>
        </p:nvSpPr>
        <p:spPr>
          <a:xfrm>
            <a:off x="1141095" y="1389380"/>
            <a:ext cx="10708640" cy="5377815"/>
          </a:xfrm>
        </p:spPr>
        <p:txBody>
          <a:bodyPr>
            <a:noAutofit/>
          </a:bodyPr>
          <a:lstStyle/>
          <a:p>
            <a:r>
              <a:rPr lang="el-GR" sz="3500" dirty="0">
                <a:effectLst/>
                <a:latin typeface="Calibri" panose="020F0502020204030204" pitchFamily="34" charset="0"/>
                <a:cs typeface="Calibri" panose="020F0502020204030204" pitchFamily="34" charset="0"/>
              </a:rPr>
              <a:t>Όταν ένα συνεχές ρεύμα περνά μέσα από ένα διάλυμα ηλεκτρολυτών προκαλεί μεταφορά ιόντων προς τους αντίθετα φορτισμένους πόλους του κυκλώματος.</a:t>
            </a:r>
          </a:p>
          <a:p>
            <a:r>
              <a:rPr lang="el-GR" sz="3500" dirty="0">
                <a:latin typeface="Calibri" panose="020F0502020204030204" pitchFamily="34" charset="0"/>
                <a:cs typeface="Calibri" panose="020F0502020204030204" pitchFamily="34" charset="0"/>
              </a:rPr>
              <a:t>Σε αυτή την αρχή βασίζεται και η </a:t>
            </a:r>
            <a:r>
              <a:rPr lang="el-GR" sz="3500" dirty="0" err="1">
                <a:latin typeface="Calibri" panose="020F0502020204030204" pitchFamily="34" charset="0"/>
                <a:cs typeface="Calibri" panose="020F0502020204030204" pitchFamily="34" charset="0"/>
              </a:rPr>
              <a:t>ιοντοφόρεση</a:t>
            </a:r>
            <a:r>
              <a:rPr lang="el-GR" sz="3500" dirty="0">
                <a:latin typeface="Calibri" panose="020F0502020204030204" pitchFamily="34" charset="0"/>
                <a:cs typeface="Calibri" panose="020F0502020204030204" pitchFamily="34" charset="0"/>
              </a:rPr>
              <a:t>.</a:t>
            </a:r>
          </a:p>
          <a:p>
            <a:r>
              <a:rPr lang="el-GR" sz="3500" dirty="0">
                <a:effectLst/>
                <a:latin typeface="Calibri" panose="020F0502020204030204" pitchFamily="34" charset="0"/>
                <a:cs typeface="Calibri" panose="020F0502020204030204" pitchFamily="34" charset="0"/>
              </a:rPr>
              <a:t>Στους ιστούς το συνεχές ρεύμα προκαλεί εκτός των άλλων και χημικές μεταβολές και αλλαγές, που μπορεί να φτάσουν ως το σημείο των χημικών εγκαυμάτων.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0778" y="363248"/>
            <a:ext cx="9905998" cy="1478570"/>
          </a:xfrm>
        </p:spPr>
        <p:txBody>
          <a:bodyPr/>
          <a:lstStyle/>
          <a:p>
            <a:r>
              <a:rPr lang="en-US" dirty="0"/>
              <a:t>c. </a:t>
            </a:r>
            <a:r>
              <a:rPr lang="el-GR" dirty="0"/>
              <a:t>ΑΙΣΘΗΤΙΚΗ ΔΙΕΓΕΡΣΗ- ΥΠΕΡΑΙΜΙΑ</a:t>
            </a:r>
          </a:p>
        </p:txBody>
      </p:sp>
      <p:sp>
        <p:nvSpPr>
          <p:cNvPr id="3" name="Θέση περιεχομένου 2"/>
          <p:cNvSpPr>
            <a:spLocks noGrp="1"/>
          </p:cNvSpPr>
          <p:nvPr>
            <p:ph idx="1"/>
          </p:nvPr>
        </p:nvSpPr>
        <p:spPr>
          <a:xfrm>
            <a:off x="688258" y="1319899"/>
            <a:ext cx="11346426" cy="5383161"/>
          </a:xfrm>
        </p:spPr>
        <p:txBody>
          <a:bodyPr>
            <a:noAutofit/>
          </a:bodyPr>
          <a:lstStyle/>
          <a:p>
            <a:r>
              <a:rPr lang="el-GR" sz="3600" dirty="0">
                <a:latin typeface="Calibri" panose="020F0502020204030204" pitchFamily="34" charset="0"/>
                <a:cs typeface="Calibri" panose="020F0502020204030204" pitchFamily="34" charset="0"/>
              </a:rPr>
              <a:t>Κατά την εφαρμογή του γαλβανικού ρεύματος, ο ασθενής, αντιλαμβάνεται, ένα μυρμήγκιασμα ή γαργαλητό, το οποίο μπορεί να φτάσει σε σημείο έντονου ερεθισμού ή και φαγούρας.</a:t>
            </a:r>
          </a:p>
          <a:p>
            <a:r>
              <a:rPr lang="el-GR" sz="3600" dirty="0">
                <a:latin typeface="Calibri" panose="020F0502020204030204" pitchFamily="34" charset="0"/>
                <a:cs typeface="Calibri" panose="020F0502020204030204" pitchFamily="34" charset="0"/>
              </a:rPr>
              <a:t>Εάν η εφαρμογή διαρκέσει για αρκετό χρονικό διάστημα, ενδεχομένως και να προκληθεί ερύθημα κάτω από την εφαρμογή των ηλεκτροδίων, με εντονότερο σε αυτό της καθόδου(αρνητικό).</a:t>
            </a:r>
          </a:p>
          <a:p>
            <a:endParaRPr lang="el-GR" sz="3600"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2755" y="327513"/>
            <a:ext cx="9905998" cy="1478570"/>
          </a:xfrm>
        </p:spPr>
        <p:txBody>
          <a:bodyPr/>
          <a:lstStyle/>
          <a:p>
            <a:r>
              <a:rPr lang="en-US" dirty="0"/>
              <a:t>D.</a:t>
            </a:r>
            <a:r>
              <a:rPr lang="el-GR" dirty="0"/>
              <a:t>ΑΝΑΛΓΗΣΙΑ</a:t>
            </a:r>
          </a:p>
        </p:txBody>
      </p:sp>
      <p:sp>
        <p:nvSpPr>
          <p:cNvPr id="3" name="Θέση περιεχομένου 2"/>
          <p:cNvSpPr>
            <a:spLocks noGrp="1"/>
          </p:cNvSpPr>
          <p:nvPr>
            <p:ph idx="1"/>
          </p:nvPr>
        </p:nvSpPr>
        <p:spPr>
          <a:xfrm>
            <a:off x="383458" y="1344255"/>
            <a:ext cx="11218607" cy="5294670"/>
          </a:xfrm>
        </p:spPr>
        <p:txBody>
          <a:bodyPr>
            <a:noAutofit/>
          </a:bodyPr>
          <a:lstStyle/>
          <a:p>
            <a:pPr algn="just"/>
            <a:r>
              <a:rPr lang="el-GR" sz="3600" dirty="0">
                <a:effectLst/>
                <a:latin typeface="Calibri" panose="020F0502020204030204" pitchFamily="34" charset="0"/>
              </a:rPr>
              <a:t>Τα γαλβανικά ρεύματα δρώντας είτε απ’ ευθείας στις νευρικές απολήξεις του πόνου που βρίσκονται στους ιστούς και το δέρμα, είτε μέσω της θέρμανσης —&gt; υπεραιμίας —&gt; αύξησης της τοπικής κυκλοφορίας </a:t>
            </a:r>
            <a:endParaRPr lang="el-GR" sz="3600" dirty="0"/>
          </a:p>
          <a:p>
            <a:pPr algn="just"/>
            <a:r>
              <a:rPr lang="el-GR" sz="3600" dirty="0">
                <a:effectLst/>
                <a:latin typeface="Calibri" panose="020F0502020204030204" pitchFamily="34" charset="0"/>
              </a:rPr>
              <a:t>—&gt; απομάκρυνσης των φλεγμονωδών ουσιών από τις επώδυνες περιοχές, βοηθούν στην ανακούφιση του πόνου. Γι’ αυτό τον λόγο τα ηλεκτρόδια καθόδου (ενεργά) τοποθετούνται στο σημείο του πόνου.</a:t>
            </a:r>
            <a:endParaRPr lang="el-G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sz="4000"/>
              <a:t>Ε. ΕΠΙΤΑΧΥΝΣΗ ΕΠΟΥΛΩΣΗΣ ΠΛΗΓΩΝ</a:t>
            </a:r>
          </a:p>
        </p:txBody>
      </p:sp>
      <p:sp>
        <p:nvSpPr>
          <p:cNvPr id="3" name="Content Placeholder 2"/>
          <p:cNvSpPr>
            <a:spLocks noGrp="1"/>
          </p:cNvSpPr>
          <p:nvPr>
            <p:ph idx="1"/>
          </p:nvPr>
        </p:nvSpPr>
        <p:spPr/>
        <p:txBody>
          <a:bodyPr/>
          <a:lstStyle/>
          <a:p>
            <a:pPr algn="just"/>
            <a:r>
              <a:rPr lang="el-GR" altLang="en-US" sz="3600">
                <a:latin typeface="Calibri" panose="020F0502020204030204" pitchFamily="34" charset="0"/>
                <a:cs typeface="Calibri" panose="020F0502020204030204" pitchFamily="34" charset="0"/>
              </a:rPr>
              <a:t>Δεν είναι ιδιαιτέρως διαδεδομένη.</a:t>
            </a:r>
          </a:p>
          <a:p>
            <a:pPr algn="just"/>
            <a:r>
              <a:rPr lang="en-US" altLang="en-US" sz="3600">
                <a:latin typeface="Calibri" panose="020F0502020204030204" pitchFamily="34" charset="0"/>
                <a:cs typeface="Calibri" panose="020F0502020204030204" pitchFamily="34" charset="0"/>
              </a:rPr>
              <a:t>Προκειμένου να</a:t>
            </a:r>
            <a:r>
              <a:rPr lang="el-GR" altLang="en-US" sz="3600">
                <a:latin typeface="Calibri" panose="020F0502020204030204" pitchFamily="34" charset="0"/>
                <a:cs typeface="Calibri" panose="020F0502020204030204" pitchFamily="34" charset="0"/>
              </a:rPr>
              <a:t> </a:t>
            </a:r>
            <a:r>
              <a:rPr lang="en-US" altLang="en-US" sz="3600">
                <a:latin typeface="Calibri" panose="020F0502020204030204" pitchFamily="34" charset="0"/>
                <a:cs typeface="Calibri" panose="020F0502020204030204" pitchFamily="34" charset="0"/>
              </a:rPr>
              <a:t>επουλωθούν τραύματα τοποθετείται η κάθοδος με κατάλληλο τρόπο</a:t>
            </a:r>
            <a:r>
              <a:rPr lang="el-GR" altLang="en-US" sz="3600">
                <a:latin typeface="Calibri" panose="020F0502020204030204" pitchFamily="34" charset="0"/>
                <a:cs typeface="Calibri" panose="020F0502020204030204" pitchFamily="34" charset="0"/>
              </a:rPr>
              <a:t> </a:t>
            </a:r>
            <a:r>
              <a:rPr lang="en-US" altLang="en-US" sz="3600">
                <a:latin typeface="Calibri" panose="020F0502020204030204" pitchFamily="34" charset="0"/>
                <a:cs typeface="Calibri" panose="020F0502020204030204" pitchFamily="34" charset="0"/>
              </a:rPr>
              <a:t>(άσηπτα) στο τραύμα για 1/2 ώρα ημερησίως 5 φορές την εβδομάδα.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78" y="261013"/>
            <a:ext cx="9905998" cy="1478570"/>
          </a:xfrm>
        </p:spPr>
        <p:txBody>
          <a:bodyPr/>
          <a:lstStyle/>
          <a:p>
            <a:r>
              <a:rPr lang="el-GR" altLang="en-US"/>
              <a:t> </a:t>
            </a:r>
            <a:r>
              <a:rPr lang="en-US" altLang="en-US"/>
              <a:t>F. ΔIEγερση νευρικοY και μυϊκοY ιστοY</a:t>
            </a:r>
          </a:p>
        </p:txBody>
      </p:sp>
      <p:sp>
        <p:nvSpPr>
          <p:cNvPr id="3" name="Content Placeholder 2"/>
          <p:cNvSpPr>
            <a:spLocks noGrp="1"/>
          </p:cNvSpPr>
          <p:nvPr>
            <p:ph idx="1"/>
          </p:nvPr>
        </p:nvSpPr>
        <p:spPr>
          <a:xfrm>
            <a:off x="1140460" y="1328420"/>
            <a:ext cx="10069830" cy="5529580"/>
          </a:xfrm>
        </p:spPr>
        <p:txBody>
          <a:bodyPr>
            <a:noAutofit/>
          </a:bodyPr>
          <a:lstStyle/>
          <a:p>
            <a:pPr algn="just"/>
            <a:r>
              <a:rPr lang="en-US" altLang="en-US" sz="2800" dirty="0" err="1">
                <a:latin typeface="Calibri" panose="020F0502020204030204" pitchFamily="34" charset="0"/>
                <a:cs typeface="Calibri" panose="020F0502020204030204" pitchFamily="34" charset="0"/>
              </a:rPr>
              <a:t>Εάν</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εφ</a:t>
            </a:r>
            <a:r>
              <a:rPr lang="en-US" altLang="en-US" sz="2800" dirty="0">
                <a:latin typeface="Calibri" panose="020F0502020204030204" pitchFamily="34" charset="0"/>
                <a:cs typeface="Calibri" panose="020F0502020204030204" pitchFamily="34" charset="0"/>
              </a:rPr>
              <a:t>αρμόσουμε ένα οποιοδήποτε ρεύμα (και όχι μόνο γαλβανικό) σε</a:t>
            </a:r>
            <a:r>
              <a:rPr lang="el-GR"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έν</a:t>
            </a:r>
            <a:r>
              <a:rPr lang="en-US" altLang="en-US" sz="2800" dirty="0">
                <a:latin typeface="Calibri" panose="020F0502020204030204" pitchFamily="34" charset="0"/>
                <a:cs typeface="Calibri" panose="020F0502020204030204" pitchFamily="34" charset="0"/>
              </a:rPr>
              <a:t>α οποιοδήποτε νεύρο ή κλάδο του θα προκαλέσουμε την διέγερσή του.</a:t>
            </a:r>
          </a:p>
          <a:p>
            <a:pPr algn="just"/>
            <a:r>
              <a:rPr lang="en-US" altLang="en-US" sz="2800" dirty="0" err="1">
                <a:latin typeface="Calibri" panose="020F0502020204030204" pitchFamily="34" charset="0"/>
                <a:cs typeface="Calibri" panose="020F0502020204030204" pitchFamily="34" charset="0"/>
              </a:rPr>
              <a:t>Αν</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το</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νεύρο</a:t>
            </a:r>
            <a:r>
              <a:rPr lang="en-US" altLang="en-US" sz="2800" dirty="0">
                <a:latin typeface="Calibri" panose="020F0502020204030204" pitchFamily="34" charset="0"/>
                <a:cs typeface="Calibri" panose="020F0502020204030204" pitchFamily="34" charset="0"/>
              </a:rPr>
              <a:t> α</a:t>
            </a:r>
            <a:r>
              <a:rPr lang="en-US" altLang="en-US" sz="2800" dirty="0" err="1">
                <a:latin typeface="Calibri" panose="020F0502020204030204" pitchFamily="34" charset="0"/>
                <a:cs typeface="Calibri" panose="020F0502020204030204" pitchFamily="34" charset="0"/>
              </a:rPr>
              <a:t>φορά</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κά</a:t>
            </a:r>
            <a:r>
              <a:rPr lang="en-US" altLang="en-US" sz="2800" dirty="0">
                <a:latin typeface="Calibri" panose="020F0502020204030204" pitchFamily="34" charset="0"/>
                <a:cs typeface="Calibri" panose="020F0502020204030204" pitchFamily="34" charset="0"/>
              </a:rPr>
              <a:t>ποιο μυ θα προκαλέσουμε τη συστολή του και μάλιστα με σχετικά μικρή ένταση και σε σύντομο χρόνο.</a:t>
            </a:r>
          </a:p>
          <a:p>
            <a:pPr algn="just"/>
            <a:r>
              <a:rPr lang="en-US" altLang="en-US" sz="2800" dirty="0" err="1">
                <a:latin typeface="Calibri" panose="020F0502020204030204" pitchFamily="34" charset="0"/>
                <a:cs typeface="Calibri" panose="020F0502020204030204" pitchFamily="34" charset="0"/>
              </a:rPr>
              <a:t>Εάν</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εφ</a:t>
            </a:r>
            <a:r>
              <a:rPr lang="en-US" altLang="en-US" sz="2800" dirty="0">
                <a:latin typeface="Calibri" panose="020F0502020204030204" pitchFamily="34" charset="0"/>
                <a:cs typeface="Calibri" panose="020F0502020204030204" pitchFamily="34" charset="0"/>
              </a:rPr>
              <a:t>αρμόσουμε κατά τον ίδιο τρόπο το ρεύμα απευθείας σε μια μυϊκή ίνα ή σε μια ομάδα μυϊκών ινών ή ολόκληρο μυ, θα προκαλέσουμε πάλι την διέγερσή τους αλλά θα χρειαστούν μεγάλες εντάσεις και παρατεταμένος χρόνος.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Κύκλωμα</Template>
  <TotalTime>41</TotalTime>
  <Words>1073</Words>
  <Application>Microsoft Office PowerPoint</Application>
  <PresentationFormat>Ευρεία οθόνη</PresentationFormat>
  <Paragraphs>70</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Corbel</vt:lpstr>
      <vt:lpstr>Tw Cen MT</vt:lpstr>
      <vt:lpstr>Wingdings</vt:lpstr>
      <vt:lpstr>Κύκλωμα</vt:lpstr>
      <vt:lpstr>ΦΥΣΙΚΑ ΜΕΣΑ ΚΑΙ Η ΕΦΑΡΜΟΓΗ ΤΟΥΣ </vt:lpstr>
      <vt:lpstr>ΓΑΛΒΑΝΙΚΑ ΡΕΥΜΑΤΑ</vt:lpstr>
      <vt:lpstr>ΔΡΑΣΗ ΓΑΛΒΑΝΙΚΟΥ ΡΕΥΜΑΤΟΣ ΣΤΟΥΣ ΙΣΤΟΥΣ</vt:lpstr>
      <vt:lpstr>Α. ΘΕΡΜΙΚΗ ΔΡΑΣΗ</vt:lpstr>
      <vt:lpstr>Β. ΦΥΣΙΚΟΧΗΜΙΚΑ ΑΠΟΤΕΛΕΣΜΑΤΑ</vt:lpstr>
      <vt:lpstr>c. ΑΙΣΘΗΤΙΚΗ ΔΙΕΓΕΡΣΗ- ΥΠΕΡΑΙΜΙΑ</vt:lpstr>
      <vt:lpstr>D.ΑΝΑΛΓΗΣΙΑ</vt:lpstr>
      <vt:lpstr>Ε. ΕΠΙΤΑΧΥΝΣΗ ΕΠΟΥΛΩΣΗΣ ΠΛΗΓΩΝ</vt:lpstr>
      <vt:lpstr> F. ΔIEγερση νευρικοY και μυϊκοY ιστοY</vt:lpstr>
      <vt:lpstr>ΜΕΘΟΔΟΛΟΓΙΑ ΕΦΑΡΜΟΓΗΣ</vt:lpstr>
      <vt:lpstr>Α) ΑΠΟΝΕΥΡΩΜΕΝΟΥΣ</vt:lpstr>
      <vt:lpstr>Β)ΕΝΝΕΥΡΩΜΕΝΟΥΣ</vt:lpstr>
      <vt:lpstr>Παρουσίαση του PowerPoint</vt:lpstr>
      <vt:lpstr>ΗλεκτρικΟς ερεθισμΟς απονευρωμΕνων μυΩν</vt:lpstr>
      <vt:lpstr>Παρουσίαση του PowerPoint</vt:lpstr>
      <vt:lpstr>Παρουσίαση του PowerPoint</vt:lpstr>
      <vt:lpstr>ηλεκτρικοσ ερεθισμοσ εννευρωμενων</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Mouzaki</dc:creator>
  <cp:lastModifiedBy>Maria Mouzaki</cp:lastModifiedBy>
  <cp:revision>50</cp:revision>
  <dcterms:created xsi:type="dcterms:W3CDTF">2025-01-29T10:02:00Z</dcterms:created>
  <dcterms:modified xsi:type="dcterms:W3CDTF">2025-03-06T07:12:25Z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A4B48BBFE17D490AA51685941974B2E0_12</vt:lpwstr>
  </property>
  <property fmtid="{D5CDD505-2E9C-101B-9397-08002B2CF9AE}" pid="3" name="KSOProductBuildVer">
    <vt:lpwstr>1033-12.2.0.19805</vt:lpwstr>
  </property>
</Properties>
</file>