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hasCustomPrompt="1"/>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11/25/2024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312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7285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4862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hasCustomPrompt="1"/>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hasCustomPrompt="1"/>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941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52404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hasCustomPrompt="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hasCustomPrompt="1"/>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hasCustomPrompt="1"/>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hasCustomPrompt="1"/>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hasCustomPrompt="1"/>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hasCustomPrompt="1"/>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91397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hasCustomPrompt="1"/>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hasCustomPrompt="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hasCustomPrompt="1"/>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hasCustomPrompt="1"/>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hasCustomPrompt="1"/>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hasCustomPrompt="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hasCustomPrompt="1"/>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hasCustomPrompt="1"/>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hasCustomPrompt="1"/>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hasCustomPrompt="1"/>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05627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02075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7884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3620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8121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hasCustomPrompt="1"/>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0114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hasCustomPrompt="1"/>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hasCustomPrompt="1"/>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hasCustomPrompt="1"/>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5473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7288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1945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hasCustomPrompt="1"/>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4243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620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t>11/25/2024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t>‹#›</a:t>
            </a:fld>
            <a:endParaRPr lang="en-US" dirty="0"/>
          </a:p>
        </p:txBody>
      </p:sp>
    </p:spTree>
    <p:extLst>
      <p:ext uri="{BB962C8B-B14F-4D97-AF65-F5344CB8AC3E}">
        <p14:creationId xmlns:p14="http://schemas.microsoft.com/office/powerpoint/2010/main" val="9265741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876424" y="245806"/>
            <a:ext cx="8791575" cy="3264157"/>
          </a:xfrm>
        </p:spPr>
        <p:txBody>
          <a:bodyPr>
            <a:noAutofit/>
          </a:bodyPr>
          <a:lstStyle/>
          <a:p>
            <a:pPr algn="ctr"/>
            <a:r>
              <a:rPr lang="el-GR" sz="6000" dirty="0">
                <a:latin typeface="Corbel" panose="020B0503020204020204" charset="0"/>
                <a:cs typeface="Corbel" panose="020B0503020204020204" charset="0"/>
              </a:rPr>
              <a:t>ΦΥΣΙΚΑ ΜΕΣΑ ΚΑΙ Η ΕΦΑΡΜΟΓΗ ΤΟΥΣ</a:t>
            </a:r>
            <a:br>
              <a:rPr lang="el-GR" sz="6000" dirty="0">
                <a:latin typeface="Corbel" panose="020B0503020204020204" charset="0"/>
                <a:cs typeface="Corbel" panose="020B0503020204020204" charset="0"/>
              </a:rPr>
            </a:br>
            <a:endParaRPr lang="el-GR" sz="6000" dirty="0"/>
          </a:p>
        </p:txBody>
      </p:sp>
      <p:sp>
        <p:nvSpPr>
          <p:cNvPr id="3" name="Υπότιτλος 2"/>
          <p:cNvSpPr>
            <a:spLocks noGrp="1"/>
          </p:cNvSpPr>
          <p:nvPr>
            <p:ph type="subTitle" idx="1"/>
          </p:nvPr>
        </p:nvSpPr>
        <p:spPr/>
        <p:txBody>
          <a:bodyPr>
            <a:noAutofit/>
          </a:bodyPr>
          <a:lstStyle/>
          <a:p>
            <a:r>
              <a:rPr lang="el-GR" sz="2400" dirty="0">
                <a:latin typeface="Corbel" panose="020B0503020204020204" charset="0"/>
                <a:cs typeface="Corbel" panose="020B0503020204020204" charset="0"/>
              </a:rPr>
              <a:t>Γ ΕΠΑΛ – ΒΟΗΘΩΝ ΦΥΣΙΚΟΘΕΡΑΠΕΙΑΣ</a:t>
            </a:r>
          </a:p>
          <a:p>
            <a:r>
              <a:rPr lang="el-GR" sz="2400" dirty="0">
                <a:latin typeface="Corbel" panose="020B0503020204020204" charset="0"/>
                <a:cs typeface="Corbel" panose="020B0503020204020204" charset="0"/>
              </a:rPr>
              <a:t>ΕΚΠΑΙΔΕΥΤΙΚΟΣ ΜΑΡΙΑ ΜΟΥΖΑΚΗ ΠΕ87.08</a:t>
            </a:r>
          </a:p>
          <a:p>
            <a:r>
              <a:rPr lang="el-GR" sz="2400" dirty="0">
                <a:latin typeface="Corbel" panose="020B0503020204020204" charset="0"/>
                <a:cs typeface="Corbel" panose="020B0503020204020204" charset="0"/>
              </a:rPr>
              <a:t>ΣΧ. ΕΤΟΣ 2024-25</a:t>
            </a:r>
          </a:p>
          <a:p>
            <a:endParaRPr lang="el-G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85F8D83-5B86-839A-BD24-59974DA560E8}"/>
              </a:ext>
            </a:extLst>
          </p:cNvPr>
          <p:cNvSpPr>
            <a:spLocks noGrp="1"/>
          </p:cNvSpPr>
          <p:nvPr>
            <p:ph idx="1"/>
          </p:nvPr>
        </p:nvSpPr>
        <p:spPr>
          <a:xfrm>
            <a:off x="1141412" y="580103"/>
            <a:ext cx="9905999" cy="5211098"/>
          </a:xfrm>
        </p:spPr>
        <p:txBody>
          <a:bodyPr>
            <a:normAutofit/>
          </a:bodyPr>
          <a:lstStyle/>
          <a:p>
            <a:r>
              <a:rPr lang="el-GR" sz="3200" b="1" dirty="0">
                <a:ln w="22225">
                  <a:solidFill>
                    <a:schemeClr val="accent2"/>
                  </a:solidFill>
                  <a:prstDash val="solid"/>
                </a:ln>
                <a:solidFill>
                  <a:schemeClr val="accent2">
                    <a:lumMod val="40000"/>
                    <a:lumOff val="60000"/>
                  </a:schemeClr>
                </a:solidFill>
                <a:effectLst/>
              </a:rPr>
              <a:t>ΚΙΝΗΣΙΟΘΕΡΑΠΕΙΑ</a:t>
            </a:r>
          </a:p>
          <a:p>
            <a:r>
              <a:rPr lang="el-GR" sz="3200" dirty="0">
                <a:ln w="0"/>
                <a:effectLst>
                  <a:outerShdw blurRad="38100" dist="19050" dir="2700000" algn="tl" rotWithShape="0">
                    <a:schemeClr val="dk1">
                      <a:alpha val="40000"/>
                    </a:schemeClr>
                  </a:outerShdw>
                </a:effectLst>
                <a:latin typeface="Arial" panose="020B0604020202020204" pitchFamily="34" charset="0"/>
              </a:rPr>
              <a:t>Γίνονται παθητικές και ενεργητικές κινήσεις σε όλο το εύρος τροχιάς κίνησης των αρθρώσεων, με σκοπό τη διατήρηση της φυσιολογικής τροχιάς, την αποφυγή δημιουργίας κινητικών περιορισμών, όπως βραχύνσεις και συμφύσεις, καθώς και την αύξηση της μυϊκής δύναμης.</a:t>
            </a:r>
            <a:endParaRPr lang="el-G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8140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56C4EB-8E1E-213B-31BC-A452673044E5}"/>
              </a:ext>
            </a:extLst>
          </p:cNvPr>
          <p:cNvSpPr>
            <a:spLocks noGrp="1"/>
          </p:cNvSpPr>
          <p:nvPr>
            <p:ph type="title"/>
          </p:nvPr>
        </p:nvSpPr>
        <p:spPr/>
        <p:txBody>
          <a:bodyPr>
            <a:normAutofit/>
          </a:bodyPr>
          <a:lstStyle/>
          <a:p>
            <a:pPr algn="ctr"/>
            <a:r>
              <a:rPr lang="el-GR" sz="6000" u="sng" dirty="0"/>
              <a:t>ΥΠΕΡΤΟΝΙΑ</a:t>
            </a:r>
          </a:p>
        </p:txBody>
      </p:sp>
      <p:sp>
        <p:nvSpPr>
          <p:cNvPr id="3" name="Θέση περιεχομένου 2">
            <a:extLst>
              <a:ext uri="{FF2B5EF4-FFF2-40B4-BE49-F238E27FC236}">
                <a16:creationId xmlns:a16="http://schemas.microsoft.com/office/drawing/2014/main" id="{89C91BD2-8D32-D104-191B-C23E7B1D6246}"/>
              </a:ext>
            </a:extLst>
          </p:cNvPr>
          <p:cNvSpPr>
            <a:spLocks noGrp="1"/>
          </p:cNvSpPr>
          <p:nvPr>
            <p:ph idx="1"/>
          </p:nvPr>
        </p:nvSpPr>
        <p:spPr/>
        <p:txBody>
          <a:bodyPr/>
          <a:lstStyle/>
          <a:p>
            <a:r>
              <a:rPr lang="el-GR" sz="2400" b="1" dirty="0">
                <a:ln w="22225">
                  <a:solidFill>
                    <a:schemeClr val="accent2"/>
                  </a:solidFill>
                  <a:prstDash val="solid"/>
                </a:ln>
                <a:solidFill>
                  <a:schemeClr val="accent2">
                    <a:lumMod val="40000"/>
                    <a:lumOff val="60000"/>
                  </a:schemeClr>
                </a:solidFill>
                <a:effectLst/>
                <a:latin typeface="Arial" panose="020B0604020202020204" pitchFamily="34" charset="0"/>
              </a:rPr>
              <a:t>ΕΦΑΡΜΟΓΗ ΦΥΣΙΚΩΝ ΜΕΣΩΝ ΘΕΡΜΟΥ:</a:t>
            </a:r>
          </a:p>
          <a:p>
            <a:pPr marL="0" indent="0">
              <a:buNone/>
            </a:pPr>
            <a:r>
              <a:rPr lang="el-GR" sz="2400" dirty="0">
                <a:ln w="0"/>
                <a:effectLst>
                  <a:outerShdw blurRad="38100" dist="19050" dir="2700000" algn="tl" rotWithShape="0">
                    <a:schemeClr val="dk1">
                      <a:alpha val="40000"/>
                    </a:schemeClr>
                  </a:outerShdw>
                </a:effectLst>
                <a:latin typeface="Arial" panose="020B0604020202020204" pitchFamily="34" charset="0"/>
              </a:rPr>
              <a:t>Η εφαρμογή αυτών των μέσων μπορεί να έχει θετικά αποτελέσματα στη μείωση του υπερβολικού μυϊκού τόνου που οφείλεται σε βλάβη του νωτιαίου μυελού. Πρέπει όμως να τονιστεί ότι υπάρχουν ασθενείς που δεν μπορούν να δεχθούν το θερμό. Σε αυτές τις περιπτώσεις δεν πρέπει να εφαρμοστεί.</a:t>
            </a:r>
            <a:endParaRPr lang="el-GR"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296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κειμένου 8">
            <a:extLst>
              <a:ext uri="{FF2B5EF4-FFF2-40B4-BE49-F238E27FC236}">
                <a16:creationId xmlns:a16="http://schemas.microsoft.com/office/drawing/2014/main" id="{DAF1C700-31F4-3107-7CF5-F44B7BFA37EB}"/>
              </a:ext>
            </a:extLst>
          </p:cNvPr>
          <p:cNvSpPr>
            <a:spLocks noGrp="1"/>
          </p:cNvSpPr>
          <p:nvPr>
            <p:ph type="body" idx="1"/>
          </p:nvPr>
        </p:nvSpPr>
        <p:spPr>
          <a:xfrm>
            <a:off x="1255713" y="454897"/>
            <a:ext cx="4649783" cy="1895729"/>
          </a:xfrm>
        </p:spPr>
        <p:txBody>
          <a:bodyPr>
            <a:noAutofit/>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l-GR" sz="3200" b="1" i="0" u="none" strike="noStrike" kern="1200" cap="none" spc="0" normalizeH="0" baseline="0" noProof="0" dirty="0">
                <a:ln w="22225">
                  <a:solidFill>
                    <a:srgbClr val="FCA03D"/>
                  </a:solidFill>
                  <a:prstDash val="solid"/>
                </a:ln>
                <a:solidFill>
                  <a:srgbClr val="FCA03D">
                    <a:lumMod val="40000"/>
                    <a:lumOff val="60000"/>
                  </a:srgbClr>
                </a:solidFill>
                <a:effectLst/>
                <a:uLnTx/>
                <a:uFillTx/>
                <a:latin typeface="Arial" panose="020B0604020202020204" pitchFamily="34" charset="0"/>
                <a:ea typeface="+mn-ea"/>
                <a:cs typeface="+mn-cs"/>
              </a:rPr>
              <a:t>ΠΑΡΑΤΕΤΑΜΕΝΗ ΔΙΑΤΑΣΗ:</a:t>
            </a:r>
          </a:p>
          <a:p>
            <a:endParaRPr lang="el-GR" sz="3200" dirty="0"/>
          </a:p>
        </p:txBody>
      </p:sp>
      <p:sp>
        <p:nvSpPr>
          <p:cNvPr id="3" name="Θέση περιεχομένου 2">
            <a:extLst>
              <a:ext uri="{FF2B5EF4-FFF2-40B4-BE49-F238E27FC236}">
                <a16:creationId xmlns:a16="http://schemas.microsoft.com/office/drawing/2014/main" id="{FFC7E19A-8F8C-07F9-51EE-D8A2FEA0B52A}"/>
              </a:ext>
            </a:extLst>
          </p:cNvPr>
          <p:cNvSpPr>
            <a:spLocks noGrp="1"/>
          </p:cNvSpPr>
          <p:nvPr>
            <p:ph sz="half" idx="2"/>
          </p:nvPr>
        </p:nvSpPr>
        <p:spPr>
          <a:xfrm>
            <a:off x="1141408" y="1880268"/>
            <a:ext cx="4878391" cy="2717801"/>
          </a:xfrm>
        </p:spPr>
        <p:txBody>
          <a:bodyPr>
            <a:normAutofit fontScale="92500" lnSpcReduction="10000"/>
          </a:bodyPr>
          <a:lstStyle/>
          <a:p>
            <a:pPr marL="0" indent="0">
              <a:buNone/>
            </a:pPr>
            <a:r>
              <a:rPr lang="el-GR" sz="3200" dirty="0">
                <a:ln w="0"/>
                <a:effectLst>
                  <a:outerShdw blurRad="38100" dist="19050" dir="2700000" algn="tl" rotWithShape="0">
                    <a:schemeClr val="dk1">
                      <a:alpha val="40000"/>
                    </a:schemeClr>
                  </a:outerShdw>
                </a:effectLst>
                <a:latin typeface="Arial" panose="020B0604020202020204" pitchFamily="34" charset="0"/>
              </a:rPr>
              <a:t>Γίνεται με σκοπό τη μείωση του μυϊκού τόνου και την αποφυγή δημιουργίας βραχύνσεων και συμφύσεων.</a:t>
            </a:r>
          </a:p>
          <a:p>
            <a:endParaRPr lang="el-GR" sz="3200" b="1" dirty="0">
              <a:ln w="22225">
                <a:solidFill>
                  <a:schemeClr val="accent2"/>
                </a:solidFill>
                <a:prstDash val="solid"/>
              </a:ln>
              <a:solidFill>
                <a:schemeClr val="accent2">
                  <a:lumMod val="40000"/>
                  <a:lumOff val="60000"/>
                </a:schemeClr>
              </a:solidFill>
              <a:effectLst/>
              <a:latin typeface="Arial" panose="020B0604020202020204" pitchFamily="34" charset="0"/>
            </a:endParaRPr>
          </a:p>
          <a:p>
            <a:endParaRPr lang="el-GR" sz="3200" b="1" dirty="0">
              <a:ln w="22225">
                <a:solidFill>
                  <a:schemeClr val="accent2"/>
                </a:solidFill>
                <a:prstDash val="solid"/>
              </a:ln>
              <a:solidFill>
                <a:schemeClr val="accent2">
                  <a:lumMod val="40000"/>
                  <a:lumOff val="60000"/>
                </a:schemeClr>
              </a:solidFill>
              <a:effectLst/>
            </a:endParaRPr>
          </a:p>
        </p:txBody>
      </p:sp>
      <p:sp>
        <p:nvSpPr>
          <p:cNvPr id="10" name="Θέση κειμένου 9">
            <a:extLst>
              <a:ext uri="{FF2B5EF4-FFF2-40B4-BE49-F238E27FC236}">
                <a16:creationId xmlns:a16="http://schemas.microsoft.com/office/drawing/2014/main" id="{3E94E6DE-0F32-30AB-9EE9-41734CFE77AB}"/>
              </a:ext>
            </a:extLst>
          </p:cNvPr>
          <p:cNvSpPr>
            <a:spLocks noGrp="1"/>
          </p:cNvSpPr>
          <p:nvPr>
            <p:ph type="body" sz="quarter" idx="3"/>
          </p:nvPr>
        </p:nvSpPr>
        <p:spPr>
          <a:xfrm>
            <a:off x="6289685" y="500243"/>
            <a:ext cx="4646602" cy="1805036"/>
          </a:xfrm>
        </p:spPr>
        <p:txBody>
          <a:bodyPr>
            <a:noAutofit/>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l-GR" sz="3200" b="1" i="0" u="none" strike="noStrike" kern="1200" cap="none" spc="0" normalizeH="0" baseline="0" noProof="0" dirty="0">
                <a:ln w="22225">
                  <a:solidFill>
                    <a:srgbClr val="FCA03D"/>
                  </a:solidFill>
                  <a:prstDash val="solid"/>
                </a:ln>
                <a:solidFill>
                  <a:srgbClr val="FCA03D">
                    <a:lumMod val="40000"/>
                    <a:lumOff val="60000"/>
                  </a:srgbClr>
                </a:solidFill>
                <a:effectLst/>
                <a:uLnTx/>
                <a:uFillTx/>
                <a:latin typeface="Arial" panose="020B0604020202020204" pitchFamily="34" charset="0"/>
                <a:ea typeface="+mn-ea"/>
                <a:cs typeface="+mn-cs"/>
              </a:rPr>
              <a:t>ΠΑΡΑΤΕΤΑΜΕΝΗ ΕΦΑΡΜΟΓΗ ΚΡΥΟΥ </a:t>
            </a:r>
            <a:endParaRPr kumimoji="0" lang="el-GR" sz="3200" b="1" i="0" u="none" strike="noStrike" kern="1200" cap="none" spc="0" normalizeH="0" baseline="0" noProof="0" dirty="0">
              <a:ln w="22225">
                <a:solidFill>
                  <a:srgbClr val="FCA03D"/>
                </a:solidFill>
                <a:prstDash val="solid"/>
              </a:ln>
              <a:solidFill>
                <a:srgbClr val="FCA03D">
                  <a:lumMod val="40000"/>
                  <a:lumOff val="60000"/>
                </a:srgbClr>
              </a:solidFill>
              <a:effectLst/>
              <a:uLnTx/>
              <a:uFillTx/>
              <a:ea typeface="+mn-ea"/>
              <a:cs typeface="+mn-cs"/>
            </a:endParaRPr>
          </a:p>
          <a:p>
            <a:endParaRPr lang="el-GR" sz="3200" dirty="0"/>
          </a:p>
        </p:txBody>
      </p:sp>
      <p:sp>
        <p:nvSpPr>
          <p:cNvPr id="11" name="Θέση περιεχομένου 10">
            <a:extLst>
              <a:ext uri="{FF2B5EF4-FFF2-40B4-BE49-F238E27FC236}">
                <a16:creationId xmlns:a16="http://schemas.microsoft.com/office/drawing/2014/main" id="{7799CF01-D9E1-CAE4-33AB-1450CE70B1FC}"/>
              </a:ext>
            </a:extLst>
          </p:cNvPr>
          <p:cNvSpPr>
            <a:spLocks noGrp="1"/>
          </p:cNvSpPr>
          <p:nvPr>
            <p:ph sz="quarter" idx="4"/>
          </p:nvPr>
        </p:nvSpPr>
        <p:spPr>
          <a:xfrm>
            <a:off x="6289685" y="2483461"/>
            <a:ext cx="4875210" cy="2717801"/>
          </a:xfrm>
        </p:spPr>
        <p:txBody>
          <a:bodyPr>
            <a:normAutofit fontScale="92500" lnSpcReduction="10000"/>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32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Ενδείκνυται στις περιπτώσεις υπερτονίας που οφείλονται σε εγκεφαλική βλάβη.</a:t>
            </a:r>
          </a:p>
          <a:p>
            <a:endParaRPr lang="el-GR" sz="3200" dirty="0"/>
          </a:p>
        </p:txBody>
      </p:sp>
      <p:pic>
        <p:nvPicPr>
          <p:cNvPr id="7" name="Εικόνα 6">
            <a:extLst>
              <a:ext uri="{FF2B5EF4-FFF2-40B4-BE49-F238E27FC236}">
                <a16:creationId xmlns:a16="http://schemas.microsoft.com/office/drawing/2014/main" id="{7C08CBA1-E6AD-6925-9802-8D7BE7C8EB02}"/>
              </a:ext>
            </a:extLst>
          </p:cNvPr>
          <p:cNvPicPr>
            <a:picLocks noChangeAspect="1"/>
          </p:cNvPicPr>
          <p:nvPr/>
        </p:nvPicPr>
        <p:blipFill>
          <a:blip r:embed="rId2"/>
          <a:stretch>
            <a:fillRect/>
          </a:stretch>
        </p:blipFill>
        <p:spPr>
          <a:xfrm>
            <a:off x="1719518" y="4598069"/>
            <a:ext cx="2956816" cy="2194750"/>
          </a:xfrm>
          <a:prstGeom prst="rect">
            <a:avLst/>
          </a:prstGeom>
        </p:spPr>
      </p:pic>
    </p:spTree>
    <p:extLst>
      <p:ext uri="{BB962C8B-B14F-4D97-AF65-F5344CB8AC3E}">
        <p14:creationId xmlns:p14="http://schemas.microsoft.com/office/powerpoint/2010/main" val="197062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F6E48A1-F76F-E69E-1BB9-9F28DED81E63}"/>
              </a:ext>
            </a:extLst>
          </p:cNvPr>
          <p:cNvSpPr>
            <a:spLocks noGrp="1"/>
          </p:cNvSpPr>
          <p:nvPr>
            <p:ph sz="half" idx="1"/>
          </p:nvPr>
        </p:nvSpPr>
        <p:spPr>
          <a:xfrm>
            <a:off x="1141410" y="2015613"/>
            <a:ext cx="4878389" cy="3541714"/>
          </a:xfrm>
        </p:spPr>
        <p:txBody>
          <a:bodyPr>
            <a:normAutofit/>
          </a:bodyPr>
          <a:lstStyle/>
          <a:p>
            <a:pPr marL="0" indent="0">
              <a:buNone/>
            </a:pPr>
            <a:r>
              <a:rPr lang="el-GR" sz="2800" dirty="0"/>
              <a:t>Άσκηση </a:t>
            </a:r>
            <a:r>
              <a:rPr lang="el-GR" sz="2800" dirty="0" err="1"/>
              <a:t>αναχαιτιστικής</a:t>
            </a:r>
            <a:r>
              <a:rPr lang="el-GR" sz="2800" dirty="0"/>
              <a:t> πίεσης στο γόνατο ασθενούς με υπερτονία κάτω άκρου.</a:t>
            </a:r>
          </a:p>
        </p:txBody>
      </p:sp>
      <p:pic>
        <p:nvPicPr>
          <p:cNvPr id="7" name="Θέση περιεχομένου 6">
            <a:extLst>
              <a:ext uri="{FF2B5EF4-FFF2-40B4-BE49-F238E27FC236}">
                <a16:creationId xmlns:a16="http://schemas.microsoft.com/office/drawing/2014/main" id="{0804A053-E519-2F33-6BB8-C431AC431AEC}"/>
              </a:ext>
            </a:extLst>
          </p:cNvPr>
          <p:cNvPicPr>
            <a:picLocks noGrp="1" noChangeAspect="1"/>
          </p:cNvPicPr>
          <p:nvPr>
            <p:ph sz="half" idx="2"/>
          </p:nvPr>
        </p:nvPicPr>
        <p:blipFill>
          <a:blip r:embed="rId2"/>
          <a:stretch>
            <a:fillRect/>
          </a:stretch>
        </p:blipFill>
        <p:spPr>
          <a:xfrm>
            <a:off x="6073577" y="2015613"/>
            <a:ext cx="4977013" cy="3062777"/>
          </a:xfrm>
          <a:prstGeom prst="rect">
            <a:avLst/>
          </a:prstGeom>
        </p:spPr>
      </p:pic>
      <p:sp>
        <p:nvSpPr>
          <p:cNvPr id="9" name="TextBox 8">
            <a:extLst>
              <a:ext uri="{FF2B5EF4-FFF2-40B4-BE49-F238E27FC236}">
                <a16:creationId xmlns:a16="http://schemas.microsoft.com/office/drawing/2014/main" id="{8402B7E0-2476-43EB-99B4-5E415C576194}"/>
              </a:ext>
            </a:extLst>
          </p:cNvPr>
          <p:cNvSpPr txBox="1"/>
          <p:nvPr/>
        </p:nvSpPr>
        <p:spPr>
          <a:xfrm>
            <a:off x="1062243" y="456857"/>
            <a:ext cx="10331245" cy="1219886"/>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l-GR" sz="3200" b="1" i="0" u="none" strike="noStrike" kern="1200" cap="none" spc="0" normalizeH="0" baseline="0" noProof="0" dirty="0">
                <a:ln w="22225">
                  <a:solidFill>
                    <a:srgbClr val="FCA03D"/>
                  </a:solidFill>
                  <a:prstDash val="solid"/>
                </a:ln>
                <a:solidFill>
                  <a:srgbClr val="FCA03D">
                    <a:lumMod val="40000"/>
                    <a:lumOff val="60000"/>
                  </a:srgbClr>
                </a:solidFill>
                <a:effectLst/>
                <a:uLnTx/>
                <a:uFillTx/>
                <a:latin typeface="Arial" panose="020B0604020202020204" pitchFamily="34" charset="0"/>
                <a:ea typeface="+mn-ea"/>
                <a:cs typeface="+mn-cs"/>
              </a:rPr>
              <a:t>ΑΣΚΗΣΗ ΑΝΑΧΑΙΤΙΣΤΙΚΗΣ ΠΙΕΣΗΣ ΣΕ ΣΥΓΚΕΚΡΙΜΕΝΑ ΣΗΜΕΙΑ</a:t>
            </a:r>
          </a:p>
        </p:txBody>
      </p:sp>
    </p:spTree>
    <p:extLst>
      <p:ext uri="{BB962C8B-B14F-4D97-AF65-F5344CB8AC3E}">
        <p14:creationId xmlns:p14="http://schemas.microsoft.com/office/powerpoint/2010/main" val="164196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59FF85-143F-593E-2D4D-D9D4CD66CC3F}"/>
              </a:ext>
            </a:extLst>
          </p:cNvPr>
          <p:cNvSpPr>
            <a:spLocks noGrp="1"/>
          </p:cNvSpPr>
          <p:nvPr>
            <p:ph type="title"/>
          </p:nvPr>
        </p:nvSpPr>
        <p:spPr/>
        <p:txBody>
          <a:bodyPr>
            <a:normAutofit/>
          </a:bodyPr>
          <a:lstStyle/>
          <a:p>
            <a:pPr algn="ctr"/>
            <a:r>
              <a:rPr lang="el-GR" sz="6000" dirty="0"/>
              <a:t>ΜΥΙΚΟΣ ΤΟΝΟΣ</a:t>
            </a:r>
          </a:p>
        </p:txBody>
      </p:sp>
      <p:sp>
        <p:nvSpPr>
          <p:cNvPr id="3" name="Θέση περιεχομένου 2">
            <a:extLst>
              <a:ext uri="{FF2B5EF4-FFF2-40B4-BE49-F238E27FC236}">
                <a16:creationId xmlns:a16="http://schemas.microsoft.com/office/drawing/2014/main" id="{ED661822-876E-C351-8306-2A82576C0B65}"/>
              </a:ext>
            </a:extLst>
          </p:cNvPr>
          <p:cNvSpPr>
            <a:spLocks noGrp="1"/>
          </p:cNvSpPr>
          <p:nvPr>
            <p:ph idx="1"/>
          </p:nvPr>
        </p:nvSpPr>
        <p:spPr/>
        <p:txBody>
          <a:bodyPr>
            <a:noAutofit/>
          </a:bodyPr>
          <a:lstStyle/>
          <a:p>
            <a:r>
              <a:rPr lang="el-GR" sz="4000" dirty="0">
                <a:ln w="0"/>
                <a:effectLst>
                  <a:outerShdw blurRad="38100" dist="19050" dir="2700000" algn="tl" rotWithShape="0">
                    <a:schemeClr val="dk1">
                      <a:alpha val="40000"/>
                    </a:schemeClr>
                  </a:outerShdw>
                </a:effectLst>
                <a:latin typeface="Arial" panose="020B0604020202020204" pitchFamily="34" charset="0"/>
              </a:rPr>
              <a:t>Ως μυϊκός τόνος ορίζεται η τάση που παρουσιάζει ο μυϊκός ιστός κατά την ανάπαυση ή η ετοιμότητα του μυός για την έναρξη κάποιας κίνησης και για τη διατήρηση μίας στάσης.</a:t>
            </a:r>
            <a:endParaRPr lang="el-GR" sz="4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4394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F817B4-758B-1AE0-CF20-E6E61818B413}"/>
              </a:ext>
            </a:extLst>
          </p:cNvPr>
          <p:cNvSpPr>
            <a:spLocks noGrp="1"/>
          </p:cNvSpPr>
          <p:nvPr>
            <p:ph type="title"/>
          </p:nvPr>
        </p:nvSpPr>
        <p:spPr/>
        <p:txBody>
          <a:bodyPr>
            <a:normAutofit/>
          </a:bodyPr>
          <a:lstStyle/>
          <a:p>
            <a:pPr algn="ctr"/>
            <a:r>
              <a:rPr lang="el-GR" sz="6000" dirty="0"/>
              <a:t>ΑΞΙΟΛΟΓΗΣΗ ΜΥΙΚΟΥ ΤΟΝΟΥ</a:t>
            </a:r>
          </a:p>
        </p:txBody>
      </p:sp>
      <p:sp>
        <p:nvSpPr>
          <p:cNvPr id="3" name="Θέση περιεχομένου 2">
            <a:extLst>
              <a:ext uri="{FF2B5EF4-FFF2-40B4-BE49-F238E27FC236}">
                <a16:creationId xmlns:a16="http://schemas.microsoft.com/office/drawing/2014/main" id="{CB195DF7-5B5A-9FA5-D7E9-F1D9ADE060BC}"/>
              </a:ext>
            </a:extLst>
          </p:cNvPr>
          <p:cNvSpPr>
            <a:spLocks noGrp="1"/>
          </p:cNvSpPr>
          <p:nvPr>
            <p:ph idx="1"/>
          </p:nvPr>
        </p:nvSpPr>
        <p:spPr>
          <a:xfrm>
            <a:off x="749274" y="1710812"/>
            <a:ext cx="10693451" cy="4906297"/>
          </a:xfrm>
        </p:spPr>
        <p:txBody>
          <a:bodyPr>
            <a:noAutofit/>
          </a:bodyPr>
          <a:lstStyle/>
          <a:p>
            <a:r>
              <a:rPr lang="el-GR" sz="3200" dirty="0">
                <a:ln w="0"/>
                <a:effectLst>
                  <a:outerShdw blurRad="38100" dist="19050" dir="2700000" algn="tl" rotWithShape="0">
                    <a:schemeClr val="dk1">
                      <a:alpha val="40000"/>
                    </a:schemeClr>
                  </a:outerShdw>
                </a:effectLst>
                <a:latin typeface="Arial" panose="020B0604020202020204" pitchFamily="34" charset="0"/>
              </a:rPr>
              <a:t>Η ποιότητα του μυϊκού τόνου είναι δύσκολο να καθοριστεί και να  μετρηθεί. </a:t>
            </a:r>
          </a:p>
          <a:p>
            <a:r>
              <a:rPr lang="el-GR" sz="3200" dirty="0">
                <a:ln w="0"/>
                <a:effectLst>
                  <a:outerShdw blurRad="38100" dist="19050" dir="2700000" algn="tl" rotWithShape="0">
                    <a:schemeClr val="dk1">
                      <a:alpha val="40000"/>
                    </a:schemeClr>
                  </a:outerShdw>
                </a:effectLst>
                <a:latin typeface="Arial" panose="020B0604020202020204" pitchFamily="34" charset="0"/>
              </a:rPr>
              <a:t>Η δυσκολία έγκειται στη διαρκή αλλαγή της </a:t>
            </a:r>
            <a:r>
              <a:rPr lang="el-GR" sz="3200" dirty="0" err="1">
                <a:ln w="0"/>
                <a:effectLst>
                  <a:outerShdw blurRad="38100" dist="19050" dir="2700000" algn="tl" rotWithShape="0">
                    <a:schemeClr val="dk1">
                      <a:alpha val="40000"/>
                    </a:schemeClr>
                  </a:outerShdw>
                </a:effectLst>
                <a:latin typeface="Arial" panose="020B0604020202020204" pitchFamily="34" charset="0"/>
              </a:rPr>
              <a:t>φύσεώς</a:t>
            </a:r>
            <a:r>
              <a:rPr lang="el-GR" sz="3200" dirty="0">
                <a:ln w="0"/>
                <a:effectLst>
                  <a:outerShdw blurRad="38100" dist="19050" dir="2700000" algn="tl" rotWithShape="0">
                    <a:schemeClr val="dk1">
                      <a:alpha val="40000"/>
                    </a:schemeClr>
                  </a:outerShdw>
                </a:effectLst>
                <a:latin typeface="Arial" panose="020B0604020202020204" pitchFamily="34" charset="0"/>
              </a:rPr>
              <a:t> του, καθώς και στους πάρα πολλούς παράγοντες που μπορεί να τον επηρεάσουν (θερμοκρασία περιβάλλοντος, ψυχική διάθεση, στάση του σώματος, άγχος κ.ά.).</a:t>
            </a:r>
          </a:p>
          <a:p>
            <a:r>
              <a:rPr lang="el-GR" sz="3200" dirty="0">
                <a:ln w="0"/>
                <a:effectLst>
                  <a:outerShdw blurRad="38100" dist="19050" dir="2700000" algn="tl" rotWithShape="0">
                    <a:schemeClr val="dk1">
                      <a:alpha val="40000"/>
                    </a:schemeClr>
                  </a:outerShdw>
                </a:effectLst>
                <a:latin typeface="Arial" panose="020B0604020202020204" pitchFamily="34" charset="0"/>
              </a:rPr>
              <a:t>Οι ακραίες παθολογίες του καθώς και οι φυσιολογικές διακυμάνσεις του είναι οφθαλμοφανείς.</a:t>
            </a:r>
            <a:endParaRPr lang="el-G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6880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5CDE16-0E36-3900-5DF8-2A631BA01C61}"/>
              </a:ext>
            </a:extLst>
          </p:cNvPr>
          <p:cNvSpPr>
            <a:spLocks noGrp="1"/>
          </p:cNvSpPr>
          <p:nvPr>
            <p:ph type="title"/>
          </p:nvPr>
        </p:nvSpPr>
        <p:spPr>
          <a:xfrm>
            <a:off x="108155" y="462116"/>
            <a:ext cx="11985522" cy="1438327"/>
          </a:xfrm>
        </p:spPr>
        <p:txBody>
          <a:bodyPr>
            <a:noAutofit/>
          </a:bodyPr>
          <a:lstStyle/>
          <a:p>
            <a:pPr algn="ctr"/>
            <a:r>
              <a:rPr lang="el-GR" sz="6000" dirty="0"/>
              <a:t>ΜΗ ΦΥΣΙΟΛΟΓΙΚΟΣ ΜΥΙΚΟΣ ΤΟΝΟΣ</a:t>
            </a:r>
          </a:p>
        </p:txBody>
      </p:sp>
      <p:sp>
        <p:nvSpPr>
          <p:cNvPr id="3" name="Θέση περιεχομένου 2">
            <a:extLst>
              <a:ext uri="{FF2B5EF4-FFF2-40B4-BE49-F238E27FC236}">
                <a16:creationId xmlns:a16="http://schemas.microsoft.com/office/drawing/2014/main" id="{2B8EA653-A90B-0134-835F-E3B971A02ED4}"/>
              </a:ext>
            </a:extLst>
          </p:cNvPr>
          <p:cNvSpPr>
            <a:spLocks noGrp="1"/>
          </p:cNvSpPr>
          <p:nvPr>
            <p:ph idx="1"/>
          </p:nvPr>
        </p:nvSpPr>
        <p:spPr>
          <a:xfrm>
            <a:off x="1298472" y="2084439"/>
            <a:ext cx="9595055" cy="3942735"/>
          </a:xfrm>
        </p:spPr>
        <p:txBody>
          <a:bodyPr>
            <a:noAutofit/>
          </a:bodyPr>
          <a:lstStyle/>
          <a:p>
            <a:pPr algn="ctr"/>
            <a:r>
              <a:rPr lang="el-GR" sz="3600" dirty="0">
                <a:ln w="0"/>
                <a:effectLst>
                  <a:outerShdw blurRad="38100" dist="19050" dir="2700000" algn="tl" rotWithShape="0">
                    <a:schemeClr val="dk1">
                      <a:alpha val="40000"/>
                    </a:schemeClr>
                  </a:outerShdw>
                </a:effectLst>
                <a:latin typeface="Arial" panose="020B0604020202020204" pitchFamily="34" charset="0"/>
              </a:rPr>
              <a:t>Ο μυϊκός τόνος καθορίζεται ως</a:t>
            </a:r>
            <a:r>
              <a:rPr lang="el-GR" sz="3600" b="1" i="1" dirty="0">
                <a:ln w="0"/>
                <a:solidFill>
                  <a:schemeClr val="accent1"/>
                </a:solidFill>
                <a:effectLst>
                  <a:outerShdw blurRad="38100" dist="25400" dir="5400000" algn="ctr" rotWithShape="0">
                    <a:srgbClr val="6E747A">
                      <a:alpha val="43000"/>
                    </a:srgbClr>
                  </a:outerShdw>
                </a:effectLst>
                <a:latin typeface="Arial" panose="020B0604020202020204" pitchFamily="34" charset="0"/>
              </a:rPr>
              <a:t> ανώμαλος</a:t>
            </a:r>
            <a:r>
              <a:rPr lang="el-GR" sz="3600" dirty="0">
                <a:ln w="0"/>
                <a:effectLst>
                  <a:outerShdw blurRad="38100" dist="19050" dir="2700000" algn="tl" rotWithShape="0">
                    <a:schemeClr val="dk1">
                      <a:alpha val="40000"/>
                    </a:schemeClr>
                  </a:outerShdw>
                </a:effectLst>
                <a:latin typeface="Arial" panose="020B0604020202020204" pitchFamily="34" charset="0"/>
              </a:rPr>
              <a:t>, όταν δεν παρουσιάζει φυσιολογικές διακυμάνσεις και δεν προσαρμόζεται στις εκάστοτε ανάγκες. </a:t>
            </a:r>
          </a:p>
          <a:p>
            <a:pPr marL="0" indent="0" algn="ctr">
              <a:buNone/>
            </a:pPr>
            <a:endParaRPr lang="el-GR" sz="3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8659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461D6E-D17C-4710-185A-664C09DA1076}"/>
              </a:ext>
            </a:extLst>
          </p:cNvPr>
          <p:cNvSpPr>
            <a:spLocks noGrp="1"/>
          </p:cNvSpPr>
          <p:nvPr>
            <p:ph type="title"/>
          </p:nvPr>
        </p:nvSpPr>
        <p:spPr/>
        <p:txBody>
          <a:bodyPr>
            <a:normAutofit/>
          </a:bodyPr>
          <a:lstStyle/>
          <a:p>
            <a:r>
              <a:rPr lang="el-GR" sz="6000" dirty="0"/>
              <a:t>ΥΠΟΤΟΝΙΑ</a:t>
            </a:r>
          </a:p>
        </p:txBody>
      </p:sp>
      <p:sp>
        <p:nvSpPr>
          <p:cNvPr id="3" name="Θέση περιεχομένου 2">
            <a:extLst>
              <a:ext uri="{FF2B5EF4-FFF2-40B4-BE49-F238E27FC236}">
                <a16:creationId xmlns:a16="http://schemas.microsoft.com/office/drawing/2014/main" id="{4D86AF76-2A9F-14DC-EA46-5EB7FC263892}"/>
              </a:ext>
            </a:extLst>
          </p:cNvPr>
          <p:cNvSpPr>
            <a:spLocks noGrp="1"/>
          </p:cNvSpPr>
          <p:nvPr>
            <p:ph idx="1"/>
          </p:nvPr>
        </p:nvSpPr>
        <p:spPr>
          <a:xfrm>
            <a:off x="1141413" y="1816868"/>
            <a:ext cx="9905999" cy="5041132"/>
          </a:xfrm>
        </p:spPr>
        <p:txBody>
          <a:bodyPr>
            <a:noAutofit/>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lang="el-GR" sz="3600" dirty="0">
                <a:ln w="0"/>
                <a:solidFill>
                  <a:srgbClr val="DDC855"/>
                </a:solidFill>
                <a:effectLst>
                  <a:outerShdw blurRad="38100" dist="25400" dir="5400000" algn="ctr" rotWithShape="0">
                    <a:srgbClr val="6E747A">
                      <a:alpha val="43000"/>
                    </a:srgbClr>
                  </a:outerShdw>
                </a:effectLst>
                <a:latin typeface="Arial" panose="020B0604020202020204" pitchFamily="34" charset="0"/>
              </a:rPr>
              <a:t>ΟΡΙΣΜΟΣ</a:t>
            </a:r>
            <a:r>
              <a:rPr kumimoji="0" lang="el-GR" sz="36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 Η κατάσταση που χαρακτηρίζεται από μυϊκό τόνο χαμηλότερο του φυσιολογικού, </a:t>
            </a:r>
          </a:p>
          <a:p>
            <a:r>
              <a:rPr lang="el-GR" sz="3600" dirty="0"/>
              <a:t>Η υποτονία οδηγεί σε: </a:t>
            </a:r>
          </a:p>
          <a:p>
            <a:pPr marL="457200" indent="-457200">
              <a:buFont typeface="+mj-lt"/>
              <a:buAutoNum type="arabicPeriod"/>
            </a:pPr>
            <a:r>
              <a:rPr lang="el-GR" sz="3600" dirty="0"/>
              <a:t>κακή στάση</a:t>
            </a:r>
          </a:p>
          <a:p>
            <a:pPr marL="457200" indent="-457200">
              <a:buFont typeface="+mj-lt"/>
              <a:buAutoNum type="arabicPeriod"/>
            </a:pPr>
            <a:r>
              <a:rPr lang="el-GR" sz="3600" dirty="0"/>
              <a:t>αδυναμία επίτευξης ικανοποιητικής τάσεως στους μυς, ώστε να διατηρηθεί η φυσιολογική στάση και να παραχθεί φυσιολογική κίνηση</a:t>
            </a:r>
          </a:p>
        </p:txBody>
      </p:sp>
    </p:spTree>
    <p:extLst>
      <p:ext uri="{BB962C8B-B14F-4D97-AF65-F5344CB8AC3E}">
        <p14:creationId xmlns:p14="http://schemas.microsoft.com/office/powerpoint/2010/main" val="123655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FE316-D465-1920-D8CF-89996F3C9240}"/>
              </a:ext>
            </a:extLst>
          </p:cNvPr>
          <p:cNvSpPr>
            <a:spLocks noGrp="1"/>
          </p:cNvSpPr>
          <p:nvPr>
            <p:ph type="title"/>
          </p:nvPr>
        </p:nvSpPr>
        <p:spPr>
          <a:xfrm>
            <a:off x="1143001" y="0"/>
            <a:ext cx="9905998" cy="1478570"/>
          </a:xfrm>
        </p:spPr>
        <p:txBody>
          <a:bodyPr>
            <a:normAutofit/>
          </a:bodyPr>
          <a:lstStyle/>
          <a:p>
            <a:r>
              <a:rPr lang="el-GR" sz="6000" dirty="0"/>
              <a:t>ΥΠΕΡΤΟΝΙΑ</a:t>
            </a:r>
          </a:p>
        </p:txBody>
      </p:sp>
      <p:sp>
        <p:nvSpPr>
          <p:cNvPr id="3" name="Θέση περιεχομένου 2">
            <a:extLst>
              <a:ext uri="{FF2B5EF4-FFF2-40B4-BE49-F238E27FC236}">
                <a16:creationId xmlns:a16="http://schemas.microsoft.com/office/drawing/2014/main" id="{3413EA19-842B-20B7-3710-1701A6790A8D}"/>
              </a:ext>
            </a:extLst>
          </p:cNvPr>
          <p:cNvSpPr>
            <a:spLocks noGrp="1"/>
          </p:cNvSpPr>
          <p:nvPr>
            <p:ph idx="1"/>
          </p:nvPr>
        </p:nvSpPr>
        <p:spPr>
          <a:xfrm>
            <a:off x="98323" y="855407"/>
            <a:ext cx="11536567" cy="6002594"/>
          </a:xfrm>
        </p:spPr>
        <p:txBody>
          <a:bodyPr>
            <a:noAutofit/>
          </a:bodyPr>
          <a:lstStyle/>
          <a:p>
            <a:r>
              <a:rPr lang="el-GR"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rPr>
              <a:t>ΟΡΙΣΜΟΣ: </a:t>
            </a:r>
            <a:r>
              <a:rPr lang="el-GR" sz="3200" dirty="0">
                <a:ln w="0"/>
                <a:effectLst>
                  <a:outerShdw blurRad="38100" dist="19050" dir="2700000" algn="tl" rotWithShape="0">
                    <a:schemeClr val="dk1">
                      <a:alpha val="40000"/>
                    </a:schemeClr>
                  </a:outerShdw>
                </a:effectLst>
                <a:latin typeface="Arial" panose="020B0604020202020204" pitchFamily="34" charset="0"/>
              </a:rPr>
              <a:t>η κατάσταση που χαρακτηρίζεται από μυϊκό τόνο άνω του φυσιολογικού.</a:t>
            </a:r>
            <a:endParaRPr lang="el-GR" sz="3200" dirty="0">
              <a:ln w="0"/>
              <a:effectLst>
                <a:outerShdw blurRad="38100" dist="19050" dir="2700000" algn="tl" rotWithShape="0">
                  <a:schemeClr val="dk1">
                    <a:alpha val="40000"/>
                  </a:schemeClr>
                </a:outerShdw>
              </a:effectLst>
            </a:endParaRPr>
          </a:p>
          <a:p>
            <a:r>
              <a:rPr lang="el-GR" sz="3200" dirty="0"/>
              <a:t>Η υπερτονία οδηγεί σε: </a:t>
            </a:r>
          </a:p>
          <a:p>
            <a:pPr marL="457200" indent="-457200">
              <a:buFont typeface="+mj-lt"/>
              <a:buAutoNum type="arabicPeriod"/>
            </a:pPr>
            <a:r>
              <a:rPr lang="el-GR" sz="3200" dirty="0"/>
              <a:t>πόνο εξαιτίας του μυϊκού σπασμού</a:t>
            </a:r>
          </a:p>
          <a:p>
            <a:pPr marL="457200" indent="-457200">
              <a:buFont typeface="+mj-lt"/>
              <a:buAutoNum type="arabicPeriod"/>
            </a:pPr>
            <a:r>
              <a:rPr lang="el-GR" sz="3200" dirty="0"/>
              <a:t>βραχύνσεις μαλακών μορίων</a:t>
            </a:r>
          </a:p>
          <a:p>
            <a:pPr marL="457200" indent="-457200">
              <a:buFont typeface="+mj-lt"/>
              <a:buAutoNum type="arabicPeriod"/>
            </a:pPr>
            <a:r>
              <a:rPr lang="el-GR" sz="3200" dirty="0"/>
              <a:t>μη φυσιολογικές στάσεις</a:t>
            </a:r>
          </a:p>
          <a:p>
            <a:pPr marL="457200" indent="-457200">
              <a:buFont typeface="+mj-lt"/>
              <a:buAutoNum type="arabicPeriod"/>
            </a:pPr>
            <a:r>
              <a:rPr lang="el-GR" sz="3200" dirty="0"/>
              <a:t>ανάγκη παροχής βοήθειας για την πραγματοποίηση των καθημερινών δραστηριοτήτων</a:t>
            </a:r>
          </a:p>
          <a:p>
            <a:pPr marL="457200" indent="-457200">
              <a:buFont typeface="+mj-lt"/>
              <a:buAutoNum type="arabicPeriod"/>
            </a:pPr>
            <a:r>
              <a:rPr lang="el-GR" sz="3200" dirty="0"/>
              <a:t>δημιουργία στερεότυπων παθολογικών προτύπων κίνησης</a:t>
            </a:r>
          </a:p>
        </p:txBody>
      </p:sp>
    </p:spTree>
    <p:extLst>
      <p:ext uri="{BB962C8B-B14F-4D97-AF65-F5344CB8AC3E}">
        <p14:creationId xmlns:p14="http://schemas.microsoft.com/office/powerpoint/2010/main" val="160401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32FE8B-0D39-D176-3215-FBDCF0787EA4}"/>
              </a:ext>
            </a:extLst>
          </p:cNvPr>
          <p:cNvSpPr>
            <a:spLocks noGrp="1"/>
          </p:cNvSpPr>
          <p:nvPr>
            <p:ph type="title"/>
          </p:nvPr>
        </p:nvSpPr>
        <p:spPr>
          <a:xfrm>
            <a:off x="0" y="98323"/>
            <a:ext cx="11808542" cy="1566146"/>
          </a:xfrm>
        </p:spPr>
        <p:txBody>
          <a:bodyPr>
            <a:noAutofit/>
          </a:bodyPr>
          <a:lstStyle/>
          <a:p>
            <a:pPr algn="ctr"/>
            <a:r>
              <a:rPr lang="el-GR" sz="6000" dirty="0" err="1"/>
              <a:t>Φμ</a:t>
            </a:r>
            <a:r>
              <a:rPr lang="el-GR" sz="6000" dirty="0"/>
              <a:t> &amp; </a:t>
            </a:r>
            <a:r>
              <a:rPr lang="el-GR" sz="6000" dirty="0" err="1"/>
              <a:t>διαταραχεσ</a:t>
            </a:r>
            <a:r>
              <a:rPr lang="el-GR" sz="6000" dirty="0"/>
              <a:t> </a:t>
            </a:r>
            <a:r>
              <a:rPr lang="el-GR" sz="6000" dirty="0" err="1"/>
              <a:t>μυικου</a:t>
            </a:r>
            <a:r>
              <a:rPr lang="el-GR" sz="6000" dirty="0"/>
              <a:t> </a:t>
            </a:r>
            <a:r>
              <a:rPr lang="el-GR" sz="6000" dirty="0" err="1"/>
              <a:t>τονου</a:t>
            </a:r>
            <a:endParaRPr lang="el-GR" sz="6000" dirty="0"/>
          </a:p>
        </p:txBody>
      </p:sp>
      <p:sp>
        <p:nvSpPr>
          <p:cNvPr id="3" name="Θέση περιεχομένου 2">
            <a:extLst>
              <a:ext uri="{FF2B5EF4-FFF2-40B4-BE49-F238E27FC236}">
                <a16:creationId xmlns:a16="http://schemas.microsoft.com/office/drawing/2014/main" id="{F2DAB283-6D78-B0BF-BB31-2B3701577B4D}"/>
              </a:ext>
            </a:extLst>
          </p:cNvPr>
          <p:cNvSpPr>
            <a:spLocks noGrp="1"/>
          </p:cNvSpPr>
          <p:nvPr>
            <p:ph idx="1"/>
          </p:nvPr>
        </p:nvSpPr>
        <p:spPr/>
        <p:txBody>
          <a:bodyPr>
            <a:normAutofit/>
          </a:bodyPr>
          <a:lstStyle/>
          <a:p>
            <a:r>
              <a:rPr lang="el-GR" sz="3600" dirty="0"/>
              <a:t>Τα φυσικά μέσα μπορούν να βοηθήσουν στη δημιουργία μιας πιο φυσιολογικής τάσεως στους πάσχοντες μύες.</a:t>
            </a:r>
          </a:p>
        </p:txBody>
      </p:sp>
    </p:spTree>
    <p:extLst>
      <p:ext uri="{BB962C8B-B14F-4D97-AF65-F5344CB8AC3E}">
        <p14:creationId xmlns:p14="http://schemas.microsoft.com/office/powerpoint/2010/main" val="269715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0F3E1B-A7E6-413B-FA78-DBB458FEF3F3}"/>
              </a:ext>
            </a:extLst>
          </p:cNvPr>
          <p:cNvSpPr>
            <a:spLocks noGrp="1"/>
          </p:cNvSpPr>
          <p:nvPr>
            <p:ph type="title"/>
          </p:nvPr>
        </p:nvSpPr>
        <p:spPr>
          <a:xfrm>
            <a:off x="1143001" y="127820"/>
            <a:ext cx="9905998" cy="1516985"/>
          </a:xfrm>
        </p:spPr>
        <p:txBody>
          <a:bodyPr>
            <a:normAutofit/>
          </a:bodyPr>
          <a:lstStyle/>
          <a:p>
            <a:pPr marL="228600" marR="0" lvl="0" indent="-228600" algn="ctr" defTabSz="914400" rtl="0" eaLnBrk="1" fontAlgn="auto" latinLnBrk="0" hangingPunct="1">
              <a:lnSpc>
                <a:spcPct val="120000"/>
              </a:lnSpc>
              <a:spcBef>
                <a:spcPts val="1000"/>
              </a:spcBef>
              <a:spcAft>
                <a:spcPts val="0"/>
              </a:spcAft>
              <a:tabLst/>
              <a:defRPr/>
            </a:pPr>
            <a:r>
              <a:rPr kumimoji="0" lang="el-GR" sz="6000" b="0" i="0" u="sng" strike="noStrike" kern="1200" cap="none" spc="0" normalizeH="0" baseline="0" noProof="0" dirty="0">
                <a:ln>
                  <a:noFill/>
                </a:ln>
                <a:solidFill>
                  <a:prstClr val="white"/>
                </a:solidFill>
                <a:effectLst>
                  <a:outerShdw blurRad="152400" dist="38100" dir="2700000" algn="tl">
                    <a:srgbClr val="000000">
                      <a:alpha val="36000"/>
                    </a:srgbClr>
                  </a:outerShdw>
                </a:effectLst>
                <a:uLnTx/>
                <a:uFillTx/>
                <a:ea typeface="+mn-ea"/>
                <a:cs typeface="+mn-cs"/>
              </a:rPr>
              <a:t>ΥΠΟΤΟΝΙΑ:</a:t>
            </a:r>
            <a:endParaRPr lang="el-GR" sz="6000" dirty="0"/>
          </a:p>
        </p:txBody>
      </p:sp>
      <p:sp>
        <p:nvSpPr>
          <p:cNvPr id="3" name="Θέση περιεχομένου 2">
            <a:extLst>
              <a:ext uri="{FF2B5EF4-FFF2-40B4-BE49-F238E27FC236}">
                <a16:creationId xmlns:a16="http://schemas.microsoft.com/office/drawing/2014/main" id="{46A13074-58D0-DA0D-6912-473A8FF628D4}"/>
              </a:ext>
            </a:extLst>
          </p:cNvPr>
          <p:cNvSpPr>
            <a:spLocks noGrp="1"/>
          </p:cNvSpPr>
          <p:nvPr>
            <p:ph idx="1"/>
          </p:nvPr>
        </p:nvSpPr>
        <p:spPr>
          <a:xfrm>
            <a:off x="1143000" y="1551396"/>
            <a:ext cx="9905999" cy="4839572"/>
          </a:xfrm>
        </p:spPr>
        <p:txBody>
          <a:bodyPr>
            <a:noAutofit/>
          </a:bodyPr>
          <a:lstStyle/>
          <a:p>
            <a:pPr>
              <a:buFont typeface="Courier New" panose="02070309020205020404" pitchFamily="49" charset="0"/>
              <a:buChar char="o"/>
            </a:pPr>
            <a:r>
              <a:rPr lang="el-GR" sz="3600" b="1" dirty="0">
                <a:ln w="22225">
                  <a:solidFill>
                    <a:schemeClr val="accent2"/>
                  </a:solidFill>
                  <a:prstDash val="solid"/>
                </a:ln>
                <a:solidFill>
                  <a:schemeClr val="accent2">
                    <a:lumMod val="40000"/>
                    <a:lumOff val="60000"/>
                  </a:schemeClr>
                </a:solidFill>
                <a:effectLst/>
              </a:rPr>
              <a:t>ΗΛΕΚΤΡΙΚΟΣ ΜΥΙΚΟΣ ΕΡΕΘΙΣΜΟΣ</a:t>
            </a:r>
            <a:r>
              <a:rPr lang="el-GR" sz="3600" dirty="0"/>
              <a:t>: μπορεί να αυξήσει τον μυϊκό τόνο.</a:t>
            </a:r>
          </a:p>
          <a:p>
            <a:pPr>
              <a:buFont typeface="Courier New" panose="02070309020205020404" pitchFamily="49" charset="0"/>
              <a:buChar char="o"/>
            </a:pPr>
            <a:r>
              <a:rPr lang="el-GR" sz="3600" b="1" dirty="0">
                <a:ln w="22225">
                  <a:solidFill>
                    <a:schemeClr val="accent2"/>
                  </a:solidFill>
                  <a:prstDash val="solid"/>
                </a:ln>
                <a:solidFill>
                  <a:schemeClr val="accent2">
                    <a:lumMod val="40000"/>
                    <a:lumOff val="60000"/>
                  </a:schemeClr>
                </a:solidFill>
                <a:effectLst/>
              </a:rPr>
              <a:t>ΠΛΗΞΕΙΣ ΚΑΙ ΒΡΑΧΥΧΡΟΝΗ ΕΦΑΡΜΟΓΗ ΚΡΥΟΥ</a:t>
            </a:r>
            <a:r>
              <a:rPr lang="el-GR" sz="3600" dirty="0"/>
              <a:t>: Επιτυγχάνουν τη βραχύχρονη αύξηση του μυϊκού τόνου. Εφαρμόζονται πολύ συχνά πριν την εκτέλεση ενεργητικής κίνησης, με σκοπό τη βελτίωση της κινητικής απάντησης του μυός.</a:t>
            </a:r>
          </a:p>
        </p:txBody>
      </p:sp>
    </p:spTree>
    <p:extLst>
      <p:ext uri="{BB962C8B-B14F-4D97-AF65-F5344CB8AC3E}">
        <p14:creationId xmlns:p14="http://schemas.microsoft.com/office/powerpoint/2010/main" val="226050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2285B23-E839-40E6-3345-FA9AF209C289}"/>
              </a:ext>
            </a:extLst>
          </p:cNvPr>
          <p:cNvSpPr>
            <a:spLocks noGrp="1"/>
          </p:cNvSpPr>
          <p:nvPr>
            <p:ph idx="1"/>
          </p:nvPr>
        </p:nvSpPr>
        <p:spPr>
          <a:xfrm>
            <a:off x="1141412" y="825910"/>
            <a:ext cx="9905999" cy="4965291"/>
          </a:xfrm>
        </p:spPr>
        <p:txBody>
          <a:bodyPr>
            <a:normAutofit/>
          </a:bodyPr>
          <a:lstStyle/>
          <a:p>
            <a:r>
              <a:rPr lang="el-GR" sz="3200" b="1" dirty="0">
                <a:ln w="22225">
                  <a:solidFill>
                    <a:schemeClr val="accent2"/>
                  </a:solidFill>
                  <a:prstDash val="solid"/>
                </a:ln>
                <a:solidFill>
                  <a:schemeClr val="accent2">
                    <a:lumMod val="40000"/>
                    <a:lumOff val="60000"/>
                  </a:schemeClr>
                </a:solidFill>
                <a:effectLst/>
                <a:latin typeface="Arial" panose="020B0604020202020204" pitchFamily="34" charset="0"/>
              </a:rPr>
              <a:t>ΑΣΚΗΣΗ ΜΕΣΑ ΣΤΟ ΝΕΡΟ</a:t>
            </a:r>
          </a:p>
          <a:p>
            <a:pPr marL="0" indent="0">
              <a:buNone/>
            </a:pPr>
            <a:r>
              <a:rPr lang="el-GR" sz="3200" dirty="0">
                <a:effectLst/>
                <a:latin typeface="Arial" panose="020B0604020202020204" pitchFamily="34" charset="0"/>
              </a:rPr>
              <a:t>Γίνεται με σκοπό την εξάσκηση των υποτονικών μυών σε περιβάλλον με μικρότερες απαιτήσεις. Πιο συγκεκριμένα, η </a:t>
            </a:r>
            <a:r>
              <a:rPr lang="el-GR" sz="3200" b="1" u="sng" dirty="0">
                <a:effectLst/>
                <a:latin typeface="Arial" panose="020B0604020202020204" pitchFamily="34" charset="0"/>
              </a:rPr>
              <a:t>άνωση</a:t>
            </a:r>
            <a:r>
              <a:rPr lang="el-GR" sz="3200" dirty="0">
                <a:effectLst/>
                <a:latin typeface="Arial" panose="020B0604020202020204" pitchFamily="34" charset="0"/>
              </a:rPr>
              <a:t> μειώνει το βάρος του σώματος και των μελών του, κι έτσι ένας υποτονικός μυς μπορεί πιο εύκολα να εκτελέσει κινήσεις.</a:t>
            </a:r>
            <a:endParaRPr lang="el-GR" sz="3200" b="1" dirty="0">
              <a:ln w="22225">
                <a:solidFill>
                  <a:schemeClr val="accent2"/>
                </a:solidFill>
                <a:prstDash val="solid"/>
              </a:ln>
              <a:effectLst/>
            </a:endParaRPr>
          </a:p>
        </p:txBody>
      </p:sp>
      <p:pic>
        <p:nvPicPr>
          <p:cNvPr id="7" name="Εικόνα 6">
            <a:extLst>
              <a:ext uri="{FF2B5EF4-FFF2-40B4-BE49-F238E27FC236}">
                <a16:creationId xmlns:a16="http://schemas.microsoft.com/office/drawing/2014/main" id="{01392958-9D62-E68A-19F6-0043CE601C54}"/>
              </a:ext>
            </a:extLst>
          </p:cNvPr>
          <p:cNvPicPr>
            <a:picLocks noChangeAspect="1"/>
          </p:cNvPicPr>
          <p:nvPr/>
        </p:nvPicPr>
        <p:blipFill>
          <a:blip r:embed="rId2"/>
          <a:stretch>
            <a:fillRect/>
          </a:stretch>
        </p:blipFill>
        <p:spPr>
          <a:xfrm>
            <a:off x="4524555" y="4540072"/>
            <a:ext cx="3139712" cy="2202371"/>
          </a:xfrm>
          <a:prstGeom prst="rect">
            <a:avLst/>
          </a:prstGeom>
        </p:spPr>
      </p:pic>
    </p:spTree>
    <p:extLst>
      <p:ext uri="{BB962C8B-B14F-4D97-AF65-F5344CB8AC3E}">
        <p14:creationId xmlns:p14="http://schemas.microsoft.com/office/powerpoint/2010/main" val="645123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Κύκλωμα">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TotalTime>
  <Words>482</Words>
  <Application>Microsoft Office PowerPoint</Application>
  <PresentationFormat>Ευρεία οθόνη</PresentationFormat>
  <Paragraphs>43</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Corbel</vt:lpstr>
      <vt:lpstr>Courier New</vt:lpstr>
      <vt:lpstr>Tw Cen MT</vt:lpstr>
      <vt:lpstr>1_Κύκλωμα</vt:lpstr>
      <vt:lpstr>ΦΥΣΙΚΑ ΜΕΣΑ ΚΑΙ Η ΕΦΑΡΜΟΓΗ ΤΟΥΣ </vt:lpstr>
      <vt:lpstr>ΜΥΙΚΟΣ ΤΟΝΟΣ</vt:lpstr>
      <vt:lpstr>ΑΞΙΟΛΟΓΗΣΗ ΜΥΙΚΟΥ ΤΟΝΟΥ</vt:lpstr>
      <vt:lpstr>ΜΗ ΦΥΣΙΟΛΟΓΙΚΟΣ ΜΥΙΚΟΣ ΤΟΝΟΣ</vt:lpstr>
      <vt:lpstr>ΥΠΟΤΟΝΙΑ</vt:lpstr>
      <vt:lpstr>ΥΠΕΡΤΟΝΙΑ</vt:lpstr>
      <vt:lpstr>Φμ &amp; διαταραχεσ μυικου τονου</vt:lpstr>
      <vt:lpstr>ΥΠΟΤΟΝΙΑ:</vt:lpstr>
      <vt:lpstr>Παρουσίαση του PowerPoint</vt:lpstr>
      <vt:lpstr>Παρουσίαση του PowerPoint</vt:lpstr>
      <vt:lpstr>ΥΠΕΡΤΟΝΙΑ</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Mouzaki</dc:creator>
  <cp:lastModifiedBy>Maria Mouzaki</cp:lastModifiedBy>
  <cp:revision>22</cp:revision>
  <dcterms:created xsi:type="dcterms:W3CDTF">2024-11-06T10:59:29Z</dcterms:created>
  <dcterms:modified xsi:type="dcterms:W3CDTF">2024-11-25T09:19:12Z</dcterms:modified>
</cp:coreProperties>
</file>