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id="{50DF6FF2-74B1-9963-CC5E-1A594700B75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6000" b="1" i="0" u="none" strike="noStrike" kern="1200" cap="none" spc="0" normalizeH="0" baseline="0" noProof="0" dirty="0">
                <a:ln w="0"/>
                <a:solidFill>
                  <a:sysClr val="window" lastClr="FFFFFF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orbel" panose="020B0503020204020204" charset="0"/>
                <a:ea typeface="+mj-ea"/>
                <a:cs typeface="Corbel" panose="020B0503020204020204" charset="0"/>
              </a:rPr>
              <a:t>ΦΥΣΙΚΑ ΜΕΣΑ ΚΑΙ Η ΕΦΑΡΜΟΓΗ ΤΟΥΣ</a:t>
            </a:r>
            <a:br>
              <a:rPr kumimoji="0" lang="el-GR" sz="6000" b="1" i="0" u="none" strike="noStrike" kern="1200" cap="none" spc="0" normalizeH="0" baseline="0" noProof="0" dirty="0">
                <a:ln w="0"/>
                <a:solidFill>
                  <a:sysClr val="window" lastClr="FFFFFF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orbel" panose="020B0503020204020204" charset="0"/>
                <a:ea typeface="+mj-ea"/>
                <a:cs typeface="Corbel" panose="020B0503020204020204" charset="0"/>
              </a:rPr>
            </a:br>
            <a:endParaRPr kumimoji="0" lang="el-GR" sz="6000" b="1" i="0" u="none" strike="noStrike" kern="1200" cap="none" spc="0" normalizeH="0" baseline="0" noProof="0" dirty="0">
              <a:ln w="0"/>
              <a:solidFill>
                <a:sysClr val="window" lastClr="FFFFFF"/>
              </a:solidFill>
              <a:effectLst>
                <a:outerShdw blurRad="38100" dist="19050" dir="2700000" algn="tl" rotWithShape="0">
                  <a:sysClr val="windowText" lastClr="000000">
                    <a:alpha val="40000"/>
                  </a:sys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91BC7372-4151-BC1C-C3E4-3A03EE47CCD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Γ ΕΠΑΛ – ΒΟΗΘΩΝ ΦΥΣΙΚΟΘΕΡΑΠΕΙΑΣ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ΕΚΠΑΙΔΕΥΤΙΚΟΣ ΜΑΡΙΑ ΜΟΥΖΑΚΗ ΠΕ87.08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ΣΧ. ΕΤΟΣ 2024-25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endParaRPr kumimoji="0" lang="el-GR" sz="2400" i="1" u="none" strike="noStrike" kern="1200" cap="none" normalizeH="0" baseline="0" noProof="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90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87D7A81-F7F5-3D7C-DCAE-ED8AC67C4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0" y="1074532"/>
            <a:ext cx="4649783" cy="823912"/>
          </a:xfrm>
        </p:spPr>
        <p:txBody>
          <a:bodyPr>
            <a:normAutofit/>
          </a:bodyPr>
          <a:lstStyle/>
          <a:p>
            <a:r>
              <a:rPr lang="el-GR" sz="3200" b="1" dirty="0"/>
              <a:t>ΥΠΟΞΕΙΑ ΦΑΣΗ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7170BBF-A3B7-6E5C-F4A6-7CEA31000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2045111"/>
            <a:ext cx="4878391" cy="373835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Μείωση πόνου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Υποβοήθηση δημιουργίας νέου ιστού σε περίπτωση ρήξης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Χωρίς πόνο  διατήρηση εύρους τροχιάς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Έλεγχος μυϊκής ατροφίας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Βελτίωση κινητικότητας άρθρωσης ωμικής ζώνης.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5699A8A-EFB2-0590-7040-7CEA6BC4A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6504" y="1074532"/>
            <a:ext cx="4646602" cy="823912"/>
          </a:xfrm>
        </p:spPr>
        <p:txBody>
          <a:bodyPr>
            <a:normAutofit/>
          </a:bodyPr>
          <a:lstStyle/>
          <a:p>
            <a:r>
              <a:rPr lang="el-GR" sz="3200" b="1" dirty="0"/>
              <a:t>ΦΥΣΙΚΑ ΜΕΣΑ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EB794B9-82C5-9F94-EFDB-9DCBFA043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976285"/>
            <a:ext cx="4951410" cy="3814914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Μορφές </a:t>
            </a:r>
            <a:r>
              <a:rPr lang="el-GR" dirty="0" err="1"/>
              <a:t>επιπολής</a:t>
            </a:r>
            <a:r>
              <a:rPr lang="el-GR" dirty="0"/>
              <a:t> &amp; εν τω </a:t>
            </a:r>
            <a:r>
              <a:rPr lang="el-GR" dirty="0" err="1"/>
              <a:t>βάθει</a:t>
            </a:r>
            <a:r>
              <a:rPr lang="el-GR" dirty="0"/>
              <a:t> θερμότητας, θερμά επιθέματα, διαθερμίες και υπέρηχοι.</a:t>
            </a:r>
          </a:p>
          <a:p>
            <a:r>
              <a:rPr lang="el-GR" dirty="0"/>
              <a:t>Εφαρμογή κρύου</a:t>
            </a:r>
          </a:p>
          <a:p>
            <a:r>
              <a:rPr lang="el-GR" dirty="0" err="1"/>
              <a:t>Ιοντοφόρεση</a:t>
            </a:r>
            <a:r>
              <a:rPr lang="el-GR" dirty="0"/>
              <a:t>, </a:t>
            </a:r>
            <a:r>
              <a:rPr lang="el-GR" dirty="0" err="1"/>
              <a:t>φωνοφόρεση</a:t>
            </a:r>
            <a:endParaRPr lang="el-GR" dirty="0"/>
          </a:p>
          <a:p>
            <a:r>
              <a:rPr lang="el-GR" dirty="0"/>
              <a:t>Μάλαξη</a:t>
            </a:r>
          </a:p>
          <a:p>
            <a:r>
              <a:rPr lang="el-GR" dirty="0"/>
              <a:t>Πρόγραμμα διατάσεων στην περιοχή</a:t>
            </a:r>
          </a:p>
          <a:p>
            <a:r>
              <a:rPr lang="el-GR" dirty="0"/>
              <a:t>Προοδευτικά αρχίζει πρόγραμμα ενδυνάμωσης.</a:t>
            </a:r>
          </a:p>
        </p:txBody>
      </p:sp>
    </p:spTree>
    <p:extLst>
      <p:ext uri="{BB962C8B-B14F-4D97-AF65-F5344CB8AC3E}">
        <p14:creationId xmlns:p14="http://schemas.microsoft.com/office/powerpoint/2010/main" val="740139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2AC1C72-B182-BB1D-B8D3-CD89B7A4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0" y="1066802"/>
            <a:ext cx="4649783" cy="823912"/>
          </a:xfrm>
        </p:spPr>
        <p:txBody>
          <a:bodyPr>
            <a:normAutofit/>
          </a:bodyPr>
          <a:lstStyle/>
          <a:p>
            <a:r>
              <a:rPr lang="el-GR" sz="3200" b="1" dirty="0"/>
              <a:t>ΦΑΣΗ ΑΠΟΚΑΤΑΣΤΑΣΗΣ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43FB9E-D402-9532-9980-FCD4526BE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2035277"/>
            <a:ext cx="4878391" cy="375592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3200" dirty="0"/>
              <a:t>Ανάκτηση φυσιολογικού εύρους τροχιάς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Ανάκτηση δύναμης και αντοχής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Αύξηση </a:t>
            </a:r>
            <a:r>
              <a:rPr lang="el-GR" sz="3200" dirty="0" err="1"/>
              <a:t>νευρομυικού</a:t>
            </a:r>
            <a:r>
              <a:rPr lang="el-GR" sz="3200" dirty="0"/>
              <a:t> ελέγχου</a:t>
            </a:r>
          </a:p>
          <a:p>
            <a:pPr marL="0" indent="0">
              <a:buNone/>
            </a:pPr>
            <a:endParaRPr lang="el-GR" sz="3200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DF744AE-40CE-7A8A-44EF-A85376091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1" y="1066802"/>
            <a:ext cx="4646602" cy="823912"/>
          </a:xfrm>
        </p:spPr>
        <p:txBody>
          <a:bodyPr>
            <a:normAutofit/>
          </a:bodyPr>
          <a:lstStyle/>
          <a:p>
            <a:r>
              <a:rPr lang="el-GR" sz="3200" b="1" dirty="0"/>
              <a:t>ΦΥΣΙΚΑ ΜΕΣΑ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C4ED87-E18F-124A-C922-087F8EC6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9801" y="1890715"/>
            <a:ext cx="5837902" cy="496728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3600" dirty="0"/>
              <a:t>Εν τω </a:t>
            </a:r>
            <a:r>
              <a:rPr lang="el-GR" sz="3600" dirty="0" err="1"/>
              <a:t>βάθει</a:t>
            </a:r>
            <a:r>
              <a:rPr lang="el-GR" sz="3600" dirty="0"/>
              <a:t> θερμότητα, διαθερμία, υπέρηχος, για αύξηση ελαστικότητας και μείωση σκληρότητας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Εντατικό πρόγραμμα διατάσεων και ενδυνάμωσης</a:t>
            </a:r>
          </a:p>
        </p:txBody>
      </p:sp>
    </p:spTree>
    <p:extLst>
      <p:ext uri="{BB962C8B-B14F-4D97-AF65-F5344CB8AC3E}">
        <p14:creationId xmlns:p14="http://schemas.microsoft.com/office/powerpoint/2010/main" val="90386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A24627-56DD-013B-6AB3-B7B946FB2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 err="1"/>
              <a:t>Περιοχη</a:t>
            </a:r>
            <a:r>
              <a:rPr lang="el-GR" sz="6000" dirty="0"/>
              <a:t> </a:t>
            </a:r>
            <a:r>
              <a:rPr lang="el-GR" sz="6000" dirty="0" err="1"/>
              <a:t>ωμου</a:t>
            </a:r>
            <a:endParaRPr lang="el-GR" sz="6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79CE9C6-935A-DB49-1CAC-234BFB14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87287"/>
          </a:xfrm>
        </p:spPr>
        <p:txBody>
          <a:bodyPr>
            <a:noAutofit/>
          </a:bodyPr>
          <a:lstStyle/>
          <a:p>
            <a:pPr algn="just"/>
            <a:r>
              <a:rPr lang="el-GR" sz="4000" dirty="0"/>
              <a:t>Για τις περισσότερες επώδυνες καταστάσεις ενοχοποιούνται τα μαλακά μόρια της περιοχής.</a:t>
            </a:r>
          </a:p>
          <a:p>
            <a:pPr algn="just"/>
            <a:r>
              <a:rPr lang="el-GR" sz="4000" i="1" dirty="0"/>
              <a:t>Μαλακά μόρια: μύες, τένοντες, αρθρικός θύλακος &amp; σύνδεσμοι.</a:t>
            </a:r>
          </a:p>
        </p:txBody>
      </p:sp>
    </p:spTree>
    <p:extLst>
      <p:ext uri="{BB962C8B-B14F-4D97-AF65-F5344CB8AC3E}">
        <p14:creationId xmlns:p14="http://schemas.microsoft.com/office/powerpoint/2010/main" val="215653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39629CCE-9CA0-E92C-6D09-0CDB90BD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ΤΕΝΟΝΤΙΤΙΔΑ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A0944938-0E17-FF3E-B5A3-B0F8910C6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8464"/>
            <a:ext cx="9905999" cy="4788309"/>
          </a:xfrm>
        </p:spPr>
        <p:txBody>
          <a:bodyPr>
            <a:noAutofit/>
          </a:bodyPr>
          <a:lstStyle/>
          <a:p>
            <a:r>
              <a:rPr lang="el-GR" sz="4000" dirty="0"/>
              <a:t>Φλεγμονή</a:t>
            </a:r>
          </a:p>
          <a:p>
            <a:r>
              <a:rPr lang="el-GR" sz="4000" dirty="0"/>
              <a:t>Αποτέλεσμα εκφυλιστικής διαδικασίας, η οποία συμβαίνει με την πάροδο του χρόνου.</a:t>
            </a:r>
          </a:p>
          <a:p>
            <a:r>
              <a:rPr lang="el-GR" sz="4000" dirty="0"/>
              <a:t>Θυμίζει αλλοίωση σόλας παπουτσιού, προκαλείται από </a:t>
            </a:r>
            <a:r>
              <a:rPr lang="el-GR" sz="4000" dirty="0" err="1"/>
              <a:t>υπέρχρηση</a:t>
            </a:r>
            <a:r>
              <a:rPr lang="el-GR" sz="4000" dirty="0"/>
              <a:t>.</a:t>
            </a:r>
          </a:p>
          <a:p>
            <a:pPr marL="0" indent="0">
              <a:buNone/>
            </a:pP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41889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8">
            <a:extLst>
              <a:ext uri="{FF2B5EF4-FFF2-40B4-BE49-F238E27FC236}">
                <a16:creationId xmlns:a16="http://schemas.microsoft.com/office/drawing/2014/main" id="{1F7E531B-1396-9BE8-B3B3-EE5D18C1E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40079"/>
            <a:ext cx="9906000" cy="4578708"/>
          </a:xfrm>
        </p:spPr>
        <p:txBody>
          <a:bodyPr>
            <a:noAutofit/>
          </a:bodyPr>
          <a:lstStyle/>
          <a:p>
            <a:pPr algn="just"/>
            <a:r>
              <a:rPr lang="el-GR" sz="3200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Τενοντίτιδα </a:t>
            </a:r>
            <a:r>
              <a:rPr lang="el-GR" sz="3200" i="1" u="sng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Υπερακανθίου</a:t>
            </a:r>
            <a:r>
              <a:rPr lang="el-GR" sz="3200" dirty="0"/>
              <a:t>, περισσότερο συχνή.</a:t>
            </a:r>
          </a:p>
          <a:p>
            <a:pPr algn="just"/>
            <a:r>
              <a:rPr lang="el-GR" sz="3200" dirty="0"/>
              <a:t>Ενοχοποιείται η θέση του μυός.</a:t>
            </a:r>
          </a:p>
          <a:p>
            <a:pPr algn="just"/>
            <a:r>
              <a:rPr lang="el-GR" sz="3200" dirty="0"/>
              <a:t>Τριβή επάνω στο ακρώμιο.</a:t>
            </a:r>
          </a:p>
          <a:p>
            <a:pPr algn="just"/>
            <a:r>
              <a:rPr lang="el-GR" sz="3200" dirty="0"/>
              <a:t>Συμπτωματολογία ανάλογα με τη χρονιότητα.</a:t>
            </a:r>
          </a:p>
          <a:p>
            <a:pPr algn="just"/>
            <a:r>
              <a:rPr lang="el-GR" sz="3200" dirty="0"/>
              <a:t>Κύριο σύμπτωμα πόνος.</a:t>
            </a:r>
          </a:p>
          <a:p>
            <a:pPr algn="just"/>
            <a:r>
              <a:rPr lang="el-GR" sz="3200" dirty="0"/>
              <a:t>Πόνος – Περιορισμός κινητικότητας- Δυσκαμψία   </a:t>
            </a:r>
          </a:p>
        </p:txBody>
      </p:sp>
      <p:sp>
        <p:nvSpPr>
          <p:cNvPr id="8" name="Τίτλος 6">
            <a:extLst>
              <a:ext uri="{FF2B5EF4-FFF2-40B4-BE49-F238E27FC236}">
                <a16:creationId xmlns:a16="http://schemas.microsoft.com/office/drawing/2014/main" id="{D836B01F-9490-C561-9F8B-406EC7D0B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r>
              <a:rPr lang="el-GR" sz="6000" dirty="0"/>
              <a:t>ΤΕΝΟΝΤΙΤΙΔΑ</a:t>
            </a:r>
          </a:p>
        </p:txBody>
      </p:sp>
    </p:spTree>
    <p:extLst>
      <p:ext uri="{BB962C8B-B14F-4D97-AF65-F5344CB8AC3E}">
        <p14:creationId xmlns:p14="http://schemas.microsoft.com/office/powerpoint/2010/main" val="395868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A8B150-BAFE-1F25-18B1-64F8763C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ΑΣΤΑΘΕΙΑ ΩΜΟΥ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6A77D9-1FCC-3B97-D158-3E5060C7C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586" y="1738209"/>
            <a:ext cx="9905999" cy="4642926"/>
          </a:xfrm>
        </p:spPr>
        <p:txBody>
          <a:bodyPr>
            <a:noAutofit/>
          </a:bodyPr>
          <a:lstStyle/>
          <a:p>
            <a:pPr algn="just"/>
            <a:r>
              <a:rPr lang="el-GR" sz="2800" dirty="0"/>
              <a:t>Μερικές φορές οι αρθρικές επιφάνειες των οστών τείνουν να φύγουν από τη φυσιολογική τους θέση .</a:t>
            </a:r>
          </a:p>
          <a:p>
            <a:pPr algn="just"/>
            <a:r>
              <a:rPr lang="el-GR" sz="2800" dirty="0"/>
              <a:t>Αυτό συμβαίνει λόγω κάποιου άμεσου τραυματισμού ή κάποιου χρόνιου προβλήματος στην άρθρωση.</a:t>
            </a:r>
          </a:p>
          <a:p>
            <a:pPr algn="just"/>
            <a:r>
              <a:rPr lang="el-GR" sz="2800" dirty="0"/>
              <a:t>Χρόνια αστάθεια δημιουργεί ανώμαλη μετατόπιση της κεφαλής του </a:t>
            </a:r>
            <a:r>
              <a:rPr lang="el-GR" sz="2800" dirty="0" err="1"/>
              <a:t>βραχιονίου</a:t>
            </a:r>
            <a:r>
              <a:rPr lang="el-GR" sz="2800" dirty="0"/>
              <a:t> οστού πάνω στην </a:t>
            </a:r>
            <a:r>
              <a:rPr lang="el-GR" sz="2800" dirty="0" err="1"/>
              <a:t>ωμογλύνη</a:t>
            </a:r>
            <a:r>
              <a:rPr lang="el-GR" sz="2800" dirty="0"/>
              <a:t>.</a:t>
            </a:r>
          </a:p>
          <a:p>
            <a:pPr algn="just"/>
            <a:r>
              <a:rPr lang="el-GR" sz="2800" dirty="0"/>
              <a:t>Η αστάθεια μπορεί να οδηγήσει με τη σειρά της σε </a:t>
            </a:r>
            <a:r>
              <a:rPr lang="el-GR" sz="2800" dirty="0" err="1"/>
              <a:t>υπεξάρθρημα</a:t>
            </a:r>
            <a:r>
              <a:rPr lang="el-GR" sz="2800" dirty="0"/>
              <a:t> ή </a:t>
            </a:r>
            <a:r>
              <a:rPr lang="el-GR" sz="2800" dirty="0" err="1"/>
              <a:t>εξάρθρημα</a:t>
            </a:r>
            <a:r>
              <a:rPr lang="el-GR" sz="2800" dirty="0"/>
              <a:t> ώμου με έντονο πόνο.</a:t>
            </a:r>
          </a:p>
        </p:txBody>
      </p:sp>
    </p:spTree>
    <p:extLst>
      <p:ext uri="{BB962C8B-B14F-4D97-AF65-F5344CB8AC3E}">
        <p14:creationId xmlns:p14="http://schemas.microsoft.com/office/powerpoint/2010/main" val="66131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F483DB-33B5-23F5-0760-2EF013DA5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ΑΡΘΡΙΤΙΔΑ ΩΜΟΥ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E982CE-D3E2-39AB-A723-82F542A2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338126"/>
          </a:xfrm>
        </p:spPr>
        <p:txBody>
          <a:bodyPr>
            <a:noAutofit/>
          </a:bodyPr>
          <a:lstStyle/>
          <a:p>
            <a:r>
              <a:rPr lang="el-GR" sz="3200" dirty="0"/>
              <a:t>Πόνος στην περιοχή του ώμου, μπορεί να προέλθει από κάποιας μορφής αρθρίτιδα- οστεοαρθρίτιδα.</a:t>
            </a:r>
          </a:p>
          <a:p>
            <a:r>
              <a:rPr lang="el-GR" sz="3200" dirty="0"/>
              <a:t>Μη συνηθισμένη κατάσταση.</a:t>
            </a:r>
          </a:p>
          <a:p>
            <a:r>
              <a:rPr lang="el-GR" sz="3200" dirty="0"/>
              <a:t>Η άρθρωση του ώμου δεν είναι μια άρθρωση συνεχούς φόρτισης όπως αυτές των κάτω άκρων.</a:t>
            </a:r>
          </a:p>
          <a:p>
            <a:r>
              <a:rPr lang="el-GR" sz="3200" dirty="0"/>
              <a:t>Όμως λόγω </a:t>
            </a:r>
            <a:r>
              <a:rPr lang="el-GR" sz="3200" dirty="0" err="1"/>
              <a:t>υπέρχρησης</a:t>
            </a:r>
            <a:r>
              <a:rPr lang="el-GR" sz="3200" dirty="0"/>
              <a:t> ή τραυματισμών δύναται η εμφάνιση προοδευτικής αρθρίτιδας.</a:t>
            </a:r>
          </a:p>
        </p:txBody>
      </p:sp>
    </p:spTree>
    <p:extLst>
      <p:ext uri="{BB962C8B-B14F-4D97-AF65-F5344CB8AC3E}">
        <p14:creationId xmlns:p14="http://schemas.microsoft.com/office/powerpoint/2010/main" val="23614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13FE45-22F7-5E18-F991-1E745303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ΣΥΜΠΤΩΜΑΤΑ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D09107-C384-B2B6-A79B-4D851B791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6868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3600" dirty="0"/>
              <a:t>Πόνος κατά την κίνηση &amp; ανάπαυση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Πόνος που αυξάνεται με τον καιρό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Περιορισμός κινητικότητας ώμου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Δεν υπάρχουν σημεία φλεγμονής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Εμφάνιση τριγμών, λόγω ύπαρξης ελεύθερου σώματος μέσα σε αυτήν.</a:t>
            </a:r>
          </a:p>
          <a:p>
            <a:pPr marL="457200" indent="-457200">
              <a:buFont typeface="+mj-lt"/>
              <a:buAutoNum type="arabicPeriod"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1633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E77BB4-CEB5-70DC-3BF9-5EF3F3636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ΣΚΟΠΟΣ ΦΘ ΠΑΡΕΜΒΑΣΗΣ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FD962E-FEEB-E567-80F5-50A12A90E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/>
          </a:bodyPr>
          <a:lstStyle/>
          <a:p>
            <a:r>
              <a:rPr lang="el-GR" sz="4000" dirty="0"/>
              <a:t>Ιατρική διάγνωση «ΠΕΡΙΑΡΘΡΙΤΙΔΑ ΩΜΟΥ».</a:t>
            </a:r>
          </a:p>
          <a:p>
            <a:r>
              <a:rPr lang="el-GR" sz="4000" dirty="0"/>
              <a:t>ΦΘ Αξιολόγηση για τον ακριβή εντοπισμό ης αιτίας του προβλήματος, ώστε να εφαρμόσει τις κατάλληλες </a:t>
            </a:r>
            <a:r>
              <a:rPr lang="el-GR" sz="4000" dirty="0" err="1"/>
              <a:t>φθ</a:t>
            </a:r>
            <a:r>
              <a:rPr lang="el-GR" sz="4000" dirty="0"/>
              <a:t> πρακτικές.</a:t>
            </a:r>
          </a:p>
          <a:p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36606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B6FB82-03FF-2F3E-A8D2-B18B8EE9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ΣΚΟΠΟΙ ΦΘ ΠΑΡΕΜΒΑΣΗΣ- ΦΥΣΙΚΑ ΜΕΣΑ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DD44E8F-79CF-F866-179A-ECF0845EE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1429" y="1761331"/>
            <a:ext cx="4649783" cy="823912"/>
          </a:xfrm>
        </p:spPr>
        <p:txBody>
          <a:bodyPr>
            <a:normAutofit/>
          </a:bodyPr>
          <a:lstStyle/>
          <a:p>
            <a:r>
              <a:rPr lang="el-GR" sz="3200" b="1" dirty="0"/>
              <a:t>ΟΞΕΙΑ ΦΑΣΗ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2367BD62-AB57-F936-144C-91C085037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3494551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3200" dirty="0"/>
              <a:t>Ανακούφιση από τον πόνο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Μείωση συμπτωμάτων φλεγμονής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Μερική πρόληψη μυϊκής ατροφίας &amp; διατήρηση εύρους τροχιάς άρθρωσης.</a:t>
            </a:r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E5B6B195-E095-C149-13BA-E478C7A00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9" y="1761331"/>
            <a:ext cx="4646602" cy="823912"/>
          </a:xfrm>
        </p:spPr>
        <p:txBody>
          <a:bodyPr>
            <a:normAutofit/>
          </a:bodyPr>
          <a:lstStyle/>
          <a:p>
            <a:r>
              <a:rPr lang="el-GR" sz="3200" b="1" dirty="0" err="1"/>
              <a:t>Φυσικα</a:t>
            </a:r>
            <a:r>
              <a:rPr lang="el-GR" sz="3200" b="1" dirty="0"/>
              <a:t> </a:t>
            </a:r>
            <a:r>
              <a:rPr lang="el-GR" sz="3200" b="1" dirty="0" err="1"/>
              <a:t>μεσα</a:t>
            </a:r>
            <a:endParaRPr lang="el-GR" sz="3200" b="1" dirty="0"/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892B9D08-5308-D994-1C9E-C5BF1ED90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1" y="2585243"/>
            <a:ext cx="5646174" cy="45761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Κρυοθεραπεία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Αναλγητικά ρεύματα (παρεμβαλλόμενα, </a:t>
            </a:r>
            <a:r>
              <a:rPr lang="el-GR" dirty="0" err="1"/>
              <a:t>διαδυναμικά</a:t>
            </a:r>
            <a:r>
              <a:rPr lang="el-GR" dirty="0"/>
              <a:t> , ΤΕΝΣ)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err="1"/>
              <a:t>Ιοντοφόρεση</a:t>
            </a:r>
            <a:r>
              <a:rPr lang="el-GR" dirty="0"/>
              <a:t>, </a:t>
            </a:r>
            <a:r>
              <a:rPr lang="el-GR" dirty="0" err="1"/>
              <a:t>Φωνοφόρεση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Ενεργητική ανάπαυση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Πρόγραμμα ήπιας κινητοποίησης άρθρωσης.</a:t>
            </a:r>
          </a:p>
        </p:txBody>
      </p:sp>
    </p:spTree>
    <p:extLst>
      <p:ext uri="{BB962C8B-B14F-4D97-AF65-F5344CB8AC3E}">
        <p14:creationId xmlns:p14="http://schemas.microsoft.com/office/powerpoint/2010/main" val="293933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Κύκλωμα</Template>
  <TotalTime>58</TotalTime>
  <Words>411</Words>
  <Application>Microsoft Office PowerPoint</Application>
  <PresentationFormat>Ευρεία οθόνη</PresentationFormat>
  <Paragraphs>68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Corbel</vt:lpstr>
      <vt:lpstr>Tw Cen MT</vt:lpstr>
      <vt:lpstr>Κύκλωμα</vt:lpstr>
      <vt:lpstr>ΦΥΣΙΚΑ ΜΕΣΑ ΚΑΙ Η ΕΦΑΡΜΟΓΗ ΤΟΥΣ </vt:lpstr>
      <vt:lpstr>Περιοχη ωμου</vt:lpstr>
      <vt:lpstr>ΤΕΝΟΝΤΙΤΙΔΑ</vt:lpstr>
      <vt:lpstr>ΤΕΝΟΝΤΙΤΙΔΑ</vt:lpstr>
      <vt:lpstr>ΑΣΤΑΘΕΙΑ ΩΜΟΥ</vt:lpstr>
      <vt:lpstr>ΑΡΘΡΙΤΙΔΑ ΩΜΟΥ</vt:lpstr>
      <vt:lpstr>ΣΥΜΠΤΩΜΑΤΑ</vt:lpstr>
      <vt:lpstr>ΣΚΟΠΟΣ ΦΘ ΠΑΡΕΜΒΑΣΗΣ</vt:lpstr>
      <vt:lpstr>ΣΚΟΠΟΙ ΦΘ ΠΑΡΕΜΒΑΣΗΣ- ΦΥΣΙΚΑ ΜΕΣΑ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Mouzaki</dc:creator>
  <cp:lastModifiedBy>Maria Mouzaki</cp:lastModifiedBy>
  <cp:revision>20</cp:revision>
  <dcterms:created xsi:type="dcterms:W3CDTF">2025-02-18T09:03:31Z</dcterms:created>
  <dcterms:modified xsi:type="dcterms:W3CDTF">2025-03-06T07:17:54Z</dcterms:modified>
</cp:coreProperties>
</file>