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260" r:id="rId5"/>
    <p:sldId id="258"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120" y="5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493105" y="802298"/>
            <a:ext cx="8561747"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hasCustomPrompt="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hasCustomPrompt="1"/>
          </p:nvPr>
        </p:nvSpPr>
        <p:spPr/>
        <p:txBody>
          <a:bodyPr vert="eaVert"/>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439111" y="883863"/>
            <a:ext cx="1615742" cy="45749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hasCustomPrompt="1"/>
          </p:nvPr>
        </p:nvSpPr>
        <p:spPr>
          <a:xfrm>
            <a:off x="1534694" y="883863"/>
            <a:ext cx="7738807" cy="4574999"/>
          </a:xfrm>
        </p:spPr>
        <p:txBody>
          <a:bodyPr vert="eaVert"/>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hasCustomPrompt="1"/>
          </p:nvPr>
        </p:nvSpPr>
        <p:spPr/>
        <p:txBody>
          <a:bodyPr anchor="t"/>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4813" y="1756130"/>
            <a:ext cx="8562580"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endParaRPr lang="el-GR"/>
          </a:p>
        </p:txBody>
      </p:sp>
      <p:sp>
        <p:nvSpPr>
          <p:cNvPr id="4" name="Date Placeholder 3"/>
          <p:cNvSpPr>
            <a:spLocks noGrp="1"/>
          </p:cNvSpPr>
          <p:nvPr>
            <p:ph type="dt" sz="half" idx="10"/>
          </p:nvPr>
        </p:nvSpPr>
        <p:spPr/>
        <p:txBody>
          <a:bodyPr/>
          <a:lstStyle/>
          <a:p>
            <a:fld id="{B55BA285-9698-1B45-8319-D90A8C63F150}"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4695" y="804889"/>
            <a:ext cx="9520157"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hasCustomPrompt="1"/>
          </p:nvPr>
        </p:nvSpPr>
        <p:spPr>
          <a:xfrm>
            <a:off x="1534695" y="2010878"/>
            <a:ext cx="4608576" cy="3438144"/>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Content Placeholder 3"/>
          <p:cNvSpPr>
            <a:spLocks noGrp="1"/>
          </p:cNvSpPr>
          <p:nvPr>
            <p:ph sz="half" idx="2" hasCustomPrompt="1"/>
          </p:nvPr>
        </p:nvSpPr>
        <p:spPr>
          <a:xfrm>
            <a:off x="6454793" y="2017343"/>
            <a:ext cx="4604130" cy="3441520"/>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4695" y="804163"/>
            <a:ext cx="9520157"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4" name="Content Placeholder 3"/>
          <p:cNvSpPr>
            <a:spLocks noGrp="1"/>
          </p:cNvSpPr>
          <p:nvPr>
            <p:ph sz="half" idx="2" hasCustomPrompt="1"/>
          </p:nvPr>
        </p:nvSpPr>
        <p:spPr>
          <a:xfrm>
            <a:off x="1534695" y="2824269"/>
            <a:ext cx="4608576" cy="2644457"/>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5" name="Text Placeholder 4"/>
          <p:cNvSpPr>
            <a:spLocks noGrp="1"/>
          </p:cNvSpPr>
          <p:nvPr>
            <p:ph type="body" sz="quarter" idx="3" hasCustomPrompt="1"/>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6" name="Content Placeholder 5"/>
          <p:cNvSpPr>
            <a:spLocks noGrp="1"/>
          </p:cNvSpPr>
          <p:nvPr>
            <p:ph sz="quarter" idx="4" hasCustomPrompt="1"/>
          </p:nvPr>
        </p:nvSpPr>
        <p:spPr>
          <a:xfrm>
            <a:off x="6454792" y="2821491"/>
            <a:ext cx="4608576" cy="2637371"/>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4642" y="798973"/>
            <a:ext cx="3183128"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hasCustomPrompt="1"/>
          </p:nvPr>
        </p:nvSpPr>
        <p:spPr>
          <a:xfrm>
            <a:off x="5043714" y="798974"/>
            <a:ext cx="6012470" cy="4658826"/>
          </a:xfrm>
        </p:spPr>
        <p:txBody>
          <a:bodyPr anchor="ct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Text Placeholder 3"/>
          <p:cNvSpPr>
            <a:spLocks noGrp="1"/>
          </p:cNvSpPr>
          <p:nvPr>
            <p:ph type="body" sz="half" idx="2" hasCustomPrompt="1"/>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Date Placeholder 4"/>
          <p:cNvSpPr>
            <a:spLocks noGrp="1"/>
          </p:cNvSpPr>
          <p:nvPr>
            <p:ph type="dt" sz="half" idx="10"/>
          </p:nvPr>
        </p:nvSpPr>
        <p:spPr/>
        <p:txBody>
          <a:bodyPr/>
          <a:lstStyle/>
          <a:p>
            <a:fld id="{61CFCDFD-B4CF-A241-8D71-E814B10BEAF4}"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hasCustomPrompt="1"/>
          </p:nvPr>
        </p:nvSpPr>
        <p:spPr>
          <a:xfrm>
            <a:off x="1535694" y="1129513"/>
            <a:ext cx="5447840"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hasCustomPrompt="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hasCustomPrompt="1"/>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2"/>
          <a:srcRect t="2769" b="-2769"/>
          <a:stretch>
            <a:fillRect/>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950098" y="887569"/>
            <a:ext cx="9300697" cy="2541431"/>
          </a:xfrm>
        </p:spPr>
        <p:txBody>
          <a:bodyPr/>
          <a:lstStyle/>
          <a:p>
            <a:pPr algn="ctr"/>
            <a:r>
              <a:rPr lang="el-GR" dirty="0"/>
              <a:t>ΗΛΕΚΤΡΟΘΕΡΑΠΕΙΑ ΙΙ</a:t>
            </a:r>
            <a:endParaRPr lang="el-GR" dirty="0"/>
          </a:p>
        </p:txBody>
      </p:sp>
      <p:sp>
        <p:nvSpPr>
          <p:cNvPr id="3" name="Υπότιτλος 2"/>
          <p:cNvSpPr>
            <a:spLocks noGrp="1"/>
          </p:cNvSpPr>
          <p:nvPr>
            <p:ph type="subTitle" idx="1"/>
          </p:nvPr>
        </p:nvSpPr>
        <p:spPr>
          <a:xfrm>
            <a:off x="2483485" y="3531235"/>
            <a:ext cx="8571230" cy="1917065"/>
          </a:xfrm>
        </p:spPr>
        <p:txBody>
          <a:bodyPr/>
          <a:lstStyle/>
          <a:p>
            <a:r>
              <a:rPr lang="el-GR" sz="2800" dirty="0"/>
              <a:t>«ΕΦΑΡΜΟΓΕΣ»</a:t>
            </a:r>
            <a:endParaRPr lang="el-GR" sz="2800" dirty="0"/>
          </a:p>
          <a:p>
            <a:r>
              <a:rPr lang="el-GR" sz="2800" dirty="0"/>
              <a:t>ΕΚΠΑΙΔΕΥΤΙΚΟΣ ΜΑΡΙΑ ΜΟΥΖΑΚΗ ΠΕ 87.08</a:t>
            </a:r>
            <a:endParaRPr lang="el-GR"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ΥΠΕΡΥΘΡΗ ΑΚΤΙΝΟΒΟΛΙΑ</a:t>
            </a:r>
            <a:endParaRPr lang="el-GR" dirty="0"/>
          </a:p>
        </p:txBody>
      </p:sp>
      <p:sp>
        <p:nvSpPr>
          <p:cNvPr id="3" name="Θέση περιεχομένου 2"/>
          <p:cNvSpPr>
            <a:spLocks noGrp="1"/>
          </p:cNvSpPr>
          <p:nvPr>
            <p:ph idx="1"/>
          </p:nvPr>
        </p:nvSpPr>
        <p:spPr/>
        <p:txBody>
          <a:bodyPr/>
          <a:lstStyle/>
          <a:p>
            <a:r>
              <a:rPr lang="el-GR" dirty="0"/>
              <a:t>είναι ακτινοβολία που παράγεται από ειδικούς λαμπτήρες. Η υπέρυθρη ακτινοβολία, όταν </a:t>
            </a:r>
            <a:r>
              <a:rPr lang="el-GR" dirty="0" err="1"/>
              <a:t>απορροφηθεί</a:t>
            </a:r>
            <a:r>
              <a:rPr lang="el-GR" dirty="0"/>
              <a:t> από τον οργανισμό, παράγει θερμότητα.</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ΤΡΟΠΟΣ ΕΦΑΡΜΟΓΗΣ</a:t>
            </a:r>
            <a:endParaRPr lang="el-GR" dirty="0"/>
          </a:p>
        </p:txBody>
      </p:sp>
      <p:sp>
        <p:nvSpPr>
          <p:cNvPr id="3" name="Θέση περιεχομένου 2"/>
          <p:cNvSpPr>
            <a:spLocks noGrp="1"/>
          </p:cNvSpPr>
          <p:nvPr>
            <p:ph idx="1"/>
          </p:nvPr>
        </p:nvSpPr>
        <p:spPr/>
        <p:txBody>
          <a:bodyPr/>
          <a:lstStyle/>
          <a:p>
            <a:pPr marL="457200" indent="-457200">
              <a:buFont typeface="+mj-lt"/>
              <a:buAutoNum type="arabicPeriod"/>
            </a:pPr>
            <a:r>
              <a:rPr lang="el-GR" dirty="0"/>
              <a:t>Η περιοχή πρέπει να είναι ελεύθερη από ρούχα και κοσμήματα.</a:t>
            </a:r>
            <a:endParaRPr lang="el-GR" dirty="0"/>
          </a:p>
          <a:p>
            <a:pPr marL="457200" indent="-457200">
              <a:buFont typeface="+mj-lt"/>
              <a:buAutoNum type="arabicPeriod"/>
            </a:pPr>
            <a:r>
              <a:rPr lang="el-GR" dirty="0"/>
              <a:t>Αναπαυτική θέση ασθενούς</a:t>
            </a:r>
            <a:endParaRPr lang="el-GR" dirty="0"/>
          </a:p>
          <a:p>
            <a:pPr marL="457200" indent="-457200">
              <a:buFont typeface="+mj-lt"/>
              <a:buAutoNum type="arabicPeriod"/>
            </a:pPr>
            <a:r>
              <a:rPr lang="el-GR" dirty="0"/>
              <a:t>Η θέση του λαμπτήρα είναι τέτοια, ώστε οι ακτίνες να πέφτουν κάθετα στη </a:t>
            </a:r>
            <a:r>
              <a:rPr lang="el-GR" dirty="0" err="1"/>
              <a:t>θεραπευόμενη</a:t>
            </a:r>
            <a:r>
              <a:rPr lang="el-GR" dirty="0"/>
              <a:t> περιοχή</a:t>
            </a:r>
            <a:endParaRPr lang="el-GR" dirty="0"/>
          </a:p>
          <a:p>
            <a:pPr marL="457200" indent="-457200">
              <a:buFont typeface="+mj-lt"/>
              <a:buAutoNum type="arabicPeriod"/>
            </a:pPr>
            <a:r>
              <a:rPr lang="el-GR" dirty="0"/>
              <a:t>απόσταση του λαμπτήρα από τον ασθενή πρέπει να είναι 45 - 60 εκ.</a:t>
            </a:r>
            <a:endParaRPr lang="el-GR" dirty="0"/>
          </a:p>
          <a:p>
            <a:pPr marL="457200" indent="-457200">
              <a:buFont typeface="+mj-lt"/>
              <a:buAutoNum type="arabicPeriod"/>
            </a:pPr>
            <a:r>
              <a:rPr lang="el-GR" dirty="0"/>
              <a:t>Ο ασθενής πρέπει να αισθάνεται μια ευχάριστη ζέστη</a:t>
            </a:r>
            <a:endParaRPr lang="el-GR" dirty="0"/>
          </a:p>
          <a:p>
            <a:pPr marL="457200" indent="-457200">
              <a:buFont typeface="+mj-lt"/>
              <a:buAutoNum type="arabicPeriod"/>
            </a:pPr>
            <a:r>
              <a:rPr lang="el-GR" dirty="0"/>
              <a:t>Διάρκεια θεραπείας 15- 30 λεπτά</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ΥΠΕΡΙΩΔΗΣ ΑΚΤΙΝΟΒΟΛΙΑ</a:t>
            </a:r>
            <a:endParaRPr lang="el-GR" dirty="0"/>
          </a:p>
        </p:txBody>
      </p:sp>
      <p:sp>
        <p:nvSpPr>
          <p:cNvPr id="3" name="Θέση περιεχομένου 2"/>
          <p:cNvSpPr>
            <a:spLocks noGrp="1"/>
          </p:cNvSpPr>
          <p:nvPr>
            <p:ph idx="1"/>
          </p:nvPr>
        </p:nvSpPr>
        <p:spPr/>
        <p:txBody>
          <a:bodyPr/>
          <a:lstStyle/>
          <a:p>
            <a:r>
              <a:rPr lang="el-GR" dirty="0"/>
              <a:t>η ακτινοβολία αυτή παράγεται από ειδικούς λαμπτήρες. Τα αποτελέσματά της στον ανθρώπινο οργανισμό εμφανίζονται τουλάχιστον μια ώρα μετά από το τέλος της εφαρμογής της. Προκαλεί παραγωγή ερυθήματος, επιδερμική υπερπλασία και σύνθεση βιταμίνης D.</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ΤΡΟΠΟΣ ΕΦΑΡΜΟΓΗΣ</a:t>
            </a:r>
            <a:endParaRPr lang="el-GR" dirty="0"/>
          </a:p>
        </p:txBody>
      </p:sp>
      <p:sp>
        <p:nvSpPr>
          <p:cNvPr id="3" name="Θέση περιεχομένου 2"/>
          <p:cNvSpPr>
            <a:spLocks noGrp="1"/>
          </p:cNvSpPr>
          <p:nvPr>
            <p:ph idx="1"/>
          </p:nvPr>
        </p:nvSpPr>
        <p:spPr/>
        <p:txBody>
          <a:bodyPr>
            <a:normAutofit fontScale="92500"/>
          </a:bodyPr>
          <a:lstStyle/>
          <a:p>
            <a:pPr marL="457200" indent="-457200">
              <a:buFont typeface="+mj-lt"/>
              <a:buAutoNum type="arabicPeriod"/>
            </a:pPr>
            <a:r>
              <a:rPr lang="el-GR" dirty="0"/>
              <a:t>Ο ασθενής φορά ειδικά γυαλιά </a:t>
            </a:r>
            <a:endParaRPr lang="el-GR" dirty="0"/>
          </a:p>
          <a:p>
            <a:pPr marL="457200" indent="-457200">
              <a:buFont typeface="+mj-lt"/>
              <a:buAutoNum type="arabicPeriod"/>
            </a:pPr>
            <a:r>
              <a:rPr lang="el-GR" dirty="0"/>
              <a:t>Η περιοχή πρέπει να είναι καθαρή και ελεύθερη από ρούχα και κοσμήματα</a:t>
            </a:r>
            <a:endParaRPr lang="el-GR" dirty="0"/>
          </a:p>
          <a:p>
            <a:pPr marL="457200" indent="-457200">
              <a:buFont typeface="+mj-lt"/>
              <a:buAutoNum type="arabicPeriod"/>
            </a:pPr>
            <a:r>
              <a:rPr lang="el-GR" dirty="0"/>
              <a:t>Καλύπτονται οι περιοχές που δεν πρέπει να εκτεθούν στην υπεριώδη ακτινοβολία</a:t>
            </a:r>
            <a:endParaRPr lang="el-GR" dirty="0"/>
          </a:p>
          <a:p>
            <a:pPr marL="457200" indent="-457200">
              <a:buFont typeface="+mj-lt"/>
              <a:buAutoNum type="arabicPeriod"/>
            </a:pPr>
            <a:r>
              <a:rPr lang="el-GR" dirty="0"/>
              <a:t>Ο ασθενής τοποθετείται σε αναπαυτική θέση</a:t>
            </a:r>
            <a:endParaRPr lang="el-GR" dirty="0"/>
          </a:p>
          <a:p>
            <a:pPr marL="457200" indent="-457200">
              <a:buFont typeface="+mj-lt"/>
              <a:buAutoNum type="arabicPeriod"/>
            </a:pPr>
            <a:r>
              <a:rPr lang="el-GR"/>
              <a:t>Ο λαμπτήρας θα τοποθετηθεί στην απόσταση που είχε τοποθετηθεί κατά τη δοκιμασία ελάχιστης δόσεως για ερύθημα και σε τέτοια θέση, ώστε οι ακτίνες να πέφτουν κάθετα στην προς θεραπεία περιοχή.</a:t>
            </a: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ΣΥΜΠΕΡΑΣΜΑΤΙΚΑ</a:t>
            </a:r>
            <a:endParaRPr lang="el-GR" dirty="0"/>
          </a:p>
        </p:txBody>
      </p:sp>
      <p:sp>
        <p:nvSpPr>
          <p:cNvPr id="3" name="Θέση περιεχομένου 2"/>
          <p:cNvSpPr>
            <a:spLocks noGrp="1"/>
          </p:cNvSpPr>
          <p:nvPr>
            <p:ph idx="1"/>
          </p:nvPr>
        </p:nvSpPr>
        <p:spPr/>
        <p:txBody>
          <a:bodyPr/>
          <a:lstStyle/>
          <a:p>
            <a:r>
              <a:rPr lang="el-GR" dirty="0"/>
              <a:t>Από την παραπάνω σύντομη αναφορά σε όλα τα </a:t>
            </a:r>
            <a:r>
              <a:rPr lang="el-GR" dirty="0" err="1"/>
              <a:t>επιπολής</a:t>
            </a:r>
            <a:r>
              <a:rPr lang="el-GR" dirty="0"/>
              <a:t> φυσικά μέσα θερμού, γίνεται σαφές ότι για τη σωστή και με ασφάλεια εφαρμογή τους είναι απολύτως απαραίτητη η συνεργασία του ασθενή.</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ΕΝ ΤΩ ΒΑΘΕΙ ΦΥΣΙΚΑ ΜΕΣΑ ΘΕΡΜΟΥ :ΔΙΑΘΕΡΜΙΑ</a:t>
            </a:r>
            <a:endParaRPr lang="el-GR" dirty="0"/>
          </a:p>
        </p:txBody>
      </p:sp>
      <p:sp>
        <p:nvSpPr>
          <p:cNvPr id="3" name="Θέση περιεχομένου 2"/>
          <p:cNvSpPr>
            <a:spLocks noGrp="1"/>
          </p:cNvSpPr>
          <p:nvPr>
            <p:ph idx="1"/>
          </p:nvPr>
        </p:nvSpPr>
        <p:spPr/>
        <p:txBody>
          <a:bodyPr/>
          <a:lstStyle/>
          <a:p>
            <a:r>
              <a:rPr lang="el-GR" sz="2800" dirty="0"/>
              <a:t>στη φυσικοθεραπεία χρησιμοποιούνται διαθερμίες βραχέων κυμάτων </a:t>
            </a:r>
            <a:endParaRPr lang="el-GR" sz="2800" dirty="0"/>
          </a:p>
          <a:p>
            <a:pPr marL="0" indent="0">
              <a:buNone/>
            </a:pPr>
            <a:r>
              <a:rPr lang="el-GR" sz="2800" dirty="0"/>
              <a:t>(με συχνότητα 10 - 100 </a:t>
            </a:r>
            <a:r>
              <a:rPr lang="el-GR" sz="2800" dirty="0" err="1"/>
              <a:t>MHz</a:t>
            </a:r>
            <a:r>
              <a:rPr lang="el-GR" sz="2800" dirty="0"/>
              <a:t> και μήκος κύματος 3 - 30m) &amp;</a:t>
            </a:r>
            <a:endParaRPr lang="el-GR" sz="2800" dirty="0"/>
          </a:p>
          <a:p>
            <a:r>
              <a:rPr lang="el-GR" sz="2800" dirty="0"/>
              <a:t> μικροκυμάτων (με συχνότητα 300 - 300 </a:t>
            </a:r>
            <a:r>
              <a:rPr lang="el-GR" sz="2800" dirty="0" err="1"/>
              <a:t>MHz</a:t>
            </a:r>
            <a:r>
              <a:rPr lang="el-GR" sz="2800" dirty="0"/>
              <a:t> και μήκος κύματος 1 </a:t>
            </a:r>
            <a:r>
              <a:rPr lang="el-GR" sz="2800" dirty="0" err="1"/>
              <a:t>mm</a:t>
            </a:r>
            <a:r>
              <a:rPr lang="el-GR" sz="2800" dirty="0"/>
              <a:t> - 1 m).</a:t>
            </a:r>
            <a:endParaRPr lang="el-G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ΤΡΟΠΟΣ ΕΦΑΡΜΟΓΗΣ</a:t>
            </a:r>
            <a:endParaRPr lang="el-GR" dirty="0"/>
          </a:p>
        </p:txBody>
      </p:sp>
      <p:sp>
        <p:nvSpPr>
          <p:cNvPr id="3" name="Θέση περιεχομένου 2"/>
          <p:cNvSpPr>
            <a:spLocks noGrp="1"/>
          </p:cNvSpPr>
          <p:nvPr>
            <p:ph idx="1"/>
          </p:nvPr>
        </p:nvSpPr>
        <p:spPr/>
        <p:txBody>
          <a:bodyPr/>
          <a:lstStyle/>
          <a:p>
            <a:pPr marL="457200" indent="-457200">
              <a:buFont typeface="+mj-lt"/>
              <a:buAutoNum type="arabicPeriod"/>
            </a:pPr>
            <a:r>
              <a:rPr lang="el-GR" dirty="0"/>
              <a:t>Αφαίρεση κοσμημάτων και ρούχων της περιοχής</a:t>
            </a:r>
            <a:endParaRPr lang="el-GR" dirty="0"/>
          </a:p>
          <a:p>
            <a:pPr marL="457200" indent="-457200">
              <a:buFont typeface="+mj-lt"/>
              <a:buAutoNum type="arabicPeriod"/>
            </a:pPr>
            <a:r>
              <a:rPr lang="el-GR" dirty="0"/>
              <a:t>Καθαρισμός περιοχής</a:t>
            </a:r>
            <a:endParaRPr lang="el-GR" dirty="0"/>
          </a:p>
          <a:p>
            <a:pPr marL="457200" indent="-457200">
              <a:buFont typeface="+mj-lt"/>
              <a:buAutoNum type="arabicPeriod"/>
            </a:pPr>
            <a:r>
              <a:rPr lang="el-GR" dirty="0"/>
              <a:t>Αναπαυτική θέση ασθενούς</a:t>
            </a:r>
            <a:endParaRPr lang="el-GR" dirty="0"/>
          </a:p>
          <a:p>
            <a:pPr marL="457200" indent="-457200">
              <a:buFont typeface="+mj-lt"/>
              <a:buAutoNum type="arabicPeriod"/>
            </a:pPr>
            <a:r>
              <a:rPr lang="el-GR" dirty="0"/>
              <a:t>3διαφορετικοί τρόποι εφαρμογής :</a:t>
            </a:r>
            <a:endParaRPr lang="el-GR" dirty="0"/>
          </a:p>
        </p:txBody>
      </p:sp>
      <p:cxnSp>
        <p:nvCxnSpPr>
          <p:cNvPr id="5" name="Ευθύγραμμο βέλος σύνδεσης 4"/>
          <p:cNvCxnSpPr/>
          <p:nvPr/>
        </p:nvCxnSpPr>
        <p:spPr>
          <a:xfrm>
            <a:off x="6195527" y="3732245"/>
            <a:ext cx="5505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a:off x="6204857" y="3769567"/>
            <a:ext cx="410547" cy="5225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flipH="1">
            <a:off x="5701004" y="3806890"/>
            <a:ext cx="494523" cy="5038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Ορθογώνιο: Στρογγύλεμα γωνιών 9"/>
          <p:cNvSpPr/>
          <p:nvPr/>
        </p:nvSpPr>
        <p:spPr>
          <a:xfrm>
            <a:off x="6839339" y="3191074"/>
            <a:ext cx="3051110" cy="76043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a:t>εφαρμογή με επαγωγικό ελικοειδή εφαρμοστή της μορφής καλωδίου</a:t>
            </a:r>
            <a:endParaRPr lang="el-GR" dirty="0"/>
          </a:p>
        </p:txBody>
      </p:sp>
      <p:sp>
        <p:nvSpPr>
          <p:cNvPr id="11" name="Ορθογώνιο: Στρογγύλεμα γωνιών 10"/>
          <p:cNvSpPr/>
          <p:nvPr/>
        </p:nvSpPr>
        <p:spPr>
          <a:xfrm>
            <a:off x="6515512" y="4361520"/>
            <a:ext cx="3191069" cy="108723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a:t>εφαρμογή με επαγωγικό ελικοειδή εφαρμοστή της μορφής πτυσσόμενου τυμπάνου</a:t>
            </a:r>
            <a:endParaRPr lang="el-GR" dirty="0"/>
          </a:p>
        </p:txBody>
      </p:sp>
      <p:sp>
        <p:nvSpPr>
          <p:cNvPr id="12" name="Ορθογώνιο: Στρογγύλεμα γωνιών 11"/>
          <p:cNvSpPr/>
          <p:nvPr/>
        </p:nvSpPr>
        <p:spPr>
          <a:xfrm>
            <a:off x="2485419" y="4298054"/>
            <a:ext cx="3215585" cy="108723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a:t>εφαρμογή με τοποθέτηση δύο τυμπάνων ή ηλεκτροδίων</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a:t>ΥΠΕΡΗΧΟΙ</a:t>
            </a:r>
            <a:endParaRPr lang="el-GR"/>
          </a:p>
        </p:txBody>
      </p:sp>
      <p:sp>
        <p:nvSpPr>
          <p:cNvPr id="3" name="Θέση περιεχομένου 2"/>
          <p:cNvSpPr>
            <a:spLocks noGrp="1"/>
          </p:cNvSpPr>
          <p:nvPr>
            <p:ph idx="1"/>
          </p:nvPr>
        </p:nvSpPr>
        <p:spPr/>
        <p:txBody>
          <a:bodyPr/>
          <a:lstStyle/>
          <a:p>
            <a:r>
              <a:rPr lang="el-GR" dirty="0"/>
              <a:t>στη φυσικοθεραπεία χρησιμοποιούνται οι υπέρηχοι, δηλαδή ηχητικά κύματα υψηλής συχνότητας (πάνω από 20.000 </a:t>
            </a:r>
            <a:r>
              <a:rPr lang="el-GR" dirty="0" err="1"/>
              <a:t>Hz</a:t>
            </a:r>
            <a:r>
              <a:rPr lang="el-GR" dirty="0"/>
              <a:t>). Εξαιτίας αυτής της υψηλής συχνότητάς τους, δεν μπορεί να τα ακούσει ανθρώπινο αυτί. Στους θεραπευτικούς υπερήχους η συχνότητα που χρησιμοποιείται είναι 0.7 έως 3.3 </a:t>
            </a:r>
            <a:r>
              <a:rPr lang="el-GR" dirty="0" err="1"/>
              <a:t>ΜΗz</a:t>
            </a:r>
            <a:r>
              <a:rPr lang="el-GR" dirty="0"/>
              <a:t>.</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ΤΡΟΠΟΣ ΕΦΑΡΜΟΓΗΣ</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sz="2400" dirty="0"/>
              <a:t>3Τύποι εφαρμογής:</a:t>
            </a:r>
            <a:endParaRPr lang="el-GR" sz="2400" dirty="0"/>
          </a:p>
          <a:p>
            <a:pPr>
              <a:buFont typeface="Wingdings" panose="05000000000000000000" pitchFamily="2" charset="2"/>
              <a:buChar char="Ø"/>
            </a:pPr>
            <a:endParaRPr lang="el-GR" sz="2400" dirty="0"/>
          </a:p>
          <a:p>
            <a:pPr>
              <a:buFont typeface="Wingdings" panose="05000000000000000000" pitchFamily="2" charset="2"/>
              <a:buChar char="Ø"/>
            </a:pPr>
            <a:endParaRPr lang="el-GR" sz="2400" dirty="0"/>
          </a:p>
          <a:p>
            <a:pPr>
              <a:buFont typeface="Wingdings" panose="05000000000000000000" pitchFamily="2" charset="2"/>
              <a:buChar char="Ø"/>
            </a:pPr>
            <a:endParaRPr lang="el-GR" sz="2400" dirty="0"/>
          </a:p>
          <a:p>
            <a:pPr>
              <a:buFont typeface="Wingdings" panose="05000000000000000000" pitchFamily="2" charset="2"/>
              <a:buChar char="Ø"/>
            </a:pPr>
            <a:endParaRPr lang="el-GR" sz="2400" dirty="0"/>
          </a:p>
          <a:p>
            <a:pPr>
              <a:buFont typeface="Wingdings" panose="05000000000000000000" pitchFamily="2" charset="2"/>
              <a:buChar char="Ø"/>
            </a:pPr>
            <a:r>
              <a:rPr lang="el-GR" sz="2400" dirty="0"/>
              <a:t>Χρόνος εφαρμογής: 5-10 λεπτά</a:t>
            </a:r>
            <a:endParaRPr lang="el-GR" sz="2400" dirty="0"/>
          </a:p>
        </p:txBody>
      </p:sp>
      <p:cxnSp>
        <p:nvCxnSpPr>
          <p:cNvPr id="5" name="Ευθύγραμμο βέλος σύνδεσης 4"/>
          <p:cNvCxnSpPr/>
          <p:nvPr/>
        </p:nvCxnSpPr>
        <p:spPr>
          <a:xfrm>
            <a:off x="4730180" y="2386330"/>
            <a:ext cx="1475105" cy="3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Οβάλ 5"/>
          <p:cNvSpPr/>
          <p:nvPr/>
        </p:nvSpPr>
        <p:spPr>
          <a:xfrm>
            <a:off x="6233652" y="1853729"/>
            <a:ext cx="4432041" cy="131529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t>Εφαρμογή συνεχών ή διακοπτόμενων υπερήχων με συνεχή κίνηση της κεφαλής</a:t>
            </a:r>
            <a:endParaRPr lang="el-GR" dirty="0"/>
          </a:p>
        </p:txBody>
      </p:sp>
      <p:cxnSp>
        <p:nvCxnSpPr>
          <p:cNvPr id="8" name="Ευθύγραμμο βέλος σύνδεσης 7"/>
          <p:cNvCxnSpPr/>
          <p:nvPr/>
        </p:nvCxnSpPr>
        <p:spPr>
          <a:xfrm>
            <a:off x="4601275" y="2386330"/>
            <a:ext cx="1622425" cy="1343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Οβάλ 8"/>
          <p:cNvSpPr/>
          <p:nvPr/>
        </p:nvSpPr>
        <p:spPr>
          <a:xfrm>
            <a:off x="5663293" y="3667742"/>
            <a:ext cx="3498979" cy="111034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a:t>Εφαρμογή διακοπτόμενων υπερήχων με σταθερή την κεφαλή</a:t>
            </a:r>
            <a:endParaRPr lang="el-GR"/>
          </a:p>
        </p:txBody>
      </p:sp>
      <p:cxnSp>
        <p:nvCxnSpPr>
          <p:cNvPr id="11" name="Ευθύγραμμο βέλος σύνδεσης 10"/>
          <p:cNvCxnSpPr/>
          <p:nvPr/>
        </p:nvCxnSpPr>
        <p:spPr>
          <a:xfrm flipH="1">
            <a:off x="3879915" y="2505074"/>
            <a:ext cx="639445" cy="90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Οβάλ 11"/>
          <p:cNvSpPr/>
          <p:nvPr/>
        </p:nvSpPr>
        <p:spPr>
          <a:xfrm>
            <a:off x="553851" y="3429000"/>
            <a:ext cx="4572000" cy="11430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t>Εφαρμογή συνεχών υπερήχων στο νερό με σταθερή κεφαλή ή με κινούμενη</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ΘΥΜΑΜΑΙ ΌΤΙ:</a:t>
            </a:r>
            <a:endParaRPr lang="el-GR" dirty="0"/>
          </a:p>
        </p:txBody>
      </p:sp>
      <p:sp>
        <p:nvSpPr>
          <p:cNvPr id="3" name="Θέση περιεχομένου 2"/>
          <p:cNvSpPr>
            <a:spLocks noGrp="1"/>
          </p:cNvSpPr>
          <p:nvPr>
            <p:ph idx="1"/>
          </p:nvPr>
        </p:nvSpPr>
        <p:spPr/>
        <p:txBody>
          <a:bodyPr/>
          <a:lstStyle/>
          <a:p>
            <a:pPr marL="457200" indent="-457200">
              <a:buFont typeface="+mj-lt"/>
              <a:buAutoNum type="arabicPeriod"/>
            </a:pPr>
            <a:r>
              <a:rPr lang="el-GR" dirty="0"/>
              <a:t>Επιλέγω πάντα αναπαυτική θέση</a:t>
            </a:r>
            <a:endParaRPr lang="el-GR" dirty="0"/>
          </a:p>
          <a:p>
            <a:pPr marL="457200" indent="-457200">
              <a:buFont typeface="+mj-lt"/>
              <a:buAutoNum type="arabicPeriod"/>
            </a:pPr>
            <a:r>
              <a:rPr lang="el-GR" dirty="0"/>
              <a:t>Η κεφαλή τοποθετείται πάντα κάθετα στην προς θεραπεία περιοχή</a:t>
            </a:r>
            <a:endParaRPr lang="el-GR" dirty="0"/>
          </a:p>
          <a:p>
            <a:pPr marL="457200" indent="-457200">
              <a:buFont typeface="+mj-lt"/>
              <a:buAutoNum type="arabicPeriod"/>
            </a:pPr>
            <a:r>
              <a:rPr lang="el-GR" dirty="0"/>
              <a:t>Αργή, συνεχής &amp;κυκλική κίνηση του υπερήχου</a:t>
            </a:r>
            <a:endParaRPr lang="el-GR" dirty="0"/>
          </a:p>
          <a:p>
            <a:pPr marL="457200" indent="-457200">
              <a:buFont typeface="+mj-lt"/>
              <a:buAutoNum type="arabicPeriod"/>
            </a:pPr>
            <a:r>
              <a:rPr lang="el-GR" dirty="0"/>
              <a:t>Ο ασθενής δεν πρέπει να αισθάνεται πόνο (σε υψηλή ένταση) ή κάψιμο (ανεπάρκεια ενδιάμεσου υλικού)</a:t>
            </a:r>
            <a:endParaRPr lang="el-GR" dirty="0"/>
          </a:p>
          <a:p>
            <a:pPr marL="457200" indent="-457200">
              <a:buFont typeface="+mj-lt"/>
              <a:buAutoNum type="arabicPeriod"/>
            </a:pPr>
            <a:r>
              <a:rPr lang="el-GR" dirty="0"/>
              <a:t>Σε εφαρμογή στο νερό, δε θέλω το σχηματισμό φυσαλίδων επάνω στην κεφαλή του υπερήχου, διότι προκαλούν συσσώρευση κυμάτων</a:t>
            </a:r>
            <a:endParaRPr lang="el-GR" dirty="0"/>
          </a:p>
          <a:p>
            <a:pPr marL="457200" indent="-457200">
              <a:buFont typeface="+mj-lt"/>
              <a:buAutoNum type="arabicPeriod"/>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ΦΥΣΙΚΑ ΜΕΣΑ ΚΑΙ ΟΙ ΕΦΑΡΜΟΓΕΣ ΤΟΥΣ</a:t>
            </a:r>
            <a:endParaRPr lang="el-GR" dirty="0"/>
          </a:p>
        </p:txBody>
      </p:sp>
      <p:sp>
        <p:nvSpPr>
          <p:cNvPr id="3" name="Θέση περιεχομένου 2"/>
          <p:cNvSpPr>
            <a:spLocks noGrp="1"/>
          </p:cNvSpPr>
          <p:nvPr>
            <p:ph idx="1"/>
          </p:nvPr>
        </p:nvSpPr>
        <p:spPr/>
        <p:txBody>
          <a:bodyPr>
            <a:noAutofit/>
          </a:bodyPr>
          <a:lstStyle/>
          <a:p>
            <a:r>
              <a:rPr lang="el-GR" sz="2400" dirty="0"/>
              <a:t>Τα φυσικά μέσα μπορούν να χρησιμοποιηθούν εφόσον κρίνεται ότι μπορούν να συμβάλλουν στη </a:t>
            </a:r>
            <a:r>
              <a:rPr lang="el-GR" sz="2400" b="1" dirty="0">
                <a:solidFill>
                  <a:srgbClr val="FF0000"/>
                </a:solidFill>
              </a:rPr>
              <a:t>θεραπεία</a:t>
            </a:r>
            <a:r>
              <a:rPr lang="el-GR" sz="2400" dirty="0"/>
              <a:t> ή στην </a:t>
            </a:r>
            <a:r>
              <a:rPr lang="el-GR" sz="2400" b="1" dirty="0">
                <a:solidFill>
                  <a:srgbClr val="FF0000"/>
                </a:solidFill>
              </a:rPr>
              <a:t>ανακούφιση</a:t>
            </a:r>
            <a:r>
              <a:rPr lang="el-GR" sz="2400" dirty="0"/>
              <a:t> του ασθενή από τα συμπτώματα της παθολογίας του. </a:t>
            </a:r>
            <a:endParaRPr lang="el-GR" sz="2400" dirty="0"/>
          </a:p>
          <a:p>
            <a:r>
              <a:rPr lang="el-GR" sz="2400" dirty="0"/>
              <a:t>Επιλέγονται από τον φυσικοθεραπευτή και εντάσσονται σ’ ένα γενικότερο πλαίσιο θεραπείας που περιλαμβάνει κι άλλα θεραπευτικά μέσα. </a:t>
            </a:r>
            <a:endParaRPr lang="el-GR" sz="2400" dirty="0"/>
          </a:p>
          <a:p>
            <a:r>
              <a:rPr lang="el-GR" sz="2400" dirty="0"/>
              <a:t>Συχνά γίνεται εφαρμογή ενός φυσικού μέσου όχι για να βοηθήσει άμεσα στη θεραπεία, αλλά προκειμένου να </a:t>
            </a:r>
            <a:r>
              <a:rPr lang="el-GR" sz="2400" b="1" dirty="0">
                <a:solidFill>
                  <a:srgbClr val="FF0000"/>
                </a:solidFill>
              </a:rPr>
              <a:t>μεγιστοποιήσει τα αποτελέσματα </a:t>
            </a:r>
            <a:r>
              <a:rPr lang="el-GR" sz="2400" dirty="0"/>
              <a:t>του επόμενου θεραπευτικού μέσου που θα εφαρμοστεί. </a:t>
            </a:r>
            <a:endParaRPr lang="el-G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ΦΩΝΟΦΟΡΕΣΗ</a:t>
            </a:r>
            <a:endParaRPr lang="el-GR" dirty="0"/>
          </a:p>
        </p:txBody>
      </p:sp>
      <p:sp>
        <p:nvSpPr>
          <p:cNvPr id="3" name="Θέση περιεχομένου 2"/>
          <p:cNvSpPr>
            <a:spLocks noGrp="1"/>
          </p:cNvSpPr>
          <p:nvPr>
            <p:ph idx="1"/>
          </p:nvPr>
        </p:nvSpPr>
        <p:spPr/>
        <p:txBody>
          <a:bodyPr/>
          <a:lstStyle/>
          <a:p>
            <a:r>
              <a:rPr lang="el-GR" dirty="0"/>
              <a:t>Η χρήση υπερήχου σε συνδυασμό με κάποιο φάρμακο σε μορφή αλοιφής (αντιφλεγμονώδη ή αναλγητικά)</a:t>
            </a:r>
            <a:endParaRPr lang="el-GR" dirty="0"/>
          </a:p>
          <a:p>
            <a:r>
              <a:rPr lang="el-GR" dirty="0"/>
              <a:t>Συνεχή κίνηση κεφαλής υπερήχου</a:t>
            </a:r>
            <a:endParaRPr lang="el-GR" dirty="0"/>
          </a:p>
          <a:p>
            <a:r>
              <a:rPr lang="el-GR" dirty="0"/>
              <a:t>Αποτελεσματικότερες παράμετροι είναι:  συχνότητα 3 </a:t>
            </a:r>
            <a:r>
              <a:rPr lang="el-GR" dirty="0" err="1"/>
              <a:t>ΜΗz</a:t>
            </a:r>
            <a:r>
              <a:rPr lang="el-GR" dirty="0"/>
              <a:t> (βελτιώνει τη διεισδυτικότητα), ένταση 0.5 - 0.75 W/cm2 και διάρκεια 5 - 10 λεπτά.</a:t>
            </a:r>
            <a:endParaRPr lang="el-GR" dirty="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ΚΡΥΟΘΕΡΑΠΕΙΑ</a:t>
            </a:r>
            <a:endParaRPr lang="el-GR" dirty="0"/>
          </a:p>
        </p:txBody>
      </p:sp>
      <p:sp>
        <p:nvSpPr>
          <p:cNvPr id="3" name="Θέση περιεχομένου 2"/>
          <p:cNvSpPr>
            <a:spLocks noGrp="1"/>
          </p:cNvSpPr>
          <p:nvPr>
            <p:ph idx="1"/>
          </p:nvPr>
        </p:nvSpPr>
        <p:spPr/>
        <p:txBody>
          <a:bodyPr>
            <a:noAutofit/>
          </a:bodyPr>
          <a:lstStyle/>
          <a:p>
            <a:r>
              <a:rPr lang="el-GR" sz="3200" dirty="0"/>
              <a:t>Ψυχρά επιθέματα</a:t>
            </a:r>
            <a:endParaRPr lang="el-GR" sz="3200" dirty="0"/>
          </a:p>
          <a:p>
            <a:r>
              <a:rPr lang="el-GR" sz="3200" dirty="0"/>
              <a:t>Μάλαξη με πάγο</a:t>
            </a:r>
            <a:endParaRPr lang="el-GR" sz="3200" dirty="0"/>
          </a:p>
          <a:p>
            <a:r>
              <a:rPr lang="el-GR" sz="3200" dirty="0"/>
              <a:t>Εμβάπτιση μέλους σε παγωμένο νερό</a:t>
            </a:r>
            <a:endParaRPr lang="el-GR" sz="3200" dirty="0"/>
          </a:p>
          <a:p>
            <a:r>
              <a:rPr lang="el-GR" sz="3200" dirty="0"/>
              <a:t>Ψυκτικά </a:t>
            </a:r>
            <a:r>
              <a:rPr lang="el-GR" sz="3200" dirty="0" err="1"/>
              <a:t>σπρέυ</a:t>
            </a:r>
            <a:endParaRPr lang="el-GR" sz="3200" dirty="0" err="1"/>
          </a:p>
          <a:p>
            <a:pPr marL="0" indent="0">
              <a:buNone/>
            </a:pPr>
            <a:r>
              <a:rPr lang="el-GR" sz="3200" b="1" i="1" dirty="0">
                <a:solidFill>
                  <a:schemeClr val="accent3">
                    <a:lumMod val="50000"/>
                  </a:schemeClr>
                </a:solidFill>
                <a:sym typeface="+mn-ea"/>
              </a:rPr>
              <a:t>Σε καμία εφαρμογή των φυσικών μέσων κρύου δεν πρέπει να πονά ο ασθενής.</a:t>
            </a:r>
            <a:endParaRPr lang="el-GR" sz="3200" b="1" i="1" dirty="0">
              <a:solidFill>
                <a:schemeClr val="accent3">
                  <a:lumMod val="50000"/>
                </a:schemeClr>
              </a:solidFill>
            </a:endParaRPr>
          </a:p>
          <a:p>
            <a:pPr marL="0" indent="0">
              <a:buNone/>
            </a:pPr>
            <a:endParaRPr lang="el-GR" sz="3200" b="1" i="1" dirty="0">
              <a:solidFill>
                <a:schemeClr val="accent3">
                  <a:lumMod val="50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ΑΠΟΤΕΛΕΣΜΑΤΑ ΚΡΥΟΘΕΡΑΠΕΙΑΣ</a:t>
            </a:r>
            <a:endParaRPr lang="el-GR" dirty="0"/>
          </a:p>
        </p:txBody>
      </p:sp>
      <p:sp>
        <p:nvSpPr>
          <p:cNvPr id="3" name="Θέση περιεχομένου 2"/>
          <p:cNvSpPr>
            <a:spLocks noGrp="1"/>
          </p:cNvSpPr>
          <p:nvPr>
            <p:ph idx="1"/>
          </p:nvPr>
        </p:nvSpPr>
        <p:spPr>
          <a:xfrm>
            <a:off x="595630" y="1778000"/>
            <a:ext cx="11033760" cy="5080000"/>
          </a:xfrm>
        </p:spPr>
        <p:txBody>
          <a:bodyPr>
            <a:normAutofit fontScale="25000"/>
          </a:bodyPr>
          <a:lstStyle/>
          <a:p>
            <a:r>
              <a:rPr lang="el-GR" sz="9600" dirty="0"/>
              <a:t>Γενικά η εφαρμογή οποιασδήποτε μορφής φυσικού μέσου κρύου θα προκαλεί στο ανθρώπινο σώμα: </a:t>
            </a:r>
            <a:endParaRPr lang="el-GR" sz="9600" dirty="0"/>
          </a:p>
          <a:p>
            <a:pPr marL="457200" indent="-457200">
              <a:buFont typeface="+mj-lt"/>
              <a:buAutoNum type="arabicPeriod"/>
            </a:pPr>
            <a:r>
              <a:rPr lang="el-GR" sz="9600" dirty="0"/>
              <a:t>άμεση αγγειοσυστολή και </a:t>
            </a:r>
            <a:endParaRPr lang="el-GR" sz="9600" dirty="0"/>
          </a:p>
          <a:p>
            <a:pPr marL="457200" indent="-457200">
              <a:buFont typeface="+mj-lt"/>
              <a:buAutoNum type="arabicPeriod"/>
            </a:pPr>
            <a:r>
              <a:rPr lang="el-GR" sz="9600" dirty="0"/>
              <a:t>τοπική μείωση της κυκλοφορίας του αίματος, </a:t>
            </a:r>
            <a:endParaRPr lang="el-GR" sz="9600" dirty="0"/>
          </a:p>
          <a:p>
            <a:pPr marL="457200" indent="-457200">
              <a:buFont typeface="+mj-lt"/>
              <a:buAutoNum type="arabicPeriod"/>
            </a:pPr>
            <a:r>
              <a:rPr lang="el-GR" sz="9600" dirty="0"/>
              <a:t>τοπική δευτερογενή αντίδραση αγγειοδιαστολής,</a:t>
            </a:r>
            <a:endParaRPr lang="el-GR" sz="9600" dirty="0"/>
          </a:p>
          <a:p>
            <a:pPr marL="457200" indent="-457200">
              <a:buFont typeface="+mj-lt"/>
              <a:buAutoNum type="arabicPeriod"/>
            </a:pPr>
            <a:r>
              <a:rPr lang="el-GR" sz="9600" dirty="0"/>
              <a:t> μείωση της ταχύτητας της νευρικής αγωγιμότητας, </a:t>
            </a:r>
            <a:endParaRPr lang="el-GR" sz="9600" dirty="0"/>
          </a:p>
          <a:p>
            <a:pPr marL="457200" indent="-457200">
              <a:buFont typeface="+mj-lt"/>
              <a:buAutoNum type="arabicPeriod"/>
            </a:pPr>
            <a:r>
              <a:rPr lang="el-GR" sz="9600" dirty="0"/>
              <a:t>αύξηση του κατωφλίου του πόνου, </a:t>
            </a:r>
            <a:endParaRPr lang="el-GR" sz="9600" dirty="0"/>
          </a:p>
          <a:p>
            <a:pPr marL="457200" indent="-457200">
              <a:buFont typeface="+mj-lt"/>
              <a:buAutoNum type="arabicPeriod"/>
            </a:pPr>
            <a:r>
              <a:rPr lang="el-GR" sz="9600" dirty="0"/>
              <a:t>ελάττωση μυϊκού σπασμού και </a:t>
            </a:r>
            <a:endParaRPr lang="el-GR" sz="9600" dirty="0"/>
          </a:p>
          <a:p>
            <a:pPr marL="457200" indent="-457200">
              <a:buFont typeface="+mj-lt"/>
              <a:buAutoNum type="arabicPeriod"/>
            </a:pPr>
            <a:r>
              <a:rPr lang="el-GR" sz="9600" dirty="0"/>
              <a:t>μείωση του μεταβολικού ρυθμού. </a:t>
            </a:r>
            <a:endParaRPr lang="el-GR" sz="9600" dirty="0"/>
          </a:p>
          <a:p>
            <a:pPr marL="0" indent="0" algn="ctr">
              <a:buNone/>
            </a:pPr>
            <a:endParaRPr lang="el-GR" sz="9600" b="1" i="1" dirty="0">
              <a:solidFill>
                <a:schemeClr val="accent3">
                  <a:lumMod val="50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ΤΡΟΠΟΣ ΕΦΑΡΜΟΓΗΣ</a:t>
            </a:r>
            <a:endParaRPr lang="el-GR" dirty="0"/>
          </a:p>
        </p:txBody>
      </p:sp>
      <p:sp>
        <p:nvSpPr>
          <p:cNvPr id="3" name="Θέση περιεχομένου 2"/>
          <p:cNvSpPr>
            <a:spLocks noGrp="1"/>
          </p:cNvSpPr>
          <p:nvPr>
            <p:ph idx="1"/>
          </p:nvPr>
        </p:nvSpPr>
        <p:spPr>
          <a:xfrm>
            <a:off x="1534795" y="2015490"/>
            <a:ext cx="9519920" cy="4672330"/>
          </a:xfrm>
        </p:spPr>
        <p:txBody>
          <a:bodyPr/>
          <a:lstStyle/>
          <a:p>
            <a:r>
              <a:rPr lang="el-GR" sz="2400" dirty="0"/>
              <a:t>Αφαιρούνται τα ρούχα &amp; τα κοσμήματα</a:t>
            </a:r>
            <a:endParaRPr lang="el-GR" sz="2400" dirty="0"/>
          </a:p>
          <a:p>
            <a:r>
              <a:rPr lang="el-GR" sz="2400" dirty="0"/>
              <a:t>Επιλογή αναπαυτικής θέσης</a:t>
            </a:r>
            <a:endParaRPr lang="el-GR" sz="2400" dirty="0"/>
          </a:p>
          <a:p>
            <a:r>
              <a:rPr lang="el-GR" sz="2400" dirty="0" err="1"/>
              <a:t>Ανάρροπη</a:t>
            </a:r>
            <a:r>
              <a:rPr lang="el-GR" sz="2400" dirty="0"/>
              <a:t> θέση εάν υπάρχει οίδημα</a:t>
            </a:r>
            <a:endParaRPr lang="el-GR" sz="2400" dirty="0"/>
          </a:p>
          <a:p>
            <a:r>
              <a:rPr lang="el-GR" sz="2400" dirty="0"/>
              <a:t>Τυλίγεται σε πετσέτα</a:t>
            </a:r>
            <a:endParaRPr lang="el-GR" sz="2400" dirty="0"/>
          </a:p>
          <a:p>
            <a:r>
              <a:rPr lang="el-GR" sz="2400" dirty="0"/>
              <a:t>Ο χρόνος εφαρμογής εξαρτάται από την  ποιότητα του ιστού, την αγγειοβρίθεια, τη θερμοκρασία του επιθέματος κ.ά.</a:t>
            </a:r>
            <a:endParaRPr lang="el-GR" sz="2400" dirty="0"/>
          </a:p>
          <a:p>
            <a:r>
              <a:rPr lang="el-GR" sz="2400" dirty="0"/>
              <a:t>Ο χρόνος εφαρμογής κυμαίνεται από 10 έως και 20 λεπτά.</a:t>
            </a:r>
            <a:endParaRPr lang="el-GR"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ΜΑΛΑΞΗ ΜΕ ΠΑΓΟ</a:t>
            </a:r>
            <a:endParaRPr lang="el-GR" dirty="0"/>
          </a:p>
        </p:txBody>
      </p:sp>
      <p:sp>
        <p:nvSpPr>
          <p:cNvPr id="3" name="Θέση περιεχομένου 2"/>
          <p:cNvSpPr>
            <a:spLocks noGrp="1"/>
          </p:cNvSpPr>
          <p:nvPr>
            <p:ph idx="1"/>
          </p:nvPr>
        </p:nvSpPr>
        <p:spPr/>
        <p:txBody>
          <a:bodyPr/>
          <a:lstStyle/>
          <a:p>
            <a:r>
              <a:rPr lang="el-GR" sz="3200" dirty="0"/>
              <a:t>χρησιμοποιούνται κομμάτια πάγου για να γίνει μάλαξη σε συγκεκριμένα τμήματα του σώματος.</a:t>
            </a:r>
            <a:endParaRPr lang="el-GR"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ΤΡΟΠΟΣ ΕΦΑΡΜΟΓΗΣ</a:t>
            </a:r>
            <a:endParaRPr lang="el-GR" dirty="0"/>
          </a:p>
        </p:txBody>
      </p:sp>
      <p:sp>
        <p:nvSpPr>
          <p:cNvPr id="3" name="Θέση περιεχομένου 2"/>
          <p:cNvSpPr>
            <a:spLocks noGrp="1"/>
          </p:cNvSpPr>
          <p:nvPr>
            <p:ph idx="1"/>
          </p:nvPr>
        </p:nvSpPr>
        <p:spPr/>
        <p:txBody>
          <a:bodyPr/>
          <a:lstStyle/>
          <a:p>
            <a:r>
              <a:rPr lang="el-GR" dirty="0"/>
              <a:t>αφαιρούνται ρούχα και κοσμήματα από την προς θεραπεία περιοχή.</a:t>
            </a:r>
            <a:endParaRPr lang="el-GR" dirty="0"/>
          </a:p>
          <a:p>
            <a:r>
              <a:rPr lang="el-GR" dirty="0"/>
              <a:t>Τοποθετείται πετσέτα γύρω από την περιοχή της εφαρμογής, ώστε να σκουπίζονται τα νερά κατά τη διάρκεια της θεραπείας</a:t>
            </a:r>
            <a:endParaRPr lang="el-GR" dirty="0"/>
          </a:p>
          <a:p>
            <a:r>
              <a:rPr lang="el-GR" dirty="0"/>
              <a:t>Γίνεται μάλαξη στην περιοχή με μικρές κυκλικές κινήσεις του πάγου.</a:t>
            </a:r>
            <a:endParaRPr lang="el-GR" dirty="0"/>
          </a:p>
          <a:p>
            <a:r>
              <a:rPr lang="el-GR" dirty="0"/>
              <a:t> Η θεραπεία διαρκεί 5 - 10 λεπτά.</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ΕΜΒΑΠΤΙΣΗ ΜΕΛΟΥΣ ΣΕ ΠΑΓΩΜΕΝΟ ΝΕΡΟ</a:t>
            </a:r>
            <a:endParaRPr lang="el-GR" dirty="0"/>
          </a:p>
        </p:txBody>
      </p:sp>
      <p:sp>
        <p:nvSpPr>
          <p:cNvPr id="3" name="Θέση περιεχομένου 2"/>
          <p:cNvSpPr>
            <a:spLocks noGrp="1"/>
          </p:cNvSpPr>
          <p:nvPr>
            <p:ph idx="1"/>
          </p:nvPr>
        </p:nvSpPr>
        <p:spPr/>
        <p:txBody>
          <a:bodyPr>
            <a:noAutofit/>
          </a:bodyPr>
          <a:lstStyle/>
          <a:p>
            <a:r>
              <a:rPr lang="el-GR" sz="3200" dirty="0"/>
              <a:t>γίνεται εμβάπτιση του </a:t>
            </a:r>
            <a:r>
              <a:rPr lang="el-GR" sz="3200" dirty="0" err="1"/>
              <a:t>θεραπευόμενου</a:t>
            </a:r>
            <a:r>
              <a:rPr lang="el-GR" sz="3200" dirty="0"/>
              <a:t> μέλους σε δοχείο με κρύο νερό. </a:t>
            </a:r>
            <a:endParaRPr lang="el-GR" sz="3200" dirty="0"/>
          </a:p>
          <a:p>
            <a:r>
              <a:rPr lang="el-GR" sz="3200" dirty="0"/>
              <a:t>Η θερμοκρασία του νερού κυμαίνεται από 0 - 25° C. </a:t>
            </a:r>
            <a:endParaRPr lang="el-GR" sz="3200" dirty="0"/>
          </a:p>
          <a:p>
            <a:r>
              <a:rPr lang="el-GR" sz="3200" dirty="0"/>
              <a:t>Η διάρκεια της θεραπείας εξαρτάται από τη θερμοκρασία του νερού.</a:t>
            </a:r>
            <a:endParaRPr lang="el-GR"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ΨΥΚΤΙΚΑ ΣΠΡΕΙ</a:t>
            </a:r>
            <a:endParaRPr lang="el-GR" dirty="0"/>
          </a:p>
        </p:txBody>
      </p:sp>
      <p:sp>
        <p:nvSpPr>
          <p:cNvPr id="3" name="Θέση περιεχομένου 2"/>
          <p:cNvSpPr>
            <a:spLocks noGrp="1"/>
          </p:cNvSpPr>
          <p:nvPr>
            <p:ph idx="1"/>
          </p:nvPr>
        </p:nvSpPr>
        <p:spPr>
          <a:xfrm>
            <a:off x="1534795" y="2015490"/>
            <a:ext cx="9519920" cy="4625975"/>
          </a:xfrm>
        </p:spPr>
        <p:txBody>
          <a:bodyPr>
            <a:noAutofit/>
          </a:bodyPr>
          <a:lstStyle/>
          <a:p>
            <a:r>
              <a:rPr lang="el-GR" sz="2400" dirty="0"/>
              <a:t>είναι </a:t>
            </a:r>
            <a:r>
              <a:rPr lang="el-GR" sz="2400" dirty="0" err="1"/>
              <a:t>σπρέυ</a:t>
            </a:r>
            <a:r>
              <a:rPr lang="el-GR" sz="2400" dirty="0"/>
              <a:t> που περιέχουν σε υγρή μορφή </a:t>
            </a:r>
            <a:r>
              <a:rPr lang="el-GR" sz="2400" dirty="0" err="1"/>
              <a:t>αιθυλοχλωρίδιο</a:t>
            </a:r>
            <a:r>
              <a:rPr lang="el-GR" sz="2400" dirty="0"/>
              <a:t> ή </a:t>
            </a:r>
            <a:r>
              <a:rPr lang="el-GR" sz="2400" dirty="0" err="1"/>
              <a:t>φθωριούχο</a:t>
            </a:r>
            <a:r>
              <a:rPr lang="el-GR" sz="2400" dirty="0"/>
              <a:t> μεθάνιο. </a:t>
            </a:r>
            <a:endParaRPr lang="el-GR" sz="2400" dirty="0"/>
          </a:p>
          <a:p>
            <a:r>
              <a:rPr lang="el-GR" sz="2400" dirty="0"/>
              <a:t>Αυτές οι ουσίες ψεκάζονται πάνω στην πάσχουσα περιοχή. </a:t>
            </a:r>
            <a:endParaRPr lang="el-GR" sz="2400" dirty="0"/>
          </a:p>
          <a:p>
            <a:r>
              <a:rPr lang="el-GR" sz="2400" dirty="0"/>
              <a:t>Έχουν τη χαρακτηριστική ιδιότητα να εξατμίζονται πολύ γρήγορα και να απορροφούν μεγάλες ποσότητες θερμότητας από την περιοχή στην οποία εφαρμόζονται. </a:t>
            </a:r>
            <a:endParaRPr lang="el-GR" sz="2400" dirty="0"/>
          </a:p>
          <a:p>
            <a:r>
              <a:rPr lang="el-GR" sz="2400" dirty="0"/>
              <a:t>Χρησιμοποιούνται στις περιπτώσεις που απαιτείται άμεση μείωση της θερμοκρασίας, π.χ. αμέσως μετά από ένα μυϊκό τραυματισμό. </a:t>
            </a:r>
            <a:endParaRPr lang="el-G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ΤΡΟΠΟΣ ΕΦΑΡΜΟΓΗΣ</a:t>
            </a:r>
            <a:endParaRPr lang="el-GR" dirty="0"/>
          </a:p>
        </p:txBody>
      </p:sp>
      <p:sp>
        <p:nvSpPr>
          <p:cNvPr id="3" name="Θέση περιεχομένου 2"/>
          <p:cNvSpPr>
            <a:spLocks noGrp="1"/>
          </p:cNvSpPr>
          <p:nvPr>
            <p:ph idx="1"/>
          </p:nvPr>
        </p:nvSpPr>
        <p:spPr/>
        <p:txBody>
          <a:bodyPr>
            <a:noAutofit/>
          </a:bodyPr>
          <a:lstStyle/>
          <a:p>
            <a:r>
              <a:rPr lang="el-GR" sz="2800" dirty="0"/>
              <a:t>για να γίνει ο ψεκασμός, πρέπει να βρίσκεται το </a:t>
            </a:r>
            <a:r>
              <a:rPr lang="el-GR" sz="2800" dirty="0" err="1"/>
              <a:t>σπρέυ</a:t>
            </a:r>
            <a:r>
              <a:rPr lang="el-GR" sz="2800" dirty="0"/>
              <a:t> 45 εκατοστά μακριά από το δέρμα. </a:t>
            </a:r>
            <a:endParaRPr lang="el-GR" sz="2800" dirty="0"/>
          </a:p>
          <a:p>
            <a:r>
              <a:rPr lang="el-GR" sz="2800"/>
              <a:t>Ο </a:t>
            </a:r>
            <a:r>
              <a:rPr lang="el-GR" sz="2800" dirty="0"/>
              <a:t>ψεκασμός θα γίνει έτσι ώστε το υγρό να προσκρούει στο δέρμα με γωνία 30</a:t>
            </a:r>
            <a:r>
              <a:rPr lang="el-GR" sz="2800"/>
              <a:t>°. </a:t>
            </a:r>
            <a:endParaRPr lang="el-GR" sz="2800"/>
          </a:p>
          <a:p>
            <a:r>
              <a:rPr lang="el-GR" sz="2800"/>
              <a:t>Αν </a:t>
            </a:r>
            <a:r>
              <a:rPr lang="el-GR" sz="2800" dirty="0"/>
              <a:t>η εφαρμογή του ψυκτικού </a:t>
            </a:r>
            <a:r>
              <a:rPr lang="el-GR" sz="2800" dirty="0" err="1"/>
              <a:t>σπρέυ</a:t>
            </a:r>
            <a:r>
              <a:rPr lang="el-GR" sz="2800" dirty="0"/>
              <a:t> γίνεται κοντά στο κεφάλι, θα πρέπει κατά τη διάρκειά του ο ασθενής να μην εισπνέει (κυρίως στα </a:t>
            </a:r>
            <a:r>
              <a:rPr lang="el-GR" sz="2800" dirty="0" err="1"/>
              <a:t>σπρέυ</a:t>
            </a:r>
            <a:r>
              <a:rPr lang="el-GR" sz="2800" dirty="0"/>
              <a:t> </a:t>
            </a:r>
            <a:r>
              <a:rPr lang="el-GR" sz="2800" dirty="0" err="1"/>
              <a:t>αιθυλοχλωριδίου</a:t>
            </a:r>
            <a:r>
              <a:rPr lang="el-GR" sz="2800" dirty="0"/>
              <a:t>)</a:t>
            </a:r>
            <a:endParaRPr lang="el-G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ΦΥΣΙΚΑ ΜΕΣΑ ΘΕΡΜΟΥ</a:t>
            </a:r>
            <a:endParaRPr lang="el-GR" dirty="0"/>
          </a:p>
        </p:txBody>
      </p:sp>
      <p:graphicFrame>
        <p:nvGraphicFramePr>
          <p:cNvPr id="4" name="Θέση περιεχομένου 3"/>
          <p:cNvGraphicFramePr>
            <a:graphicFrameLocks noGrp="1"/>
          </p:cNvGraphicFramePr>
          <p:nvPr>
            <p:ph idx="1"/>
          </p:nvPr>
        </p:nvGraphicFramePr>
        <p:xfrm>
          <a:off x="1535113" y="2016125"/>
          <a:ext cx="9520236" cy="1854200"/>
        </p:xfrm>
        <a:graphic>
          <a:graphicData uri="http://schemas.openxmlformats.org/drawingml/2006/table">
            <a:tbl>
              <a:tblPr firstRow="1" bandRow="1">
                <a:tableStyleId>{5C22544A-7EE6-4342-B048-85BDC9FD1C3A}</a:tableStyleId>
              </a:tblPr>
              <a:tblGrid>
                <a:gridCol w="4760118"/>
                <a:gridCol w="4760118"/>
              </a:tblGrid>
              <a:tr h="370840">
                <a:tc>
                  <a:txBody>
                    <a:bodyPr/>
                    <a:lstStyle/>
                    <a:p>
                      <a:r>
                        <a:rPr lang="el-GR" dirty="0"/>
                        <a:t>ΕΠΙΠΟΛΗΣ</a:t>
                      </a:r>
                      <a:endParaRPr lang="el-GR" dirty="0"/>
                    </a:p>
                  </a:txBody>
                  <a:tcPr/>
                </a:tc>
                <a:tc>
                  <a:txBody>
                    <a:bodyPr/>
                    <a:lstStyle/>
                    <a:p>
                      <a:r>
                        <a:rPr lang="el-GR" dirty="0"/>
                        <a:t>ΕΝ ΤΩ ΒΑΘΕΙ</a:t>
                      </a:r>
                      <a:endParaRPr lang="el-GR" dirty="0"/>
                    </a:p>
                  </a:txBody>
                  <a:tcPr/>
                </a:tc>
              </a:tr>
              <a:tr h="370840">
                <a:tc>
                  <a:txBody>
                    <a:bodyPr/>
                    <a:lstStyle/>
                    <a:p>
                      <a:r>
                        <a:rPr lang="el-GR" dirty="0"/>
                        <a:t>1. ΘΕΡΜΑ ΕΠΙΘΕΜΑΤΑ</a:t>
                      </a:r>
                      <a:endParaRPr lang="el-GR" dirty="0"/>
                    </a:p>
                  </a:txBody>
                  <a:tcPr/>
                </a:tc>
                <a:tc>
                  <a:txBody>
                    <a:bodyPr/>
                    <a:lstStyle/>
                    <a:p>
                      <a:r>
                        <a:rPr lang="el-GR" dirty="0"/>
                        <a:t>1.ΔΙΑΘΕΡΜΙΑ</a:t>
                      </a:r>
                      <a:endParaRPr lang="el-GR" dirty="0"/>
                    </a:p>
                  </a:txBody>
                  <a:tcPr/>
                </a:tc>
              </a:tr>
              <a:tr h="370840">
                <a:tc>
                  <a:txBody>
                    <a:bodyPr/>
                    <a:lstStyle/>
                    <a:p>
                      <a:r>
                        <a:rPr lang="el-GR" dirty="0"/>
                        <a:t>2. ΠΑΡΑΦΙΝΟΛΟΥΤΡΟ </a:t>
                      </a:r>
                      <a:endParaRPr lang="el-GR" dirty="0"/>
                    </a:p>
                  </a:txBody>
                  <a:tcPr/>
                </a:tc>
                <a:tc>
                  <a:txBody>
                    <a:bodyPr/>
                    <a:lstStyle/>
                    <a:p>
                      <a:r>
                        <a:rPr lang="el-GR" dirty="0"/>
                        <a:t>2. ΥΠΕΡΗΧΟΙ</a:t>
                      </a:r>
                      <a:endParaRPr lang="el-GR" dirty="0"/>
                    </a:p>
                  </a:txBody>
                  <a:tcPr/>
                </a:tc>
              </a:tr>
              <a:tr h="370840">
                <a:tc>
                  <a:txBody>
                    <a:bodyPr/>
                    <a:lstStyle/>
                    <a:p>
                      <a:r>
                        <a:rPr lang="el-GR" dirty="0"/>
                        <a:t>3. ΥΠΕΡΥΘΡΗ ΑΚΤΙΝΟΒΟΛΙΑ </a:t>
                      </a:r>
                      <a:endParaRPr lang="el-GR" dirty="0"/>
                    </a:p>
                  </a:txBody>
                  <a:tcPr/>
                </a:tc>
                <a:tc>
                  <a:txBody>
                    <a:bodyPr/>
                    <a:lstStyle/>
                    <a:p>
                      <a:endParaRPr lang="el-GR"/>
                    </a:p>
                  </a:txBody>
                  <a:tcPr/>
                </a:tc>
              </a:tr>
              <a:tr h="370840">
                <a:tc>
                  <a:txBody>
                    <a:bodyPr/>
                    <a:lstStyle/>
                    <a:p>
                      <a:r>
                        <a:rPr lang="el-GR" dirty="0"/>
                        <a:t>4. ΥΠΕΡΙΩΔΗΣ ΑΚΤΙΝΟΒΟΛΙΑ</a:t>
                      </a:r>
                      <a:endParaRPr lang="el-GR" dirty="0"/>
                    </a:p>
                  </a:txBody>
                  <a:tcPr/>
                </a:tc>
                <a:tc>
                  <a:txBody>
                    <a:bodyPr/>
                    <a:lstStyle/>
                    <a:p>
                      <a:endParaRPr lang="el-GR"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ΦΥΣΙΟΛΟΓΙΚΕΣ ΑΝΤΙΔΡΑΣΕΙΣ ΣΤΗΝ ΠΕΡΙΟΧΗ ΕΦΑΡΜΟΓΗΣ ΘΕΡΜΟΘΕΡΑΠΕΙΑΣ</a:t>
            </a:r>
            <a:endParaRPr lang="el-GR" dirty="0"/>
          </a:p>
        </p:txBody>
      </p:sp>
      <p:sp>
        <p:nvSpPr>
          <p:cNvPr id="3" name="Θέση περιεχομένου 2"/>
          <p:cNvSpPr>
            <a:spLocks noGrp="1"/>
          </p:cNvSpPr>
          <p:nvPr>
            <p:ph idx="1"/>
          </p:nvPr>
        </p:nvSpPr>
        <p:spPr/>
        <p:txBody>
          <a:bodyPr>
            <a:normAutofit/>
          </a:bodyPr>
          <a:lstStyle/>
          <a:p>
            <a:r>
              <a:rPr lang="el-GR" dirty="0"/>
              <a:t>α. Αύξηση της αιματικής ροής και της οξυγόνωσης. </a:t>
            </a:r>
            <a:endParaRPr lang="el-GR" dirty="0"/>
          </a:p>
          <a:p>
            <a:r>
              <a:rPr lang="el-GR" dirty="0"/>
              <a:t>β. Αύξηση της </a:t>
            </a:r>
            <a:r>
              <a:rPr lang="el-GR" dirty="0" err="1"/>
              <a:t>ενζυματικής</a:t>
            </a:r>
            <a:r>
              <a:rPr lang="el-GR" dirty="0"/>
              <a:t> δραστηριότητας και του μεταβολισμού.</a:t>
            </a:r>
            <a:endParaRPr lang="el-GR" dirty="0"/>
          </a:p>
          <a:p>
            <a:r>
              <a:rPr lang="el-GR" dirty="0"/>
              <a:t> γ. Αύξηση της ταχύτητας νευρικής αγωγής των ερεθισμάτων.</a:t>
            </a:r>
            <a:endParaRPr lang="el-GR" dirty="0"/>
          </a:p>
          <a:p>
            <a:r>
              <a:rPr lang="el-GR" dirty="0"/>
              <a:t> δ. Αύξηση της ικανότητας διάτασης των κολλαγόνων ινών. </a:t>
            </a:r>
            <a:endParaRPr lang="el-GR" dirty="0"/>
          </a:p>
          <a:p>
            <a:r>
              <a:rPr lang="el-GR" dirty="0"/>
              <a:t>ε. Μείωση του μυϊκού σπασμού και του πόνου. </a:t>
            </a:r>
            <a:endParaRPr lang="el-GR" dirty="0"/>
          </a:p>
          <a:p>
            <a:r>
              <a:rPr lang="el-GR" dirty="0" err="1"/>
              <a:t>στ</a:t>
            </a:r>
            <a:r>
              <a:rPr lang="el-GR" dirty="0"/>
              <a:t>. Μείωση της δυσκαμψίας των αρθρώσεων. </a:t>
            </a:r>
            <a:endParaRPr lang="el-GR" dirty="0"/>
          </a:p>
          <a:p>
            <a:r>
              <a:rPr lang="el-GR" dirty="0"/>
              <a:t>ζ. Μείωση του οιδήματος και της φλεγμονής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ΓΕΝΙΚΕΣ ΕΠΙΔΡΑΣΕΙΣ ΘΕΡΜΟΘΕΡΑΠΕΙΑΣ</a:t>
            </a:r>
            <a:endParaRPr lang="el-GR" dirty="0"/>
          </a:p>
        </p:txBody>
      </p:sp>
      <p:sp>
        <p:nvSpPr>
          <p:cNvPr id="3" name="Θέση περιεχομένου 2"/>
          <p:cNvSpPr>
            <a:spLocks noGrp="1"/>
          </p:cNvSpPr>
          <p:nvPr>
            <p:ph idx="1"/>
          </p:nvPr>
        </p:nvSpPr>
        <p:spPr/>
        <p:txBody>
          <a:bodyPr/>
          <a:lstStyle/>
          <a:p>
            <a:r>
              <a:rPr lang="el-GR" dirty="0"/>
              <a:t>τοπική αύξηση της θερμοκρασίας</a:t>
            </a:r>
            <a:endParaRPr lang="el-GR" dirty="0"/>
          </a:p>
          <a:p>
            <a:r>
              <a:rPr lang="el-GR" dirty="0"/>
              <a:t>αγγειοδιαστολή</a:t>
            </a:r>
            <a:endParaRPr lang="el-GR" dirty="0"/>
          </a:p>
          <a:p>
            <a:r>
              <a:rPr lang="el-GR" dirty="0"/>
              <a:t>αύξηση της νευρικής αγωγιμότητας</a:t>
            </a:r>
            <a:endParaRPr lang="el-GR" dirty="0"/>
          </a:p>
          <a:p>
            <a:r>
              <a:rPr lang="el-GR" dirty="0"/>
              <a:t>αύξηση στο κατώφλι του πόνου</a:t>
            </a:r>
            <a:endParaRPr lang="el-GR" dirty="0"/>
          </a:p>
          <a:p>
            <a:r>
              <a:rPr lang="el-GR" dirty="0"/>
              <a:t>αύξηση του μεταβολικού ρυθμού και </a:t>
            </a:r>
            <a:endParaRPr lang="el-GR" dirty="0"/>
          </a:p>
          <a:p>
            <a:r>
              <a:rPr lang="el-GR" dirty="0"/>
              <a:t>αύξηση της ελαστικότητας του κολλαγόνου ιστού.</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ΘΕΡΜΑ ΕΠΙΘΕΜΑΤΑ</a:t>
            </a:r>
            <a:endParaRPr lang="el-GR" dirty="0"/>
          </a:p>
        </p:txBody>
      </p:sp>
      <p:sp>
        <p:nvSpPr>
          <p:cNvPr id="3" name="Θέση περιεχομένου 2"/>
          <p:cNvSpPr>
            <a:spLocks noGrp="1"/>
          </p:cNvSpPr>
          <p:nvPr>
            <p:ph idx="1"/>
          </p:nvPr>
        </p:nvSpPr>
        <p:spPr/>
        <p:txBody>
          <a:bodyPr/>
          <a:lstStyle/>
          <a:p>
            <a:r>
              <a:rPr lang="el-GR" dirty="0"/>
              <a:t>Θερμά επιθέματα: είναι θήκες κατασκευασμένες συνήθως από καραβόπανο, που περιέχουν σιλικόνη. Τοποθετούνται σε ζεστό νερό (70° - 75° C) για τουλάχιστον 2 ώρες και μπορούν να διατηρήσουν τη θερμότητά τους για περίπου 30 λεπτά.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ΤΡΟΠΟΣ ΕΦΑΡΜΟΓΗΣ</a:t>
            </a:r>
            <a:endParaRPr lang="el-GR" dirty="0"/>
          </a:p>
        </p:txBody>
      </p:sp>
      <p:sp>
        <p:nvSpPr>
          <p:cNvPr id="3" name="Θέση περιεχομένου 2"/>
          <p:cNvSpPr>
            <a:spLocks noGrp="1"/>
          </p:cNvSpPr>
          <p:nvPr>
            <p:ph idx="1"/>
          </p:nvPr>
        </p:nvSpPr>
        <p:spPr/>
        <p:txBody>
          <a:bodyPr/>
          <a:lstStyle/>
          <a:p>
            <a:pPr marL="457200" indent="-457200">
              <a:buFont typeface="+mj-lt"/>
              <a:buAutoNum type="arabicPeriod"/>
            </a:pPr>
            <a:r>
              <a:rPr lang="el-GR" dirty="0"/>
              <a:t>Η περιοχή πρέπει να είναι ελεύθερη από ρούχα και κοσμήματα.</a:t>
            </a:r>
            <a:endParaRPr lang="el-GR" dirty="0"/>
          </a:p>
          <a:p>
            <a:pPr marL="457200" indent="-457200">
              <a:buFont typeface="+mj-lt"/>
              <a:buAutoNum type="arabicPeriod"/>
            </a:pPr>
            <a:r>
              <a:rPr lang="el-GR" dirty="0"/>
              <a:t>Αναπαυτική θέση ασθενούς</a:t>
            </a:r>
            <a:endParaRPr lang="el-GR" dirty="0"/>
          </a:p>
          <a:p>
            <a:pPr marL="457200" indent="-457200">
              <a:buFont typeface="+mj-lt"/>
              <a:buAutoNum type="arabicPeriod"/>
            </a:pPr>
            <a:r>
              <a:rPr lang="el-GR" dirty="0"/>
              <a:t>Επιλογή κατάλληλου μεγέθους επιθέματος ανάλογα με την περιοχή εφαρμογής</a:t>
            </a:r>
            <a:endParaRPr lang="el-GR" dirty="0"/>
          </a:p>
          <a:p>
            <a:pPr marL="457200" indent="-457200">
              <a:buFont typeface="+mj-lt"/>
              <a:buAutoNum type="arabicPeriod"/>
            </a:pPr>
            <a:r>
              <a:rPr lang="el-GR" dirty="0"/>
              <a:t>Διάρκεια θεραπείας 15- 20 λεπτά</a:t>
            </a:r>
            <a:endParaRPr lang="el-GR" dirty="0"/>
          </a:p>
          <a:p>
            <a:pPr marL="457200" indent="-457200">
              <a:buFont typeface="+mj-lt"/>
              <a:buAutoNum type="arabicPeriod"/>
            </a:pPr>
            <a:r>
              <a:rPr lang="el-GR" dirty="0"/>
              <a:t>Η περιοχή μετά θα πρέπει να είναι ελαφρώς ερυθρή και ζεστή</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800" dirty="0"/>
              <a:t>ΠΑΡΑΦΙΝΟΛΟΥΤΡΑ</a:t>
            </a:r>
            <a:endParaRPr lang="el-GR" sz="2800" dirty="0"/>
          </a:p>
        </p:txBody>
      </p:sp>
      <p:sp>
        <p:nvSpPr>
          <p:cNvPr id="3" name="Θέση περιεχομένου 2"/>
          <p:cNvSpPr>
            <a:spLocks noGrp="1"/>
          </p:cNvSpPr>
          <p:nvPr>
            <p:ph idx="1"/>
          </p:nvPr>
        </p:nvSpPr>
        <p:spPr/>
        <p:txBody>
          <a:bodyPr/>
          <a:lstStyle/>
          <a:p>
            <a:pPr>
              <a:buFont typeface="Wingdings" panose="05000000000000000000" pitchFamily="2" charset="2"/>
              <a:buChar char="q"/>
            </a:pPr>
            <a:r>
              <a:rPr lang="el-GR" dirty="0"/>
              <a:t>είναι λιωμένη παραφίνη με ορυκτέλαιο, σε δοχείο του οποίου η θερμοκρασία ελέγχεται με θερμοστάτη. Η χρήση </a:t>
            </a:r>
            <a:r>
              <a:rPr lang="el-GR" dirty="0" err="1"/>
              <a:t>ορυκτέλαιου</a:t>
            </a:r>
            <a:r>
              <a:rPr lang="el-GR" dirty="0"/>
              <a:t> είναι απαραίτητη, ώστε να μειωθεί η θερμοκρασία στην οποία λιώνει η παραφίνη, δηλαδή από 54° C να γίνει 45° C. Με αυτόν τον τρόπο γίνεται δυνατή η εφαρμογή του </a:t>
            </a:r>
            <a:r>
              <a:rPr lang="el-GR" dirty="0" err="1"/>
              <a:t>παραφινόλουτρου</a:t>
            </a:r>
            <a:r>
              <a:rPr lang="el-GR" dirty="0"/>
              <a:t>, διότι διαφορετικά η υψηλή θερμοκρασία των 54° C θα έκαιγε το δέρμα του ασθενή.</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ΤΡΟΠΟΣ ΕΦΑΡΜΟΓΗΣ</a:t>
            </a:r>
            <a:endParaRPr lang="el-GR" dirty="0"/>
          </a:p>
        </p:txBody>
      </p:sp>
      <p:sp>
        <p:nvSpPr>
          <p:cNvPr id="3" name="Θέση περιεχομένου 2"/>
          <p:cNvSpPr>
            <a:spLocks noGrp="1"/>
          </p:cNvSpPr>
          <p:nvPr>
            <p:ph idx="1"/>
          </p:nvPr>
        </p:nvSpPr>
        <p:spPr/>
        <p:txBody>
          <a:bodyPr>
            <a:normAutofit fontScale="92500" lnSpcReduction="20000"/>
          </a:bodyPr>
          <a:lstStyle/>
          <a:p>
            <a:pPr marL="457200" indent="-457200">
              <a:buFont typeface="+mj-lt"/>
              <a:buAutoNum type="arabicPeriod"/>
            </a:pPr>
            <a:r>
              <a:rPr lang="el-GR" dirty="0"/>
              <a:t>Το μέλος καθαρίζεται και αφαιρούνται ρούχα και κοσμήματα</a:t>
            </a:r>
            <a:endParaRPr lang="el-GR" dirty="0"/>
          </a:p>
          <a:p>
            <a:pPr marL="457200" indent="-457200">
              <a:buFont typeface="+mj-lt"/>
              <a:buAutoNum type="arabicPeriod"/>
            </a:pPr>
            <a:r>
              <a:rPr lang="el-GR" dirty="0"/>
              <a:t>Αναπαυτική θέση</a:t>
            </a:r>
            <a:endParaRPr lang="el-GR" dirty="0"/>
          </a:p>
          <a:p>
            <a:pPr marL="457200" indent="-457200">
              <a:buFont typeface="+mj-lt"/>
              <a:buAutoNum type="arabicPeriod"/>
            </a:pPr>
            <a:r>
              <a:rPr lang="el-GR" dirty="0"/>
              <a:t>Το μέλος βυθίζεται χωρίς να ακουμπά τον πυθμένα </a:t>
            </a:r>
            <a:endParaRPr lang="el-GR" dirty="0"/>
          </a:p>
          <a:p>
            <a:pPr marL="457200" indent="-457200">
              <a:buFont typeface="+mj-lt"/>
              <a:buAutoNum type="arabicPeriod"/>
            </a:pPr>
            <a:r>
              <a:rPr lang="el-GR" dirty="0"/>
              <a:t>3 διαφορετικές μεθόδους</a:t>
            </a:r>
            <a:endParaRPr lang="el-GR" dirty="0"/>
          </a:p>
          <a:p>
            <a:pPr marL="457200" indent="-457200">
              <a:buFont typeface="+mj-lt"/>
              <a:buAutoNum type="arabicPeriod"/>
            </a:pPr>
            <a:endParaRPr lang="el-GR" dirty="0"/>
          </a:p>
          <a:p>
            <a:pPr marL="457200" indent="-457200">
              <a:buFont typeface="+mj-lt"/>
              <a:buAutoNum type="arabicPeriod"/>
            </a:pPr>
            <a:endParaRPr lang="el-GR" dirty="0"/>
          </a:p>
          <a:p>
            <a:pPr marL="457200" indent="-457200">
              <a:buFont typeface="+mj-lt"/>
              <a:buAutoNum type="arabicPeriod"/>
            </a:pPr>
            <a:endParaRPr lang="el-GR" dirty="0"/>
          </a:p>
          <a:p>
            <a:pPr marL="457200" indent="-457200">
              <a:buFont typeface="+mj-lt"/>
              <a:buAutoNum type="arabicPeriod"/>
            </a:pPr>
            <a:r>
              <a:rPr lang="el-GR" dirty="0"/>
              <a:t>Τέλος τυλίγεται με πετσέτα και παραμένει για 20 λεπτά</a:t>
            </a:r>
            <a:endParaRPr lang="el-GR" dirty="0"/>
          </a:p>
        </p:txBody>
      </p:sp>
      <p:cxnSp>
        <p:nvCxnSpPr>
          <p:cNvPr id="5" name="Ευθύγραμμο βέλος σύνδεσης 4"/>
          <p:cNvCxnSpPr/>
          <p:nvPr/>
        </p:nvCxnSpPr>
        <p:spPr>
          <a:xfrm>
            <a:off x="5159829" y="3526970"/>
            <a:ext cx="77444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a:off x="5159829" y="3551596"/>
            <a:ext cx="1250302" cy="5745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flipH="1">
            <a:off x="4732173" y="3551596"/>
            <a:ext cx="401217" cy="6678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Οβάλ 9"/>
          <p:cNvSpPr/>
          <p:nvPr/>
        </p:nvSpPr>
        <p:spPr>
          <a:xfrm>
            <a:off x="6197676" y="3256383"/>
            <a:ext cx="2883159" cy="7184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err="1"/>
              <a:t>Διατηρηση</a:t>
            </a:r>
            <a:r>
              <a:rPr lang="el-GR" dirty="0"/>
              <a:t> μέλους μέσα για 20 λεπτά</a:t>
            </a:r>
            <a:endParaRPr lang="el-GR" dirty="0"/>
          </a:p>
        </p:txBody>
      </p:sp>
      <p:sp>
        <p:nvSpPr>
          <p:cNvPr id="11" name="Οβάλ 10"/>
          <p:cNvSpPr/>
          <p:nvPr/>
        </p:nvSpPr>
        <p:spPr>
          <a:xfrm>
            <a:off x="6410131" y="4026856"/>
            <a:ext cx="3240826" cy="9409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t>Βύθιση 1-2φορές και μετά διατήρηση μέσα για 20λεπτά</a:t>
            </a:r>
            <a:endParaRPr lang="el-GR" dirty="0"/>
          </a:p>
        </p:txBody>
      </p:sp>
      <p:sp>
        <p:nvSpPr>
          <p:cNvPr id="12" name="Οβάλ 11"/>
          <p:cNvSpPr/>
          <p:nvPr/>
        </p:nvSpPr>
        <p:spPr>
          <a:xfrm>
            <a:off x="1706314" y="3792197"/>
            <a:ext cx="2976462" cy="120364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t>Βύθιση 6-12φορές ώστε να δημιουργηθεί  ένα γάντι</a:t>
            </a:r>
            <a:endParaRPr lang="el-GR" dirty="0"/>
          </a:p>
        </p:txBody>
      </p:sp>
    </p:spTree>
  </p:cSld>
  <p:clrMapOvr>
    <a:masterClrMapping/>
  </p:clrMapOvr>
</p:sld>
</file>

<file path=ppt/theme/theme1.xml><?xml version="1.0" encoding="utf-8"?>
<a:theme xmlns:a="http://schemas.openxmlformats.org/drawingml/2006/main" name="Συλλογη">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TM10001114[[fn=Συλλογη]]</Template>
  <TotalTime>0</TotalTime>
  <Words>7845</Words>
  <Application>WPS Presentation</Application>
  <PresentationFormat>Ευρεία οθόνη</PresentationFormat>
  <Paragraphs>224</Paragraphs>
  <Slides>28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28</vt:i4>
      </vt:variant>
    </vt:vector>
  </HeadingPairs>
  <TitlesOfParts>
    <vt:vector size="36" baseType="lpstr">
      <vt:lpstr>Arial</vt:lpstr>
      <vt:lpstr>SimSun</vt:lpstr>
      <vt:lpstr>Wingdings</vt:lpstr>
      <vt:lpstr>Palatino Linotype</vt:lpstr>
      <vt:lpstr>Microsoft YaHei</vt:lpstr>
      <vt:lpstr>Arial Unicode MS</vt:lpstr>
      <vt:lpstr>Calibri</vt:lpstr>
      <vt:lpstr>Συλλογη</vt:lpstr>
      <vt:lpstr>ΗΛΕΚΤΡΟΘΕΡΑΠΕΙΑ ΙΙ</vt:lpstr>
      <vt:lpstr>ΦΥΣΙΚΑ ΜΕΣΑ ΚΑΙ ΟΙ ΕΦΑΡΜΟΓΕΣ ΤΟΥΣ</vt:lpstr>
      <vt:lpstr>ΦΥΣΙΚΑ ΜΕΣΑ ΘΕΡΜΟΥ</vt:lpstr>
      <vt:lpstr>ΦΥΣΙΟΛΟΓΙΚΕΣ ΑΝΤΙΔΡΑΣΕΙΣ ΣΤΗΝ ΠΕΡΙΟΧΗ ΕΦΑΡΜΟΓΗΣ ΘΕΡΜΟΘΕΡΑΠΕΙΑΣ</vt:lpstr>
      <vt:lpstr>ΓΕΝΙΚΕΣ ΕΠΙΔΡΑΣΕΙΣ ΘΕΡΜΟΘΕΡΑΠΕΙΑΣ</vt:lpstr>
      <vt:lpstr>ΘΕΡΜΑ ΕΠΙΘΕΜΑΤΑ</vt:lpstr>
      <vt:lpstr>ΤΡΟΠΟΣ ΕΦΑΡΜΟΓΗΣ</vt:lpstr>
      <vt:lpstr>ΠΑΡΑΦΙΝΟΛΟΥΤΡΑ</vt:lpstr>
      <vt:lpstr>ΤΡΟΠΟΣ ΕΦΑΡΜΟΓΗΣ</vt:lpstr>
      <vt:lpstr>ΥΠΕΡΥΘΡΗ ΑΚΤΙΝΟΒΟΛΙΑ</vt:lpstr>
      <vt:lpstr>ΤΡΟΠΟΣ ΕΦΑΡΜΟΓΗΣ</vt:lpstr>
      <vt:lpstr>ΥΠΕΡΙΩΔΗΣ ΑΚΤΙΝΟΒΟΛΙΑ</vt:lpstr>
      <vt:lpstr>ΤΡΟΠΟΣ ΕΦΑΡΜΟΓΗΣ</vt:lpstr>
      <vt:lpstr>ΣΥΜΠΕΡΑΣΜΑΤΙΚΑ</vt:lpstr>
      <vt:lpstr>ΕΝ ΤΩ ΒΑΘΕΙ ΦΥΣΙΚΑ ΜΕΣΑ ΘΕΡΜΟΥ :ΔΙΑΘΕΡΜΙΑ</vt:lpstr>
      <vt:lpstr>ΤΡΟΠΟΣ ΕΦΑΡΜΟΓΗΣ</vt:lpstr>
      <vt:lpstr>ΥΠΕΡΗΧΟΙ</vt:lpstr>
      <vt:lpstr>ΤΡΟΠΟΣ ΕΦΑΡΜΟΓΗΣ</vt:lpstr>
      <vt:lpstr>ΘΥΜΑΜΑΙ ΌΤΙ:</vt:lpstr>
      <vt:lpstr>ΦΩΝΟΦΟΡΕΣΗ</vt:lpstr>
      <vt:lpstr>ΚΡΥΟΘΕΡΑΠΕΙΑ</vt:lpstr>
      <vt:lpstr>ΑΠΟΤΕΛΕΣΜΑΤΑ ΚΡΥΟΘΕΡΑΠΕΙΑΣ</vt:lpstr>
      <vt:lpstr>ΤΡΟΠΟΣ ΕΦΑΡΜΟΓΗΣ</vt:lpstr>
      <vt:lpstr>ΜΑΛΑΞΗ ΜΕ ΠΑΓΟ</vt:lpstr>
      <vt:lpstr>ΤΡΟΠΟΣ ΕΦΑΡΜΟΓΗΣ</vt:lpstr>
      <vt:lpstr>ΕΜΒΑΠΤΙΣΗ ΜΕΛΟΥΣ ΣΕ ΠΑΓΩΜΕΝΟ ΝΕΡΟ</vt:lpstr>
      <vt:lpstr>ΨΥΚΤΙΚΑ ΣΠΡΕΙ</vt:lpstr>
      <vt:lpstr>ΤΡΟΠΟΣ ΕΦΑΡΜΟΓΗΣ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ΗΛΕΚΤΡΟΘΕΡΑΠΕΙΑ ΙΙ</dc:title>
  <dc:creator>Maria Mouzaki</dc:creator>
  <cp:lastModifiedBy>maria</cp:lastModifiedBy>
  <cp:revision>60</cp:revision>
  <dcterms:created xsi:type="dcterms:W3CDTF">2024-02-22T07:36:00Z</dcterms:created>
  <dcterms:modified xsi:type="dcterms:W3CDTF">2024-10-31T06:49:07Z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06A038CC40294CBA818A0C79B8775FCB_12</vt:lpwstr>
  </property>
  <property fmtid="{D5CDD505-2E9C-101B-9397-08002B2CF9AE}" pid="3" name="KSOProductBuildVer">
    <vt:lpwstr>1033-12.2.0.18607</vt:lpwstr>
  </property>
</Properties>
</file>