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 hasCustomPrompt="1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 panose="020B0603020202020204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  <a:endParaRPr lang="en-US" sz="8000" dirty="0">
              <a:solidFill>
                <a:schemeClr val="tx1"/>
              </a:solidFill>
              <a:effectLst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 panose="020B0603020202020204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  <a:endParaRPr lang="en-US" sz="800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 hasCustomPrompt="1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 hasCustomPrompt="1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 hasCustomPrompt="1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 hasCustomPrompt="1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 hasCustomPrompt="1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 hasCustomPrompt="1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 hasCustomPrompt="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 hasCustomPrompt="1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 hasCustomPrompt="1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 hasCustomPrompt="1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image" Target="../media/image1.png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8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876424" y="245806"/>
            <a:ext cx="8791575" cy="3264157"/>
          </a:xfrm>
        </p:spPr>
        <p:txBody>
          <a:bodyPr>
            <a:noAutofit/>
          </a:bodyPr>
          <a:lstStyle/>
          <a:p>
            <a:pPr algn="ctr"/>
            <a:r>
              <a:rPr lang="el-GR" sz="6000" dirty="0">
                <a:latin typeface="Corbel" panose="020B0503020204020204" charset="0"/>
                <a:cs typeface="Corbel" panose="020B0503020204020204" charset="0"/>
              </a:rPr>
              <a:t>ΦΥΣΙΚΑ ΜΕΣΑ ΚΑΙ Η ΕΦΑΡΜΟΓΗ ΤΟΥΣ</a:t>
            </a:r>
            <a:br>
              <a:rPr lang="el-GR" sz="6000" dirty="0">
                <a:latin typeface="Corbel" panose="020B0503020204020204" charset="0"/>
                <a:cs typeface="Corbel" panose="020B0503020204020204" charset="0"/>
              </a:rPr>
            </a:br>
            <a:endParaRPr lang="el-GR" sz="60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l-GR" sz="2400" dirty="0">
                <a:latin typeface="Corbel" panose="020B0503020204020204" charset="0"/>
                <a:cs typeface="Corbel" panose="020B0503020204020204" charset="0"/>
              </a:rPr>
              <a:t>Γ ΕΠΑΛ – ΒΟΗΘΩΝ ΦΥΣΙΚΟΘΕΡΑΠΕΙΑΣ</a:t>
            </a:r>
            <a:endParaRPr lang="el-GR" sz="2400" dirty="0">
              <a:latin typeface="Corbel" panose="020B0503020204020204" charset="0"/>
              <a:cs typeface="Corbel" panose="020B0503020204020204" charset="0"/>
            </a:endParaRPr>
          </a:p>
          <a:p>
            <a:r>
              <a:rPr lang="el-GR" sz="2400" dirty="0">
                <a:latin typeface="Corbel" panose="020B0503020204020204" charset="0"/>
                <a:cs typeface="Corbel" panose="020B0503020204020204" charset="0"/>
              </a:rPr>
              <a:t>ΕΚΠΑΙΔΕΥΤΙΚΟΣ ΜΑΡΙΑ ΜΟΥΖΑΚΗ ΠΕ87.08</a:t>
            </a:r>
            <a:endParaRPr lang="el-GR" sz="2400" dirty="0">
              <a:latin typeface="Corbel" panose="020B0503020204020204" charset="0"/>
              <a:cs typeface="Corbel" panose="020B0503020204020204" charset="0"/>
            </a:endParaRPr>
          </a:p>
          <a:p>
            <a:r>
              <a:rPr lang="el-GR" sz="2400" dirty="0">
                <a:latin typeface="Corbel" panose="020B0503020204020204" charset="0"/>
                <a:cs typeface="Corbel" panose="020B0503020204020204" charset="0"/>
              </a:rPr>
              <a:t>ΣΧ. ΕΤΟΣ 2024-25</a:t>
            </a:r>
            <a:endParaRPr lang="el-GR" sz="2400" dirty="0">
              <a:latin typeface="Corbel" panose="020B0503020204020204" charset="0"/>
              <a:cs typeface="Corbel" panose="020B0503020204020204" charset="0"/>
            </a:endParaRPr>
          </a:p>
          <a:p>
            <a:endParaRPr lang="el-GR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ΠΟΝΟΣ</a:t>
            </a:r>
            <a:r>
              <a:rPr lang="el-GR" sz="3600" dirty="0"/>
              <a:t>: περιορίζεται η κίνηση που προκαλεί ή αυξάνει τον πόνο.</a:t>
            </a:r>
            <a:endParaRPr lang="el-GR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6000" dirty="0"/>
              <a:t>ΣΚΟΠΟΣ ΦΘ</a:t>
            </a:r>
            <a:endParaRPr lang="el-GR" sz="6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41095" y="2249170"/>
            <a:ext cx="9906000" cy="4234180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l-GR" sz="4400" i="1"/>
              <a:t>Η </a:t>
            </a:r>
            <a:r>
              <a:rPr lang="el-GR" sz="4400" i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πρόληψη</a:t>
            </a:r>
            <a:r>
              <a:rPr lang="el-GR" sz="4400" i="1"/>
              <a:t> του σχηματισμού κινητικών περιορισμών ή η </a:t>
            </a:r>
            <a:r>
              <a:rPr lang="el-GR" sz="4400" i="1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αποκατάσταση</a:t>
            </a:r>
            <a:r>
              <a:rPr lang="el-GR" sz="4400" i="1"/>
              <a:t> της περιοχής που έχει ελαττωθεί η κινητικότητά της, εξαιτίας κάποιου κινητικού περιορισμού.</a:t>
            </a:r>
            <a:endParaRPr lang="el-GR" sz="4400" i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p>
            <a:pPr algn="ctr"/>
            <a:r>
              <a:rPr lang="el-GR" altLang="en-US" sz="5400"/>
              <a:t>ΦΜ &amp; ΑΝΤΙΜΕΤΩΠΙΣΗ ΚΙΝΗΤΙΚΩΝ ΠΕΡΙΟΡΙΣΜΩΝ</a:t>
            </a:r>
            <a:endParaRPr lang="el-GR" altLang="en-US" sz="5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030" y="2096770"/>
            <a:ext cx="11264265" cy="5302885"/>
          </a:xfrm>
        </p:spPr>
        <p:txBody>
          <a:bodyPr>
            <a:noAutofit/>
          </a:bodyPr>
          <a:p>
            <a:pPr>
              <a:buFont typeface="Wingdings" panose="05000000000000000000" charset="0"/>
              <a:buChar char="o"/>
            </a:pPr>
            <a:r>
              <a:rPr lang="en-US" sz="320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Η πρόληψη του σχηματισμού κινητικών περιορισμών επιτυγχάνεται με την εφαρμογή αναλγητικών, αντιοιδηματικών και αντιφλεγμονωδών φυσικών μέσων.</a:t>
            </a:r>
            <a:endParaRPr lang="en-US" sz="3200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>
              <a:buFont typeface="Wingdings" panose="05000000000000000000" charset="0"/>
              <a:buChar char="o"/>
            </a:pPr>
            <a:r>
              <a:rPr lang="en-US" sz="3200">
                <a:ln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τα φυσικά μέσα θερμού, κρύου, τα αναλγητικά θεραπευτικά ρεύματα, ο ηλεκτρικός μυϊκός ερεθισμός και ειδικά προγράμματα</a:t>
            </a:r>
            <a:r>
              <a:rPr lang="el-GR" altLang="en-US" sz="3200">
                <a:ln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>
                <a:ln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κινησιοθεραπείας μπορούν να βοηθήσουν στην αποκατάσταση του ασθενή.</a:t>
            </a:r>
            <a:endParaRPr lang="en-US" sz="3200">
              <a:ln/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l-GR" sz="6000" dirty="0"/>
              <a:t>ΦΜ &amp; ΚΙΝΗΤΙΚΟΣ ΠΕΡΙΟΡΙΣΜΟΣ</a:t>
            </a:r>
            <a:endParaRPr lang="el-GR" sz="6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41095" y="2249170"/>
            <a:ext cx="9906000" cy="4225925"/>
          </a:xfrm>
        </p:spPr>
        <p:txBody>
          <a:bodyPr>
            <a:noAutofit/>
          </a:bodyPr>
          <a:lstStyle/>
          <a:p>
            <a:r>
              <a:rPr lang="el-GR" sz="4000"/>
              <a:t>ΚΡΥΟΘΕΡΑΠΕΙΑ</a:t>
            </a:r>
            <a:endParaRPr lang="el-GR" sz="4000"/>
          </a:p>
          <a:p>
            <a:r>
              <a:rPr lang="el-GR" sz="4000"/>
              <a:t>ΘΕΡΜΟΘΕΡΑΠΕΙΑ</a:t>
            </a:r>
            <a:endParaRPr lang="el-GR" sz="4000"/>
          </a:p>
          <a:p>
            <a:r>
              <a:rPr lang="el-GR" sz="4000"/>
              <a:t>ΑΝΑΛΓΗΤΙΚΑ</a:t>
            </a:r>
            <a:endParaRPr lang="el-GR" sz="4000"/>
          </a:p>
          <a:p>
            <a:r>
              <a:rPr lang="el-GR" sz="4000"/>
              <a:t>ΗΛΕΚΤΡΙΚΟΣ ΜΥΙΚΟΣ ΕΡΕΘΙΣΜΟΣ</a:t>
            </a:r>
            <a:endParaRPr lang="el-GR" sz="4000"/>
          </a:p>
          <a:p>
            <a:r>
              <a:rPr lang="el-GR" sz="4000"/>
              <a:t>ΚΙΝΗΣΙΟΘΕΡΑΠΕΙΑ</a:t>
            </a:r>
            <a:endParaRPr lang="el-GR" sz="4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501457"/>
            <a:ext cx="9905999" cy="3541714"/>
          </a:xfrm>
        </p:spPr>
        <p:txBody>
          <a:bodyPr>
            <a:noAutofit/>
          </a:bodyPr>
          <a:p>
            <a:r>
              <a:rPr lang="el-GR" altLang="en-US"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ΚΡΥΟΘΕΡΑΠΕΙΑ</a:t>
            </a:r>
            <a:endParaRPr lang="el-GR" altLang="en-US" sz="36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l-GR" altLang="en-US" sz="36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εφαρμογή </a:t>
            </a:r>
            <a:r>
              <a:rPr lang="el-GR" altLang="en-US" sz="3600" b="1" i="1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ψυχρών επιθεμάτων</a:t>
            </a:r>
            <a:r>
              <a:rPr lang="el-GR" altLang="en-US" sz="36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,για την ελάττωση του μυϊκού </a:t>
            </a:r>
            <a:endParaRPr lang="el-GR" altLang="en-US" sz="36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r>
              <a:rPr lang="el-GR" altLang="en-US" sz="36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σπασμού, του πόνου, την απομάκρυνση του οιδήματος ή του αιματώματος.</a:t>
            </a:r>
            <a:endParaRPr lang="el-GR" altLang="en-US" sz="36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095" y="316230"/>
            <a:ext cx="9906000" cy="6478270"/>
          </a:xfrm>
        </p:spPr>
        <p:txBody>
          <a:bodyPr>
            <a:noAutofit/>
          </a:bodyPr>
          <a:p>
            <a:r>
              <a:rPr lang="el-GR" altLang="en-US"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ΘΕΡΜΟΘΕΡΑΠΕΙΑ</a:t>
            </a:r>
            <a:endParaRPr lang="el-GR" altLang="en-US" sz="36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l-GR" altLang="en-US" sz="36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Μπορεί να γίνει εφαρμογή: θερμών επιθεμάτων, παραφινόλουτρου, ζεστού δινόλουτρου, υπέρυθρης ακτινοβολίας, διαθερμίας και υπερήχου.</a:t>
            </a:r>
            <a:endParaRPr lang="el-GR" altLang="en-US" sz="36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r>
              <a:rPr lang="el-GR" altLang="en-US" sz="36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Στόχο έχουν: </a:t>
            </a:r>
            <a:endParaRPr lang="el-GR" altLang="en-US" sz="36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457200" indent="-457200">
              <a:buAutoNum type="arabicPeriod"/>
            </a:pPr>
            <a:r>
              <a:rPr lang="el-GR" altLang="en-US" sz="36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ελάττωση του μυϊκού σπασμού</a:t>
            </a:r>
            <a:endParaRPr lang="el-GR" altLang="en-US" sz="36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457200" indent="-457200">
              <a:buAutoNum type="arabicPeriod"/>
            </a:pPr>
            <a:r>
              <a:rPr lang="el-GR" altLang="en-US" sz="36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αύξηση της θερμοκρασίας</a:t>
            </a:r>
            <a:endParaRPr lang="el-GR" altLang="en-US" sz="36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457200" indent="-457200">
              <a:buAutoNum type="arabicPeriod"/>
            </a:pPr>
            <a:r>
              <a:rPr lang="el-GR" altLang="en-US" sz="36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αύξηση της ελαστικότητας των μαλακών μορίων.</a:t>
            </a:r>
            <a:endParaRPr lang="el-GR" altLang="en-US" sz="36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520507"/>
            <a:ext cx="9905999" cy="3541714"/>
          </a:xfrm>
        </p:spPr>
        <p:txBody>
          <a:bodyPr/>
          <a:p>
            <a:r>
              <a:rPr lang="el-GR" altLang="en-US" sz="40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ΑΝΑΛΓΗΤΙΚΑ</a:t>
            </a:r>
            <a:endParaRPr lang="el-GR" altLang="en-US" sz="40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l-GR" altLang="en-US" sz="40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γίνεται εφαρμογή T.E.N.S., παρεμβαλλόμενων ή διαδυναμικών </a:t>
            </a:r>
            <a:endParaRPr lang="el-GR" altLang="en-US" sz="40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r>
              <a:rPr lang="el-GR" altLang="en-US" sz="40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ρευμάτων.</a:t>
            </a:r>
            <a:endParaRPr lang="el-GR" altLang="en-US" sz="40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601787"/>
            <a:ext cx="9905999" cy="3541714"/>
          </a:xfrm>
        </p:spPr>
        <p:txBody>
          <a:bodyPr/>
          <a:p>
            <a:r>
              <a:rPr lang="el-GR" altLang="en-US" sz="44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ΗΛΕΚΤΡΙΚΟΣ ΜΥΙΚΟΣ ΕΡΕΘΙΣΜΟΣ</a:t>
            </a:r>
            <a:endParaRPr lang="el-GR" altLang="en-US" sz="44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marL="0" indent="0">
              <a:buNone/>
            </a:pPr>
            <a:r>
              <a:rPr lang="el-GR" altLang="en-US" sz="4400"/>
              <a:t>πραγματοποιείται με σκοπό να βοηθηθεί η μυϊκή ενδυνάμωση</a:t>
            </a:r>
            <a:endParaRPr lang="el-GR" altLang="en-US" sz="4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6035" y="781050"/>
            <a:ext cx="9906000" cy="5995670"/>
          </a:xfrm>
        </p:spPr>
        <p:txBody>
          <a:bodyPr>
            <a:noAutofit/>
          </a:bodyPr>
          <a:p>
            <a:r>
              <a:rPr lang="el-GR" altLang="en-US" sz="40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ΚΙΝΗΣΙΟΘΕΡΑΠΕΙΑ</a:t>
            </a:r>
            <a:endParaRPr lang="el-GR" altLang="en-US" sz="40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r>
              <a:rPr lang="el-GR" altLang="en-US" sz="4000"/>
              <a:t>Η εφαρμογή </a:t>
            </a:r>
            <a:r>
              <a:rPr lang="el-GR" altLang="en-US" sz="400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διατάσεων</a:t>
            </a:r>
            <a:r>
              <a:rPr lang="el-GR" altLang="en-US" sz="4000"/>
              <a:t> βοηθά πάρα πολύ στην αποκατάσταση κινητικών περιορισμών, όπως είναι οι βραχύνσεις μαλακών μορίων και οι συμφύσεις.</a:t>
            </a:r>
            <a:endParaRPr lang="el-GR" altLang="en-US" sz="4000"/>
          </a:p>
          <a:p>
            <a:r>
              <a:rPr lang="el-GR" altLang="en-US" sz="4000"/>
              <a:t> ειδικά προγράμματα με </a:t>
            </a:r>
            <a:r>
              <a:rPr lang="el-GR" altLang="en-US" sz="400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ασκήσεις στο νερό</a:t>
            </a:r>
            <a:r>
              <a:rPr lang="el-GR" altLang="en-US" sz="4000"/>
              <a:t> διευκολύνουν την ενδυνάμωση αδύνατων μυών.</a:t>
            </a:r>
            <a:endParaRPr lang="el-GR" altLang="en-US" sz="4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143001" y="0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el-GR" sz="5400" dirty="0"/>
              <a:t>ΚΙΝΗΤΙΚΟΙ ΠΕΡΙΟΡΙΣΜΟΙ</a:t>
            </a:r>
            <a:endParaRPr lang="el-GR" sz="54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94968" y="884903"/>
            <a:ext cx="11444747" cy="59730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dirty="0"/>
              <a:t>Για να διατηρεί η άρθρωση τη φυσιολογική της τροχιά θα πρέπει, να λειτουργούν κανονικά,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τα οστά της άρθρωσης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Ο αρθρικός θύλακος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Οι σύνδεσμοι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Οι τένοντες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Οι </a:t>
            </a:r>
            <a:r>
              <a:rPr lang="el-GR" dirty="0" err="1"/>
              <a:t>ενδαρθρικοί</a:t>
            </a:r>
            <a:r>
              <a:rPr lang="el-GR" dirty="0"/>
              <a:t> ιστοί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Οι μύες 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Τα νεύρα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Οι </a:t>
            </a:r>
            <a:r>
              <a:rPr lang="el-GR" dirty="0" err="1"/>
              <a:t>περιτονίες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Το δέρμα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41412" y="1740310"/>
            <a:ext cx="9905999" cy="4050891"/>
          </a:xfrm>
        </p:spPr>
        <p:txBody>
          <a:bodyPr>
            <a:normAutofit/>
          </a:bodyPr>
          <a:lstStyle/>
          <a:p>
            <a:pPr algn="just"/>
            <a:r>
              <a:rPr lang="el-GR" sz="3600" b="1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Ο τραυματισμός ή η δυσλειτουργία έστω κι ενός στοιχείου από τα παραπάνω μπορεί να αποτελέσει κινητικό περιορισμό και να μειώσει την κινητικότητα της άρθρωσης.</a:t>
            </a:r>
            <a:endParaRPr lang="el-GR" sz="3600" b="1" i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708025" y="117475"/>
            <a:ext cx="11105515" cy="1979295"/>
          </a:xfrm>
        </p:spPr>
        <p:txBody>
          <a:bodyPr>
            <a:noAutofit/>
          </a:bodyPr>
          <a:lstStyle/>
          <a:p>
            <a:pPr algn="ctr"/>
            <a:r>
              <a:rPr lang="el-GR" sz="5400" dirty="0"/>
              <a:t>ΛΟΓΟΙ ΠΕΡΙΟΡΙΣΜΟΥ ΤΡΟΧΙΑΣ ΚΙΝΗΣΗΣ ΑΡΘΡΩΣΗΣ</a:t>
            </a:r>
            <a:endParaRPr lang="el-GR" sz="54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54075" y="1728470"/>
            <a:ext cx="10339705" cy="501015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sz="2800" dirty="0"/>
              <a:t>ΒΡΑΧΥΝΣΕΙΣ ΜΑΛΑΚΩΝ ΜΟΡΙΩΝ</a:t>
            </a:r>
            <a:endParaRPr lang="el-GR" sz="2800" dirty="0"/>
          </a:p>
          <a:p>
            <a:pPr marL="514350" indent="-514350">
              <a:buFont typeface="+mj-lt"/>
              <a:buAutoNum type="arabicPeriod"/>
            </a:pPr>
            <a:r>
              <a:rPr lang="el-GR" sz="2800" dirty="0"/>
              <a:t>ΟΙΔΗΜΑ</a:t>
            </a:r>
            <a:endParaRPr lang="el-GR" sz="2800" dirty="0"/>
          </a:p>
          <a:p>
            <a:pPr marL="514350" indent="-514350">
              <a:buFont typeface="+mj-lt"/>
              <a:buAutoNum type="arabicPeriod"/>
            </a:pPr>
            <a:r>
              <a:rPr lang="el-GR" sz="2800" dirty="0"/>
              <a:t>ΣΥΜΦΥΣΕΙΣ</a:t>
            </a:r>
            <a:endParaRPr lang="el-GR" sz="2800" dirty="0"/>
          </a:p>
          <a:p>
            <a:pPr marL="514350" indent="-514350">
              <a:buFont typeface="+mj-lt"/>
              <a:buAutoNum type="arabicPeriod"/>
            </a:pPr>
            <a:r>
              <a:rPr lang="el-GR" sz="2800" dirty="0"/>
              <a:t>ΜΗΧΑΝΙΚΟ ΜΠΛΟΚ</a:t>
            </a:r>
            <a:endParaRPr lang="el-GR" sz="2800" dirty="0"/>
          </a:p>
          <a:p>
            <a:pPr marL="514350" indent="-514350">
              <a:buFont typeface="+mj-lt"/>
              <a:buAutoNum type="arabicPeriod"/>
            </a:pPr>
            <a:r>
              <a:rPr lang="el-GR" sz="2800" dirty="0"/>
              <a:t>ΜΥΙΚΗ ΑΔΥΝΑΜΙΑ</a:t>
            </a:r>
            <a:endParaRPr lang="el-GR" sz="2800" dirty="0"/>
          </a:p>
          <a:p>
            <a:pPr marL="514350" indent="-514350">
              <a:buFont typeface="+mj-lt"/>
              <a:buAutoNum type="arabicPeriod"/>
            </a:pPr>
            <a:r>
              <a:rPr lang="el-GR" sz="2800" dirty="0"/>
              <a:t>ΠΟΝΟΣ</a:t>
            </a:r>
            <a:endParaRPr lang="el-GR" sz="2800" dirty="0"/>
          </a:p>
          <a:p>
            <a:pPr marL="514350" indent="-514350">
              <a:buFont typeface="+mj-lt"/>
              <a:buAutoNum type="arabicPeriod"/>
            </a:pPr>
            <a:r>
              <a:rPr lang="el-GR" sz="2800" dirty="0"/>
              <a:t>ΥΠΟΤΟΝΙΑ</a:t>
            </a:r>
            <a:endParaRPr lang="el-GR" sz="2800" dirty="0"/>
          </a:p>
          <a:p>
            <a:pPr marL="514350" indent="-514350">
              <a:buFont typeface="+mj-lt"/>
              <a:buAutoNum type="arabicPeriod"/>
            </a:pPr>
            <a:r>
              <a:rPr lang="el-GR" sz="2800" dirty="0"/>
              <a:t>ΨΥΧΟΛΟΓΙΚΟΙ ΛΟΓΟΙ </a:t>
            </a:r>
            <a:r>
              <a:rPr lang="el-GR" sz="2800" dirty="0" err="1"/>
              <a:t>π.χ</a:t>
            </a:r>
            <a:r>
              <a:rPr lang="el-GR" sz="2800" dirty="0"/>
              <a:t> φόβος</a:t>
            </a:r>
            <a:endParaRPr lang="el-GR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41412" y="1622323"/>
            <a:ext cx="9905999" cy="4168878"/>
          </a:xfrm>
        </p:spPr>
        <p:txBody>
          <a:bodyPr>
            <a:noAutofit/>
          </a:bodyPr>
          <a:lstStyle/>
          <a:p>
            <a:r>
              <a:rPr lang="el-GR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ΒΡΑΧΥΝΣΕΙΣ</a:t>
            </a:r>
            <a:r>
              <a:rPr lang="el-GR" sz="3600" dirty="0"/>
              <a:t>: στα μαλακά μόρια μιας άρθρωσης (μύες, σύνδεσμοι, αρθρικός θύλακος </a:t>
            </a:r>
            <a:r>
              <a:rPr lang="el-GR" sz="3600" dirty="0" err="1"/>
              <a:t>κ.α</a:t>
            </a:r>
            <a:r>
              <a:rPr lang="el-GR" sz="3600" dirty="0"/>
              <a:t>) μπορεί να βραχυνθούν εξαιτίας παρατεταμένης ακινητοποίησης σε θέση βράχυνσης, </a:t>
            </a:r>
            <a:r>
              <a:rPr lang="el-GR" sz="3600" dirty="0" err="1"/>
              <a:t>μυικής</a:t>
            </a:r>
            <a:r>
              <a:rPr lang="el-GR" sz="3600" dirty="0"/>
              <a:t> υπερτονίας κρατώντας το μυ σε μια θέση βράχυνσης χωρίς να επιτρέπει τη διάτασή του.</a:t>
            </a:r>
            <a:endParaRPr lang="el-GR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ΟΙΔΗΜΑ</a:t>
            </a:r>
            <a:r>
              <a:rPr lang="el-GR" sz="3600" dirty="0"/>
              <a:t>: περιορίζει την κινητικότητα στην περιοχή που βρίσκεται, περιορίζοντας τον ελεύθερο χώρο μεταξύ των </a:t>
            </a:r>
            <a:r>
              <a:rPr lang="el-GR" sz="3600" dirty="0" err="1"/>
              <a:t>ενδαρθρικών</a:t>
            </a:r>
            <a:r>
              <a:rPr lang="el-GR" sz="3600" dirty="0"/>
              <a:t> και περιαρθρικών ιστών.</a:t>
            </a:r>
            <a:endParaRPr lang="el-GR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43000" y="1423578"/>
            <a:ext cx="9905999" cy="4338126"/>
          </a:xfrm>
        </p:spPr>
        <p:txBody>
          <a:bodyPr>
            <a:noAutofit/>
          </a:bodyPr>
          <a:lstStyle/>
          <a:p>
            <a:r>
              <a:rPr lang="el-GR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ΣΥΜΦΥΣΕΙΣ</a:t>
            </a:r>
            <a:r>
              <a:rPr lang="el-GR" sz="3200" dirty="0"/>
              <a:t>: η δημιουργία ινώδους ιστού που ενώνει στοιχεία </a:t>
            </a:r>
            <a:r>
              <a:rPr lang="el-GR" sz="3200" dirty="0" err="1"/>
              <a:t>περιαθρικά</a:t>
            </a:r>
            <a:r>
              <a:rPr lang="el-GR" sz="3200" dirty="0"/>
              <a:t> ή </a:t>
            </a:r>
            <a:r>
              <a:rPr lang="el-GR" sz="3200" dirty="0" err="1"/>
              <a:t>ενδαρθρικά</a:t>
            </a:r>
            <a:r>
              <a:rPr lang="el-GR" sz="3200" dirty="0"/>
              <a:t> τα οποία σε φυσιολογικές συνθήκες είναι ελεύθερα.</a:t>
            </a:r>
            <a:endParaRPr lang="el-GR" sz="3200" dirty="0"/>
          </a:p>
          <a:p>
            <a:r>
              <a:rPr lang="el-GR" sz="3200" dirty="0"/>
              <a:t>Αποτελούν εμπόδιο στην ελεύθερη κίνηση των ιστών.</a:t>
            </a:r>
            <a:endParaRPr lang="el-GR" sz="3200" dirty="0"/>
          </a:p>
          <a:p>
            <a:r>
              <a:rPr lang="el-GR" sz="3200" dirty="0"/>
              <a:t>Καταστάσεις που οδηγούν σε δημιουργία συμφύσεων είναι, η παρατεταμένη ακινητοποίηση, επεμβάσεις, εγκαύματα.</a:t>
            </a:r>
            <a:endParaRPr lang="el-GR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ΜΗΧΑΝΙΚΟ ΜΠΛΟΚ</a:t>
            </a:r>
            <a:r>
              <a:rPr lang="el-GR" sz="3200" dirty="0"/>
              <a:t>: παρουσία στοιχείων εντός άρθρωσης που περιορίζουν την κίνησή της.</a:t>
            </a:r>
            <a:endParaRPr lang="el-GR" sz="3200" dirty="0"/>
          </a:p>
          <a:p>
            <a:r>
              <a:rPr lang="el-GR" sz="3200" dirty="0"/>
              <a:t>Μπλοκ μπορεί να αποτελέσουν, οστεόφυτα, θραύσματα από κατάγματα, θραύσματα από αρθρικό χόνδρο, τμήματα μηνίσκου ή </a:t>
            </a:r>
            <a:r>
              <a:rPr lang="el-GR" sz="3200" dirty="0" err="1"/>
              <a:t>ενδαρθρικού</a:t>
            </a:r>
            <a:r>
              <a:rPr lang="el-GR" sz="3200" dirty="0"/>
              <a:t> δίσκου.</a:t>
            </a:r>
            <a:endParaRPr lang="el-GR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ΜΥΙΚΗ ΑΔΥΝΑΜΙΑ</a:t>
            </a:r>
            <a:r>
              <a:rPr lang="el-GR" sz="3200" dirty="0"/>
              <a:t>: προκαλεί μείωση της κινητικότητας και πιο συγκεκριμένα, ελάττωση της τροχιάς κίνησης που εξαρτάται από τη σύσπαση του αδύναμου μυός.</a:t>
            </a:r>
            <a:endParaRPr lang="el-GR" sz="3200" dirty="0"/>
          </a:p>
          <a:p>
            <a:r>
              <a:rPr lang="el-GR" sz="3200" dirty="0" err="1"/>
              <a:t>Π.χ</a:t>
            </a:r>
            <a:r>
              <a:rPr lang="el-GR" sz="3200" dirty="0"/>
              <a:t> σε αδυναμία </a:t>
            </a:r>
            <a:r>
              <a:rPr lang="el-GR" sz="3200" dirty="0" err="1"/>
              <a:t>τετρακεφάλου</a:t>
            </a:r>
            <a:r>
              <a:rPr lang="el-GR" sz="3200" dirty="0"/>
              <a:t> μυός θα πάρουμε μειωμένη τροχιά έκτασης γόνατος.</a:t>
            </a:r>
            <a:endParaRPr lang="el-GR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Κύκλωμα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TM04033919[[fn=Κύκλωμα]]</Template>
  <TotalTime>0</TotalTime>
  <Words>3239</Words>
  <Application>WPS Presentation</Application>
  <PresentationFormat>Ευρεία οθόνη</PresentationFormat>
  <Paragraphs>88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9" baseType="lpstr">
      <vt:lpstr>Arial</vt:lpstr>
      <vt:lpstr>SimSun</vt:lpstr>
      <vt:lpstr>Wingdings</vt:lpstr>
      <vt:lpstr>Trebuchet MS</vt:lpstr>
      <vt:lpstr>Corbel</vt:lpstr>
      <vt:lpstr>Tw Cen MT</vt:lpstr>
      <vt:lpstr>Microsoft YaHei</vt:lpstr>
      <vt:lpstr>Arial Unicode MS</vt:lpstr>
      <vt:lpstr>Calibri</vt:lpstr>
      <vt:lpstr>Wingdings</vt:lpstr>
      <vt:lpstr>Κύκλωμα</vt:lpstr>
      <vt:lpstr>ΦΥΣΙΚΑ ΜΕΣΑ ΚΑΙ Η ΕΦΑΡΜΟΓΗ ΤΟΥΣ </vt:lpstr>
      <vt:lpstr>ΚΙΝΗΤΙΚΟΙ ΠΕΡΙΟΡΙΣΜΟΙ</vt:lpstr>
      <vt:lpstr>PowerPoint 演示文稿</vt:lpstr>
      <vt:lpstr>ΛΟΓΟΙ ΠΕΡΙΟΡΙΣΜΟΥ ΤΡΟΧΙΑΣ ΚΙΝΗΣΗΣ ΑΡΘΡΩΣΗΣ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ΣΚΟΠΟΣ ΦΘ</vt:lpstr>
      <vt:lpstr>PowerPoint 演示文稿</vt:lpstr>
      <vt:lpstr>ΦΜ &amp; ΚΙΝΗΤΙΚΟΣ ΠΕΡΙΟΡΙΣΜΟΣ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Maria Mouzaki</dc:creator>
  <cp:lastModifiedBy>maria</cp:lastModifiedBy>
  <cp:revision>24</cp:revision>
  <dcterms:created xsi:type="dcterms:W3CDTF">2024-11-03T20:10:00Z</dcterms:created>
  <dcterms:modified xsi:type="dcterms:W3CDTF">2024-11-06T08:00:10Z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5B2187780D3341E4A99B1D24EDB3C90A_12</vt:lpwstr>
  </property>
  <property fmtid="{D5CDD505-2E9C-101B-9397-08002B2CF9AE}" pid="3" name="KSOProductBuildVer">
    <vt:lpwstr>1033-12.2.0.18607</vt:lpwstr>
  </property>
</Properties>
</file>