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algologia.gr/%CE%B5%CF%81%CE%B3%CE%B1%CE%BB%CE%B5%CE%AF%CE%B1-%CE%B5%CE%BA%CF%84%CE%AF%CE%BC%CE%B7%CF%83%CE%B7%CF%82-%CE%B1%CF%83%CE%B8%CE%B5%CE%BD%CE%BF%CF%8D%CF%82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876424" y="245806"/>
            <a:ext cx="8791575" cy="3264157"/>
          </a:xfrm>
        </p:spPr>
        <p:txBody>
          <a:bodyPr>
            <a:noAutofit/>
          </a:bodyPr>
          <a:lstStyle/>
          <a:p>
            <a:pPr algn="ctr"/>
            <a:r>
              <a:rPr lang="el-GR" sz="6000" dirty="0">
                <a:latin typeface="Corbel" panose="020B0503020204020204" charset="0"/>
                <a:cs typeface="Corbel" panose="020B0503020204020204" charset="0"/>
              </a:rPr>
              <a:t>ΦΥΣΙΚΑ ΜΕΣΑ ΚΑΙ Η ΕΦΑΡΜΟΓΗ ΤΟΥΣ</a:t>
            </a:r>
            <a:br>
              <a:rPr lang="el-GR" sz="6000" dirty="0">
                <a:latin typeface="Corbel" panose="020B0503020204020204" charset="0"/>
                <a:cs typeface="Corbel" panose="020B0503020204020204" charset="0"/>
              </a:rPr>
            </a:br>
            <a:endParaRPr lang="el-GR" sz="6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Γ ΕΠΑΛ – ΒΟΗΘΩΝ ΦΥΣΙΚΟΘΕΡΑΠΕΙΑΣ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ΕΚΠΑΙΔΕΥΤΙΚΟΣ ΜΑΡΙΑ ΜΟΥΖΑΚΗ ΠΕ87.08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ΣΧ. ΕΤΟΣ 2024-25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ΕΠΙΛΟΓΗ ΦΜ ΓΙΑ ΑΝΤΙΜΕΤΩΠΙΣΗ ΠΟΝΟΥ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49636"/>
          </a:xfrm>
        </p:spPr>
        <p:txBody>
          <a:bodyPr>
            <a:noAutofit/>
          </a:bodyPr>
          <a:lstStyle/>
          <a:p>
            <a:pPr algn="just"/>
            <a:r>
              <a:rPr lang="el-GR" sz="4000" dirty="0"/>
              <a:t>Εξαρτάται από την παθολογία που προκαλεί τον πόνο.</a:t>
            </a:r>
            <a:endParaRPr lang="el-GR" sz="4000" dirty="0"/>
          </a:p>
          <a:p>
            <a:pPr algn="just"/>
            <a:r>
              <a:rPr lang="el-GR" sz="4000" dirty="0"/>
              <a:t>Συνήθως εφαρμόζεται: κρυοθεραπεία, θερμοθεραπεία, αναλγητικά θεραπευτικά ρεύματα , έξη, συμπίεση και μάλαξη.</a:t>
            </a:r>
            <a:endParaRPr lang="el-G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>
          <a:xfrm>
            <a:off x="1370018" y="1649719"/>
            <a:ext cx="4649783" cy="823912"/>
          </a:xfrm>
        </p:spPr>
        <p:txBody>
          <a:bodyPr>
            <a:normAutofit/>
          </a:bodyPr>
          <a:lstStyle/>
          <a:p>
            <a:pPr algn="ctr"/>
            <a:r>
              <a:rPr lang="el-GR" sz="4400" dirty="0" err="1"/>
              <a:t>κρυοθεραπεια</a:t>
            </a: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1141410" y="2739100"/>
            <a:ext cx="4878391" cy="3622371"/>
          </a:xfrm>
        </p:spPr>
        <p:txBody>
          <a:bodyPr>
            <a:noAutofit/>
          </a:bodyPr>
          <a:lstStyle/>
          <a:p>
            <a:r>
              <a:rPr lang="el-GR" sz="3200" dirty="0"/>
              <a:t>Εφαρμόζονται κρύα επιθέματα όταν ο πόνος είναι οξύς και συνυπάρχει </a:t>
            </a:r>
            <a:r>
              <a:rPr lang="el-GR" sz="3200" dirty="0" err="1"/>
              <a:t>π.χ</a:t>
            </a:r>
            <a:r>
              <a:rPr lang="el-GR" sz="3200" dirty="0"/>
              <a:t> έντονο οίδημα, φλεγμονή ή αιμάτωμα.</a:t>
            </a:r>
            <a:endParaRPr lang="el-GR" sz="3200" dirty="0"/>
          </a:p>
          <a:p>
            <a:endParaRPr lang="el-GR" sz="3200" dirty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3"/>
          </p:nvPr>
        </p:nvSpPr>
        <p:spPr>
          <a:xfrm>
            <a:off x="6341814" y="1649719"/>
            <a:ext cx="4646602" cy="823912"/>
          </a:xfrm>
        </p:spPr>
        <p:txBody>
          <a:bodyPr>
            <a:normAutofit/>
          </a:bodyPr>
          <a:lstStyle/>
          <a:p>
            <a:pPr algn="ctr"/>
            <a:r>
              <a:rPr lang="el-GR" sz="4400" dirty="0" err="1"/>
              <a:t>θερμοθεραπεια</a:t>
            </a:r>
            <a:endParaRPr lang="el-GR" sz="4400" dirty="0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4"/>
          </p:nvPr>
        </p:nvSpPr>
        <p:spPr>
          <a:xfrm>
            <a:off x="6096000" y="2650610"/>
            <a:ext cx="5842819" cy="3622371"/>
          </a:xfrm>
        </p:spPr>
        <p:txBody>
          <a:bodyPr>
            <a:noAutofit/>
          </a:bodyPr>
          <a:lstStyle/>
          <a:p>
            <a:r>
              <a:rPr lang="el-GR" sz="3200" dirty="0"/>
              <a:t>Βοηθά στην ελάττωση του πόνου που οφείλεται </a:t>
            </a:r>
            <a:r>
              <a:rPr lang="el-GR" sz="3200" dirty="0" err="1"/>
              <a:t>π.χ</a:t>
            </a:r>
            <a:r>
              <a:rPr lang="el-GR" sz="3200" dirty="0"/>
              <a:t> σε έντονο </a:t>
            </a:r>
            <a:r>
              <a:rPr lang="el-GR" sz="3200" dirty="0" err="1"/>
              <a:t>μυικό</a:t>
            </a:r>
            <a:r>
              <a:rPr lang="el-GR" sz="3200" dirty="0"/>
              <a:t> σπασμό. Πιο συγκεκριμένα μπορεί να γίνει εφαρμογή θερμών επιθεμάτων, διαθερμίας και υπέρηχου.</a:t>
            </a:r>
            <a:endParaRPr lang="el-G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255713" y="1066802"/>
            <a:ext cx="4649783" cy="1283927"/>
          </a:xfrm>
        </p:spPr>
        <p:txBody>
          <a:bodyPr>
            <a:noAutofit/>
          </a:bodyPr>
          <a:lstStyle/>
          <a:p>
            <a:pPr algn="ctr"/>
            <a:r>
              <a:rPr lang="el-GR" sz="4000" dirty="0"/>
              <a:t>ΘΕΡΑΠΕΥΤΙΚΑ ΗΛΕΚΤΡΙΚΑ ΡΕΥΜΑΤΑ</a:t>
            </a:r>
            <a:endParaRPr lang="el-GR" sz="40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778510" y="2350770"/>
            <a:ext cx="5511165" cy="4260215"/>
          </a:xfrm>
        </p:spPr>
        <p:txBody>
          <a:bodyPr>
            <a:noAutofit/>
          </a:bodyPr>
          <a:lstStyle/>
          <a:p>
            <a:r>
              <a:rPr lang="el-GR" sz="2700" dirty="0"/>
              <a:t>Επιλέγεται η εφαρμογή ΤΕΝΣ.</a:t>
            </a:r>
            <a:endParaRPr lang="el-GR" sz="2700" dirty="0"/>
          </a:p>
          <a:p>
            <a:r>
              <a:rPr lang="el-GR" sz="2700" dirty="0"/>
              <a:t>Έχουν καλά αποτελέσματα σε περιπτώσεις χρόνιου πόνου.</a:t>
            </a:r>
            <a:endParaRPr lang="el-GR" sz="2700" dirty="0"/>
          </a:p>
          <a:p>
            <a:r>
              <a:rPr lang="el-GR" sz="2700" dirty="0"/>
              <a:t>Με παρεμβαλλόμενα ή  </a:t>
            </a:r>
            <a:r>
              <a:rPr lang="el-GR" sz="2700" dirty="0" err="1"/>
              <a:t>διαδυναμικά</a:t>
            </a:r>
            <a:r>
              <a:rPr lang="el-GR" sz="2700" dirty="0"/>
              <a:t> ρεύματα, επιτυγχάνεται αναλγητική και </a:t>
            </a:r>
            <a:r>
              <a:rPr lang="el-GR" sz="2700" dirty="0" err="1"/>
              <a:t>αντιοιδηματική</a:t>
            </a:r>
            <a:r>
              <a:rPr lang="el-GR" sz="2700" dirty="0"/>
              <a:t> – αντιφλεγμονώδη δράση.</a:t>
            </a:r>
            <a:endParaRPr lang="el-GR" sz="270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89685" y="1296809"/>
            <a:ext cx="4646602" cy="823912"/>
          </a:xfrm>
        </p:spPr>
        <p:txBody>
          <a:bodyPr>
            <a:normAutofit/>
          </a:bodyPr>
          <a:lstStyle/>
          <a:p>
            <a:pPr algn="ctr"/>
            <a:r>
              <a:rPr lang="el-GR" sz="4000" dirty="0"/>
              <a:t>ΕΛΞΗ</a:t>
            </a:r>
            <a:endParaRPr lang="el-GR" sz="40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281084"/>
            <a:ext cx="4875210" cy="4434347"/>
          </a:xfrm>
        </p:spPr>
        <p:txBody>
          <a:bodyPr>
            <a:noAutofit/>
          </a:bodyPr>
          <a:lstStyle/>
          <a:p>
            <a:r>
              <a:rPr lang="el-GR" sz="2800" dirty="0"/>
              <a:t>Μπορεί να ανακουφίσει ασθενή με αναφερόμενο πόνο που οφείλεται από πίεση νωτιαίου νεύρου, ή ασθενή με εκφυλιστική οστεοαρθρίτιδα των οπίσθιων αρθρώσεων των οσφυϊκών σπονδύλων.</a:t>
            </a:r>
            <a:endParaRPr lang="el-G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141410" y="1066802"/>
            <a:ext cx="4649783" cy="823912"/>
          </a:xfrm>
        </p:spPr>
        <p:txBody>
          <a:bodyPr>
            <a:normAutofit/>
          </a:bodyPr>
          <a:lstStyle/>
          <a:p>
            <a:pPr algn="ctr"/>
            <a:r>
              <a:rPr lang="el-GR" sz="4400" dirty="0"/>
              <a:t>ΣΥΜΠΙΕΣΗ</a:t>
            </a:r>
            <a:endParaRPr lang="el-GR" sz="44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141410" y="2281085"/>
            <a:ext cx="4878391" cy="4306528"/>
          </a:xfrm>
        </p:spPr>
        <p:txBody>
          <a:bodyPr>
            <a:noAutofit/>
          </a:bodyPr>
          <a:lstStyle/>
          <a:p>
            <a:r>
              <a:rPr lang="el-GR" sz="3200" dirty="0"/>
              <a:t>Γίνεται εφαρμογή ελαστικής περίδεσης.</a:t>
            </a:r>
            <a:endParaRPr lang="el-GR" sz="3200" dirty="0"/>
          </a:p>
          <a:p>
            <a:r>
              <a:rPr lang="el-GR" sz="3200" dirty="0"/>
              <a:t>Μπορεί να βοηθήσει έμμεσα στη μείωση του πόνου με την ελάττωση του οιδήματος ή του αιματώματος.</a:t>
            </a:r>
            <a:endParaRPr lang="el-GR" sz="320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066802"/>
            <a:ext cx="4646602" cy="823912"/>
          </a:xfrm>
        </p:spPr>
        <p:txBody>
          <a:bodyPr>
            <a:normAutofit/>
          </a:bodyPr>
          <a:lstStyle/>
          <a:p>
            <a:pPr algn="ctr"/>
            <a:r>
              <a:rPr lang="el-GR" sz="4400" dirty="0"/>
              <a:t>ΜΑΛΑΞΗ</a:t>
            </a:r>
            <a:endParaRPr lang="el-GR" sz="44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281085"/>
            <a:ext cx="4875210" cy="3510114"/>
          </a:xfrm>
        </p:spPr>
        <p:txBody>
          <a:bodyPr>
            <a:normAutofit/>
          </a:bodyPr>
          <a:lstStyle/>
          <a:p>
            <a:r>
              <a:rPr lang="el-GR" sz="3200" dirty="0"/>
              <a:t>Βοηθά στη μείωση του πόνου, με την ελάττωση του μυϊκού σπασμού.</a:t>
            </a:r>
            <a:endParaRPr lang="el-G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ΠΟΝΟΣ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dirty="0"/>
              <a:t>Ο </a:t>
            </a:r>
            <a:r>
              <a:rPr lang="el-GR" sz="4000" b="1" i="1" dirty="0">
                <a:ln w="0"/>
                <a:solidFill>
                  <a:schemeClr val="accent1"/>
                </a:solidFill>
                <a:effectLst/>
              </a:rPr>
              <a:t>Πόνος</a:t>
            </a:r>
            <a:r>
              <a:rPr lang="el-GR" sz="4000" dirty="0"/>
              <a:t> αποτελεί σύμπτωμα που απαντάται σε πολλές παθολογίες. </a:t>
            </a:r>
            <a:endParaRPr lang="el-GR" sz="4000" dirty="0"/>
          </a:p>
          <a:p>
            <a:pPr algn="just"/>
            <a:r>
              <a:rPr lang="el-GR" sz="4000" dirty="0"/>
              <a:t>Μπορεί να ταξινομηθεί σε </a:t>
            </a:r>
            <a:r>
              <a:rPr lang="el-G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Οξύ</a:t>
            </a:r>
            <a:r>
              <a:rPr lang="el-GR" sz="4000" dirty="0"/>
              <a:t>, </a:t>
            </a:r>
            <a:r>
              <a:rPr lang="el-GR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Χρόνιο</a:t>
            </a:r>
            <a:r>
              <a:rPr lang="el-GR" sz="4000" dirty="0"/>
              <a:t>, &amp; </a:t>
            </a:r>
            <a:r>
              <a:rPr lang="el-GR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Αναφερόμενο</a:t>
            </a:r>
            <a:r>
              <a:rPr lang="el-GR" sz="4000" dirty="0"/>
              <a:t>.</a:t>
            </a:r>
            <a:endParaRPr lang="el-G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ΟΞΥΣ ΠΟΝΟΣ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710814"/>
            <a:ext cx="10421323" cy="5063612"/>
          </a:xfrm>
        </p:spPr>
        <p:txBody>
          <a:bodyPr>
            <a:noAutofit/>
          </a:bodyPr>
          <a:lstStyle/>
          <a:p>
            <a:r>
              <a:rPr lang="el-GR" sz="3200" dirty="0"/>
              <a:t>Οφείλεται σε τραυματισμό συγκεκριμένων ιστών.</a:t>
            </a:r>
            <a:endParaRPr lang="el-GR" sz="3200" dirty="0"/>
          </a:p>
          <a:p>
            <a:r>
              <a:rPr lang="el-GR" sz="3200" dirty="0"/>
              <a:t>Σχεδόν πάντα είναι </a:t>
            </a:r>
            <a:r>
              <a:rPr lang="el-GR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εντοπισμένος</a:t>
            </a:r>
            <a:r>
              <a:rPr lang="el-GR" sz="3200" dirty="0"/>
              <a:t>.</a:t>
            </a:r>
            <a:endParaRPr lang="el-GR" sz="3200" dirty="0"/>
          </a:p>
          <a:p>
            <a:r>
              <a:rPr lang="el-GR" sz="3200" dirty="0"/>
              <a:t>Συνδυάζεται με αυξημένο </a:t>
            </a:r>
            <a:r>
              <a:rPr lang="el-GR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μυϊκό σπασμό</a:t>
            </a:r>
            <a:r>
              <a:rPr lang="el-GR" sz="3200" dirty="0"/>
              <a:t>, αυξημένη </a:t>
            </a:r>
            <a:r>
              <a:rPr lang="el-GR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κυκλοφορία αίματος </a:t>
            </a:r>
            <a:r>
              <a:rPr lang="el-GR" sz="3200" dirty="0"/>
              <a:t>και </a:t>
            </a:r>
            <a:r>
              <a:rPr lang="el-GR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υπερευαισθησία </a:t>
            </a:r>
            <a:r>
              <a:rPr lang="el-GR" sz="3200" dirty="0"/>
              <a:t>πάσχουσας περιοχής.</a:t>
            </a:r>
            <a:endParaRPr lang="el-GR" sz="3200" dirty="0"/>
          </a:p>
          <a:p>
            <a:r>
              <a:rPr lang="el-GR" sz="3200" dirty="0"/>
              <a:t>Παίζει συχνά και ρόλο</a:t>
            </a:r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προστατευτικό</a:t>
            </a:r>
            <a:r>
              <a:rPr lang="el-GR" sz="3200" dirty="0"/>
              <a:t>, προειδοποιεί το άτομο για κίνδυνο μεγαλύτερου τραυματισμού, αναγκάζοντάς το να περιορίσει την κινητικότητά του.</a:t>
            </a:r>
            <a:endParaRPr lang="el-G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ΧΡΟΝΙΟΣ ΠΟΝΟΣ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700981"/>
            <a:ext cx="9905999" cy="5034116"/>
          </a:xfrm>
        </p:spPr>
        <p:txBody>
          <a:bodyPr>
            <a:noAutofit/>
          </a:bodyPr>
          <a:lstStyle/>
          <a:p>
            <a:pPr algn="just"/>
            <a:r>
              <a:rPr lang="el-GR" sz="2800" dirty="0"/>
              <a:t>Ο ασθενής παρουσιάζει, 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περιορισμένη κινητικότητα</a:t>
            </a:r>
            <a:r>
              <a:rPr lang="el-GR" sz="2800" dirty="0"/>
              <a:t>, μειωμένη 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μυϊκή δύναμη</a:t>
            </a:r>
            <a:r>
              <a:rPr lang="el-GR" sz="2800" dirty="0"/>
              <a:t>, 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αντοχή</a:t>
            </a:r>
            <a:r>
              <a:rPr lang="el-GR" sz="2800" dirty="0"/>
              <a:t> και 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λειτουργικότητα.</a:t>
            </a:r>
            <a:endParaRPr lang="el-GR" sz="2800" dirty="0"/>
          </a:p>
          <a:p>
            <a:pPr algn="just"/>
            <a:r>
              <a:rPr lang="el-GR" sz="2800" dirty="0"/>
              <a:t>Οι ασθενείς αυτοί, πάσχουν από κατάθλιψη και υπερευαισθησία.</a:t>
            </a:r>
            <a:endParaRPr lang="el-GR" sz="2800" dirty="0"/>
          </a:p>
          <a:p>
            <a:pPr algn="just"/>
            <a:r>
              <a:rPr lang="el-GR" sz="2800" dirty="0"/>
              <a:t>Ο χρόνιος πόνος οφείλεται συνήθως στην ενεργοποίηση νευρολογικών ή ψυχολογικών διεργασιών, που έχουν ως αποτέλεσμα τη διατήρηση του πόνου ενώ παράλληλα οι ιστοί που έπασχαν έχουν θεραπευτεί.</a:t>
            </a:r>
            <a:endParaRPr lang="el-GR" sz="2800" dirty="0"/>
          </a:p>
          <a:p>
            <a:pPr algn="just"/>
            <a:r>
              <a:rPr lang="el-GR" sz="2800" dirty="0"/>
              <a:t>Χρόνια πάθηση, </a:t>
            </a:r>
            <a:r>
              <a:rPr lang="el-GR" sz="2800" dirty="0" err="1"/>
              <a:t>π.χ</a:t>
            </a:r>
            <a:r>
              <a:rPr lang="el-GR" sz="2800" dirty="0"/>
              <a:t> εκφυλιστική αρθροπάθεια.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ΑΝΑΦΕΡΟΜΕΝΟΣ ΠΟΝΟΣ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dirty="0"/>
              <a:t>Χαρακτηρίζεται ο πόνος που εκδηλώνεται σε περιοχή απομακρυσμένη από το αίτιο του πόνου.</a:t>
            </a:r>
            <a:endParaRPr lang="el-GR" sz="3200" dirty="0"/>
          </a:p>
          <a:p>
            <a:pPr algn="just"/>
            <a:r>
              <a:rPr lang="el-GR" sz="3200" dirty="0"/>
              <a:t>Χαρακτηριστικό παράδειγμα αναφερόμενου πόνου είναι ο πόνος στο κάτω άκρο, εξαιτίας πίεσης νωτιαίου νεύρου στην  ΟΜΣΣ.</a:t>
            </a:r>
            <a:endParaRPr lang="el-G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20071" y="1590726"/>
            <a:ext cx="9905999" cy="4436448"/>
          </a:xfrm>
        </p:spPr>
        <p:txBody>
          <a:bodyPr>
            <a:noAutofit/>
          </a:bodyPr>
          <a:lstStyle/>
          <a:p>
            <a:pPr algn="just"/>
            <a:r>
              <a:rPr lang="el-GR" sz="3600" dirty="0"/>
              <a:t>Ο τρόπος που αντιλαμβάνεται ένα άτομο την ένταση και το είδος του πόνου είναι απολύτως υποκειμενικός. </a:t>
            </a:r>
            <a:endParaRPr lang="el-GR" sz="3600" dirty="0"/>
          </a:p>
          <a:p>
            <a:pPr algn="just"/>
            <a:r>
              <a:rPr lang="el-GR" sz="3600" dirty="0"/>
              <a:t>‘</a:t>
            </a:r>
            <a:r>
              <a:rPr lang="el-GR" sz="3600" dirty="0" err="1"/>
              <a:t>Εχουν</a:t>
            </a:r>
            <a:r>
              <a:rPr lang="el-GR" sz="3600" dirty="0"/>
              <a:t> δημιουργηθεί κλίμακες πόνου, που έχουν ως στόχο τον καθορισμό με όσο το δυνατόν μεγαλύτερη ακρίβεια  του πόνου του ασθενή.</a:t>
            </a:r>
            <a:endParaRPr lang="el-G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1"/>
              </a:rPr>
              <a:t>https://algologia.gr/%CE%B5%CF%81%CE%B3%CE%B1%CE%BB%CE%B5%CE%AF%CE%B1-%CE%B5%CE%BA%CF%84%CE%AF%CE%BC%CE%B7%CF%83%CE%B7%CF%82-%CE%B1%CF%83%CE%B8%CE%B5%CE%BD%CE%BF%CF%8D%CF%82/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2" y="618518"/>
            <a:ext cx="9978871" cy="1478570"/>
          </a:xfrm>
        </p:spPr>
        <p:txBody>
          <a:bodyPr>
            <a:noAutofit/>
          </a:bodyPr>
          <a:lstStyle/>
          <a:p>
            <a:pPr algn="ctr"/>
            <a:r>
              <a:rPr lang="el-GR" sz="6000" dirty="0"/>
              <a:t>ΠΟΝΟΣ ΦΥΣΙΚΑ ΜΕΣΑ &amp; ΑΝΑΛΓΗΣΙΑ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11984"/>
          </a:xfrm>
        </p:spPr>
        <p:txBody>
          <a:bodyPr>
            <a:normAutofit/>
          </a:bodyPr>
          <a:lstStyle/>
          <a:p>
            <a:r>
              <a:rPr lang="el-GR" sz="3200" dirty="0"/>
              <a:t>Η συνηθέστερη αντιμετώπιση του πόνου είναι η χρήση αναλγητικών φαρμάκων. Τα φυσικά μέσα παρουσιάζουν δύο μεγάλα πλεονεκτήματα σε σχέση με τη χορήγηση των αναλγητικών φαρμάκων.</a:t>
            </a:r>
            <a:endParaRPr lang="el-GR" sz="3200" dirty="0"/>
          </a:p>
          <a:p>
            <a:pPr marL="514350" indent="-514350">
              <a:buFont typeface="+mj-lt"/>
              <a:buAutoNum type="arabicPeriod"/>
            </a:pPr>
            <a:r>
              <a:rPr lang="el-GR" sz="3200" dirty="0"/>
              <a:t>Τα φυσικά μέσα δεν έχουν παρενέργειες.</a:t>
            </a:r>
            <a:endParaRPr lang="el-GR" sz="3200" dirty="0"/>
          </a:p>
          <a:p>
            <a:pPr marL="514350" indent="-514350">
              <a:buFont typeface="+mj-lt"/>
              <a:buAutoNum type="arabicPeriod"/>
            </a:pPr>
            <a:r>
              <a:rPr lang="el-GR" sz="3200" dirty="0"/>
              <a:t>Δεν μπορούν να προκαλέσουν εξάρτηση στον ασθενή.</a:t>
            </a:r>
            <a:endParaRPr lang="el-G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002890"/>
            <a:ext cx="9905999" cy="4788311"/>
          </a:xfrm>
        </p:spPr>
        <p:txBody>
          <a:bodyPr>
            <a:noAutofit/>
          </a:bodyPr>
          <a:lstStyle/>
          <a:p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ΑΠΟΤΕΛΕΣΜΑΤΑ ΦΥΣΙΚΩΝ ΜΕΣΩΝ:</a:t>
            </a:r>
            <a:endParaRPr lang="el-GR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ΕΛΑΤΤΩΣΗ ΦΛΕΓΜΟΝΩΔΩΝ ΠΑΡΑΓΟΝΤΩΝ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ΤΡΟΠΟΠΟΙΗΣΗ ΑΝΤΙΛΗΨΗΣ ΤΟΥ ΠΟΝΟΥ ΣΤΟ ΕΠΙΠΕΔΟ ΤΟΥ ΝΩΤΙΑΙΟΥ ΜΥΕΛΟΥ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ΜΕΙΩΣΗ ΜΥΙΚΟΥ ΣΠΑΣΜΟΥ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ΜΕΙΩΣΗ ΟΙΔΗΜΑΤΟΣ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ΜΕΙΩΣΗ ΙΣΧΑΙΜΙΑΣ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endParaRPr lang="el-G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0</TotalTime>
  <Words>3154</Words>
  <Application>WPS Presentation</Application>
  <PresentationFormat>Ευρεία οθόνη</PresentationFormat>
  <Paragraphs>83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Trebuchet MS</vt:lpstr>
      <vt:lpstr>Corbel</vt:lpstr>
      <vt:lpstr>Tw Cen MT</vt:lpstr>
      <vt:lpstr>Microsoft YaHei</vt:lpstr>
      <vt:lpstr>Arial Unicode MS</vt:lpstr>
      <vt:lpstr>Calibri</vt:lpstr>
      <vt:lpstr>Κύκλωμα</vt:lpstr>
      <vt:lpstr>ΦΥΣΙΚΑ ΜΕΣΑ ΚΑΙ Η ΕΦΑΡΜΟΓΗ ΤΟΥΣ </vt:lpstr>
      <vt:lpstr>ΠΟΝΟΣ</vt:lpstr>
      <vt:lpstr>ΟΞΥΣ ΠΟΝΟΣ</vt:lpstr>
      <vt:lpstr>ΧΡΟΝΙΟΣ ΠΟΝΟΣ</vt:lpstr>
      <vt:lpstr>ΑΝΑΦΕΡΟΜΕΝΟΣ ΠΟΝΟΣ</vt:lpstr>
      <vt:lpstr>PowerPoint 演示文稿</vt:lpstr>
      <vt:lpstr>PowerPoint 演示文稿</vt:lpstr>
      <vt:lpstr>ΠΟΝΟΣ ΦΥΣΙΚΑ ΜΕΣΑ &amp; ΑΝΑΛΓΗΣΙΑ</vt:lpstr>
      <vt:lpstr>PowerPoint 演示文稿</vt:lpstr>
      <vt:lpstr>ΕΠΙΛΟΓΗ ΦΜ ΓΙΑ ΑΝΤΙΜΕΤΩΠΙΣΗ ΠΟΝΟΥ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Mouzaki</dc:creator>
  <cp:lastModifiedBy>maria</cp:lastModifiedBy>
  <cp:revision>23</cp:revision>
  <dcterms:created xsi:type="dcterms:W3CDTF">2024-11-03T19:04:00Z</dcterms:created>
  <dcterms:modified xsi:type="dcterms:W3CDTF">2024-11-08T10:56:28Z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DFC84E9EE47C4FE1901D5FFAAA0F9EF1_12</vt:lpwstr>
  </property>
  <property fmtid="{D5CDD505-2E9C-101B-9397-08002B2CF9AE}" pid="3" name="KSOProductBuildVer">
    <vt:lpwstr>1033-12.2.0.18607</vt:lpwstr>
  </property>
</Properties>
</file>